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1"/>
  </p:notesMasterIdLst>
  <p:handoutMasterIdLst>
    <p:handoutMasterId r:id="rId52"/>
  </p:handoutMasterIdLst>
  <p:sldIdLst>
    <p:sldId id="256" r:id="rId2"/>
    <p:sldId id="1637" r:id="rId3"/>
    <p:sldId id="1614" r:id="rId4"/>
    <p:sldId id="1598" r:id="rId5"/>
    <p:sldId id="1624" r:id="rId6"/>
    <p:sldId id="1704" r:id="rId7"/>
    <p:sldId id="1705" r:id="rId8"/>
    <p:sldId id="1706" r:id="rId9"/>
    <p:sldId id="1707" r:id="rId10"/>
    <p:sldId id="1708" r:id="rId11"/>
    <p:sldId id="1709" r:id="rId12"/>
    <p:sldId id="1631" r:id="rId13"/>
    <p:sldId id="1632" r:id="rId14"/>
    <p:sldId id="1633" r:id="rId15"/>
    <p:sldId id="1747" r:id="rId16"/>
    <p:sldId id="1634" r:id="rId17"/>
    <p:sldId id="1635" r:id="rId18"/>
    <p:sldId id="1638" r:id="rId19"/>
    <p:sldId id="1639" r:id="rId20"/>
    <p:sldId id="1640" r:id="rId21"/>
    <p:sldId id="1641" r:id="rId22"/>
    <p:sldId id="1642" r:id="rId23"/>
    <p:sldId id="1643" r:id="rId24"/>
    <p:sldId id="1644" r:id="rId25"/>
    <p:sldId id="1645" r:id="rId26"/>
    <p:sldId id="1646" r:id="rId27"/>
    <p:sldId id="1647" r:id="rId28"/>
    <p:sldId id="1648" r:id="rId29"/>
    <p:sldId id="1649" r:id="rId30"/>
    <p:sldId id="1650" r:id="rId31"/>
    <p:sldId id="1651" r:id="rId32"/>
    <p:sldId id="1652" r:id="rId33"/>
    <p:sldId id="1653" r:id="rId34"/>
    <p:sldId id="1654" r:id="rId35"/>
    <p:sldId id="1655" r:id="rId36"/>
    <p:sldId id="1656" r:id="rId37"/>
    <p:sldId id="1657" r:id="rId38"/>
    <p:sldId id="1659" r:id="rId39"/>
    <p:sldId id="1710" r:id="rId40"/>
    <p:sldId id="1711" r:id="rId41"/>
    <p:sldId id="1712" r:id="rId42"/>
    <p:sldId id="1713" r:id="rId43"/>
    <p:sldId id="1714" r:id="rId44"/>
    <p:sldId id="1715" r:id="rId45"/>
    <p:sldId id="1716" r:id="rId46"/>
    <p:sldId id="1717" r:id="rId47"/>
    <p:sldId id="1718" r:id="rId48"/>
    <p:sldId id="1719" r:id="rId49"/>
    <p:sldId id="1748" r:id="rId50"/>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AA"/>
    <a:srgbClr val="FF0000"/>
    <a:srgbClr val="2A40E2"/>
    <a:srgbClr val="BCFFBC"/>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69"/>
    <p:restoredTop sz="95005" autoAdjust="0"/>
  </p:normalViewPr>
  <p:slideViewPr>
    <p:cSldViewPr>
      <p:cViewPr varScale="1">
        <p:scale>
          <a:sx n="128" d="100"/>
          <a:sy n="128" d="100"/>
        </p:scale>
        <p:origin x="156" y="23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79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77530" y="6956426"/>
            <a:ext cx="847738" cy="2833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2" tIns="46971" rIns="92262" bIns="46971">
            <a:spAutoFit/>
          </a:bodyPr>
          <a:lstStyle/>
          <a:p>
            <a:pPr algn="ctr" defTabSz="91704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04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62628" y="6956426"/>
            <a:ext cx="877538" cy="2833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2" tIns="46971" rIns="92262" bIns="46971">
            <a:spAutoFit/>
          </a:bodyPr>
          <a:lstStyle/>
          <a:p>
            <a:pPr algn="ctr" defTabSz="917043">
              <a:lnSpc>
                <a:spcPct val="90000"/>
              </a:lnSpc>
            </a:pPr>
            <a:r>
              <a:rPr lang="en-US" sz="1300" b="0"/>
              <a:t>Page </a:t>
            </a:r>
            <a:fld id="{6D259941-7246-4245-A40C-55C6F952DF9E}" type="slidenum">
              <a:rPr lang="en-US" sz="1300" b="0"/>
              <a:pPr algn="ctr" defTabSz="91704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81116" y="3475043"/>
            <a:ext cx="7038975" cy="32924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615" tIns="46971" rIns="95615" bIns="46971"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34681709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31899391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4135874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3119125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8553195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28784050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Comic Sans MS" panose="030F0702030302020204" pitchFamily="66" charset="0"/>
            </a:endParaRPr>
          </a:p>
        </p:txBody>
      </p:sp>
    </p:spTree>
    <p:extLst>
      <p:ext uri="{BB962C8B-B14F-4D97-AF65-F5344CB8AC3E}">
        <p14:creationId xmlns:p14="http://schemas.microsoft.com/office/powerpoint/2010/main" val="5326597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Comic Sans MS" panose="030F0702030302020204" pitchFamily="66" charset="0"/>
              </a:rPr>
              <a:t>Only really use last two levels (1 GB)</a:t>
            </a:r>
          </a:p>
        </p:txBody>
      </p:sp>
    </p:spTree>
    <p:extLst>
      <p:ext uri="{BB962C8B-B14F-4D97-AF65-F5344CB8AC3E}">
        <p14:creationId xmlns:p14="http://schemas.microsoft.com/office/powerpoint/2010/main" val="14365457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1378388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2692729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Rot="1" noChangeAspect="1" noChangeArrowheads="1" noTextEdit="1"/>
          </p:cNvSpPr>
          <p:nvPr>
            <p:ph type="sldImg"/>
          </p:nvPr>
        </p:nvSpPr>
        <p:spPr>
          <a:ln/>
        </p:spPr>
      </p:sp>
      <p:sp>
        <p:nvSpPr>
          <p:cNvPr id="26626"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a:latin typeface="Comic Sans MS" panose="030F0702030302020204" pitchFamily="66" charset="0"/>
              <a:ea typeface="굴림" panose="020B0600000101010101" pitchFamily="34" charset="-127"/>
            </a:endParaRPr>
          </a:p>
        </p:txBody>
      </p:sp>
    </p:spTree>
    <p:extLst>
      <p:ext uri="{BB962C8B-B14F-4D97-AF65-F5344CB8AC3E}">
        <p14:creationId xmlns:p14="http://schemas.microsoft.com/office/powerpoint/2010/main" val="36474863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39834596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role of a cache is to reduce the average memory access time. So, here we have a processor;</a:t>
            </a:r>
            <a:r>
              <a:rPr lang="en-US" baseline="0" dirty="0"/>
              <a:t> if it directly needs to go to memory to access something, it takes 100ns. </a:t>
            </a:r>
          </a:p>
          <a:p>
            <a:r>
              <a:rPr lang="en-US" baseline="0" dirty="0"/>
              <a:t>Remember, processors are superfast, they compute in small cycles, and hence 100ns is a really long time for them. </a:t>
            </a:r>
          </a:p>
          <a:p>
            <a:endParaRPr lang="en-US" baseline="0" dirty="0"/>
          </a:p>
          <a:p>
            <a:r>
              <a:rPr lang="en-US" baseline="0" dirty="0"/>
              <a:t>If we add a second level cache, we can instead access the same data in 10ns, i.e.,10 times faster than directly going to memory. </a:t>
            </a:r>
          </a:p>
          <a:p>
            <a:r>
              <a:rPr lang="en-US" dirty="0"/>
              <a:t>To quantify the gain due to a cache, we</a:t>
            </a:r>
            <a:r>
              <a:rPr lang="en-US" baseline="0" dirty="0"/>
              <a:t> can compute the average access time: and its simply the hit-rate (times we find it in the cache). </a:t>
            </a:r>
            <a:r>
              <a:rPr lang="is-IS" baseline="0" dirty="0"/>
              <a:t>… </a:t>
            </a:r>
          </a:p>
          <a:p>
            <a:endParaRPr lang="is-IS" baseline="0" dirty="0"/>
          </a:p>
          <a:p>
            <a:r>
              <a:rPr lang="is-IS" baseline="0" dirty="0"/>
              <a:t>So, we get an illusion that we can access the main memory at such a fast speed, due to caching. </a:t>
            </a:r>
          </a:p>
          <a:p>
            <a:endParaRPr lang="en-US" dirty="0"/>
          </a:p>
        </p:txBody>
      </p:sp>
    </p:spTree>
    <p:extLst>
      <p:ext uri="{BB962C8B-B14F-4D97-AF65-F5344CB8AC3E}">
        <p14:creationId xmlns:p14="http://schemas.microsoft.com/office/powerpoint/2010/main" val="38628973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14472609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a:xfrm>
            <a:off x="722314" y="3475040"/>
            <a:ext cx="8274050" cy="3292475"/>
          </a:xfrm>
          <a:noFill/>
        </p:spPr>
        <p:txBody>
          <a:bodyPr lIns="95631" tIns="46976" rIns="95631" bIns="46976"/>
          <a:lstStyle/>
          <a:p>
            <a:r>
              <a:rPr lang="en-US" altLang="ko-KR">
                <a:ea typeface="굴림" panose="020B0600000101010101" pitchFamily="34" charset="-127"/>
              </a:rPr>
              <a:t>How does the memory hierarchy work?  Well it is rather simple, at least in principle.</a:t>
            </a:r>
          </a:p>
          <a:p>
            <a:r>
              <a:rPr lang="en-US" altLang="ko-KR">
                <a:ea typeface="굴림" panose="020B0600000101010101" pitchFamily="34" charset="-127"/>
              </a:rPr>
              <a:t>In order to take advantage of the temporal locality, that is the locality in time, the memory hierarchy will keep those more recently accessed data items closer to the processor because chances are (points to the principle), the processor will access them again soon.</a:t>
            </a:r>
          </a:p>
          <a:p>
            <a:r>
              <a:rPr lang="en-US" altLang="ko-KR">
                <a:ea typeface="굴림" panose="020B0600000101010101" pitchFamily="34" charset="-127"/>
              </a:rPr>
              <a:t>In order to take advantage of the spatial locality, not ONLY do we move the item that has just been accessed to the upper level, but we ALSO move the data items that are adjacent to it.</a:t>
            </a:r>
          </a:p>
          <a:p>
            <a:endParaRPr lang="en-US" altLang="ko-KR">
              <a:ea typeface="굴림" panose="020B0600000101010101" pitchFamily="34" charset="-127"/>
            </a:endParaRPr>
          </a:p>
          <a:p>
            <a:r>
              <a:rPr lang="en-US" altLang="ko-KR">
                <a:ea typeface="굴림" panose="020B0600000101010101" pitchFamily="34" charset="-127"/>
              </a:rPr>
              <a:t>+1 = 15 min. (X:55)</a:t>
            </a:r>
          </a:p>
        </p:txBody>
      </p:sp>
      <p:sp>
        <p:nvSpPr>
          <p:cNvPr id="62467" name="Rectangle 3"/>
          <p:cNvSpPr>
            <a:spLocks noGrp="1" noRot="1" noChangeAspect="1" noChangeArrowheads="1" noTextEdit="1"/>
          </p:cNvSpPr>
          <p:nvPr>
            <p:ph type="sldImg"/>
          </p:nvPr>
        </p:nvSpPr>
        <p:spPr>
          <a:xfrm>
            <a:off x="2382838" y="471488"/>
            <a:ext cx="4854575" cy="2732087"/>
          </a:xfrm>
          <a:ln>
            <a:noFill/>
          </a:ln>
          <a:extLst>
            <a:ext uri="{91240B29-F687-4f45-9708-019B960494DF}">
              <a14:hiddenLine xmlns:a14="http://schemas.microsoft.com/office/drawing/2010/main" xmlns="" w="12700">
                <a:solidFill>
                  <a:schemeClr val="tx1"/>
                </a:solidFill>
                <a:miter lim="800000"/>
                <a:headEnd/>
                <a:tailEnd/>
              </a14:hiddenLine>
            </a:ext>
          </a:extLst>
        </p:spPr>
      </p:sp>
    </p:spTree>
    <p:extLst>
      <p:ext uri="{BB962C8B-B14F-4D97-AF65-F5344CB8AC3E}">
        <p14:creationId xmlns:p14="http://schemas.microsoft.com/office/powerpoint/2010/main" val="37142924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body" idx="1"/>
          </p:nvPr>
        </p:nvSpPr>
        <p:spPr>
          <a:xfrm>
            <a:off x="515938" y="4343799"/>
            <a:ext cx="5910036" cy="4115594"/>
          </a:xfrm>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5631" tIns="46976" rIns="95631" bIns="46976"/>
          <a:lstStyle/>
          <a:p>
            <a:r>
              <a:rPr lang="en-US" altLang="ko-KR">
                <a:ea typeface="Gulim" charset="0"/>
                <a:cs typeface="Gulim" charset="0"/>
              </a:rPr>
              <a:t>The design goal is to present the user with as much memory as is available in the cheapest technology (points to the disk).</a:t>
            </a:r>
          </a:p>
          <a:p>
            <a:r>
              <a:rPr lang="en-US" altLang="ko-KR">
                <a:ea typeface="Gulim" charset="0"/>
                <a:cs typeface="Gulim" charset="0"/>
              </a:rPr>
              <a:t>While by taking advantage of the principle of locality, we like to provide the user an average access speed that is very close to the speed that is offered by the fastest technology.</a:t>
            </a:r>
          </a:p>
          <a:p>
            <a:r>
              <a:rPr lang="en-US" altLang="ko-KR">
                <a:ea typeface="Gulim" charset="0"/>
                <a:cs typeface="Gulim" charset="0"/>
              </a:rPr>
              <a:t>(We will go over this slide in details in the next lecture on caches).</a:t>
            </a:r>
          </a:p>
          <a:p>
            <a:endParaRPr lang="en-US" altLang="ko-KR">
              <a:ea typeface="Gulim" charset="0"/>
              <a:cs typeface="Gulim" charset="0"/>
            </a:endParaRPr>
          </a:p>
          <a:p>
            <a:r>
              <a:rPr lang="en-US" altLang="ko-KR">
                <a:ea typeface="Gulim" charset="0"/>
                <a:cs typeface="Gulim" charset="0"/>
              </a:rPr>
              <a:t>+1 = 16 min. (X:56)</a:t>
            </a:r>
          </a:p>
        </p:txBody>
      </p:sp>
      <p:sp>
        <p:nvSpPr>
          <p:cNvPr id="26626" name="Rectangle 3"/>
          <p:cNvSpPr>
            <a:spLocks noGrp="1" noRot="1" noChangeAspect="1" noChangeArrowheads="1" noTextEdit="1"/>
          </p:cNvSpPr>
          <p:nvPr>
            <p:ph type="sldImg"/>
          </p:nvPr>
        </p:nvSpPr>
        <p:spPr>
          <a:xfrm>
            <a:off x="404813" y="588963"/>
            <a:ext cx="6065837" cy="3413125"/>
          </a:xfrm>
          <a:ln>
            <a:noFill/>
          </a:ln>
          <a:extLst>
            <a:ext uri="{91240B29-F687-4f45-9708-019B960494DF}">
              <a14:hiddenLine xmlns:a14="http://schemas.microsoft.com/office/drawing/2010/main" xmlns="" w="12700">
                <a:solidFill>
                  <a:schemeClr val="tx1"/>
                </a:solidFill>
                <a:miter lim="800000"/>
                <a:headEnd/>
                <a:tailEnd/>
              </a14:hiddenLine>
            </a:ext>
          </a:extLst>
        </p:spPr>
      </p:sp>
    </p:spTree>
    <p:extLst>
      <p:ext uri="{BB962C8B-B14F-4D97-AF65-F5344CB8AC3E}">
        <p14:creationId xmlns:p14="http://schemas.microsoft.com/office/powerpoint/2010/main" val="42355269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2731220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Rot="1" noChangeAspect="1" noChangeArrowheads="1" noTextEdit="1"/>
          </p:cNvSpPr>
          <p:nvPr>
            <p:ph type="sldImg"/>
          </p:nvPr>
        </p:nvSpPr>
        <p:spPr>
          <a:ln/>
        </p:spPr>
      </p:sp>
      <p:sp>
        <p:nvSpPr>
          <p:cNvPr id="40962"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p>
            <a:endParaRPr lang="en-US" altLang="en-US">
              <a:latin typeface="Comic Sans MS" panose="030F0702030302020204" pitchFamily="66" charset="0"/>
            </a:endParaRPr>
          </a:p>
        </p:txBody>
      </p:sp>
    </p:spTree>
    <p:extLst>
      <p:ext uri="{BB962C8B-B14F-4D97-AF65-F5344CB8AC3E}">
        <p14:creationId xmlns:p14="http://schemas.microsoft.com/office/powerpoint/2010/main" val="269067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Rot="1" noChangeAspect="1" noChangeArrowheads="1" noTextEdit="1"/>
          </p:cNvSpPr>
          <p:nvPr>
            <p:ph type="sldImg"/>
          </p:nvPr>
        </p:nvSpPr>
        <p:spPr>
          <a:ln/>
        </p:spPr>
      </p:sp>
      <p:sp>
        <p:nvSpPr>
          <p:cNvPr id="51202"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Comic Sans MS" panose="030F0702030302020204" pitchFamily="66" charset="0"/>
            </a:endParaRPr>
          </a:p>
        </p:txBody>
      </p:sp>
    </p:spTree>
    <p:extLst>
      <p:ext uri="{BB962C8B-B14F-4D97-AF65-F5344CB8AC3E}">
        <p14:creationId xmlns:p14="http://schemas.microsoft.com/office/powerpoint/2010/main" val="1607989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Rot="1" noChangeAspect="1" noChangeArrowheads="1" noTextEdit="1"/>
          </p:cNvSpPr>
          <p:nvPr>
            <p:ph type="sldImg"/>
          </p:nvPr>
        </p:nvSpPr>
        <p:spPr>
          <a:ln/>
        </p:spPr>
      </p:sp>
      <p:sp>
        <p:nvSpPr>
          <p:cNvPr id="53250"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Comic Sans MS" panose="030F0702030302020204" pitchFamily="66" charset="0"/>
            </a:endParaRPr>
          </a:p>
        </p:txBody>
      </p:sp>
    </p:spTree>
    <p:extLst>
      <p:ext uri="{BB962C8B-B14F-4D97-AF65-F5344CB8AC3E}">
        <p14:creationId xmlns:p14="http://schemas.microsoft.com/office/powerpoint/2010/main" val="39609158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Rot="1" noChangeAspect="1" noChangeArrowheads="1" noTextEdit="1"/>
          </p:cNvSpPr>
          <p:nvPr>
            <p:ph type="sldImg"/>
          </p:nvPr>
        </p:nvSpPr>
        <p:spPr>
          <a:ln/>
        </p:spPr>
      </p:sp>
      <p:sp>
        <p:nvSpPr>
          <p:cNvPr id="57346"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sz="1300"/>
              <a:t>What is virtual address 0x6? 1|10 = 3|2 = 0xE</a:t>
            </a:r>
          </a:p>
          <a:p>
            <a:r>
              <a:rPr lang="en-US" altLang="en-US" sz="1300"/>
              <a:t>What is virtual address 0x9? 10|01 = 1|1 = 0x5</a:t>
            </a:r>
          </a:p>
        </p:txBody>
      </p:sp>
    </p:spTree>
    <p:extLst>
      <p:ext uri="{BB962C8B-B14F-4D97-AF65-F5344CB8AC3E}">
        <p14:creationId xmlns:p14="http://schemas.microsoft.com/office/powerpoint/2010/main" val="7227050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Rot="1" noChangeAspect="1" noChangeArrowheads="1" noTextEdit="1"/>
          </p:cNvSpPr>
          <p:nvPr>
            <p:ph type="sldImg"/>
          </p:nvPr>
        </p:nvSpPr>
        <p:spPr>
          <a:ln/>
        </p:spPr>
      </p:sp>
      <p:sp>
        <p:nvSpPr>
          <p:cNvPr id="55298"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Comic Sans MS" panose="030F0702030302020204" pitchFamily="66" charset="0"/>
            </a:endParaRPr>
          </a:p>
        </p:txBody>
      </p:sp>
    </p:spTree>
    <p:extLst>
      <p:ext uri="{BB962C8B-B14F-4D97-AF65-F5344CB8AC3E}">
        <p14:creationId xmlns:p14="http://schemas.microsoft.com/office/powerpoint/2010/main" val="3767483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Rot="1" noChangeAspect="1" noChangeArrowheads="1" noTextEdit="1"/>
          </p:cNvSpPr>
          <p:nvPr>
            <p:ph type="sldImg"/>
          </p:nvPr>
        </p:nvSpPr>
        <p:spPr>
          <a:ln/>
        </p:spPr>
      </p:sp>
      <p:sp>
        <p:nvSpPr>
          <p:cNvPr id="59394"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a:latin typeface="Comic Sans MS" panose="030F0702030302020204" pitchFamily="66" charset="0"/>
              </a:rPr>
              <a:t>What if page size is very small? VAX had a 512-byte page size = lots of space for page table entries</a:t>
            </a:r>
          </a:p>
          <a:p>
            <a:r>
              <a:rPr lang="en-US" altLang="en-US">
                <a:latin typeface="Comic Sans MS" panose="030F0702030302020204" pitchFamily="66" charset="0"/>
              </a:rPr>
              <a:t>What if page size is really big? Wastes space inside of page (internal fragmentation)</a:t>
            </a:r>
          </a:p>
        </p:txBody>
      </p:sp>
    </p:spTree>
    <p:extLst>
      <p:ext uri="{BB962C8B-B14F-4D97-AF65-F5344CB8AC3E}">
        <p14:creationId xmlns:p14="http://schemas.microsoft.com/office/powerpoint/2010/main" val="3086216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166777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0761661" y="6551613"/>
            <a:ext cx="987431" cy="305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pPr algn="ctr"/>
            <a:r>
              <a:rPr lang="en-US" sz="1400" b="0" dirty="0" err="1">
                <a:solidFill>
                  <a:srgbClr val="2A40E2"/>
                </a:solidFill>
                <a:latin typeface="Gill Sans" charset="0"/>
                <a:cs typeface="Gill Sans" charset="0"/>
              </a:rPr>
              <a:t>Lec</a:t>
            </a:r>
            <a:r>
              <a:rPr lang="en-US" sz="1400" b="0" dirty="0">
                <a:solidFill>
                  <a:srgbClr val="2A40E2"/>
                </a:solidFill>
                <a:latin typeface="Gill Sans" charset="0"/>
                <a:cs typeface="Gill Sans" charset="0"/>
              </a:rPr>
              <a:t> </a:t>
            </a:r>
            <a:r>
              <a:rPr lang="en-US" sz="1400" b="0" dirty="0" smtClean="0">
                <a:solidFill>
                  <a:srgbClr val="2A40E2"/>
                </a:solidFill>
                <a:latin typeface="Gill Sans" charset="0"/>
                <a:cs typeface="Gill Sans" charset="0"/>
              </a:rPr>
              <a:t>15.</a:t>
            </a:r>
            <a:fld id="{8B82DB86-37F9-954E-8F10-00623E1FD261}" type="slidenum">
              <a:rPr lang="en-US" sz="1400" b="0" smtClean="0">
                <a:solidFill>
                  <a:srgbClr val="2A40E2"/>
                </a:solidFill>
                <a:latin typeface="Gill Sans" charset="0"/>
                <a:cs typeface="Gill Sans" charset="0"/>
              </a:rPr>
              <a:pPr algn="ctr"/>
              <a:t>‹#›</a:t>
            </a:fld>
            <a:endParaRPr lang="en-US" sz="1400" b="0" dirty="0">
              <a:solidFill>
                <a:srgbClr val="2A40E2"/>
              </a:solidFill>
              <a:latin typeface="Gill Sans" charset="0"/>
              <a:cs typeface="Gill Sans" charset="0"/>
            </a:endParaRPr>
          </a:p>
        </p:txBody>
      </p:sp>
      <p:sp>
        <p:nvSpPr>
          <p:cNvPr id="1029" name="Text Box 5"/>
          <p:cNvSpPr txBox="1">
            <a:spLocks noChangeArrowheads="1"/>
          </p:cNvSpPr>
          <p:nvPr/>
        </p:nvSpPr>
        <p:spPr bwMode="auto">
          <a:xfrm>
            <a:off x="1" y="6550025"/>
            <a:ext cx="681575" cy="30776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pPr>
              <a:defRPr/>
            </a:pPr>
            <a:r>
              <a:rPr lang="en-US" sz="1400" b="0" dirty="0" smtClean="0">
                <a:solidFill>
                  <a:srgbClr val="2A40E2"/>
                </a:solidFill>
                <a:latin typeface="Gill Sans" charset="0"/>
                <a:ea typeface="Gill Sans" charset="0"/>
                <a:cs typeface="Gill Sans" charset="0"/>
              </a:rPr>
              <a:t>3/9/23</a:t>
            </a:r>
            <a:endParaRPr lang="en-US" sz="1400" b="0" dirty="0">
              <a:solidFill>
                <a:srgbClr val="2A40E2"/>
              </a:solidFill>
              <a:latin typeface="Gill Sans" charset="0"/>
              <a:ea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
        <p:nvSpPr>
          <p:cNvPr id="1031" name="Text Box 7"/>
          <p:cNvSpPr txBox="1">
            <a:spLocks noChangeArrowheads="1"/>
          </p:cNvSpPr>
          <p:nvPr userDrawn="1"/>
        </p:nvSpPr>
        <p:spPr bwMode="auto">
          <a:xfrm>
            <a:off x="4412698" y="6550025"/>
            <a:ext cx="3366605" cy="30776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charset="0"/>
                <a:ea typeface="ＭＳ Ｐゴシック" charset="0"/>
                <a:cs typeface="Arial" charset="0"/>
              </a:defRPr>
            </a:lvl1pPr>
            <a:lvl2pPr marL="742950" indent="-285750">
              <a:defRPr b="1">
                <a:solidFill>
                  <a:schemeClr val="tx1"/>
                </a:solidFill>
                <a:latin typeface="Comic Sans MS" charset="0"/>
                <a:ea typeface="Arial" charset="0"/>
                <a:cs typeface="Arial" charset="0"/>
              </a:defRPr>
            </a:lvl2pPr>
            <a:lvl3pPr marL="1143000" indent="-228600">
              <a:defRPr b="1">
                <a:solidFill>
                  <a:schemeClr val="tx1"/>
                </a:solidFill>
                <a:latin typeface="Comic Sans MS" charset="0"/>
                <a:ea typeface="Arial" charset="0"/>
                <a:cs typeface="Arial" charset="0"/>
              </a:defRPr>
            </a:lvl3pPr>
            <a:lvl4pPr marL="1600200" indent="-228600">
              <a:defRPr b="1">
                <a:solidFill>
                  <a:schemeClr val="tx1"/>
                </a:solidFill>
                <a:latin typeface="Comic Sans MS" charset="0"/>
                <a:ea typeface="Arial" charset="0"/>
                <a:cs typeface="Arial" charset="0"/>
              </a:defRPr>
            </a:lvl4pPr>
            <a:lvl5pPr marL="2057400" indent="-228600">
              <a:defRPr b="1">
                <a:solidFill>
                  <a:schemeClr val="tx1"/>
                </a:solidFill>
                <a:latin typeface="Comic Sans MS" charset="0"/>
                <a:ea typeface="Arial" charset="0"/>
                <a:cs typeface="Arial" charset="0"/>
              </a:defRPr>
            </a:lvl5pPr>
            <a:lvl6pPr marL="2514600" indent="-228600" eaLnBrk="0" fontAlgn="base" hangingPunct="0">
              <a:spcBef>
                <a:spcPct val="0"/>
              </a:spcBef>
              <a:spcAft>
                <a:spcPct val="0"/>
              </a:spcAft>
              <a:defRPr b="1">
                <a:solidFill>
                  <a:schemeClr val="tx1"/>
                </a:solidFill>
                <a:latin typeface="Comic Sans MS" charset="0"/>
                <a:ea typeface="Arial" charset="0"/>
                <a:cs typeface="Arial" charset="0"/>
              </a:defRPr>
            </a:lvl6pPr>
            <a:lvl7pPr marL="2971800" indent="-228600" eaLnBrk="0" fontAlgn="base" hangingPunct="0">
              <a:spcBef>
                <a:spcPct val="0"/>
              </a:spcBef>
              <a:spcAft>
                <a:spcPct val="0"/>
              </a:spcAft>
              <a:defRPr b="1">
                <a:solidFill>
                  <a:schemeClr val="tx1"/>
                </a:solidFill>
                <a:latin typeface="Comic Sans MS" charset="0"/>
                <a:ea typeface="Arial" charset="0"/>
                <a:cs typeface="Arial" charset="0"/>
              </a:defRPr>
            </a:lvl7pPr>
            <a:lvl8pPr marL="3429000" indent="-228600" eaLnBrk="0" fontAlgn="base" hangingPunct="0">
              <a:spcBef>
                <a:spcPct val="0"/>
              </a:spcBef>
              <a:spcAft>
                <a:spcPct val="0"/>
              </a:spcAft>
              <a:defRPr b="1">
                <a:solidFill>
                  <a:schemeClr val="tx1"/>
                </a:solidFill>
                <a:latin typeface="Comic Sans MS" charset="0"/>
                <a:ea typeface="Arial" charset="0"/>
                <a:cs typeface="Arial" charset="0"/>
              </a:defRPr>
            </a:lvl8pPr>
            <a:lvl9pPr marL="3886200" indent="-228600" eaLnBrk="0" fontAlgn="base" hangingPunct="0">
              <a:spcBef>
                <a:spcPct val="0"/>
              </a:spcBef>
              <a:spcAft>
                <a:spcPct val="0"/>
              </a:spcAft>
              <a:defRPr b="1">
                <a:solidFill>
                  <a:schemeClr val="tx1"/>
                </a:solidFill>
                <a:latin typeface="Comic Sans MS" charset="0"/>
                <a:ea typeface="Arial" charset="0"/>
                <a:cs typeface="Arial" charset="0"/>
              </a:defRPr>
            </a:lvl9pPr>
          </a:lstStyle>
          <a:p>
            <a:pPr>
              <a:defRPr/>
            </a:pPr>
            <a:r>
              <a:rPr lang="en-US" sz="1400" b="0" dirty="0" err="1" smtClean="0">
                <a:solidFill>
                  <a:srgbClr val="2A40E2"/>
                </a:solidFill>
                <a:latin typeface="Gill Sans" charset="0"/>
                <a:cs typeface="Gill Sans" charset="0"/>
              </a:rPr>
              <a:t>Kubiatowicz</a:t>
            </a:r>
            <a:r>
              <a:rPr lang="en-US" sz="1400" b="0" dirty="0" smtClean="0">
                <a:solidFill>
                  <a:srgbClr val="2A40E2"/>
                </a:solidFill>
                <a:latin typeface="Gill Sans" charset="0"/>
                <a:cs typeface="Gill Sans" charset="0"/>
              </a:rPr>
              <a:t> </a:t>
            </a:r>
            <a:r>
              <a:rPr lang="en-US" sz="1400" b="0" dirty="0">
                <a:solidFill>
                  <a:srgbClr val="2A40E2"/>
                </a:solidFill>
                <a:latin typeface="Gill Sans" charset="0"/>
                <a:cs typeface="Gill Sans" charset="0"/>
              </a:rPr>
              <a:t>CS162 © UCB Spring </a:t>
            </a:r>
            <a:r>
              <a:rPr lang="en-US" sz="1400" b="0" dirty="0" smtClean="0">
                <a:solidFill>
                  <a:srgbClr val="2A40E2"/>
                </a:solidFill>
                <a:latin typeface="Gill Sans" charset="0"/>
                <a:cs typeface="Gill Sans" charset="0"/>
              </a:rPr>
              <a:t>2023</a:t>
            </a:r>
            <a:endParaRPr lang="en-US" sz="1400" b="0" dirty="0">
              <a:solidFill>
                <a:srgbClr val="2A40E2"/>
              </a:solidFill>
              <a:latin typeface="Gill Sans" charset="0"/>
              <a:cs typeface="Gill Sans"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CS162</a:t>
            </a:r>
            <a:br>
              <a:rPr lang="en-US" sz="3000" dirty="0"/>
            </a:br>
            <a:r>
              <a:rPr lang="en-US" sz="3000" dirty="0"/>
              <a:t>Operating Systems and</a:t>
            </a:r>
            <a:br>
              <a:rPr lang="en-US" sz="3000" dirty="0"/>
            </a:br>
            <a:r>
              <a:rPr lang="en-US" sz="3000" dirty="0"/>
              <a:t>Systems Programming</a:t>
            </a:r>
            <a:br>
              <a:rPr lang="en-US" sz="3000" dirty="0"/>
            </a:br>
            <a:r>
              <a:rPr lang="en-US" sz="3000" dirty="0"/>
              <a:t>Lecture </a:t>
            </a:r>
            <a:r>
              <a:rPr lang="en-US" sz="3000" dirty="0" smtClean="0"/>
              <a:t>15</a:t>
            </a:r>
            <a:r>
              <a:rPr lang="en-US" sz="3000" dirty="0"/>
              <a:t/>
            </a:r>
            <a:br>
              <a:rPr lang="en-US" sz="3000" dirty="0"/>
            </a:br>
            <a:r>
              <a:rPr lang="en-US" sz="3000" dirty="0"/>
              <a:t/>
            </a:r>
            <a:br>
              <a:rPr lang="en-US" sz="3000" dirty="0"/>
            </a:br>
            <a:r>
              <a:rPr lang="en-US" sz="3000" dirty="0"/>
              <a:t>Memory 2: </a:t>
            </a:r>
            <a:r>
              <a:rPr lang="en-US" sz="3000" dirty="0" smtClean="0"/>
              <a:t>Paging (</a:t>
            </a:r>
            <a:r>
              <a:rPr lang="en-US" sz="3000" dirty="0" err="1" smtClean="0"/>
              <a:t>Con’t</a:t>
            </a:r>
            <a:r>
              <a:rPr lang="en-US" sz="3000" dirty="0" smtClean="0"/>
              <a:t>), Caching </a:t>
            </a:r>
            <a:r>
              <a:rPr lang="en-US" sz="3000" dirty="0"/>
              <a:t>and TLBs</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US" altLang="en-US" dirty="0">
                <a:ea typeface="Gill Sans" charset="0"/>
              </a:rPr>
              <a:t>March </a:t>
            </a:r>
            <a:r>
              <a:rPr lang="en-US" altLang="en-US" dirty="0" smtClean="0">
                <a:ea typeface="Gill Sans" charset="0"/>
              </a:rPr>
              <a:t>9</a:t>
            </a:r>
            <a:r>
              <a:rPr lang="en-US" altLang="en-US" baseline="30000" dirty="0" smtClean="0">
                <a:ea typeface="Gill Sans" charset="0"/>
              </a:rPr>
              <a:t>th</a:t>
            </a:r>
            <a:r>
              <a:rPr lang="en-US" altLang="en-US" dirty="0">
                <a:ea typeface="Gill Sans" charset="0"/>
              </a:rPr>
              <a:t>, </a:t>
            </a:r>
            <a:r>
              <a:rPr lang="en-US" altLang="en-US" dirty="0" smtClean="0">
                <a:ea typeface="Gill Sans" charset="0"/>
              </a:rPr>
              <a:t>2023</a:t>
            </a:r>
            <a:endParaRPr lang="en-US" altLang="en-US" dirty="0">
              <a:ea typeface="Gill Sans" charset="0"/>
            </a:endParaRPr>
          </a:p>
          <a:p>
            <a:pPr marL="285750" indent="-285750">
              <a:defRPr/>
            </a:pPr>
            <a:r>
              <a:rPr lang="en-US" altLang="en-US" dirty="0">
                <a:ea typeface="Gill Sans" charset="0"/>
              </a:rPr>
              <a:t>Prof. </a:t>
            </a:r>
            <a:r>
              <a:rPr lang="en-US" altLang="en-US" dirty="0" smtClean="0">
                <a:ea typeface="Gill Sans" charset="0"/>
              </a:rPr>
              <a:t>John </a:t>
            </a:r>
            <a:r>
              <a:rPr lang="en-US" altLang="en-US" dirty="0" err="1">
                <a:ea typeface="Gill Sans" charset="0"/>
              </a:rPr>
              <a:t>Kubiatowicz</a:t>
            </a:r>
            <a:endParaRPr lang="en-US" altLang="en-US" dirty="0">
              <a:ea typeface="Gill Sans" charset="0"/>
            </a:endParaRPr>
          </a:p>
          <a:p>
            <a:pPr marL="285750" indent="-285750">
              <a:defRPr/>
            </a:pPr>
            <a:r>
              <a:rPr lang="en-US" altLang="en-US" dirty="0">
                <a:ea typeface="Gill Sans" charset="0"/>
              </a:rPr>
              <a:t>http://cs162.eecs.Berkeley.edu</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4" descr="linuxFlexibleAddressSpaceLayout.png"/>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048000" y="990601"/>
            <a:ext cx="6019800" cy="493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Rectangle 5"/>
          <p:cNvSpPr>
            <a:spLocks noChangeArrowheads="1"/>
          </p:cNvSpPr>
          <p:nvPr/>
        </p:nvSpPr>
        <p:spPr bwMode="auto">
          <a:xfrm>
            <a:off x="1752600" y="6096001"/>
            <a:ext cx="8153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400"/>
              <a:t>http://static.duartes.org/img/blogPosts/linuxFlexibleAddressSpaceLayout.png</a:t>
            </a:r>
          </a:p>
        </p:txBody>
      </p:sp>
      <p:sp>
        <p:nvSpPr>
          <p:cNvPr id="3" name="Title 2"/>
          <p:cNvSpPr>
            <a:spLocks noGrp="1"/>
          </p:cNvSpPr>
          <p:nvPr>
            <p:ph type="title"/>
          </p:nvPr>
        </p:nvSpPr>
        <p:spPr>
          <a:xfrm>
            <a:off x="381000" y="152400"/>
            <a:ext cx="11430000" cy="533400"/>
          </a:xfrm>
        </p:spPr>
        <p:txBody>
          <a:bodyPr/>
          <a:lstStyle/>
          <a:p>
            <a:r>
              <a:rPr lang="en-US" altLang="en-US" dirty="0"/>
              <a:t>Recall: Memory Layout for Linux 32-bit (Pre-Meltdown patch!)</a:t>
            </a:r>
            <a:endParaRPr lang="en-US" dirty="0"/>
          </a:p>
        </p:txBody>
      </p:sp>
    </p:spTree>
    <p:extLst>
      <p:ext uri="{BB962C8B-B14F-4D97-AF65-F5344CB8AC3E}">
        <p14:creationId xmlns:p14="http://schemas.microsoft.com/office/powerpoint/2010/main" val="8717687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8DF3E-A2A0-214F-96A4-7EB03575AEE7}"/>
              </a:ext>
            </a:extLst>
          </p:cNvPr>
          <p:cNvSpPr>
            <a:spLocks noGrp="1"/>
          </p:cNvSpPr>
          <p:nvPr>
            <p:ph type="title"/>
          </p:nvPr>
        </p:nvSpPr>
        <p:spPr/>
        <p:txBody>
          <a:bodyPr/>
          <a:lstStyle/>
          <a:p>
            <a:r>
              <a:rPr lang="en-US"/>
              <a:t>Some simple security measures</a:t>
            </a:r>
            <a:endParaRPr lang="en-US" dirty="0"/>
          </a:p>
        </p:txBody>
      </p:sp>
      <p:sp>
        <p:nvSpPr>
          <p:cNvPr id="3" name="Content Placeholder 2">
            <a:extLst>
              <a:ext uri="{FF2B5EF4-FFF2-40B4-BE49-F238E27FC236}">
                <a16:creationId xmlns:a16="http://schemas.microsoft.com/office/drawing/2014/main" id="{1E2B6BD8-6278-804F-8339-657F33DBE1E8}"/>
              </a:ext>
            </a:extLst>
          </p:cNvPr>
          <p:cNvSpPr>
            <a:spLocks noGrp="1"/>
          </p:cNvSpPr>
          <p:nvPr>
            <p:ph idx="1"/>
          </p:nvPr>
        </p:nvSpPr>
        <p:spPr>
          <a:xfrm>
            <a:off x="431800" y="685800"/>
            <a:ext cx="11226800" cy="5105400"/>
          </a:xfrm>
        </p:spPr>
        <p:txBody>
          <a:bodyPr/>
          <a:lstStyle/>
          <a:p>
            <a:r>
              <a:rPr lang="en-US" dirty="0"/>
              <a:t>Address Space Randomization</a:t>
            </a:r>
          </a:p>
          <a:p>
            <a:pPr lvl="1"/>
            <a:r>
              <a:rPr lang="en-US" dirty="0"/>
              <a:t>Position-Independent Code </a:t>
            </a:r>
            <a:r>
              <a:rPr lang="en-US" dirty="0">
                <a:sym typeface="Symbol" panose="05050102010706020507" pitchFamily="18" charset="2"/>
              </a:rPr>
              <a:t></a:t>
            </a:r>
            <a:r>
              <a:rPr lang="en-US" dirty="0"/>
              <a:t> can place user code anywhere in address space</a:t>
            </a:r>
          </a:p>
          <a:p>
            <a:pPr lvl="2"/>
            <a:r>
              <a:rPr lang="en-US" dirty="0"/>
              <a:t>Random start address makes much harder for attacker to cause jump to code that it seeks to take over</a:t>
            </a:r>
          </a:p>
          <a:p>
            <a:pPr lvl="1"/>
            <a:r>
              <a:rPr lang="en-US" dirty="0"/>
              <a:t>Stack &amp; Heap can start anywhere, so randomize placement</a:t>
            </a:r>
          </a:p>
          <a:p>
            <a:r>
              <a:rPr lang="en-US" dirty="0"/>
              <a:t>Kernel address space isolation</a:t>
            </a:r>
          </a:p>
          <a:p>
            <a:pPr lvl="1"/>
            <a:r>
              <a:rPr lang="en-US" dirty="0"/>
              <a:t>Don’t map whole kernel space into each process, switch to kernel page table</a:t>
            </a:r>
          </a:p>
          <a:p>
            <a:pPr lvl="1"/>
            <a:r>
              <a:rPr lang="en-US" dirty="0" err="1"/>
              <a:t>Meltdown</a:t>
            </a:r>
            <a:r>
              <a:rPr lang="en-US" dirty="0" err="1">
                <a:sym typeface="Symbol" panose="05050102010706020507" pitchFamily="18" charset="2"/>
              </a:rPr>
              <a:t>map</a:t>
            </a:r>
            <a:r>
              <a:rPr lang="en-US" dirty="0">
                <a:sym typeface="Symbol" panose="05050102010706020507" pitchFamily="18" charset="2"/>
              </a:rPr>
              <a:t> none of </a:t>
            </a:r>
            <a:br>
              <a:rPr lang="en-US" dirty="0">
                <a:sym typeface="Symbol" panose="05050102010706020507" pitchFamily="18" charset="2"/>
              </a:rPr>
            </a:br>
            <a:r>
              <a:rPr lang="en-US" dirty="0">
                <a:sym typeface="Symbol" panose="05050102010706020507" pitchFamily="18" charset="2"/>
              </a:rPr>
              <a:t>kernel into user mode!</a:t>
            </a:r>
            <a:endParaRPr lang="en-US" dirty="0"/>
          </a:p>
        </p:txBody>
      </p:sp>
      <p:pic>
        <p:nvPicPr>
          <p:cNvPr id="4" name="Picture 3">
            <a:extLst>
              <a:ext uri="{FF2B5EF4-FFF2-40B4-BE49-F238E27FC236}">
                <a16:creationId xmlns:a16="http://schemas.microsoft.com/office/drawing/2014/main" id="{C6BA260B-3613-7242-A52B-0BF81A900C7B}"/>
              </a:ext>
            </a:extLst>
          </p:cNvPr>
          <p:cNvPicPr>
            <a:picLocks noChangeAspect="1"/>
          </p:cNvPicPr>
          <p:nvPr/>
        </p:nvPicPr>
        <p:blipFill>
          <a:blip r:embed="rId2"/>
          <a:stretch>
            <a:fillRect/>
          </a:stretch>
        </p:blipFill>
        <p:spPr>
          <a:xfrm>
            <a:off x="5715000" y="3505200"/>
            <a:ext cx="3657600" cy="3048000"/>
          </a:xfrm>
          <a:prstGeom prst="rect">
            <a:avLst/>
          </a:prstGeom>
        </p:spPr>
      </p:pic>
    </p:spTree>
    <p:extLst>
      <p:ext uri="{BB962C8B-B14F-4D97-AF65-F5344CB8AC3E}">
        <p14:creationId xmlns:p14="http://schemas.microsoft.com/office/powerpoint/2010/main" val="8359075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6"/>
          <p:cNvSpPr>
            <a:spLocks noChangeArrowheads="1"/>
          </p:cNvSpPr>
          <p:nvPr/>
        </p:nvSpPr>
        <p:spPr bwMode="auto">
          <a:xfrm>
            <a:off x="4647841" y="6312205"/>
            <a:ext cx="3200400" cy="533400"/>
          </a:xfrm>
          <a:prstGeom prst="rect">
            <a:avLst/>
          </a:prstGeom>
          <a:solidFill>
            <a:srgbClr val="FFFFFF"/>
          </a:solidFill>
          <a:ln>
            <a:noFill/>
          </a:ln>
          <a:extLst>
            <a:ext uri="{91240B29-F687-4f45-9708-019B960494DF}">
              <a14:hiddenLine xmlns:a14="http://schemas.microsoft.com/office/drawing/2010/main" xmlns="" w="25400">
                <a:solidFill>
                  <a:srgbClr val="000000"/>
                </a:solidFill>
                <a:round/>
                <a:headEnd type="triangle" w="med" len="med"/>
                <a:tailEnd/>
              </a14:hiddenLine>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21508" name="TextBox 5"/>
          <p:cNvSpPr txBox="1">
            <a:spLocks noChangeArrowheads="1"/>
          </p:cNvSpPr>
          <p:nvPr/>
        </p:nvSpPr>
        <p:spPr bwMode="auto">
          <a:xfrm>
            <a:off x="2112964" y="947737"/>
            <a:ext cx="1087437"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37931725" indent="-37474525" eaLnBrk="0" hangingPunct="0">
              <a:defRPr sz="2400" b="1">
                <a:solidFill>
                  <a:schemeClr val="tx1"/>
                </a:solidFill>
                <a:latin typeface="Comic Sans MS" charset="0"/>
                <a:ea typeface="ＭＳ Ｐゴシック" charset="0"/>
              </a:defRPr>
            </a:lvl2pPr>
            <a:lvl3pPr eaLnBrk="0" hangingPunct="0">
              <a:defRPr sz="2400" b="1">
                <a:solidFill>
                  <a:schemeClr val="tx1"/>
                </a:solidFill>
                <a:latin typeface="Comic Sans MS" charset="0"/>
                <a:ea typeface="ＭＳ Ｐゴシック" charset="0"/>
              </a:defRPr>
            </a:lvl3pPr>
            <a:lvl4pPr eaLnBrk="0" hangingPunct="0">
              <a:defRPr sz="2400" b="1">
                <a:solidFill>
                  <a:schemeClr val="tx1"/>
                </a:solidFill>
                <a:latin typeface="Comic Sans MS" charset="0"/>
                <a:ea typeface="ＭＳ Ｐゴシック" charset="0"/>
              </a:defRPr>
            </a:lvl4pPr>
            <a:lvl5pPr eaLnBrk="0" hangingPunct="0">
              <a:defRPr sz="2400" b="1">
                <a:solidFill>
                  <a:schemeClr val="tx1"/>
                </a:solidFill>
                <a:latin typeface="Comic Sans MS" charset="0"/>
                <a:ea typeface="ＭＳ Ｐゴシック" charset="0"/>
              </a:defRPr>
            </a:lvl5pPr>
            <a:lvl6pPr marL="457200" eaLnBrk="0" fontAlgn="base" hangingPunct="0">
              <a:spcBef>
                <a:spcPct val="0"/>
              </a:spcBef>
              <a:spcAft>
                <a:spcPct val="0"/>
              </a:spcAft>
              <a:defRPr sz="2400" b="1">
                <a:solidFill>
                  <a:schemeClr val="tx1"/>
                </a:solidFill>
                <a:latin typeface="Comic Sans MS" charset="0"/>
                <a:ea typeface="ＭＳ Ｐゴシック" charset="0"/>
              </a:defRPr>
            </a:lvl6pPr>
            <a:lvl7pPr marL="914400" eaLnBrk="0" fontAlgn="base" hangingPunct="0">
              <a:spcBef>
                <a:spcPct val="0"/>
              </a:spcBef>
              <a:spcAft>
                <a:spcPct val="0"/>
              </a:spcAft>
              <a:defRPr sz="2400" b="1">
                <a:solidFill>
                  <a:schemeClr val="tx1"/>
                </a:solidFill>
                <a:latin typeface="Comic Sans MS" charset="0"/>
                <a:ea typeface="ＭＳ Ｐゴシック" charset="0"/>
              </a:defRPr>
            </a:lvl7pPr>
            <a:lvl8pPr marL="1371600" eaLnBrk="0" fontAlgn="base" hangingPunct="0">
              <a:spcBef>
                <a:spcPct val="0"/>
              </a:spcBef>
              <a:spcAft>
                <a:spcPct val="0"/>
              </a:spcAft>
              <a:defRPr sz="2400" b="1">
                <a:solidFill>
                  <a:schemeClr val="tx1"/>
                </a:solidFill>
                <a:latin typeface="Comic Sans MS" charset="0"/>
                <a:ea typeface="ＭＳ Ｐゴシック" charset="0"/>
              </a:defRPr>
            </a:lvl8pPr>
            <a:lvl9pPr marL="18288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defRPr/>
            </a:pPr>
            <a:r>
              <a:rPr lang="en-US" sz="1600" dirty="0">
                <a:solidFill>
                  <a:srgbClr val="FF0000"/>
                </a:solidFill>
                <a:latin typeface="Helvetica" charset="0"/>
                <a:cs typeface="Helvetica" charset="0"/>
              </a:rPr>
              <a:t>1111 1</a:t>
            </a:r>
            <a:r>
              <a:rPr lang="en-US" sz="1600" dirty="0">
                <a:solidFill>
                  <a:schemeClr val="accent5">
                    <a:lumMod val="50000"/>
                  </a:schemeClr>
                </a:solidFill>
                <a:latin typeface="Helvetica" charset="0"/>
                <a:cs typeface="Helvetica" charset="0"/>
              </a:rPr>
              <a:t>111</a:t>
            </a:r>
          </a:p>
        </p:txBody>
      </p:sp>
      <p:sp>
        <p:nvSpPr>
          <p:cNvPr id="26628" name="Rectangle 6"/>
          <p:cNvSpPr>
            <a:spLocks noChangeArrowheads="1"/>
          </p:cNvSpPr>
          <p:nvPr/>
        </p:nvSpPr>
        <p:spPr bwMode="auto">
          <a:xfrm>
            <a:off x="3200400" y="1100137"/>
            <a:ext cx="1295400" cy="3048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stack</a:t>
            </a:r>
          </a:p>
        </p:txBody>
      </p:sp>
      <p:sp>
        <p:nvSpPr>
          <p:cNvPr id="26629" name="Rectangle 7"/>
          <p:cNvSpPr>
            <a:spLocks noChangeArrowheads="1"/>
          </p:cNvSpPr>
          <p:nvPr/>
        </p:nvSpPr>
        <p:spPr bwMode="auto">
          <a:xfrm>
            <a:off x="3200400" y="3081337"/>
            <a:ext cx="1295400" cy="457200"/>
          </a:xfrm>
          <a:prstGeom prst="rect">
            <a:avLst/>
          </a:prstGeom>
          <a:solidFill>
            <a:srgbClr val="CCFFCC"/>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heap</a:t>
            </a:r>
          </a:p>
        </p:txBody>
      </p:sp>
      <p:sp>
        <p:nvSpPr>
          <p:cNvPr id="9" name="Rectangle 8"/>
          <p:cNvSpPr/>
          <p:nvPr/>
        </p:nvSpPr>
        <p:spPr bwMode="auto">
          <a:xfrm>
            <a:off x="3200400" y="5367337"/>
            <a:ext cx="1295400" cy="609600"/>
          </a:xfrm>
          <a:prstGeom prst="rect">
            <a:avLst/>
          </a:prstGeom>
          <a:solidFill>
            <a:schemeClr val="accent1">
              <a:lumMod val="60000"/>
              <a:lumOff val="40000"/>
            </a:schemeClr>
          </a:solidFill>
          <a:ln w="25400" cap="flat" cmpd="sng" algn="ctr">
            <a:solidFill>
              <a:schemeClr val="tx1"/>
            </a:solidFill>
            <a:prstDash val="solid"/>
            <a:round/>
            <a:headEnd type="triangle" w="med" len="med"/>
            <a:tailEnd type="none" w="med" len="med"/>
          </a:ln>
          <a:effectLst/>
        </p:spPr>
        <p:txBody>
          <a:bodyPr anchor="ctr"/>
          <a:lstStyle/>
          <a:p>
            <a:pPr algn="ctr">
              <a:defRPr/>
            </a:pPr>
            <a:r>
              <a:rPr lang="en-US" sz="2000" b="0" dirty="0">
                <a:latin typeface="Helvetica"/>
                <a:ea typeface="ＭＳ Ｐゴシック" charset="-128"/>
                <a:cs typeface="Helvetica"/>
              </a:rPr>
              <a:t>code</a:t>
            </a:r>
          </a:p>
        </p:txBody>
      </p:sp>
      <p:sp>
        <p:nvSpPr>
          <p:cNvPr id="26631" name="Rectangle 9"/>
          <p:cNvSpPr>
            <a:spLocks noChangeArrowheads="1"/>
          </p:cNvSpPr>
          <p:nvPr/>
        </p:nvSpPr>
        <p:spPr bwMode="auto">
          <a:xfrm>
            <a:off x="3200400" y="4148137"/>
            <a:ext cx="1295400" cy="609600"/>
          </a:xfrm>
          <a:prstGeom prst="rect">
            <a:avLst/>
          </a:prstGeom>
          <a:solidFill>
            <a:srgbClr val="FF6600"/>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data</a:t>
            </a:r>
          </a:p>
        </p:txBody>
      </p:sp>
      <p:sp>
        <p:nvSpPr>
          <p:cNvPr id="26632" name="Up Arrow 10"/>
          <p:cNvSpPr>
            <a:spLocks noChangeArrowheads="1"/>
          </p:cNvSpPr>
          <p:nvPr/>
        </p:nvSpPr>
        <p:spPr bwMode="auto">
          <a:xfrm flipH="1">
            <a:off x="3733801" y="2776537"/>
            <a:ext cx="106363" cy="304800"/>
          </a:xfrm>
          <a:prstGeom prst="upArrow">
            <a:avLst>
              <a:gd name="adj1" fmla="val 50000"/>
              <a:gd name="adj2" fmla="val 50149"/>
            </a:avLst>
          </a:prstGeom>
          <a:solidFill>
            <a:schemeClr val="tx1"/>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26633" name="Up Arrow 11"/>
          <p:cNvSpPr>
            <a:spLocks noChangeArrowheads="1"/>
          </p:cNvSpPr>
          <p:nvPr/>
        </p:nvSpPr>
        <p:spPr bwMode="auto">
          <a:xfrm flipH="1" flipV="1">
            <a:off x="3733801" y="1404937"/>
            <a:ext cx="106363" cy="304800"/>
          </a:xfrm>
          <a:prstGeom prst="upArrow">
            <a:avLst>
              <a:gd name="adj1" fmla="val 50000"/>
              <a:gd name="adj2" fmla="val 50149"/>
            </a:avLst>
          </a:prstGeom>
          <a:solidFill>
            <a:schemeClr val="tx1"/>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26634" name="Rectangle 12"/>
          <p:cNvSpPr>
            <a:spLocks noChangeArrowheads="1"/>
          </p:cNvSpPr>
          <p:nvPr/>
        </p:nvSpPr>
        <p:spPr bwMode="auto">
          <a:xfrm>
            <a:off x="3200400" y="1100137"/>
            <a:ext cx="1295400" cy="4876800"/>
          </a:xfrm>
          <a:prstGeom prst="rect">
            <a:avLst/>
          </a:prstGeom>
          <a:noFill/>
          <a:ln w="254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26635" name="TextBox 13"/>
          <p:cNvSpPr txBox="1">
            <a:spLocks noChangeArrowheads="1"/>
          </p:cNvSpPr>
          <p:nvPr/>
        </p:nvSpPr>
        <p:spPr bwMode="auto">
          <a:xfrm>
            <a:off x="2690814" y="719137"/>
            <a:ext cx="2185987"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dirty="0">
                <a:latin typeface="Helvetica" panose="020B0604020202020204" pitchFamily="34" charset="0"/>
              </a:rPr>
              <a:t>Virtual memory view</a:t>
            </a:r>
          </a:p>
        </p:txBody>
      </p:sp>
      <p:sp>
        <p:nvSpPr>
          <p:cNvPr id="26636" name="Rectangle 14"/>
          <p:cNvSpPr>
            <a:spLocks noChangeArrowheads="1"/>
          </p:cNvSpPr>
          <p:nvPr/>
        </p:nvSpPr>
        <p:spPr bwMode="auto">
          <a:xfrm>
            <a:off x="3200400" y="4757737"/>
            <a:ext cx="1295400" cy="1219200"/>
          </a:xfrm>
          <a:prstGeom prst="rect">
            <a:avLst/>
          </a:prstGeom>
          <a:noFill/>
          <a:ln w="254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26637" name="Rectangle 15"/>
          <p:cNvSpPr>
            <a:spLocks noChangeArrowheads="1"/>
          </p:cNvSpPr>
          <p:nvPr/>
        </p:nvSpPr>
        <p:spPr bwMode="auto">
          <a:xfrm>
            <a:off x="3200400" y="3538537"/>
            <a:ext cx="1295400" cy="1219200"/>
          </a:xfrm>
          <a:prstGeom prst="rect">
            <a:avLst/>
          </a:prstGeom>
          <a:noFill/>
          <a:ln w="254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26638" name="Rectangle 16"/>
          <p:cNvSpPr>
            <a:spLocks noChangeArrowheads="1"/>
          </p:cNvSpPr>
          <p:nvPr/>
        </p:nvSpPr>
        <p:spPr bwMode="auto">
          <a:xfrm>
            <a:off x="3200400" y="2319337"/>
            <a:ext cx="1295400" cy="1219200"/>
          </a:xfrm>
          <a:prstGeom prst="rect">
            <a:avLst/>
          </a:prstGeom>
          <a:noFill/>
          <a:ln w="254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26639" name="TextBox 17"/>
          <p:cNvSpPr txBox="1">
            <a:spLocks noChangeArrowheads="1"/>
          </p:cNvSpPr>
          <p:nvPr/>
        </p:nvSpPr>
        <p:spPr bwMode="auto">
          <a:xfrm>
            <a:off x="2057401" y="5715001"/>
            <a:ext cx="1154113"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r" eaLnBrk="1" hangingPunct="1"/>
            <a:r>
              <a:rPr lang="en-US" altLang="en-US" sz="1600">
                <a:solidFill>
                  <a:srgbClr val="FF0000"/>
                </a:solidFill>
                <a:latin typeface="Helvetica" panose="020B0604020202020204" pitchFamily="34" charset="0"/>
              </a:rPr>
              <a:t>0000 0</a:t>
            </a:r>
            <a:r>
              <a:rPr lang="en-US" altLang="en-US" sz="1600">
                <a:solidFill>
                  <a:srgbClr val="2A40E2"/>
                </a:solidFill>
                <a:latin typeface="Helvetica" panose="020B0604020202020204" pitchFamily="34" charset="0"/>
              </a:rPr>
              <a:t>000</a:t>
            </a:r>
          </a:p>
        </p:txBody>
      </p:sp>
      <p:sp>
        <p:nvSpPr>
          <p:cNvPr id="26640" name="TextBox 18"/>
          <p:cNvSpPr txBox="1">
            <a:spLocks noChangeArrowheads="1"/>
          </p:cNvSpPr>
          <p:nvPr/>
        </p:nvSpPr>
        <p:spPr bwMode="auto">
          <a:xfrm>
            <a:off x="2057401" y="4529137"/>
            <a:ext cx="1154113"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r" eaLnBrk="1" hangingPunct="1"/>
            <a:r>
              <a:rPr lang="en-US" altLang="en-US" sz="1600">
                <a:solidFill>
                  <a:srgbClr val="FF0000"/>
                </a:solidFill>
                <a:latin typeface="Helvetica" panose="020B0604020202020204" pitchFamily="34" charset="0"/>
              </a:rPr>
              <a:t>0100 0</a:t>
            </a:r>
            <a:r>
              <a:rPr lang="en-US" altLang="en-US" sz="1600">
                <a:solidFill>
                  <a:srgbClr val="2A40E2"/>
                </a:solidFill>
                <a:latin typeface="Helvetica" panose="020B0604020202020204" pitchFamily="34" charset="0"/>
              </a:rPr>
              <a:t>000</a:t>
            </a:r>
          </a:p>
        </p:txBody>
      </p:sp>
      <p:sp>
        <p:nvSpPr>
          <p:cNvPr id="26641" name="TextBox 19"/>
          <p:cNvSpPr txBox="1">
            <a:spLocks noChangeArrowheads="1"/>
          </p:cNvSpPr>
          <p:nvPr/>
        </p:nvSpPr>
        <p:spPr bwMode="auto">
          <a:xfrm>
            <a:off x="2057401" y="3309937"/>
            <a:ext cx="1154113"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r" eaLnBrk="1" hangingPunct="1"/>
            <a:r>
              <a:rPr lang="en-US" altLang="en-US" sz="1600">
                <a:solidFill>
                  <a:srgbClr val="FF0000"/>
                </a:solidFill>
                <a:latin typeface="Helvetica" panose="020B0604020202020204" pitchFamily="34" charset="0"/>
              </a:rPr>
              <a:t>1000 0</a:t>
            </a:r>
            <a:r>
              <a:rPr lang="en-US" altLang="en-US" sz="1600">
                <a:solidFill>
                  <a:srgbClr val="2A40E2"/>
                </a:solidFill>
                <a:latin typeface="Helvetica" panose="020B0604020202020204" pitchFamily="34" charset="0"/>
              </a:rPr>
              <a:t>000</a:t>
            </a:r>
          </a:p>
        </p:txBody>
      </p:sp>
      <p:sp>
        <p:nvSpPr>
          <p:cNvPr id="26642" name="TextBox 20"/>
          <p:cNvSpPr txBox="1">
            <a:spLocks noChangeArrowheads="1"/>
          </p:cNvSpPr>
          <p:nvPr/>
        </p:nvSpPr>
        <p:spPr bwMode="auto">
          <a:xfrm>
            <a:off x="2068513" y="2057401"/>
            <a:ext cx="1143000"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r" eaLnBrk="1" hangingPunct="1"/>
            <a:r>
              <a:rPr lang="en-US" altLang="en-US" sz="1600">
                <a:solidFill>
                  <a:srgbClr val="FF0000"/>
                </a:solidFill>
                <a:latin typeface="Helvetica" panose="020B0604020202020204" pitchFamily="34" charset="0"/>
              </a:rPr>
              <a:t>1100 0</a:t>
            </a:r>
            <a:r>
              <a:rPr lang="en-US" altLang="en-US" sz="1600">
                <a:solidFill>
                  <a:srgbClr val="2A40E2"/>
                </a:solidFill>
                <a:latin typeface="Helvetica" panose="020B0604020202020204" pitchFamily="34" charset="0"/>
              </a:rPr>
              <a:t>000</a:t>
            </a:r>
          </a:p>
        </p:txBody>
      </p:sp>
      <p:sp>
        <p:nvSpPr>
          <p:cNvPr id="26643" name="TextBox 21"/>
          <p:cNvSpPr txBox="1">
            <a:spLocks noChangeArrowheads="1"/>
          </p:cNvSpPr>
          <p:nvPr/>
        </p:nvSpPr>
        <p:spPr bwMode="auto">
          <a:xfrm>
            <a:off x="2079626" y="1176337"/>
            <a:ext cx="1120775"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r" eaLnBrk="1" hangingPunct="1"/>
            <a:r>
              <a:rPr lang="en-US" altLang="en-US" sz="1600">
                <a:solidFill>
                  <a:srgbClr val="FF0000"/>
                </a:solidFill>
                <a:latin typeface="Helvetica" panose="020B0604020202020204" pitchFamily="34" charset="0"/>
              </a:rPr>
              <a:t>1111 0</a:t>
            </a:r>
            <a:r>
              <a:rPr lang="en-US" altLang="en-US" sz="1600">
                <a:solidFill>
                  <a:srgbClr val="2A40E2"/>
                </a:solidFill>
                <a:latin typeface="Helvetica" panose="020B0604020202020204" pitchFamily="34" charset="0"/>
              </a:rPr>
              <a:t>000</a:t>
            </a:r>
          </a:p>
        </p:txBody>
      </p:sp>
      <p:sp>
        <p:nvSpPr>
          <p:cNvPr id="26644" name="Left Brace 22"/>
          <p:cNvSpPr>
            <a:spLocks/>
          </p:cNvSpPr>
          <p:nvPr/>
        </p:nvSpPr>
        <p:spPr bwMode="auto">
          <a:xfrm rot="5400000" flipH="1">
            <a:off x="2342356" y="5768181"/>
            <a:ext cx="192088" cy="609600"/>
          </a:xfrm>
          <a:prstGeom prst="leftBrace">
            <a:avLst>
              <a:gd name="adj1" fmla="val 8301"/>
              <a:gd name="adj2" fmla="val 50000"/>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a:p>
        </p:txBody>
      </p:sp>
      <p:sp>
        <p:nvSpPr>
          <p:cNvPr id="26645" name="TextBox 23"/>
          <p:cNvSpPr txBox="1">
            <a:spLocks noChangeArrowheads="1"/>
          </p:cNvSpPr>
          <p:nvPr/>
        </p:nvSpPr>
        <p:spPr bwMode="auto">
          <a:xfrm>
            <a:off x="2006600" y="6096001"/>
            <a:ext cx="812800"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a:solidFill>
                  <a:srgbClr val="FF0000"/>
                </a:solidFill>
                <a:latin typeface="Helvetica" panose="020B0604020202020204" pitchFamily="34" charset="0"/>
              </a:rPr>
              <a:t>page #</a:t>
            </a:r>
          </a:p>
        </p:txBody>
      </p:sp>
      <p:sp>
        <p:nvSpPr>
          <p:cNvPr id="26646" name="TextBox 24"/>
          <p:cNvSpPr txBox="1">
            <a:spLocks noChangeArrowheads="1"/>
          </p:cNvSpPr>
          <p:nvPr/>
        </p:nvSpPr>
        <p:spPr bwMode="auto">
          <a:xfrm>
            <a:off x="2686050" y="6096001"/>
            <a:ext cx="742950"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solidFill>
                  <a:srgbClr val="0000FF"/>
                </a:solidFill>
                <a:latin typeface="Helvetica" panose="020B0604020202020204" pitchFamily="34" charset="0"/>
              </a:rPr>
              <a:t>offset</a:t>
            </a:r>
          </a:p>
        </p:txBody>
      </p:sp>
      <p:sp>
        <p:nvSpPr>
          <p:cNvPr id="26647" name="Left Brace 25"/>
          <p:cNvSpPr>
            <a:spLocks/>
          </p:cNvSpPr>
          <p:nvPr/>
        </p:nvSpPr>
        <p:spPr bwMode="auto">
          <a:xfrm rot="5400000" flipH="1">
            <a:off x="2870994" y="5925344"/>
            <a:ext cx="201613" cy="304800"/>
          </a:xfrm>
          <a:prstGeom prst="leftBrace">
            <a:avLst>
              <a:gd name="adj1" fmla="val 8322"/>
              <a:gd name="adj2" fmla="val 50000"/>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a:p>
        </p:txBody>
      </p:sp>
      <p:sp>
        <p:nvSpPr>
          <p:cNvPr id="26648" name="TextBox 27"/>
          <p:cNvSpPr txBox="1">
            <a:spLocks noChangeArrowheads="1"/>
          </p:cNvSpPr>
          <p:nvPr/>
        </p:nvSpPr>
        <p:spPr bwMode="auto">
          <a:xfrm>
            <a:off x="7467601" y="762001"/>
            <a:ext cx="2378075"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Physical memory view</a:t>
            </a:r>
          </a:p>
        </p:txBody>
      </p:sp>
      <p:sp>
        <p:nvSpPr>
          <p:cNvPr id="26649" name="Rectangle 28"/>
          <p:cNvSpPr>
            <a:spLocks noChangeArrowheads="1"/>
          </p:cNvSpPr>
          <p:nvPr/>
        </p:nvSpPr>
        <p:spPr bwMode="auto">
          <a:xfrm>
            <a:off x="8016875" y="1100137"/>
            <a:ext cx="1295400" cy="4876800"/>
          </a:xfrm>
          <a:prstGeom prst="rect">
            <a:avLst/>
          </a:prstGeom>
          <a:noFill/>
          <a:ln w="254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26650" name="Rectangle 29"/>
          <p:cNvSpPr>
            <a:spLocks noChangeArrowheads="1"/>
          </p:cNvSpPr>
          <p:nvPr/>
        </p:nvSpPr>
        <p:spPr bwMode="auto">
          <a:xfrm>
            <a:off x="8016875" y="3843337"/>
            <a:ext cx="1295400" cy="609600"/>
          </a:xfrm>
          <a:prstGeom prst="rect">
            <a:avLst/>
          </a:prstGeom>
          <a:solidFill>
            <a:srgbClr val="FF6600"/>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data</a:t>
            </a:r>
          </a:p>
        </p:txBody>
      </p:sp>
      <p:sp>
        <p:nvSpPr>
          <p:cNvPr id="31" name="Rectangle 30"/>
          <p:cNvSpPr/>
          <p:nvPr/>
        </p:nvSpPr>
        <p:spPr bwMode="auto">
          <a:xfrm>
            <a:off x="8016875" y="5062537"/>
            <a:ext cx="1295400" cy="609600"/>
          </a:xfrm>
          <a:prstGeom prst="rect">
            <a:avLst/>
          </a:prstGeom>
          <a:solidFill>
            <a:schemeClr val="accent1">
              <a:lumMod val="60000"/>
              <a:lumOff val="40000"/>
            </a:schemeClr>
          </a:solidFill>
          <a:ln w="25400" cap="flat" cmpd="sng" algn="ctr">
            <a:solidFill>
              <a:schemeClr val="tx1"/>
            </a:solidFill>
            <a:prstDash val="solid"/>
            <a:round/>
            <a:headEnd type="triangle" w="med" len="med"/>
            <a:tailEnd type="none" w="med" len="med"/>
          </a:ln>
          <a:effectLst/>
        </p:spPr>
        <p:txBody>
          <a:bodyPr anchor="ctr"/>
          <a:lstStyle/>
          <a:p>
            <a:pPr algn="ctr">
              <a:defRPr/>
            </a:pPr>
            <a:r>
              <a:rPr lang="en-US" sz="2000" b="0" dirty="0">
                <a:latin typeface="Helvetica"/>
                <a:ea typeface="ＭＳ Ｐゴシック" charset="-128"/>
                <a:cs typeface="Helvetica"/>
              </a:rPr>
              <a:t>code</a:t>
            </a:r>
          </a:p>
        </p:txBody>
      </p:sp>
      <p:sp>
        <p:nvSpPr>
          <p:cNvPr id="32" name="Rectangle 31"/>
          <p:cNvSpPr/>
          <p:nvPr/>
        </p:nvSpPr>
        <p:spPr bwMode="auto">
          <a:xfrm>
            <a:off x="8016875" y="1100137"/>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3" name="Rectangle 32"/>
          <p:cNvSpPr/>
          <p:nvPr/>
        </p:nvSpPr>
        <p:spPr bwMode="auto">
          <a:xfrm>
            <a:off x="8016875" y="5672137"/>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4" name="Rectangle 33"/>
          <p:cNvSpPr/>
          <p:nvPr/>
        </p:nvSpPr>
        <p:spPr bwMode="auto">
          <a:xfrm>
            <a:off x="8016875" y="4452937"/>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6655" name="Rectangle 35"/>
          <p:cNvSpPr>
            <a:spLocks noChangeArrowheads="1"/>
          </p:cNvSpPr>
          <p:nvPr/>
        </p:nvSpPr>
        <p:spPr bwMode="auto">
          <a:xfrm>
            <a:off x="8016875" y="3386137"/>
            <a:ext cx="1295400" cy="457200"/>
          </a:xfrm>
          <a:prstGeom prst="rect">
            <a:avLst/>
          </a:prstGeom>
          <a:solidFill>
            <a:srgbClr val="CCFFCC"/>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heap</a:t>
            </a:r>
          </a:p>
        </p:txBody>
      </p:sp>
      <p:sp>
        <p:nvSpPr>
          <p:cNvPr id="38" name="Rectangle 37"/>
          <p:cNvSpPr/>
          <p:nvPr/>
        </p:nvSpPr>
        <p:spPr bwMode="auto">
          <a:xfrm>
            <a:off x="8016875" y="2776537"/>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6657" name="Rectangle 39"/>
          <p:cNvSpPr>
            <a:spLocks noChangeArrowheads="1"/>
          </p:cNvSpPr>
          <p:nvPr/>
        </p:nvSpPr>
        <p:spPr bwMode="auto">
          <a:xfrm>
            <a:off x="8016875" y="1404937"/>
            <a:ext cx="1295400" cy="3048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stack</a:t>
            </a:r>
          </a:p>
        </p:txBody>
      </p:sp>
      <p:sp>
        <p:nvSpPr>
          <p:cNvPr id="42" name="Rectangle 41"/>
          <p:cNvSpPr/>
          <p:nvPr/>
        </p:nvSpPr>
        <p:spPr bwMode="auto">
          <a:xfrm>
            <a:off x="8016875" y="1862137"/>
            <a:ext cx="1295400" cy="4572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6659" name="TextBox 42"/>
          <p:cNvSpPr txBox="1">
            <a:spLocks noChangeArrowheads="1"/>
          </p:cNvSpPr>
          <p:nvPr/>
        </p:nvSpPr>
        <p:spPr bwMode="auto">
          <a:xfrm>
            <a:off x="9285288" y="5715001"/>
            <a:ext cx="1154112"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0000 0000</a:t>
            </a:r>
          </a:p>
        </p:txBody>
      </p:sp>
      <p:sp>
        <p:nvSpPr>
          <p:cNvPr id="26660" name="TextBox 43"/>
          <p:cNvSpPr txBox="1">
            <a:spLocks noChangeArrowheads="1"/>
          </p:cNvSpPr>
          <p:nvPr/>
        </p:nvSpPr>
        <p:spPr bwMode="auto">
          <a:xfrm>
            <a:off x="9285288" y="5410201"/>
            <a:ext cx="1154112"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0001 0000</a:t>
            </a:r>
          </a:p>
        </p:txBody>
      </p:sp>
      <p:sp>
        <p:nvSpPr>
          <p:cNvPr id="26661" name="TextBox 44"/>
          <p:cNvSpPr txBox="1">
            <a:spLocks noChangeArrowheads="1"/>
          </p:cNvSpPr>
          <p:nvPr/>
        </p:nvSpPr>
        <p:spPr bwMode="auto">
          <a:xfrm>
            <a:off x="9296401" y="4148137"/>
            <a:ext cx="1039813"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0101 000</a:t>
            </a:r>
          </a:p>
        </p:txBody>
      </p:sp>
      <p:sp>
        <p:nvSpPr>
          <p:cNvPr id="26662" name="TextBox 45"/>
          <p:cNvSpPr txBox="1">
            <a:spLocks noChangeArrowheads="1"/>
          </p:cNvSpPr>
          <p:nvPr/>
        </p:nvSpPr>
        <p:spPr bwMode="auto">
          <a:xfrm>
            <a:off x="9318625" y="3581401"/>
            <a:ext cx="1017588"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0111 000</a:t>
            </a:r>
          </a:p>
        </p:txBody>
      </p:sp>
      <p:sp>
        <p:nvSpPr>
          <p:cNvPr id="26663" name="TextBox 46"/>
          <p:cNvSpPr txBox="1">
            <a:spLocks noChangeArrowheads="1"/>
          </p:cNvSpPr>
          <p:nvPr/>
        </p:nvSpPr>
        <p:spPr bwMode="auto">
          <a:xfrm>
            <a:off x="9220200" y="1447801"/>
            <a:ext cx="1131888"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1110 0000</a:t>
            </a:r>
          </a:p>
        </p:txBody>
      </p:sp>
      <p:sp>
        <p:nvSpPr>
          <p:cNvPr id="48" name="Rectangle 47"/>
          <p:cNvSpPr/>
          <p:nvPr/>
        </p:nvSpPr>
        <p:spPr bwMode="auto">
          <a:xfrm>
            <a:off x="3200400" y="58245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9" name="Rectangle 48"/>
          <p:cNvSpPr/>
          <p:nvPr/>
        </p:nvSpPr>
        <p:spPr bwMode="auto">
          <a:xfrm>
            <a:off x="3200400" y="56721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50" name="Rectangle 49"/>
          <p:cNvSpPr/>
          <p:nvPr/>
        </p:nvSpPr>
        <p:spPr bwMode="auto">
          <a:xfrm>
            <a:off x="3200400" y="55197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51" name="Rectangle 50"/>
          <p:cNvSpPr/>
          <p:nvPr/>
        </p:nvSpPr>
        <p:spPr bwMode="auto">
          <a:xfrm>
            <a:off x="3200400" y="53673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57" name="Rectangle 56"/>
          <p:cNvSpPr/>
          <p:nvPr/>
        </p:nvSpPr>
        <p:spPr bwMode="auto">
          <a:xfrm>
            <a:off x="3200400" y="47577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58" name="Rectangle 57"/>
          <p:cNvSpPr/>
          <p:nvPr/>
        </p:nvSpPr>
        <p:spPr bwMode="auto">
          <a:xfrm>
            <a:off x="3200400" y="49101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59" name="Rectangle 58"/>
          <p:cNvSpPr/>
          <p:nvPr/>
        </p:nvSpPr>
        <p:spPr bwMode="auto">
          <a:xfrm>
            <a:off x="3200400" y="50625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0" name="Rectangle 59"/>
          <p:cNvSpPr/>
          <p:nvPr/>
        </p:nvSpPr>
        <p:spPr bwMode="auto">
          <a:xfrm>
            <a:off x="3200400" y="52149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1" name="Rectangle 60"/>
          <p:cNvSpPr/>
          <p:nvPr/>
        </p:nvSpPr>
        <p:spPr bwMode="auto">
          <a:xfrm>
            <a:off x="3200400" y="41481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2" name="Rectangle 61"/>
          <p:cNvSpPr/>
          <p:nvPr/>
        </p:nvSpPr>
        <p:spPr bwMode="auto">
          <a:xfrm>
            <a:off x="3200400" y="43005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3" name="Rectangle 62"/>
          <p:cNvSpPr/>
          <p:nvPr/>
        </p:nvSpPr>
        <p:spPr bwMode="auto">
          <a:xfrm>
            <a:off x="3200400" y="44529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4" name="Rectangle 63"/>
          <p:cNvSpPr/>
          <p:nvPr/>
        </p:nvSpPr>
        <p:spPr bwMode="auto">
          <a:xfrm>
            <a:off x="3200400" y="46053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5" name="Rectangle 64"/>
          <p:cNvSpPr/>
          <p:nvPr/>
        </p:nvSpPr>
        <p:spPr bwMode="auto">
          <a:xfrm>
            <a:off x="3200400" y="35385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6" name="Rectangle 65"/>
          <p:cNvSpPr/>
          <p:nvPr/>
        </p:nvSpPr>
        <p:spPr bwMode="auto">
          <a:xfrm>
            <a:off x="3200400" y="36909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7" name="Rectangle 66"/>
          <p:cNvSpPr/>
          <p:nvPr/>
        </p:nvSpPr>
        <p:spPr bwMode="auto">
          <a:xfrm>
            <a:off x="3200400" y="38433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8" name="Rectangle 67"/>
          <p:cNvSpPr/>
          <p:nvPr/>
        </p:nvSpPr>
        <p:spPr bwMode="auto">
          <a:xfrm>
            <a:off x="3200400" y="39957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9" name="Rectangle 68"/>
          <p:cNvSpPr/>
          <p:nvPr/>
        </p:nvSpPr>
        <p:spPr bwMode="auto">
          <a:xfrm>
            <a:off x="3200400" y="29289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0" name="Rectangle 69"/>
          <p:cNvSpPr/>
          <p:nvPr/>
        </p:nvSpPr>
        <p:spPr bwMode="auto">
          <a:xfrm>
            <a:off x="3200400" y="30813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1" name="Rectangle 70"/>
          <p:cNvSpPr/>
          <p:nvPr/>
        </p:nvSpPr>
        <p:spPr bwMode="auto">
          <a:xfrm>
            <a:off x="3200400" y="32337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2" name="Rectangle 71"/>
          <p:cNvSpPr/>
          <p:nvPr/>
        </p:nvSpPr>
        <p:spPr bwMode="auto">
          <a:xfrm>
            <a:off x="3200400" y="33861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3" name="Rectangle 72"/>
          <p:cNvSpPr/>
          <p:nvPr/>
        </p:nvSpPr>
        <p:spPr bwMode="auto">
          <a:xfrm>
            <a:off x="3200400" y="23193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4" name="Rectangle 73"/>
          <p:cNvSpPr/>
          <p:nvPr/>
        </p:nvSpPr>
        <p:spPr bwMode="auto">
          <a:xfrm>
            <a:off x="3200400" y="24717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5" name="Rectangle 74"/>
          <p:cNvSpPr/>
          <p:nvPr/>
        </p:nvSpPr>
        <p:spPr bwMode="auto">
          <a:xfrm>
            <a:off x="3200400" y="26241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6" name="Rectangle 75"/>
          <p:cNvSpPr/>
          <p:nvPr/>
        </p:nvSpPr>
        <p:spPr bwMode="auto">
          <a:xfrm>
            <a:off x="3200400" y="27765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7" name="Rectangle 76"/>
          <p:cNvSpPr/>
          <p:nvPr/>
        </p:nvSpPr>
        <p:spPr bwMode="auto">
          <a:xfrm>
            <a:off x="3200400" y="17097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8" name="Rectangle 77"/>
          <p:cNvSpPr/>
          <p:nvPr/>
        </p:nvSpPr>
        <p:spPr bwMode="auto">
          <a:xfrm>
            <a:off x="3200400" y="18621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9" name="Rectangle 78"/>
          <p:cNvSpPr/>
          <p:nvPr/>
        </p:nvSpPr>
        <p:spPr bwMode="auto">
          <a:xfrm>
            <a:off x="3200400" y="20145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80" name="Rectangle 79"/>
          <p:cNvSpPr/>
          <p:nvPr/>
        </p:nvSpPr>
        <p:spPr bwMode="auto">
          <a:xfrm>
            <a:off x="3200400" y="21669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81" name="Rectangle 80"/>
          <p:cNvSpPr/>
          <p:nvPr/>
        </p:nvSpPr>
        <p:spPr bwMode="auto">
          <a:xfrm>
            <a:off x="3200400" y="11001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82" name="Rectangle 81"/>
          <p:cNvSpPr/>
          <p:nvPr/>
        </p:nvSpPr>
        <p:spPr bwMode="auto">
          <a:xfrm>
            <a:off x="3200400" y="12525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83" name="Rectangle 82"/>
          <p:cNvSpPr/>
          <p:nvPr/>
        </p:nvSpPr>
        <p:spPr bwMode="auto">
          <a:xfrm>
            <a:off x="3200400" y="14049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84" name="Rectangle 83"/>
          <p:cNvSpPr/>
          <p:nvPr/>
        </p:nvSpPr>
        <p:spPr bwMode="auto">
          <a:xfrm>
            <a:off x="3200400" y="15573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3" name="Rectangle 102"/>
          <p:cNvSpPr/>
          <p:nvPr/>
        </p:nvSpPr>
        <p:spPr bwMode="auto">
          <a:xfrm>
            <a:off x="8016875" y="35385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4" name="Rectangle 103"/>
          <p:cNvSpPr/>
          <p:nvPr/>
        </p:nvSpPr>
        <p:spPr bwMode="auto">
          <a:xfrm>
            <a:off x="8016875" y="36909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5" name="Rectangle 104"/>
          <p:cNvSpPr/>
          <p:nvPr/>
        </p:nvSpPr>
        <p:spPr bwMode="auto">
          <a:xfrm>
            <a:off x="8016875" y="38433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6" name="Rectangle 105"/>
          <p:cNvSpPr/>
          <p:nvPr/>
        </p:nvSpPr>
        <p:spPr bwMode="auto">
          <a:xfrm>
            <a:off x="8016875" y="39957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7" name="Rectangle 106"/>
          <p:cNvSpPr/>
          <p:nvPr/>
        </p:nvSpPr>
        <p:spPr bwMode="auto">
          <a:xfrm>
            <a:off x="8016875" y="41481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8" name="Rectangle 107"/>
          <p:cNvSpPr/>
          <p:nvPr/>
        </p:nvSpPr>
        <p:spPr bwMode="auto">
          <a:xfrm>
            <a:off x="8016875" y="43005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9" name="Rectangle 108"/>
          <p:cNvSpPr/>
          <p:nvPr/>
        </p:nvSpPr>
        <p:spPr bwMode="auto">
          <a:xfrm>
            <a:off x="8016875" y="44529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0" name="Rectangle 109"/>
          <p:cNvSpPr/>
          <p:nvPr/>
        </p:nvSpPr>
        <p:spPr bwMode="auto">
          <a:xfrm>
            <a:off x="8016875" y="46053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1" name="Rectangle 110"/>
          <p:cNvSpPr/>
          <p:nvPr/>
        </p:nvSpPr>
        <p:spPr bwMode="auto">
          <a:xfrm>
            <a:off x="8016875" y="47577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2" name="Rectangle 111"/>
          <p:cNvSpPr/>
          <p:nvPr/>
        </p:nvSpPr>
        <p:spPr bwMode="auto">
          <a:xfrm>
            <a:off x="8016875" y="49101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3" name="Rectangle 112"/>
          <p:cNvSpPr/>
          <p:nvPr/>
        </p:nvSpPr>
        <p:spPr bwMode="auto">
          <a:xfrm>
            <a:off x="8016875" y="50625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4" name="Rectangle 113"/>
          <p:cNvSpPr/>
          <p:nvPr/>
        </p:nvSpPr>
        <p:spPr bwMode="auto">
          <a:xfrm>
            <a:off x="8016875" y="52149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5" name="Rectangle 114"/>
          <p:cNvSpPr/>
          <p:nvPr/>
        </p:nvSpPr>
        <p:spPr bwMode="auto">
          <a:xfrm>
            <a:off x="8016875" y="53673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6" name="Rectangle 115"/>
          <p:cNvSpPr/>
          <p:nvPr/>
        </p:nvSpPr>
        <p:spPr bwMode="auto">
          <a:xfrm>
            <a:off x="8016875" y="55197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7" name="Rectangle 116"/>
          <p:cNvSpPr/>
          <p:nvPr/>
        </p:nvSpPr>
        <p:spPr bwMode="auto">
          <a:xfrm>
            <a:off x="8016875" y="56721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8" name="Rectangle 117"/>
          <p:cNvSpPr/>
          <p:nvPr/>
        </p:nvSpPr>
        <p:spPr bwMode="auto">
          <a:xfrm>
            <a:off x="8016875" y="58245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9" name="Rectangle 118"/>
          <p:cNvSpPr/>
          <p:nvPr/>
        </p:nvSpPr>
        <p:spPr bwMode="auto">
          <a:xfrm>
            <a:off x="8016875" y="11001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0" name="Rectangle 119"/>
          <p:cNvSpPr/>
          <p:nvPr/>
        </p:nvSpPr>
        <p:spPr bwMode="auto">
          <a:xfrm>
            <a:off x="8016875" y="12525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1" name="Rectangle 120"/>
          <p:cNvSpPr/>
          <p:nvPr/>
        </p:nvSpPr>
        <p:spPr bwMode="auto">
          <a:xfrm>
            <a:off x="8016875" y="14049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2" name="Rectangle 121"/>
          <p:cNvSpPr/>
          <p:nvPr/>
        </p:nvSpPr>
        <p:spPr bwMode="auto">
          <a:xfrm>
            <a:off x="8016875" y="15573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3" name="Rectangle 122"/>
          <p:cNvSpPr/>
          <p:nvPr/>
        </p:nvSpPr>
        <p:spPr bwMode="auto">
          <a:xfrm>
            <a:off x="8016875" y="17097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4" name="Rectangle 123"/>
          <p:cNvSpPr/>
          <p:nvPr/>
        </p:nvSpPr>
        <p:spPr bwMode="auto">
          <a:xfrm>
            <a:off x="8016875" y="18621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5" name="Rectangle 124"/>
          <p:cNvSpPr/>
          <p:nvPr/>
        </p:nvSpPr>
        <p:spPr bwMode="auto">
          <a:xfrm>
            <a:off x="8016875" y="20145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6" name="Rectangle 125"/>
          <p:cNvSpPr/>
          <p:nvPr/>
        </p:nvSpPr>
        <p:spPr bwMode="auto">
          <a:xfrm>
            <a:off x="8016875" y="21669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7" name="Rectangle 126"/>
          <p:cNvSpPr/>
          <p:nvPr/>
        </p:nvSpPr>
        <p:spPr bwMode="auto">
          <a:xfrm>
            <a:off x="8016875" y="23193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8" name="Rectangle 127"/>
          <p:cNvSpPr/>
          <p:nvPr/>
        </p:nvSpPr>
        <p:spPr bwMode="auto">
          <a:xfrm>
            <a:off x="8016875" y="24717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9" name="Rectangle 128"/>
          <p:cNvSpPr/>
          <p:nvPr/>
        </p:nvSpPr>
        <p:spPr bwMode="auto">
          <a:xfrm>
            <a:off x="8016875" y="26241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0" name="Rectangle 129"/>
          <p:cNvSpPr/>
          <p:nvPr/>
        </p:nvSpPr>
        <p:spPr bwMode="auto">
          <a:xfrm>
            <a:off x="8016875" y="27765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1" name="Rectangle 130"/>
          <p:cNvSpPr/>
          <p:nvPr/>
        </p:nvSpPr>
        <p:spPr bwMode="auto">
          <a:xfrm>
            <a:off x="8016875" y="29289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2" name="Rectangle 131"/>
          <p:cNvSpPr/>
          <p:nvPr/>
        </p:nvSpPr>
        <p:spPr bwMode="auto">
          <a:xfrm>
            <a:off x="8016875" y="30813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3" name="Rectangle 132"/>
          <p:cNvSpPr/>
          <p:nvPr/>
        </p:nvSpPr>
        <p:spPr bwMode="auto">
          <a:xfrm>
            <a:off x="8016875" y="32337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4" name="Rectangle 133"/>
          <p:cNvSpPr/>
          <p:nvPr/>
        </p:nvSpPr>
        <p:spPr bwMode="auto">
          <a:xfrm>
            <a:off x="8016875" y="33861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grpSp>
        <p:nvGrpSpPr>
          <p:cNvPr id="26728" name="Group 134"/>
          <p:cNvGrpSpPr>
            <a:grpSpLocks/>
          </p:cNvGrpSpPr>
          <p:nvPr/>
        </p:nvGrpSpPr>
        <p:grpSpPr bwMode="auto">
          <a:xfrm>
            <a:off x="5711825" y="871538"/>
            <a:ext cx="1344342" cy="6001643"/>
            <a:chOff x="4188007" y="838200"/>
            <a:chExt cx="1344785" cy="6000946"/>
          </a:xfrm>
        </p:grpSpPr>
        <p:sp>
          <p:nvSpPr>
            <p:cNvPr id="26757" name="TextBox 136"/>
            <p:cNvSpPr txBox="1">
              <a:spLocks noChangeArrowheads="1"/>
            </p:cNvSpPr>
            <p:nvPr/>
          </p:nvSpPr>
          <p:spPr bwMode="auto">
            <a:xfrm>
              <a:off x="4188007" y="838200"/>
              <a:ext cx="1344785" cy="60009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200">
                  <a:latin typeface="Helvetica" panose="020B0604020202020204" pitchFamily="34" charset="0"/>
                </a:rPr>
                <a:t>11111   11101</a:t>
              </a:r>
            </a:p>
            <a:p>
              <a:pPr eaLnBrk="1" hangingPunct="1"/>
              <a:r>
                <a:rPr lang="en-US" altLang="en-US" sz="1200">
                  <a:latin typeface="Helvetica" panose="020B0604020202020204" pitchFamily="34" charset="0"/>
                </a:rPr>
                <a:t>11110   11100</a:t>
              </a:r>
            </a:p>
            <a:p>
              <a:pPr eaLnBrk="1" hangingPunct="1"/>
              <a:r>
                <a:rPr lang="en-US" altLang="en-US" sz="1200">
                  <a:latin typeface="Helvetica" panose="020B0604020202020204" pitchFamily="34" charset="0"/>
                </a:rPr>
                <a:t>11101     null   </a:t>
              </a:r>
            </a:p>
            <a:p>
              <a:pPr eaLnBrk="1" hangingPunct="1"/>
              <a:r>
                <a:rPr lang="en-US" altLang="en-US" sz="1200">
                  <a:latin typeface="Helvetica" panose="020B0604020202020204" pitchFamily="34" charset="0"/>
                </a:rPr>
                <a:t>11100     null   </a:t>
              </a:r>
            </a:p>
            <a:p>
              <a:pPr eaLnBrk="1" hangingPunct="1"/>
              <a:r>
                <a:rPr lang="en-US" altLang="en-US" sz="1200">
                  <a:latin typeface="Helvetica" panose="020B0604020202020204" pitchFamily="34" charset="0"/>
                </a:rPr>
                <a:t>11011     null</a:t>
              </a:r>
            </a:p>
            <a:p>
              <a:pPr eaLnBrk="1" hangingPunct="1"/>
              <a:r>
                <a:rPr lang="en-US" altLang="en-US" sz="1200">
                  <a:latin typeface="Helvetica" panose="020B0604020202020204" pitchFamily="34" charset="0"/>
                </a:rPr>
                <a:t>11010     null</a:t>
              </a:r>
            </a:p>
            <a:p>
              <a:pPr eaLnBrk="1" hangingPunct="1"/>
              <a:r>
                <a:rPr lang="en-US" altLang="en-US" sz="1200">
                  <a:latin typeface="Helvetica" panose="020B0604020202020204" pitchFamily="34" charset="0"/>
                </a:rPr>
                <a:t>11001     null</a:t>
              </a:r>
            </a:p>
            <a:p>
              <a:pPr eaLnBrk="1" hangingPunct="1"/>
              <a:r>
                <a:rPr lang="en-US" altLang="en-US" sz="1200">
                  <a:latin typeface="Helvetica" panose="020B0604020202020204" pitchFamily="34" charset="0"/>
                </a:rPr>
                <a:t>11000     null</a:t>
              </a:r>
            </a:p>
            <a:p>
              <a:pPr eaLnBrk="1" hangingPunct="1"/>
              <a:r>
                <a:rPr lang="en-US" altLang="en-US" sz="1200">
                  <a:latin typeface="Helvetica" panose="020B0604020202020204" pitchFamily="34" charset="0"/>
                </a:rPr>
                <a:t>10111     null</a:t>
              </a:r>
            </a:p>
            <a:p>
              <a:pPr eaLnBrk="1" hangingPunct="1"/>
              <a:r>
                <a:rPr lang="en-US" altLang="en-US" sz="1200">
                  <a:latin typeface="Helvetica" panose="020B0604020202020204" pitchFamily="34" charset="0"/>
                </a:rPr>
                <a:t>10110     null</a:t>
              </a:r>
            </a:p>
            <a:p>
              <a:pPr eaLnBrk="1" hangingPunct="1"/>
              <a:r>
                <a:rPr lang="en-US" altLang="en-US" sz="1200">
                  <a:latin typeface="Helvetica" panose="020B0604020202020204" pitchFamily="34" charset="0"/>
                </a:rPr>
                <a:t>10101     null</a:t>
              </a:r>
            </a:p>
            <a:p>
              <a:pPr eaLnBrk="1" hangingPunct="1"/>
              <a:r>
                <a:rPr lang="en-US" altLang="en-US" sz="1200">
                  <a:latin typeface="Helvetica" panose="020B0604020202020204" pitchFamily="34" charset="0"/>
                </a:rPr>
                <a:t>10100     null</a:t>
              </a:r>
            </a:p>
            <a:p>
              <a:pPr eaLnBrk="1" hangingPunct="1"/>
              <a:r>
                <a:rPr lang="en-US" altLang="en-US" sz="1200">
                  <a:latin typeface="Helvetica" panose="020B0604020202020204" pitchFamily="34" charset="0"/>
                </a:rPr>
                <a:t>10011     null</a:t>
              </a:r>
            </a:p>
            <a:p>
              <a:pPr eaLnBrk="1" hangingPunct="1"/>
              <a:r>
                <a:rPr lang="en-US" altLang="en-US" sz="1200">
                  <a:latin typeface="Helvetica" panose="020B0604020202020204" pitchFamily="34" charset="0"/>
                </a:rPr>
                <a:t>10010   10000</a:t>
              </a:r>
            </a:p>
            <a:p>
              <a:pPr eaLnBrk="1" hangingPunct="1"/>
              <a:r>
                <a:rPr lang="en-US" altLang="en-US" sz="1200">
                  <a:latin typeface="Helvetica" panose="020B0604020202020204" pitchFamily="34" charset="0"/>
                </a:rPr>
                <a:t>10001   01111</a:t>
              </a:r>
            </a:p>
            <a:p>
              <a:pPr eaLnBrk="1" hangingPunct="1"/>
              <a:r>
                <a:rPr lang="en-US" altLang="en-US" sz="1200">
                  <a:latin typeface="Helvetica" panose="020B0604020202020204" pitchFamily="34" charset="0"/>
                </a:rPr>
                <a:t>10000   01110</a:t>
              </a:r>
            </a:p>
            <a:p>
              <a:pPr eaLnBrk="1" hangingPunct="1"/>
              <a:r>
                <a:rPr lang="en-US" altLang="en-US" sz="1200">
                  <a:latin typeface="Helvetica" panose="020B0604020202020204" pitchFamily="34" charset="0"/>
                </a:rPr>
                <a:t>01111     null</a:t>
              </a:r>
            </a:p>
            <a:p>
              <a:pPr eaLnBrk="1" hangingPunct="1"/>
              <a:r>
                <a:rPr lang="en-US" altLang="en-US" sz="1200">
                  <a:latin typeface="Helvetica" panose="020B0604020202020204" pitchFamily="34" charset="0"/>
                </a:rPr>
                <a:t>01110     null      </a:t>
              </a:r>
            </a:p>
            <a:p>
              <a:pPr eaLnBrk="1" hangingPunct="1"/>
              <a:r>
                <a:rPr lang="en-US" altLang="en-US" sz="1200">
                  <a:latin typeface="Helvetica" panose="020B0604020202020204" pitchFamily="34" charset="0"/>
                </a:rPr>
                <a:t>01101     null</a:t>
              </a:r>
            </a:p>
            <a:p>
              <a:pPr eaLnBrk="1" hangingPunct="1"/>
              <a:r>
                <a:rPr lang="en-US" altLang="en-US" sz="1200">
                  <a:latin typeface="Helvetica" panose="020B0604020202020204" pitchFamily="34" charset="0"/>
                </a:rPr>
                <a:t>01100     null</a:t>
              </a:r>
            </a:p>
            <a:p>
              <a:pPr eaLnBrk="1" hangingPunct="1"/>
              <a:r>
                <a:rPr lang="en-US" altLang="en-US" sz="1200">
                  <a:latin typeface="Helvetica" panose="020B0604020202020204" pitchFamily="34" charset="0"/>
                </a:rPr>
                <a:t>01011   01101 </a:t>
              </a:r>
            </a:p>
            <a:p>
              <a:pPr eaLnBrk="1" hangingPunct="1"/>
              <a:r>
                <a:rPr lang="en-US" altLang="en-US" sz="1200">
                  <a:latin typeface="Helvetica" panose="020B0604020202020204" pitchFamily="34" charset="0"/>
                </a:rPr>
                <a:t>01010   01100 </a:t>
              </a:r>
            </a:p>
            <a:p>
              <a:pPr eaLnBrk="1" hangingPunct="1"/>
              <a:r>
                <a:rPr lang="en-US" altLang="en-US" sz="1200">
                  <a:latin typeface="Helvetica" panose="020B0604020202020204" pitchFamily="34" charset="0"/>
                </a:rPr>
                <a:t>01001   01011</a:t>
              </a:r>
            </a:p>
            <a:p>
              <a:pPr eaLnBrk="1" hangingPunct="1"/>
              <a:r>
                <a:rPr lang="en-US" altLang="en-US" sz="1200">
                  <a:latin typeface="Helvetica" panose="020B0604020202020204" pitchFamily="34" charset="0"/>
                </a:rPr>
                <a:t>01000   01010</a:t>
              </a:r>
            </a:p>
            <a:p>
              <a:pPr eaLnBrk="1" hangingPunct="1"/>
              <a:r>
                <a:rPr lang="en-US" altLang="en-US" sz="1200">
                  <a:latin typeface="Helvetica" panose="020B0604020202020204" pitchFamily="34" charset="0"/>
                </a:rPr>
                <a:t>00111     null</a:t>
              </a:r>
            </a:p>
            <a:p>
              <a:pPr eaLnBrk="1" hangingPunct="1"/>
              <a:r>
                <a:rPr lang="en-US" altLang="en-US" sz="1200">
                  <a:latin typeface="Helvetica" panose="020B0604020202020204" pitchFamily="34" charset="0"/>
                </a:rPr>
                <a:t>00110     null</a:t>
              </a:r>
            </a:p>
            <a:p>
              <a:pPr eaLnBrk="1" hangingPunct="1"/>
              <a:r>
                <a:rPr lang="en-US" altLang="en-US" sz="1200">
                  <a:latin typeface="Helvetica" panose="020B0604020202020204" pitchFamily="34" charset="0"/>
                </a:rPr>
                <a:t>00101     null </a:t>
              </a:r>
            </a:p>
            <a:p>
              <a:pPr eaLnBrk="1" hangingPunct="1"/>
              <a:r>
                <a:rPr lang="en-US" altLang="en-US" sz="1200">
                  <a:latin typeface="Helvetica" panose="020B0604020202020204" pitchFamily="34" charset="0"/>
                </a:rPr>
                <a:t>00100     null </a:t>
              </a:r>
            </a:p>
            <a:p>
              <a:pPr eaLnBrk="1" hangingPunct="1"/>
              <a:r>
                <a:rPr lang="en-US" altLang="en-US" sz="1200">
                  <a:latin typeface="Helvetica" panose="020B0604020202020204" pitchFamily="34" charset="0"/>
                </a:rPr>
                <a:t>00011   00101</a:t>
              </a:r>
            </a:p>
            <a:p>
              <a:pPr eaLnBrk="1" hangingPunct="1"/>
              <a:r>
                <a:rPr lang="en-US" altLang="en-US" sz="1200">
                  <a:latin typeface="Helvetica" panose="020B0604020202020204" pitchFamily="34" charset="0"/>
                </a:rPr>
                <a:t>00010   00100</a:t>
              </a:r>
            </a:p>
            <a:p>
              <a:pPr eaLnBrk="1" hangingPunct="1"/>
              <a:r>
                <a:rPr lang="en-US" altLang="en-US" sz="1200">
                  <a:latin typeface="Helvetica" panose="020B0604020202020204" pitchFamily="34" charset="0"/>
                </a:rPr>
                <a:t>00001   00011</a:t>
              </a:r>
            </a:p>
            <a:p>
              <a:pPr eaLnBrk="1" hangingPunct="1"/>
              <a:r>
                <a:rPr lang="en-US" altLang="en-US" sz="1200">
                  <a:latin typeface="Helvetica" panose="020B0604020202020204" pitchFamily="34" charset="0"/>
                </a:rPr>
                <a:t>00000   00010</a:t>
              </a:r>
            </a:p>
          </p:txBody>
        </p:sp>
        <p:sp>
          <p:nvSpPr>
            <p:cNvPr id="26758" name="Rectangle 138"/>
            <p:cNvSpPr>
              <a:spLocks noChangeArrowheads="1"/>
            </p:cNvSpPr>
            <p:nvPr/>
          </p:nvSpPr>
          <p:spPr bwMode="auto">
            <a:xfrm>
              <a:off x="4724400" y="838200"/>
              <a:ext cx="609600" cy="5943600"/>
            </a:xfrm>
            <a:prstGeom prst="rect">
              <a:avLst/>
            </a:prstGeom>
            <a:noFill/>
            <a:ln w="127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grpSp>
      <p:cxnSp>
        <p:nvCxnSpPr>
          <p:cNvPr id="26729" name="Straight Arrow Connector 142"/>
          <p:cNvCxnSpPr>
            <a:cxnSpLocks noChangeShapeType="1"/>
            <a:stCxn id="48" idx="3"/>
          </p:cNvCxnSpPr>
          <p:nvPr/>
        </p:nvCxnSpPr>
        <p:spPr bwMode="auto">
          <a:xfrm>
            <a:off x="4495800" y="5900737"/>
            <a:ext cx="1295400" cy="7620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730" name="Straight Arrow Connector 143"/>
          <p:cNvCxnSpPr>
            <a:cxnSpLocks noChangeShapeType="1"/>
          </p:cNvCxnSpPr>
          <p:nvPr/>
        </p:nvCxnSpPr>
        <p:spPr bwMode="auto">
          <a:xfrm>
            <a:off x="4495800" y="5748337"/>
            <a:ext cx="1295400" cy="7620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731" name="Straight Arrow Connector 144"/>
          <p:cNvCxnSpPr>
            <a:cxnSpLocks noChangeShapeType="1"/>
          </p:cNvCxnSpPr>
          <p:nvPr/>
        </p:nvCxnSpPr>
        <p:spPr bwMode="auto">
          <a:xfrm>
            <a:off x="4495800" y="5595937"/>
            <a:ext cx="1295400" cy="7620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732" name="Straight Arrow Connector 145"/>
          <p:cNvCxnSpPr>
            <a:cxnSpLocks noChangeShapeType="1"/>
          </p:cNvCxnSpPr>
          <p:nvPr/>
        </p:nvCxnSpPr>
        <p:spPr bwMode="auto">
          <a:xfrm>
            <a:off x="4495800" y="5443537"/>
            <a:ext cx="1295400" cy="7620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733" name="Straight Arrow Connector 146"/>
          <p:cNvCxnSpPr>
            <a:cxnSpLocks noChangeShapeType="1"/>
          </p:cNvCxnSpPr>
          <p:nvPr/>
        </p:nvCxnSpPr>
        <p:spPr bwMode="auto">
          <a:xfrm flipV="1">
            <a:off x="6858000" y="5138737"/>
            <a:ext cx="1143000" cy="9906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734" name="Straight Arrow Connector 149"/>
          <p:cNvCxnSpPr>
            <a:cxnSpLocks noChangeShapeType="1"/>
          </p:cNvCxnSpPr>
          <p:nvPr/>
        </p:nvCxnSpPr>
        <p:spPr bwMode="auto">
          <a:xfrm flipV="1">
            <a:off x="6858000" y="5291137"/>
            <a:ext cx="1143000" cy="9906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735" name="Straight Arrow Connector 150"/>
          <p:cNvCxnSpPr>
            <a:cxnSpLocks noChangeShapeType="1"/>
          </p:cNvCxnSpPr>
          <p:nvPr/>
        </p:nvCxnSpPr>
        <p:spPr bwMode="auto">
          <a:xfrm flipV="1">
            <a:off x="6858000" y="5443537"/>
            <a:ext cx="1143000" cy="9906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736" name="Straight Arrow Connector 151"/>
          <p:cNvCxnSpPr>
            <a:cxnSpLocks noChangeShapeType="1"/>
          </p:cNvCxnSpPr>
          <p:nvPr/>
        </p:nvCxnSpPr>
        <p:spPr bwMode="auto">
          <a:xfrm flipV="1">
            <a:off x="6858000" y="5595937"/>
            <a:ext cx="1143000" cy="9906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737" name="Straight Arrow Connector 162"/>
          <p:cNvCxnSpPr>
            <a:cxnSpLocks noChangeShapeType="1"/>
          </p:cNvCxnSpPr>
          <p:nvPr/>
        </p:nvCxnSpPr>
        <p:spPr bwMode="auto">
          <a:xfrm>
            <a:off x="4495800" y="4681537"/>
            <a:ext cx="1295400" cy="533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738" name="Straight Arrow Connector 164"/>
          <p:cNvCxnSpPr>
            <a:cxnSpLocks noChangeShapeType="1"/>
          </p:cNvCxnSpPr>
          <p:nvPr/>
        </p:nvCxnSpPr>
        <p:spPr bwMode="auto">
          <a:xfrm>
            <a:off x="4495800" y="4529137"/>
            <a:ext cx="1295400" cy="533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739" name="Straight Arrow Connector 165"/>
          <p:cNvCxnSpPr>
            <a:cxnSpLocks noChangeShapeType="1"/>
          </p:cNvCxnSpPr>
          <p:nvPr/>
        </p:nvCxnSpPr>
        <p:spPr bwMode="auto">
          <a:xfrm>
            <a:off x="4495800" y="4376737"/>
            <a:ext cx="1295400" cy="490538"/>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740" name="Straight Arrow Connector 166"/>
          <p:cNvCxnSpPr>
            <a:cxnSpLocks noChangeShapeType="1"/>
          </p:cNvCxnSpPr>
          <p:nvPr/>
        </p:nvCxnSpPr>
        <p:spPr bwMode="auto">
          <a:xfrm>
            <a:off x="4495800" y="4224337"/>
            <a:ext cx="1295400" cy="457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741" name="Straight Arrow Connector 167"/>
          <p:cNvCxnSpPr>
            <a:cxnSpLocks noChangeShapeType="1"/>
          </p:cNvCxnSpPr>
          <p:nvPr/>
        </p:nvCxnSpPr>
        <p:spPr bwMode="auto">
          <a:xfrm>
            <a:off x="4495800" y="3309937"/>
            <a:ext cx="1295400" cy="2714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742" name="Straight Arrow Connector 172"/>
          <p:cNvCxnSpPr>
            <a:cxnSpLocks noChangeShapeType="1"/>
          </p:cNvCxnSpPr>
          <p:nvPr/>
        </p:nvCxnSpPr>
        <p:spPr bwMode="auto">
          <a:xfrm>
            <a:off x="4495800" y="3462337"/>
            <a:ext cx="1295400" cy="2714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743" name="Straight Arrow Connector 173"/>
          <p:cNvCxnSpPr>
            <a:cxnSpLocks noChangeShapeType="1"/>
          </p:cNvCxnSpPr>
          <p:nvPr/>
        </p:nvCxnSpPr>
        <p:spPr bwMode="auto">
          <a:xfrm>
            <a:off x="4495800" y="3157537"/>
            <a:ext cx="1295400" cy="2286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744" name="Straight Arrow Connector 174"/>
          <p:cNvCxnSpPr>
            <a:cxnSpLocks noChangeShapeType="1"/>
          </p:cNvCxnSpPr>
          <p:nvPr/>
        </p:nvCxnSpPr>
        <p:spPr bwMode="auto">
          <a:xfrm flipV="1">
            <a:off x="4495800" y="1023937"/>
            <a:ext cx="1295400" cy="152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745" name="Straight Arrow Connector 176"/>
          <p:cNvCxnSpPr>
            <a:cxnSpLocks noChangeShapeType="1"/>
          </p:cNvCxnSpPr>
          <p:nvPr/>
        </p:nvCxnSpPr>
        <p:spPr bwMode="auto">
          <a:xfrm flipV="1">
            <a:off x="4495800" y="1176337"/>
            <a:ext cx="1295400" cy="152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746" name="Straight Arrow Connector 177"/>
          <p:cNvCxnSpPr>
            <a:cxnSpLocks noChangeShapeType="1"/>
            <a:endCxn id="108" idx="1"/>
          </p:cNvCxnSpPr>
          <p:nvPr/>
        </p:nvCxnSpPr>
        <p:spPr bwMode="auto">
          <a:xfrm flipV="1">
            <a:off x="6858001" y="4376737"/>
            <a:ext cx="1158875" cy="838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747" name="Straight Arrow Connector 179"/>
          <p:cNvCxnSpPr>
            <a:cxnSpLocks noChangeShapeType="1"/>
          </p:cNvCxnSpPr>
          <p:nvPr/>
        </p:nvCxnSpPr>
        <p:spPr bwMode="auto">
          <a:xfrm flipV="1">
            <a:off x="6878515" y="4224337"/>
            <a:ext cx="1138360" cy="778486"/>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748" name="Straight Arrow Connector 180"/>
          <p:cNvCxnSpPr>
            <a:cxnSpLocks noChangeShapeType="1"/>
          </p:cNvCxnSpPr>
          <p:nvPr/>
        </p:nvCxnSpPr>
        <p:spPr bwMode="auto">
          <a:xfrm flipV="1">
            <a:off x="6857441" y="4071937"/>
            <a:ext cx="1159435" cy="795338"/>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749" name="Straight Arrow Connector 181"/>
          <p:cNvCxnSpPr>
            <a:cxnSpLocks noChangeShapeType="1"/>
          </p:cNvCxnSpPr>
          <p:nvPr/>
        </p:nvCxnSpPr>
        <p:spPr bwMode="auto">
          <a:xfrm flipV="1">
            <a:off x="6863791" y="3919537"/>
            <a:ext cx="1153085" cy="7620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750" name="Straight Arrow Connector 182"/>
          <p:cNvCxnSpPr>
            <a:cxnSpLocks noChangeShapeType="1"/>
            <a:endCxn id="26655" idx="1"/>
          </p:cNvCxnSpPr>
          <p:nvPr/>
        </p:nvCxnSpPr>
        <p:spPr bwMode="auto">
          <a:xfrm>
            <a:off x="6863791" y="3581399"/>
            <a:ext cx="1153085" cy="33338"/>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751" name="Straight Arrow Connector 185"/>
          <p:cNvCxnSpPr>
            <a:cxnSpLocks noChangeShapeType="1"/>
          </p:cNvCxnSpPr>
          <p:nvPr/>
        </p:nvCxnSpPr>
        <p:spPr bwMode="auto">
          <a:xfrm>
            <a:off x="6858001" y="3767137"/>
            <a:ext cx="1158875" cy="1588"/>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752" name="Straight Arrow Connector 186"/>
          <p:cNvCxnSpPr>
            <a:cxnSpLocks noChangeShapeType="1"/>
          </p:cNvCxnSpPr>
          <p:nvPr/>
        </p:nvCxnSpPr>
        <p:spPr bwMode="auto">
          <a:xfrm>
            <a:off x="6880225" y="3414367"/>
            <a:ext cx="1136650" cy="4797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753" name="Straight Arrow Connector 187"/>
          <p:cNvCxnSpPr>
            <a:cxnSpLocks noChangeShapeType="1"/>
            <a:endCxn id="121" idx="1"/>
          </p:cNvCxnSpPr>
          <p:nvPr/>
        </p:nvCxnSpPr>
        <p:spPr bwMode="auto">
          <a:xfrm>
            <a:off x="6858001" y="1023937"/>
            <a:ext cx="1158875" cy="457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754" name="Straight Arrow Connector 189"/>
          <p:cNvCxnSpPr>
            <a:cxnSpLocks noChangeShapeType="1"/>
          </p:cNvCxnSpPr>
          <p:nvPr/>
        </p:nvCxnSpPr>
        <p:spPr bwMode="auto">
          <a:xfrm>
            <a:off x="6858001" y="1176337"/>
            <a:ext cx="1158875" cy="457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6755" name="TextBox 191"/>
          <p:cNvSpPr txBox="1">
            <a:spLocks noChangeArrowheads="1"/>
          </p:cNvSpPr>
          <p:nvPr/>
        </p:nvSpPr>
        <p:spPr bwMode="auto">
          <a:xfrm>
            <a:off x="5681664" y="609601"/>
            <a:ext cx="1252537"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dirty="0">
                <a:latin typeface="Helvetica" panose="020B0604020202020204" pitchFamily="34" charset="0"/>
              </a:rPr>
              <a:t>Page Table</a:t>
            </a:r>
          </a:p>
        </p:txBody>
      </p:sp>
      <p:sp>
        <p:nvSpPr>
          <p:cNvPr id="26756" name="TextBox 5"/>
          <p:cNvSpPr txBox="1">
            <a:spLocks noChangeArrowheads="1"/>
          </p:cNvSpPr>
          <p:nvPr/>
        </p:nvSpPr>
        <p:spPr bwMode="auto">
          <a:xfrm rot="1327648">
            <a:off x="6881813" y="947738"/>
            <a:ext cx="1098550" cy="339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solidFill>
                  <a:srgbClr val="FF0000"/>
                </a:solidFill>
                <a:latin typeface="Helvetica" panose="020B0604020202020204" pitchFamily="34" charset="0"/>
              </a:rPr>
              <a:t>1110 1</a:t>
            </a:r>
            <a:r>
              <a:rPr lang="en-US" altLang="en-US" sz="1600">
                <a:solidFill>
                  <a:srgbClr val="0330D8"/>
                </a:solidFill>
                <a:latin typeface="Helvetica" panose="020B0604020202020204" pitchFamily="34" charset="0"/>
              </a:rPr>
              <a:t>111</a:t>
            </a:r>
          </a:p>
        </p:txBody>
      </p:sp>
      <p:sp>
        <p:nvSpPr>
          <p:cNvPr id="2" name="Title 1"/>
          <p:cNvSpPr>
            <a:spLocks noGrp="1"/>
          </p:cNvSpPr>
          <p:nvPr>
            <p:ph type="title"/>
          </p:nvPr>
        </p:nvSpPr>
        <p:spPr/>
        <p:txBody>
          <a:bodyPr/>
          <a:lstStyle/>
          <a:p>
            <a:r>
              <a:rPr lang="en-US" altLang="en-US" dirty="0">
                <a:latin typeface="Helvetica" panose="020B0604020202020204" pitchFamily="34" charset="0"/>
              </a:rPr>
              <a:t>Summary: Paging</a:t>
            </a:r>
            <a:endParaRPr lang="en-US" dirty="0"/>
          </a:p>
        </p:txBody>
      </p:sp>
    </p:spTree>
    <p:extLst>
      <p:ext uri="{BB962C8B-B14F-4D97-AF65-F5344CB8AC3E}">
        <p14:creationId xmlns:p14="http://schemas.microsoft.com/office/powerpoint/2010/main" val="13310177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6"/>
          <p:cNvSpPr>
            <a:spLocks noChangeArrowheads="1"/>
          </p:cNvSpPr>
          <p:nvPr/>
        </p:nvSpPr>
        <p:spPr bwMode="auto">
          <a:xfrm>
            <a:off x="4343400" y="6324600"/>
            <a:ext cx="3200400" cy="533400"/>
          </a:xfrm>
          <a:prstGeom prst="rect">
            <a:avLst/>
          </a:prstGeom>
          <a:solidFill>
            <a:srgbClr val="FFFFFF"/>
          </a:solidFill>
          <a:ln>
            <a:noFill/>
          </a:ln>
          <a:extLst>
            <a:ext uri="{91240B29-F687-4f45-9708-019B960494DF}">
              <a14:hiddenLine xmlns:a14="http://schemas.microsoft.com/office/drawing/2010/main" xmlns="" w="25400">
                <a:solidFill>
                  <a:srgbClr val="000000"/>
                </a:solidFill>
                <a:round/>
                <a:headEnd type="triangle" w="med" len="med"/>
                <a:tailEnd/>
              </a14:hiddenLine>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27651" name="TextBox 5"/>
          <p:cNvSpPr txBox="1">
            <a:spLocks noChangeArrowheads="1"/>
          </p:cNvSpPr>
          <p:nvPr/>
        </p:nvSpPr>
        <p:spPr bwMode="auto">
          <a:xfrm>
            <a:off x="2112964" y="947737"/>
            <a:ext cx="1087437"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1111 1111</a:t>
            </a:r>
          </a:p>
        </p:txBody>
      </p:sp>
      <p:sp>
        <p:nvSpPr>
          <p:cNvPr id="27652" name="Rectangle 6"/>
          <p:cNvSpPr>
            <a:spLocks noChangeArrowheads="1"/>
          </p:cNvSpPr>
          <p:nvPr/>
        </p:nvSpPr>
        <p:spPr bwMode="auto">
          <a:xfrm>
            <a:off x="3200400" y="1100137"/>
            <a:ext cx="1295400" cy="6096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stack</a:t>
            </a:r>
          </a:p>
        </p:txBody>
      </p:sp>
      <p:sp>
        <p:nvSpPr>
          <p:cNvPr id="27653" name="Rectangle 7"/>
          <p:cNvSpPr>
            <a:spLocks noChangeArrowheads="1"/>
          </p:cNvSpPr>
          <p:nvPr/>
        </p:nvSpPr>
        <p:spPr bwMode="auto">
          <a:xfrm>
            <a:off x="3200400" y="3081337"/>
            <a:ext cx="1295400" cy="457200"/>
          </a:xfrm>
          <a:prstGeom prst="rect">
            <a:avLst/>
          </a:prstGeom>
          <a:solidFill>
            <a:srgbClr val="CCFFCC"/>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heap</a:t>
            </a:r>
          </a:p>
        </p:txBody>
      </p:sp>
      <p:sp>
        <p:nvSpPr>
          <p:cNvPr id="9" name="Rectangle 8"/>
          <p:cNvSpPr/>
          <p:nvPr/>
        </p:nvSpPr>
        <p:spPr bwMode="auto">
          <a:xfrm>
            <a:off x="3200400" y="5367337"/>
            <a:ext cx="1295400" cy="609600"/>
          </a:xfrm>
          <a:prstGeom prst="rect">
            <a:avLst/>
          </a:prstGeom>
          <a:solidFill>
            <a:schemeClr val="accent1">
              <a:lumMod val="60000"/>
              <a:lumOff val="40000"/>
            </a:schemeClr>
          </a:solidFill>
          <a:ln w="25400" cap="flat" cmpd="sng" algn="ctr">
            <a:solidFill>
              <a:schemeClr val="tx1"/>
            </a:solidFill>
            <a:prstDash val="solid"/>
            <a:round/>
            <a:headEnd type="triangle" w="med" len="med"/>
            <a:tailEnd type="none" w="med" len="med"/>
          </a:ln>
          <a:effectLst/>
        </p:spPr>
        <p:txBody>
          <a:bodyPr anchor="ctr"/>
          <a:lstStyle/>
          <a:p>
            <a:pPr algn="ctr">
              <a:defRPr/>
            </a:pPr>
            <a:r>
              <a:rPr lang="en-US" sz="2000" b="0" dirty="0">
                <a:latin typeface="Helvetica"/>
                <a:ea typeface="ＭＳ Ｐゴシック" charset="-128"/>
                <a:cs typeface="Helvetica"/>
              </a:rPr>
              <a:t>code</a:t>
            </a:r>
          </a:p>
        </p:txBody>
      </p:sp>
      <p:sp>
        <p:nvSpPr>
          <p:cNvPr id="27655" name="Rectangle 9"/>
          <p:cNvSpPr>
            <a:spLocks noChangeArrowheads="1"/>
          </p:cNvSpPr>
          <p:nvPr/>
        </p:nvSpPr>
        <p:spPr bwMode="auto">
          <a:xfrm>
            <a:off x="3200400" y="4148137"/>
            <a:ext cx="1295400" cy="609600"/>
          </a:xfrm>
          <a:prstGeom prst="rect">
            <a:avLst/>
          </a:prstGeom>
          <a:solidFill>
            <a:srgbClr val="FF6600"/>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data</a:t>
            </a:r>
          </a:p>
        </p:txBody>
      </p:sp>
      <p:sp>
        <p:nvSpPr>
          <p:cNvPr id="27656" name="Up Arrow 10"/>
          <p:cNvSpPr>
            <a:spLocks noChangeArrowheads="1"/>
          </p:cNvSpPr>
          <p:nvPr/>
        </p:nvSpPr>
        <p:spPr bwMode="auto">
          <a:xfrm flipH="1">
            <a:off x="3733801" y="2776537"/>
            <a:ext cx="106363" cy="304800"/>
          </a:xfrm>
          <a:prstGeom prst="upArrow">
            <a:avLst>
              <a:gd name="adj1" fmla="val 50000"/>
              <a:gd name="adj2" fmla="val 50149"/>
            </a:avLst>
          </a:prstGeom>
          <a:solidFill>
            <a:schemeClr val="tx1"/>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27657" name="Up Arrow 11"/>
          <p:cNvSpPr>
            <a:spLocks noChangeArrowheads="1"/>
          </p:cNvSpPr>
          <p:nvPr/>
        </p:nvSpPr>
        <p:spPr bwMode="auto">
          <a:xfrm flipH="1" flipV="1">
            <a:off x="3733801" y="1633537"/>
            <a:ext cx="106363" cy="304800"/>
          </a:xfrm>
          <a:prstGeom prst="upArrow">
            <a:avLst>
              <a:gd name="adj1" fmla="val 50000"/>
              <a:gd name="adj2" fmla="val 50149"/>
            </a:avLst>
          </a:prstGeom>
          <a:solidFill>
            <a:schemeClr val="tx1"/>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27658" name="Rectangle 12"/>
          <p:cNvSpPr>
            <a:spLocks noChangeArrowheads="1"/>
          </p:cNvSpPr>
          <p:nvPr/>
        </p:nvSpPr>
        <p:spPr bwMode="auto">
          <a:xfrm>
            <a:off x="3200400" y="1100137"/>
            <a:ext cx="1295400" cy="4876800"/>
          </a:xfrm>
          <a:prstGeom prst="rect">
            <a:avLst/>
          </a:prstGeom>
          <a:noFill/>
          <a:ln w="254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27659" name="TextBox 13"/>
          <p:cNvSpPr txBox="1">
            <a:spLocks noChangeArrowheads="1"/>
          </p:cNvSpPr>
          <p:nvPr/>
        </p:nvSpPr>
        <p:spPr bwMode="auto">
          <a:xfrm>
            <a:off x="2690814" y="719137"/>
            <a:ext cx="2185987"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Virtual memory view</a:t>
            </a:r>
          </a:p>
        </p:txBody>
      </p:sp>
      <p:sp>
        <p:nvSpPr>
          <p:cNvPr id="27660" name="Rectangle 14"/>
          <p:cNvSpPr>
            <a:spLocks noChangeArrowheads="1"/>
          </p:cNvSpPr>
          <p:nvPr/>
        </p:nvSpPr>
        <p:spPr bwMode="auto">
          <a:xfrm>
            <a:off x="3200400" y="4757737"/>
            <a:ext cx="1295400" cy="1219200"/>
          </a:xfrm>
          <a:prstGeom prst="rect">
            <a:avLst/>
          </a:prstGeom>
          <a:noFill/>
          <a:ln w="254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27661" name="Rectangle 15"/>
          <p:cNvSpPr>
            <a:spLocks noChangeArrowheads="1"/>
          </p:cNvSpPr>
          <p:nvPr/>
        </p:nvSpPr>
        <p:spPr bwMode="auto">
          <a:xfrm>
            <a:off x="3200400" y="3538537"/>
            <a:ext cx="1295400" cy="1219200"/>
          </a:xfrm>
          <a:prstGeom prst="rect">
            <a:avLst/>
          </a:prstGeom>
          <a:noFill/>
          <a:ln w="254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27662" name="Rectangle 16"/>
          <p:cNvSpPr>
            <a:spLocks noChangeArrowheads="1"/>
          </p:cNvSpPr>
          <p:nvPr/>
        </p:nvSpPr>
        <p:spPr bwMode="auto">
          <a:xfrm>
            <a:off x="3200400" y="2319337"/>
            <a:ext cx="1295400" cy="1219200"/>
          </a:xfrm>
          <a:prstGeom prst="rect">
            <a:avLst/>
          </a:prstGeom>
          <a:noFill/>
          <a:ln w="254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27663" name="TextBox 17"/>
          <p:cNvSpPr txBox="1">
            <a:spLocks noChangeArrowheads="1"/>
          </p:cNvSpPr>
          <p:nvPr/>
        </p:nvSpPr>
        <p:spPr bwMode="auto">
          <a:xfrm>
            <a:off x="2057401" y="5715001"/>
            <a:ext cx="1154113"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r" eaLnBrk="1" hangingPunct="1"/>
            <a:r>
              <a:rPr lang="en-US" altLang="en-US" sz="1600">
                <a:solidFill>
                  <a:srgbClr val="FF0000"/>
                </a:solidFill>
                <a:latin typeface="Helvetica" panose="020B0604020202020204" pitchFamily="34" charset="0"/>
              </a:rPr>
              <a:t>0000 0</a:t>
            </a:r>
            <a:r>
              <a:rPr lang="en-US" altLang="en-US" sz="1600">
                <a:solidFill>
                  <a:srgbClr val="2A40E2"/>
                </a:solidFill>
                <a:latin typeface="Helvetica" panose="020B0604020202020204" pitchFamily="34" charset="0"/>
              </a:rPr>
              <a:t>000</a:t>
            </a:r>
          </a:p>
        </p:txBody>
      </p:sp>
      <p:sp>
        <p:nvSpPr>
          <p:cNvPr id="27664" name="TextBox 18"/>
          <p:cNvSpPr txBox="1">
            <a:spLocks noChangeArrowheads="1"/>
          </p:cNvSpPr>
          <p:nvPr/>
        </p:nvSpPr>
        <p:spPr bwMode="auto">
          <a:xfrm>
            <a:off x="2057401" y="4529137"/>
            <a:ext cx="1154113"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r" eaLnBrk="1" hangingPunct="1"/>
            <a:r>
              <a:rPr lang="en-US" altLang="en-US" sz="1600">
                <a:solidFill>
                  <a:srgbClr val="FF0000"/>
                </a:solidFill>
                <a:latin typeface="Helvetica" panose="020B0604020202020204" pitchFamily="34" charset="0"/>
              </a:rPr>
              <a:t>0100 0</a:t>
            </a:r>
            <a:r>
              <a:rPr lang="en-US" altLang="en-US" sz="1600">
                <a:solidFill>
                  <a:srgbClr val="2A40E2"/>
                </a:solidFill>
                <a:latin typeface="Helvetica" panose="020B0604020202020204" pitchFamily="34" charset="0"/>
              </a:rPr>
              <a:t>000</a:t>
            </a:r>
          </a:p>
        </p:txBody>
      </p:sp>
      <p:sp>
        <p:nvSpPr>
          <p:cNvPr id="27665" name="TextBox 19"/>
          <p:cNvSpPr txBox="1">
            <a:spLocks noChangeArrowheads="1"/>
          </p:cNvSpPr>
          <p:nvPr/>
        </p:nvSpPr>
        <p:spPr bwMode="auto">
          <a:xfrm>
            <a:off x="2057401" y="3309937"/>
            <a:ext cx="1154113"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r" eaLnBrk="1" hangingPunct="1"/>
            <a:r>
              <a:rPr lang="en-US" altLang="en-US" sz="1600">
                <a:solidFill>
                  <a:srgbClr val="FF0000"/>
                </a:solidFill>
                <a:latin typeface="Helvetica" panose="020B0604020202020204" pitchFamily="34" charset="0"/>
              </a:rPr>
              <a:t>1000 0</a:t>
            </a:r>
            <a:r>
              <a:rPr lang="en-US" altLang="en-US" sz="1600">
                <a:solidFill>
                  <a:srgbClr val="2A40E2"/>
                </a:solidFill>
                <a:latin typeface="Helvetica" panose="020B0604020202020204" pitchFamily="34" charset="0"/>
              </a:rPr>
              <a:t>000</a:t>
            </a:r>
          </a:p>
        </p:txBody>
      </p:sp>
      <p:sp>
        <p:nvSpPr>
          <p:cNvPr id="27666" name="TextBox 20"/>
          <p:cNvSpPr txBox="1">
            <a:spLocks noChangeArrowheads="1"/>
          </p:cNvSpPr>
          <p:nvPr/>
        </p:nvSpPr>
        <p:spPr bwMode="auto">
          <a:xfrm>
            <a:off x="2068513" y="2057401"/>
            <a:ext cx="1143000"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r" eaLnBrk="1" hangingPunct="1"/>
            <a:r>
              <a:rPr lang="en-US" altLang="en-US" sz="1600">
                <a:solidFill>
                  <a:srgbClr val="FF0000"/>
                </a:solidFill>
                <a:latin typeface="Helvetica" panose="020B0604020202020204" pitchFamily="34" charset="0"/>
              </a:rPr>
              <a:t>1100 0</a:t>
            </a:r>
            <a:r>
              <a:rPr lang="en-US" altLang="en-US" sz="1600">
                <a:solidFill>
                  <a:srgbClr val="2A40E2"/>
                </a:solidFill>
                <a:latin typeface="Helvetica" panose="020B0604020202020204" pitchFamily="34" charset="0"/>
              </a:rPr>
              <a:t>000</a:t>
            </a:r>
          </a:p>
        </p:txBody>
      </p:sp>
      <p:sp>
        <p:nvSpPr>
          <p:cNvPr id="27667" name="Left Brace 22"/>
          <p:cNvSpPr>
            <a:spLocks/>
          </p:cNvSpPr>
          <p:nvPr/>
        </p:nvSpPr>
        <p:spPr bwMode="auto">
          <a:xfrm rot="5400000" flipH="1">
            <a:off x="2342356" y="5768181"/>
            <a:ext cx="192088" cy="609600"/>
          </a:xfrm>
          <a:prstGeom prst="leftBrace">
            <a:avLst>
              <a:gd name="adj1" fmla="val 8301"/>
              <a:gd name="adj2" fmla="val 50000"/>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a:p>
        </p:txBody>
      </p:sp>
      <p:sp>
        <p:nvSpPr>
          <p:cNvPr id="27668" name="TextBox 23"/>
          <p:cNvSpPr txBox="1">
            <a:spLocks noChangeArrowheads="1"/>
          </p:cNvSpPr>
          <p:nvPr/>
        </p:nvSpPr>
        <p:spPr bwMode="auto">
          <a:xfrm>
            <a:off x="2006600" y="6096001"/>
            <a:ext cx="812800"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a:solidFill>
                  <a:srgbClr val="FF0000"/>
                </a:solidFill>
                <a:latin typeface="Helvetica" panose="020B0604020202020204" pitchFamily="34" charset="0"/>
              </a:rPr>
              <a:t>page #</a:t>
            </a:r>
          </a:p>
        </p:txBody>
      </p:sp>
      <p:sp>
        <p:nvSpPr>
          <p:cNvPr id="27669" name="TextBox 24"/>
          <p:cNvSpPr txBox="1">
            <a:spLocks noChangeArrowheads="1"/>
          </p:cNvSpPr>
          <p:nvPr/>
        </p:nvSpPr>
        <p:spPr bwMode="auto">
          <a:xfrm>
            <a:off x="2686050" y="6096001"/>
            <a:ext cx="742950"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solidFill>
                  <a:srgbClr val="0000FF"/>
                </a:solidFill>
                <a:latin typeface="Helvetica" panose="020B0604020202020204" pitchFamily="34" charset="0"/>
              </a:rPr>
              <a:t>offset</a:t>
            </a:r>
          </a:p>
        </p:txBody>
      </p:sp>
      <p:sp>
        <p:nvSpPr>
          <p:cNvPr id="27670" name="Left Brace 25"/>
          <p:cNvSpPr>
            <a:spLocks/>
          </p:cNvSpPr>
          <p:nvPr/>
        </p:nvSpPr>
        <p:spPr bwMode="auto">
          <a:xfrm rot="5400000" flipH="1">
            <a:off x="2870994" y="5925344"/>
            <a:ext cx="201613" cy="304800"/>
          </a:xfrm>
          <a:prstGeom prst="leftBrace">
            <a:avLst>
              <a:gd name="adj1" fmla="val 8322"/>
              <a:gd name="adj2" fmla="val 50000"/>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a:p>
        </p:txBody>
      </p:sp>
      <p:sp>
        <p:nvSpPr>
          <p:cNvPr id="27671" name="TextBox 27"/>
          <p:cNvSpPr txBox="1">
            <a:spLocks noChangeArrowheads="1"/>
          </p:cNvSpPr>
          <p:nvPr/>
        </p:nvSpPr>
        <p:spPr bwMode="auto">
          <a:xfrm>
            <a:off x="7467601" y="762001"/>
            <a:ext cx="2378075"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Physical memory view</a:t>
            </a:r>
          </a:p>
        </p:txBody>
      </p:sp>
      <p:sp>
        <p:nvSpPr>
          <p:cNvPr id="27672" name="Rectangle 28"/>
          <p:cNvSpPr>
            <a:spLocks noChangeArrowheads="1"/>
          </p:cNvSpPr>
          <p:nvPr/>
        </p:nvSpPr>
        <p:spPr bwMode="auto">
          <a:xfrm>
            <a:off x="8016875" y="1100137"/>
            <a:ext cx="1295400" cy="4876800"/>
          </a:xfrm>
          <a:prstGeom prst="rect">
            <a:avLst/>
          </a:prstGeom>
          <a:noFill/>
          <a:ln w="254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27673" name="Rectangle 29"/>
          <p:cNvSpPr>
            <a:spLocks noChangeArrowheads="1"/>
          </p:cNvSpPr>
          <p:nvPr/>
        </p:nvSpPr>
        <p:spPr bwMode="auto">
          <a:xfrm>
            <a:off x="8016875" y="3843337"/>
            <a:ext cx="1295400" cy="609600"/>
          </a:xfrm>
          <a:prstGeom prst="rect">
            <a:avLst/>
          </a:prstGeom>
          <a:solidFill>
            <a:srgbClr val="FF6600"/>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data</a:t>
            </a:r>
          </a:p>
        </p:txBody>
      </p:sp>
      <p:sp>
        <p:nvSpPr>
          <p:cNvPr id="31" name="Rectangle 30"/>
          <p:cNvSpPr/>
          <p:nvPr/>
        </p:nvSpPr>
        <p:spPr bwMode="auto">
          <a:xfrm>
            <a:off x="8016875" y="5062537"/>
            <a:ext cx="1295400" cy="609600"/>
          </a:xfrm>
          <a:prstGeom prst="rect">
            <a:avLst/>
          </a:prstGeom>
          <a:solidFill>
            <a:schemeClr val="accent1">
              <a:lumMod val="60000"/>
              <a:lumOff val="40000"/>
            </a:schemeClr>
          </a:solidFill>
          <a:ln w="25400" cap="flat" cmpd="sng" algn="ctr">
            <a:solidFill>
              <a:schemeClr val="tx1"/>
            </a:solidFill>
            <a:prstDash val="solid"/>
            <a:round/>
            <a:headEnd type="triangle" w="med" len="med"/>
            <a:tailEnd type="none" w="med" len="med"/>
          </a:ln>
          <a:effectLst/>
        </p:spPr>
        <p:txBody>
          <a:bodyPr anchor="ctr"/>
          <a:lstStyle/>
          <a:p>
            <a:pPr algn="ctr">
              <a:defRPr/>
            </a:pPr>
            <a:r>
              <a:rPr lang="en-US" sz="2000" b="0" dirty="0">
                <a:latin typeface="Helvetica"/>
                <a:ea typeface="ＭＳ Ｐゴシック" charset="-128"/>
                <a:cs typeface="Helvetica"/>
              </a:rPr>
              <a:t>code</a:t>
            </a:r>
          </a:p>
        </p:txBody>
      </p:sp>
      <p:sp>
        <p:nvSpPr>
          <p:cNvPr id="32" name="Rectangle 31"/>
          <p:cNvSpPr/>
          <p:nvPr/>
        </p:nvSpPr>
        <p:spPr bwMode="auto">
          <a:xfrm>
            <a:off x="8016875" y="1100137"/>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3" name="Rectangle 32"/>
          <p:cNvSpPr/>
          <p:nvPr/>
        </p:nvSpPr>
        <p:spPr bwMode="auto">
          <a:xfrm>
            <a:off x="8016875" y="5672137"/>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4" name="Rectangle 33"/>
          <p:cNvSpPr/>
          <p:nvPr/>
        </p:nvSpPr>
        <p:spPr bwMode="auto">
          <a:xfrm>
            <a:off x="8016875" y="4452937"/>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7678" name="Rectangle 35"/>
          <p:cNvSpPr>
            <a:spLocks noChangeArrowheads="1"/>
          </p:cNvSpPr>
          <p:nvPr/>
        </p:nvSpPr>
        <p:spPr bwMode="auto">
          <a:xfrm>
            <a:off x="8016875" y="3386137"/>
            <a:ext cx="1295400" cy="457200"/>
          </a:xfrm>
          <a:prstGeom prst="rect">
            <a:avLst/>
          </a:prstGeom>
          <a:solidFill>
            <a:srgbClr val="CCFFCC"/>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heap</a:t>
            </a:r>
          </a:p>
        </p:txBody>
      </p:sp>
      <p:sp>
        <p:nvSpPr>
          <p:cNvPr id="38" name="Rectangle 37"/>
          <p:cNvSpPr/>
          <p:nvPr/>
        </p:nvSpPr>
        <p:spPr bwMode="auto">
          <a:xfrm>
            <a:off x="8016875" y="2776537"/>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7680" name="Rectangle 39"/>
          <p:cNvSpPr>
            <a:spLocks noChangeArrowheads="1"/>
          </p:cNvSpPr>
          <p:nvPr/>
        </p:nvSpPr>
        <p:spPr bwMode="auto">
          <a:xfrm>
            <a:off x="8016875" y="1404937"/>
            <a:ext cx="1295400" cy="3048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stack</a:t>
            </a:r>
          </a:p>
        </p:txBody>
      </p:sp>
      <p:sp>
        <p:nvSpPr>
          <p:cNvPr id="42" name="Rectangle 41"/>
          <p:cNvSpPr/>
          <p:nvPr/>
        </p:nvSpPr>
        <p:spPr bwMode="auto">
          <a:xfrm>
            <a:off x="8016875" y="1862137"/>
            <a:ext cx="1295400" cy="4572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7682" name="TextBox 42"/>
          <p:cNvSpPr txBox="1">
            <a:spLocks noChangeArrowheads="1"/>
          </p:cNvSpPr>
          <p:nvPr/>
        </p:nvSpPr>
        <p:spPr bwMode="auto">
          <a:xfrm>
            <a:off x="9285288" y="5715001"/>
            <a:ext cx="1154112"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0000 0000</a:t>
            </a:r>
          </a:p>
        </p:txBody>
      </p:sp>
      <p:sp>
        <p:nvSpPr>
          <p:cNvPr id="27683" name="TextBox 43"/>
          <p:cNvSpPr txBox="1">
            <a:spLocks noChangeArrowheads="1"/>
          </p:cNvSpPr>
          <p:nvPr/>
        </p:nvSpPr>
        <p:spPr bwMode="auto">
          <a:xfrm>
            <a:off x="9285288" y="5410201"/>
            <a:ext cx="1154112"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0001 0000</a:t>
            </a:r>
          </a:p>
        </p:txBody>
      </p:sp>
      <p:sp>
        <p:nvSpPr>
          <p:cNvPr id="27684" name="TextBox 44"/>
          <p:cNvSpPr txBox="1">
            <a:spLocks noChangeArrowheads="1"/>
          </p:cNvSpPr>
          <p:nvPr/>
        </p:nvSpPr>
        <p:spPr bwMode="auto">
          <a:xfrm>
            <a:off x="9296401" y="4148137"/>
            <a:ext cx="1039813"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0101 000</a:t>
            </a:r>
          </a:p>
        </p:txBody>
      </p:sp>
      <p:sp>
        <p:nvSpPr>
          <p:cNvPr id="27685" name="TextBox 45"/>
          <p:cNvSpPr txBox="1">
            <a:spLocks noChangeArrowheads="1"/>
          </p:cNvSpPr>
          <p:nvPr/>
        </p:nvSpPr>
        <p:spPr bwMode="auto">
          <a:xfrm>
            <a:off x="9318625" y="3581401"/>
            <a:ext cx="1017588"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0111 000</a:t>
            </a:r>
          </a:p>
        </p:txBody>
      </p:sp>
      <p:sp>
        <p:nvSpPr>
          <p:cNvPr id="27686" name="TextBox 46"/>
          <p:cNvSpPr txBox="1">
            <a:spLocks noChangeArrowheads="1"/>
          </p:cNvSpPr>
          <p:nvPr/>
        </p:nvSpPr>
        <p:spPr bwMode="auto">
          <a:xfrm>
            <a:off x="9220200" y="1447801"/>
            <a:ext cx="1131888"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1110 0000</a:t>
            </a:r>
          </a:p>
        </p:txBody>
      </p:sp>
      <p:sp>
        <p:nvSpPr>
          <p:cNvPr id="48" name="Rectangle 47"/>
          <p:cNvSpPr/>
          <p:nvPr/>
        </p:nvSpPr>
        <p:spPr bwMode="auto">
          <a:xfrm>
            <a:off x="3200400" y="58245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9" name="Rectangle 48"/>
          <p:cNvSpPr/>
          <p:nvPr/>
        </p:nvSpPr>
        <p:spPr bwMode="auto">
          <a:xfrm>
            <a:off x="3200400" y="56721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50" name="Rectangle 49"/>
          <p:cNvSpPr/>
          <p:nvPr/>
        </p:nvSpPr>
        <p:spPr bwMode="auto">
          <a:xfrm>
            <a:off x="3200400" y="55197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51" name="Rectangle 50"/>
          <p:cNvSpPr/>
          <p:nvPr/>
        </p:nvSpPr>
        <p:spPr bwMode="auto">
          <a:xfrm>
            <a:off x="3200400" y="53673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57" name="Rectangle 56"/>
          <p:cNvSpPr/>
          <p:nvPr/>
        </p:nvSpPr>
        <p:spPr bwMode="auto">
          <a:xfrm>
            <a:off x="3200400" y="47577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58" name="Rectangle 57"/>
          <p:cNvSpPr/>
          <p:nvPr/>
        </p:nvSpPr>
        <p:spPr bwMode="auto">
          <a:xfrm>
            <a:off x="3200400" y="49101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59" name="Rectangle 58"/>
          <p:cNvSpPr/>
          <p:nvPr/>
        </p:nvSpPr>
        <p:spPr bwMode="auto">
          <a:xfrm>
            <a:off x="3200400" y="50625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0" name="Rectangle 59"/>
          <p:cNvSpPr/>
          <p:nvPr/>
        </p:nvSpPr>
        <p:spPr bwMode="auto">
          <a:xfrm>
            <a:off x="3200400" y="52149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1" name="Rectangle 60"/>
          <p:cNvSpPr/>
          <p:nvPr/>
        </p:nvSpPr>
        <p:spPr bwMode="auto">
          <a:xfrm>
            <a:off x="3200400" y="41481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2" name="Rectangle 61"/>
          <p:cNvSpPr/>
          <p:nvPr/>
        </p:nvSpPr>
        <p:spPr bwMode="auto">
          <a:xfrm>
            <a:off x="3200400" y="43005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3" name="Rectangle 62"/>
          <p:cNvSpPr/>
          <p:nvPr/>
        </p:nvSpPr>
        <p:spPr bwMode="auto">
          <a:xfrm>
            <a:off x="3200400" y="44529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4" name="Rectangle 63"/>
          <p:cNvSpPr/>
          <p:nvPr/>
        </p:nvSpPr>
        <p:spPr bwMode="auto">
          <a:xfrm>
            <a:off x="3200400" y="46053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5" name="Rectangle 64"/>
          <p:cNvSpPr/>
          <p:nvPr/>
        </p:nvSpPr>
        <p:spPr bwMode="auto">
          <a:xfrm>
            <a:off x="3200400" y="35385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6" name="Rectangle 65"/>
          <p:cNvSpPr/>
          <p:nvPr/>
        </p:nvSpPr>
        <p:spPr bwMode="auto">
          <a:xfrm>
            <a:off x="3200400" y="36909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7" name="Rectangle 66"/>
          <p:cNvSpPr/>
          <p:nvPr/>
        </p:nvSpPr>
        <p:spPr bwMode="auto">
          <a:xfrm>
            <a:off x="3200400" y="38433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8" name="Rectangle 67"/>
          <p:cNvSpPr/>
          <p:nvPr/>
        </p:nvSpPr>
        <p:spPr bwMode="auto">
          <a:xfrm>
            <a:off x="3200400" y="39957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9" name="Rectangle 68"/>
          <p:cNvSpPr/>
          <p:nvPr/>
        </p:nvSpPr>
        <p:spPr bwMode="auto">
          <a:xfrm>
            <a:off x="3200400" y="29289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0" name="Rectangle 69"/>
          <p:cNvSpPr/>
          <p:nvPr/>
        </p:nvSpPr>
        <p:spPr bwMode="auto">
          <a:xfrm>
            <a:off x="3200400" y="30813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1" name="Rectangle 70"/>
          <p:cNvSpPr/>
          <p:nvPr/>
        </p:nvSpPr>
        <p:spPr bwMode="auto">
          <a:xfrm>
            <a:off x="3200400" y="32337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2" name="Rectangle 71"/>
          <p:cNvSpPr/>
          <p:nvPr/>
        </p:nvSpPr>
        <p:spPr bwMode="auto">
          <a:xfrm>
            <a:off x="3200400" y="33861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3" name="Rectangle 72"/>
          <p:cNvSpPr/>
          <p:nvPr/>
        </p:nvSpPr>
        <p:spPr bwMode="auto">
          <a:xfrm>
            <a:off x="3200400" y="23193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4" name="Rectangle 73"/>
          <p:cNvSpPr/>
          <p:nvPr/>
        </p:nvSpPr>
        <p:spPr bwMode="auto">
          <a:xfrm>
            <a:off x="3200400" y="24717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5" name="Rectangle 74"/>
          <p:cNvSpPr/>
          <p:nvPr/>
        </p:nvSpPr>
        <p:spPr bwMode="auto">
          <a:xfrm>
            <a:off x="3200400" y="26241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6" name="Rectangle 75"/>
          <p:cNvSpPr/>
          <p:nvPr/>
        </p:nvSpPr>
        <p:spPr bwMode="auto">
          <a:xfrm>
            <a:off x="3200400" y="27765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7" name="Rectangle 76"/>
          <p:cNvSpPr/>
          <p:nvPr/>
        </p:nvSpPr>
        <p:spPr bwMode="auto">
          <a:xfrm>
            <a:off x="3200400" y="17097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8" name="Rectangle 77"/>
          <p:cNvSpPr/>
          <p:nvPr/>
        </p:nvSpPr>
        <p:spPr bwMode="auto">
          <a:xfrm>
            <a:off x="3200400" y="18621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9" name="Rectangle 78"/>
          <p:cNvSpPr/>
          <p:nvPr/>
        </p:nvSpPr>
        <p:spPr bwMode="auto">
          <a:xfrm>
            <a:off x="3200400" y="20145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80" name="Rectangle 79"/>
          <p:cNvSpPr/>
          <p:nvPr/>
        </p:nvSpPr>
        <p:spPr bwMode="auto">
          <a:xfrm>
            <a:off x="3200400" y="21669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81" name="Rectangle 80"/>
          <p:cNvSpPr/>
          <p:nvPr/>
        </p:nvSpPr>
        <p:spPr bwMode="auto">
          <a:xfrm>
            <a:off x="3200400" y="11001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82" name="Rectangle 81"/>
          <p:cNvSpPr/>
          <p:nvPr/>
        </p:nvSpPr>
        <p:spPr bwMode="auto">
          <a:xfrm>
            <a:off x="3200400" y="12525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83" name="Rectangle 82"/>
          <p:cNvSpPr/>
          <p:nvPr/>
        </p:nvSpPr>
        <p:spPr bwMode="auto">
          <a:xfrm>
            <a:off x="3200400" y="14049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84" name="Rectangle 83"/>
          <p:cNvSpPr/>
          <p:nvPr/>
        </p:nvSpPr>
        <p:spPr bwMode="auto">
          <a:xfrm>
            <a:off x="3200400" y="15573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3" name="Rectangle 102"/>
          <p:cNvSpPr/>
          <p:nvPr/>
        </p:nvSpPr>
        <p:spPr bwMode="auto">
          <a:xfrm>
            <a:off x="8016875" y="35385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4" name="Rectangle 103"/>
          <p:cNvSpPr/>
          <p:nvPr/>
        </p:nvSpPr>
        <p:spPr bwMode="auto">
          <a:xfrm>
            <a:off x="8016875" y="36909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5" name="Rectangle 104"/>
          <p:cNvSpPr/>
          <p:nvPr/>
        </p:nvSpPr>
        <p:spPr bwMode="auto">
          <a:xfrm>
            <a:off x="8016875" y="38433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6" name="Rectangle 105"/>
          <p:cNvSpPr/>
          <p:nvPr/>
        </p:nvSpPr>
        <p:spPr bwMode="auto">
          <a:xfrm>
            <a:off x="8016875" y="39957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7" name="Rectangle 106"/>
          <p:cNvSpPr/>
          <p:nvPr/>
        </p:nvSpPr>
        <p:spPr bwMode="auto">
          <a:xfrm>
            <a:off x="8016875" y="41481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8" name="Rectangle 107"/>
          <p:cNvSpPr/>
          <p:nvPr/>
        </p:nvSpPr>
        <p:spPr bwMode="auto">
          <a:xfrm>
            <a:off x="8016875" y="43005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9" name="Rectangle 108"/>
          <p:cNvSpPr/>
          <p:nvPr/>
        </p:nvSpPr>
        <p:spPr bwMode="auto">
          <a:xfrm>
            <a:off x="8016875" y="44529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0" name="Rectangle 109"/>
          <p:cNvSpPr/>
          <p:nvPr/>
        </p:nvSpPr>
        <p:spPr bwMode="auto">
          <a:xfrm>
            <a:off x="8016875" y="46053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1" name="Rectangle 110"/>
          <p:cNvSpPr/>
          <p:nvPr/>
        </p:nvSpPr>
        <p:spPr bwMode="auto">
          <a:xfrm>
            <a:off x="8016875" y="47577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2" name="Rectangle 111"/>
          <p:cNvSpPr/>
          <p:nvPr/>
        </p:nvSpPr>
        <p:spPr bwMode="auto">
          <a:xfrm>
            <a:off x="8016875" y="49101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3" name="Rectangle 112"/>
          <p:cNvSpPr/>
          <p:nvPr/>
        </p:nvSpPr>
        <p:spPr bwMode="auto">
          <a:xfrm>
            <a:off x="8016875" y="50625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4" name="Rectangle 113"/>
          <p:cNvSpPr/>
          <p:nvPr/>
        </p:nvSpPr>
        <p:spPr bwMode="auto">
          <a:xfrm>
            <a:off x="8016875" y="52149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5" name="Rectangle 114"/>
          <p:cNvSpPr/>
          <p:nvPr/>
        </p:nvSpPr>
        <p:spPr bwMode="auto">
          <a:xfrm>
            <a:off x="8016875" y="53673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6" name="Rectangle 115"/>
          <p:cNvSpPr/>
          <p:nvPr/>
        </p:nvSpPr>
        <p:spPr bwMode="auto">
          <a:xfrm>
            <a:off x="8016875" y="55197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7" name="Rectangle 116"/>
          <p:cNvSpPr/>
          <p:nvPr/>
        </p:nvSpPr>
        <p:spPr bwMode="auto">
          <a:xfrm>
            <a:off x="8016875" y="56721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8" name="Rectangle 117"/>
          <p:cNvSpPr/>
          <p:nvPr/>
        </p:nvSpPr>
        <p:spPr bwMode="auto">
          <a:xfrm>
            <a:off x="8016875" y="58245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9" name="Rectangle 118"/>
          <p:cNvSpPr/>
          <p:nvPr/>
        </p:nvSpPr>
        <p:spPr bwMode="auto">
          <a:xfrm>
            <a:off x="8016875" y="11001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0" name="Rectangle 119"/>
          <p:cNvSpPr/>
          <p:nvPr/>
        </p:nvSpPr>
        <p:spPr bwMode="auto">
          <a:xfrm>
            <a:off x="8016875" y="12525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1" name="Rectangle 120"/>
          <p:cNvSpPr/>
          <p:nvPr/>
        </p:nvSpPr>
        <p:spPr bwMode="auto">
          <a:xfrm>
            <a:off x="8016875" y="14049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2" name="Rectangle 121"/>
          <p:cNvSpPr/>
          <p:nvPr/>
        </p:nvSpPr>
        <p:spPr bwMode="auto">
          <a:xfrm>
            <a:off x="8016875" y="15573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3" name="Rectangle 122"/>
          <p:cNvSpPr/>
          <p:nvPr/>
        </p:nvSpPr>
        <p:spPr bwMode="auto">
          <a:xfrm>
            <a:off x="8016875" y="17097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4" name="Rectangle 123"/>
          <p:cNvSpPr/>
          <p:nvPr/>
        </p:nvSpPr>
        <p:spPr bwMode="auto">
          <a:xfrm>
            <a:off x="8016875" y="18621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5" name="Rectangle 124"/>
          <p:cNvSpPr/>
          <p:nvPr/>
        </p:nvSpPr>
        <p:spPr bwMode="auto">
          <a:xfrm>
            <a:off x="8016875" y="20145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6" name="Rectangle 125"/>
          <p:cNvSpPr/>
          <p:nvPr/>
        </p:nvSpPr>
        <p:spPr bwMode="auto">
          <a:xfrm>
            <a:off x="8016875" y="21669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7" name="Rectangle 126"/>
          <p:cNvSpPr/>
          <p:nvPr/>
        </p:nvSpPr>
        <p:spPr bwMode="auto">
          <a:xfrm>
            <a:off x="8016875" y="23193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8" name="Rectangle 127"/>
          <p:cNvSpPr/>
          <p:nvPr/>
        </p:nvSpPr>
        <p:spPr bwMode="auto">
          <a:xfrm>
            <a:off x="8016875" y="24717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9" name="Rectangle 128"/>
          <p:cNvSpPr/>
          <p:nvPr/>
        </p:nvSpPr>
        <p:spPr bwMode="auto">
          <a:xfrm>
            <a:off x="8016875" y="26241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0" name="Rectangle 129"/>
          <p:cNvSpPr/>
          <p:nvPr/>
        </p:nvSpPr>
        <p:spPr bwMode="auto">
          <a:xfrm>
            <a:off x="8016875" y="27765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1" name="Rectangle 130"/>
          <p:cNvSpPr/>
          <p:nvPr/>
        </p:nvSpPr>
        <p:spPr bwMode="auto">
          <a:xfrm>
            <a:off x="8016875" y="29289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2" name="Rectangle 131"/>
          <p:cNvSpPr/>
          <p:nvPr/>
        </p:nvSpPr>
        <p:spPr bwMode="auto">
          <a:xfrm>
            <a:off x="8016875" y="30813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3" name="Rectangle 132"/>
          <p:cNvSpPr/>
          <p:nvPr/>
        </p:nvSpPr>
        <p:spPr bwMode="auto">
          <a:xfrm>
            <a:off x="8016875" y="32337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4" name="Rectangle 133"/>
          <p:cNvSpPr/>
          <p:nvPr/>
        </p:nvSpPr>
        <p:spPr bwMode="auto">
          <a:xfrm>
            <a:off x="8016875" y="33861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grpSp>
        <p:nvGrpSpPr>
          <p:cNvPr id="27751" name="Group 134"/>
          <p:cNvGrpSpPr>
            <a:grpSpLocks/>
          </p:cNvGrpSpPr>
          <p:nvPr/>
        </p:nvGrpSpPr>
        <p:grpSpPr bwMode="auto">
          <a:xfrm>
            <a:off x="5711825" y="871538"/>
            <a:ext cx="1344342" cy="6001643"/>
            <a:chOff x="4188007" y="838200"/>
            <a:chExt cx="1344785" cy="6000946"/>
          </a:xfrm>
        </p:grpSpPr>
        <p:sp>
          <p:nvSpPr>
            <p:cNvPr id="27781" name="TextBox 136"/>
            <p:cNvSpPr txBox="1">
              <a:spLocks noChangeArrowheads="1"/>
            </p:cNvSpPr>
            <p:nvPr/>
          </p:nvSpPr>
          <p:spPr bwMode="auto">
            <a:xfrm>
              <a:off x="4188007" y="838200"/>
              <a:ext cx="1344785" cy="60009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200">
                  <a:latin typeface="Helvetica" panose="020B0604020202020204" pitchFamily="34" charset="0"/>
                </a:rPr>
                <a:t>11111   11101</a:t>
              </a:r>
            </a:p>
            <a:p>
              <a:pPr eaLnBrk="1" hangingPunct="1"/>
              <a:r>
                <a:rPr lang="en-US" altLang="en-US" sz="1200">
                  <a:latin typeface="Helvetica" panose="020B0604020202020204" pitchFamily="34" charset="0"/>
                </a:rPr>
                <a:t>11110   11100</a:t>
              </a:r>
            </a:p>
            <a:p>
              <a:pPr eaLnBrk="1" hangingPunct="1"/>
              <a:r>
                <a:rPr lang="en-US" altLang="en-US" sz="1200">
                  <a:latin typeface="Helvetica" panose="020B0604020202020204" pitchFamily="34" charset="0"/>
                </a:rPr>
                <a:t>11101     null   </a:t>
              </a:r>
            </a:p>
            <a:p>
              <a:pPr eaLnBrk="1" hangingPunct="1"/>
              <a:r>
                <a:rPr lang="en-US" altLang="en-US" sz="1200">
                  <a:latin typeface="Helvetica" panose="020B0604020202020204" pitchFamily="34" charset="0"/>
                </a:rPr>
                <a:t>11100     null   </a:t>
              </a:r>
            </a:p>
            <a:p>
              <a:pPr eaLnBrk="1" hangingPunct="1"/>
              <a:r>
                <a:rPr lang="en-US" altLang="en-US" sz="1200">
                  <a:latin typeface="Helvetica" panose="020B0604020202020204" pitchFamily="34" charset="0"/>
                </a:rPr>
                <a:t>11011     null</a:t>
              </a:r>
            </a:p>
            <a:p>
              <a:pPr eaLnBrk="1" hangingPunct="1"/>
              <a:r>
                <a:rPr lang="en-US" altLang="en-US" sz="1200">
                  <a:latin typeface="Helvetica" panose="020B0604020202020204" pitchFamily="34" charset="0"/>
                </a:rPr>
                <a:t>11010     null</a:t>
              </a:r>
            </a:p>
            <a:p>
              <a:pPr eaLnBrk="1" hangingPunct="1"/>
              <a:r>
                <a:rPr lang="en-US" altLang="en-US" sz="1200">
                  <a:latin typeface="Helvetica" panose="020B0604020202020204" pitchFamily="34" charset="0"/>
                </a:rPr>
                <a:t>11001     null</a:t>
              </a:r>
            </a:p>
            <a:p>
              <a:pPr eaLnBrk="1" hangingPunct="1"/>
              <a:r>
                <a:rPr lang="en-US" altLang="en-US" sz="1200">
                  <a:latin typeface="Helvetica" panose="020B0604020202020204" pitchFamily="34" charset="0"/>
                </a:rPr>
                <a:t>11000     null</a:t>
              </a:r>
            </a:p>
            <a:p>
              <a:pPr eaLnBrk="1" hangingPunct="1"/>
              <a:r>
                <a:rPr lang="en-US" altLang="en-US" sz="1200">
                  <a:latin typeface="Helvetica" panose="020B0604020202020204" pitchFamily="34" charset="0"/>
                </a:rPr>
                <a:t>10111     null</a:t>
              </a:r>
            </a:p>
            <a:p>
              <a:pPr eaLnBrk="1" hangingPunct="1"/>
              <a:r>
                <a:rPr lang="en-US" altLang="en-US" sz="1200">
                  <a:latin typeface="Helvetica" panose="020B0604020202020204" pitchFamily="34" charset="0"/>
                </a:rPr>
                <a:t>10110     null</a:t>
              </a:r>
            </a:p>
            <a:p>
              <a:pPr eaLnBrk="1" hangingPunct="1"/>
              <a:r>
                <a:rPr lang="en-US" altLang="en-US" sz="1200">
                  <a:latin typeface="Helvetica" panose="020B0604020202020204" pitchFamily="34" charset="0"/>
                </a:rPr>
                <a:t>10101     null</a:t>
              </a:r>
            </a:p>
            <a:p>
              <a:pPr eaLnBrk="1" hangingPunct="1"/>
              <a:r>
                <a:rPr lang="en-US" altLang="en-US" sz="1200">
                  <a:latin typeface="Helvetica" panose="020B0604020202020204" pitchFamily="34" charset="0"/>
                </a:rPr>
                <a:t>10100     null</a:t>
              </a:r>
            </a:p>
            <a:p>
              <a:pPr eaLnBrk="1" hangingPunct="1"/>
              <a:r>
                <a:rPr lang="en-US" altLang="en-US" sz="1200">
                  <a:latin typeface="Helvetica" panose="020B0604020202020204" pitchFamily="34" charset="0"/>
                </a:rPr>
                <a:t>10011     null</a:t>
              </a:r>
            </a:p>
            <a:p>
              <a:pPr eaLnBrk="1" hangingPunct="1"/>
              <a:r>
                <a:rPr lang="en-US" altLang="en-US" sz="1200">
                  <a:latin typeface="Helvetica" panose="020B0604020202020204" pitchFamily="34" charset="0"/>
                </a:rPr>
                <a:t>10010   10000</a:t>
              </a:r>
            </a:p>
            <a:p>
              <a:pPr eaLnBrk="1" hangingPunct="1"/>
              <a:r>
                <a:rPr lang="en-US" altLang="en-US" sz="1200">
                  <a:latin typeface="Helvetica" panose="020B0604020202020204" pitchFamily="34" charset="0"/>
                </a:rPr>
                <a:t>10001   01111</a:t>
              </a:r>
            </a:p>
            <a:p>
              <a:pPr eaLnBrk="1" hangingPunct="1"/>
              <a:r>
                <a:rPr lang="en-US" altLang="en-US" sz="1200">
                  <a:latin typeface="Helvetica" panose="020B0604020202020204" pitchFamily="34" charset="0"/>
                </a:rPr>
                <a:t>10000   01110</a:t>
              </a:r>
            </a:p>
            <a:p>
              <a:pPr eaLnBrk="1" hangingPunct="1"/>
              <a:r>
                <a:rPr lang="en-US" altLang="en-US" sz="1200">
                  <a:latin typeface="Helvetica" panose="020B0604020202020204" pitchFamily="34" charset="0"/>
                </a:rPr>
                <a:t>01111     null</a:t>
              </a:r>
            </a:p>
            <a:p>
              <a:pPr eaLnBrk="1" hangingPunct="1"/>
              <a:r>
                <a:rPr lang="en-US" altLang="en-US" sz="1200">
                  <a:latin typeface="Helvetica" panose="020B0604020202020204" pitchFamily="34" charset="0"/>
                </a:rPr>
                <a:t>01110     null      </a:t>
              </a:r>
            </a:p>
            <a:p>
              <a:pPr eaLnBrk="1" hangingPunct="1"/>
              <a:r>
                <a:rPr lang="en-US" altLang="en-US" sz="1200">
                  <a:latin typeface="Helvetica" panose="020B0604020202020204" pitchFamily="34" charset="0"/>
                </a:rPr>
                <a:t>01101     null</a:t>
              </a:r>
            </a:p>
            <a:p>
              <a:pPr eaLnBrk="1" hangingPunct="1"/>
              <a:r>
                <a:rPr lang="en-US" altLang="en-US" sz="1200">
                  <a:latin typeface="Helvetica" panose="020B0604020202020204" pitchFamily="34" charset="0"/>
                </a:rPr>
                <a:t>01100     null</a:t>
              </a:r>
            </a:p>
            <a:p>
              <a:pPr eaLnBrk="1" hangingPunct="1"/>
              <a:r>
                <a:rPr lang="en-US" altLang="en-US" sz="1200">
                  <a:latin typeface="Helvetica" panose="020B0604020202020204" pitchFamily="34" charset="0"/>
                </a:rPr>
                <a:t>01011   01101 </a:t>
              </a:r>
            </a:p>
            <a:p>
              <a:pPr eaLnBrk="1" hangingPunct="1"/>
              <a:r>
                <a:rPr lang="en-US" altLang="en-US" sz="1200">
                  <a:latin typeface="Helvetica" panose="020B0604020202020204" pitchFamily="34" charset="0"/>
                </a:rPr>
                <a:t>01010   01100 </a:t>
              </a:r>
            </a:p>
            <a:p>
              <a:pPr eaLnBrk="1" hangingPunct="1"/>
              <a:r>
                <a:rPr lang="en-US" altLang="en-US" sz="1200">
                  <a:latin typeface="Helvetica" panose="020B0604020202020204" pitchFamily="34" charset="0"/>
                </a:rPr>
                <a:t>01001   01011</a:t>
              </a:r>
            </a:p>
            <a:p>
              <a:pPr eaLnBrk="1" hangingPunct="1"/>
              <a:r>
                <a:rPr lang="en-US" altLang="en-US" sz="1200">
                  <a:latin typeface="Helvetica" panose="020B0604020202020204" pitchFamily="34" charset="0"/>
                </a:rPr>
                <a:t>01000   01010</a:t>
              </a:r>
            </a:p>
            <a:p>
              <a:pPr eaLnBrk="1" hangingPunct="1"/>
              <a:r>
                <a:rPr lang="en-US" altLang="en-US" sz="1200">
                  <a:latin typeface="Helvetica" panose="020B0604020202020204" pitchFamily="34" charset="0"/>
                </a:rPr>
                <a:t>00111     null</a:t>
              </a:r>
            </a:p>
            <a:p>
              <a:pPr eaLnBrk="1" hangingPunct="1"/>
              <a:r>
                <a:rPr lang="en-US" altLang="en-US" sz="1200">
                  <a:latin typeface="Helvetica" panose="020B0604020202020204" pitchFamily="34" charset="0"/>
                </a:rPr>
                <a:t>00110     null</a:t>
              </a:r>
            </a:p>
            <a:p>
              <a:pPr eaLnBrk="1" hangingPunct="1"/>
              <a:r>
                <a:rPr lang="en-US" altLang="en-US" sz="1200">
                  <a:latin typeface="Helvetica" panose="020B0604020202020204" pitchFamily="34" charset="0"/>
                </a:rPr>
                <a:t>00101     null </a:t>
              </a:r>
            </a:p>
            <a:p>
              <a:pPr eaLnBrk="1" hangingPunct="1"/>
              <a:r>
                <a:rPr lang="en-US" altLang="en-US" sz="1200">
                  <a:latin typeface="Helvetica" panose="020B0604020202020204" pitchFamily="34" charset="0"/>
                </a:rPr>
                <a:t>00100     null </a:t>
              </a:r>
            </a:p>
            <a:p>
              <a:pPr eaLnBrk="1" hangingPunct="1"/>
              <a:r>
                <a:rPr lang="en-US" altLang="en-US" sz="1200">
                  <a:latin typeface="Helvetica" panose="020B0604020202020204" pitchFamily="34" charset="0"/>
                </a:rPr>
                <a:t>00011   00101</a:t>
              </a:r>
            </a:p>
            <a:p>
              <a:pPr eaLnBrk="1" hangingPunct="1"/>
              <a:r>
                <a:rPr lang="en-US" altLang="en-US" sz="1200">
                  <a:latin typeface="Helvetica" panose="020B0604020202020204" pitchFamily="34" charset="0"/>
                </a:rPr>
                <a:t>00010   00100</a:t>
              </a:r>
            </a:p>
            <a:p>
              <a:pPr eaLnBrk="1" hangingPunct="1"/>
              <a:r>
                <a:rPr lang="en-US" altLang="en-US" sz="1200">
                  <a:latin typeface="Helvetica" panose="020B0604020202020204" pitchFamily="34" charset="0"/>
                </a:rPr>
                <a:t>00001   00011</a:t>
              </a:r>
            </a:p>
            <a:p>
              <a:pPr eaLnBrk="1" hangingPunct="1"/>
              <a:r>
                <a:rPr lang="en-US" altLang="en-US" sz="1200">
                  <a:latin typeface="Helvetica" panose="020B0604020202020204" pitchFamily="34" charset="0"/>
                </a:rPr>
                <a:t>00000   00010</a:t>
              </a:r>
            </a:p>
          </p:txBody>
        </p:sp>
        <p:sp>
          <p:nvSpPr>
            <p:cNvPr id="27782" name="Rectangle 138"/>
            <p:cNvSpPr>
              <a:spLocks noChangeArrowheads="1"/>
            </p:cNvSpPr>
            <p:nvPr/>
          </p:nvSpPr>
          <p:spPr bwMode="auto">
            <a:xfrm>
              <a:off x="4724400" y="838200"/>
              <a:ext cx="609600" cy="5943600"/>
            </a:xfrm>
            <a:prstGeom prst="rect">
              <a:avLst/>
            </a:prstGeom>
            <a:noFill/>
            <a:ln w="127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grpSp>
      <p:cxnSp>
        <p:nvCxnSpPr>
          <p:cNvPr id="27752" name="Straight Arrow Connector 142"/>
          <p:cNvCxnSpPr>
            <a:cxnSpLocks noChangeShapeType="1"/>
            <a:stCxn id="48" idx="3"/>
          </p:cNvCxnSpPr>
          <p:nvPr/>
        </p:nvCxnSpPr>
        <p:spPr bwMode="auto">
          <a:xfrm>
            <a:off x="4495800" y="5900737"/>
            <a:ext cx="1295400" cy="7620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7753" name="Straight Arrow Connector 143"/>
          <p:cNvCxnSpPr>
            <a:cxnSpLocks noChangeShapeType="1"/>
          </p:cNvCxnSpPr>
          <p:nvPr/>
        </p:nvCxnSpPr>
        <p:spPr bwMode="auto">
          <a:xfrm>
            <a:off x="4495800" y="5748337"/>
            <a:ext cx="1295400" cy="7620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7754" name="Straight Arrow Connector 144"/>
          <p:cNvCxnSpPr>
            <a:cxnSpLocks noChangeShapeType="1"/>
          </p:cNvCxnSpPr>
          <p:nvPr/>
        </p:nvCxnSpPr>
        <p:spPr bwMode="auto">
          <a:xfrm>
            <a:off x="4495800" y="5595937"/>
            <a:ext cx="1295400" cy="7620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7755" name="Straight Arrow Connector 145"/>
          <p:cNvCxnSpPr>
            <a:cxnSpLocks noChangeShapeType="1"/>
          </p:cNvCxnSpPr>
          <p:nvPr/>
        </p:nvCxnSpPr>
        <p:spPr bwMode="auto">
          <a:xfrm>
            <a:off x="4495800" y="5443537"/>
            <a:ext cx="1295400" cy="7620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7756" name="Straight Arrow Connector 146"/>
          <p:cNvCxnSpPr>
            <a:cxnSpLocks noChangeShapeType="1"/>
          </p:cNvCxnSpPr>
          <p:nvPr/>
        </p:nvCxnSpPr>
        <p:spPr bwMode="auto">
          <a:xfrm flipV="1">
            <a:off x="6858000" y="5138737"/>
            <a:ext cx="1143000" cy="9906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7757" name="Straight Arrow Connector 149"/>
          <p:cNvCxnSpPr>
            <a:cxnSpLocks noChangeShapeType="1"/>
          </p:cNvCxnSpPr>
          <p:nvPr/>
        </p:nvCxnSpPr>
        <p:spPr bwMode="auto">
          <a:xfrm flipV="1">
            <a:off x="6858000" y="5291137"/>
            <a:ext cx="1143000" cy="9906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7758" name="Straight Arrow Connector 150"/>
          <p:cNvCxnSpPr>
            <a:cxnSpLocks noChangeShapeType="1"/>
          </p:cNvCxnSpPr>
          <p:nvPr/>
        </p:nvCxnSpPr>
        <p:spPr bwMode="auto">
          <a:xfrm flipV="1">
            <a:off x="6858000" y="5443537"/>
            <a:ext cx="1143000" cy="9906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7759" name="Straight Arrow Connector 151"/>
          <p:cNvCxnSpPr>
            <a:cxnSpLocks noChangeShapeType="1"/>
          </p:cNvCxnSpPr>
          <p:nvPr/>
        </p:nvCxnSpPr>
        <p:spPr bwMode="auto">
          <a:xfrm flipV="1">
            <a:off x="6858000" y="5595937"/>
            <a:ext cx="1143000" cy="9906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7767" name="Straight Arrow Connector 174"/>
          <p:cNvCxnSpPr>
            <a:cxnSpLocks noChangeShapeType="1"/>
          </p:cNvCxnSpPr>
          <p:nvPr/>
        </p:nvCxnSpPr>
        <p:spPr bwMode="auto">
          <a:xfrm flipV="1">
            <a:off x="4495800" y="1023937"/>
            <a:ext cx="1295400" cy="152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7768" name="Straight Arrow Connector 176"/>
          <p:cNvCxnSpPr>
            <a:cxnSpLocks noChangeShapeType="1"/>
          </p:cNvCxnSpPr>
          <p:nvPr/>
        </p:nvCxnSpPr>
        <p:spPr bwMode="auto">
          <a:xfrm flipV="1">
            <a:off x="4495800" y="1176337"/>
            <a:ext cx="1295400" cy="152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7776" name="Straight Arrow Connector 187"/>
          <p:cNvCxnSpPr>
            <a:cxnSpLocks noChangeShapeType="1"/>
            <a:endCxn id="121" idx="1"/>
          </p:cNvCxnSpPr>
          <p:nvPr/>
        </p:nvCxnSpPr>
        <p:spPr bwMode="auto">
          <a:xfrm>
            <a:off x="6858001" y="1023937"/>
            <a:ext cx="1158875" cy="457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7777" name="Straight Arrow Connector 189"/>
          <p:cNvCxnSpPr>
            <a:cxnSpLocks noChangeShapeType="1"/>
          </p:cNvCxnSpPr>
          <p:nvPr/>
        </p:nvCxnSpPr>
        <p:spPr bwMode="auto">
          <a:xfrm>
            <a:off x="6858001" y="1176337"/>
            <a:ext cx="1158875" cy="457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7778" name="TextBox 191"/>
          <p:cNvSpPr txBox="1">
            <a:spLocks noChangeArrowheads="1"/>
          </p:cNvSpPr>
          <p:nvPr/>
        </p:nvSpPr>
        <p:spPr bwMode="auto">
          <a:xfrm>
            <a:off x="5681664" y="609601"/>
            <a:ext cx="1252537"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dirty="0">
                <a:latin typeface="Helvetica" panose="020B0604020202020204" pitchFamily="34" charset="0"/>
              </a:rPr>
              <a:t>Page Table</a:t>
            </a:r>
          </a:p>
        </p:txBody>
      </p:sp>
      <p:sp>
        <p:nvSpPr>
          <p:cNvPr id="27779" name="TextBox 135"/>
          <p:cNvSpPr txBox="1">
            <a:spLocks noChangeArrowheads="1"/>
          </p:cNvSpPr>
          <p:nvPr/>
        </p:nvSpPr>
        <p:spPr bwMode="auto">
          <a:xfrm>
            <a:off x="2068514" y="1524001"/>
            <a:ext cx="1131887"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r" eaLnBrk="1" hangingPunct="1"/>
            <a:r>
              <a:rPr lang="en-US" altLang="en-US" sz="1600">
                <a:solidFill>
                  <a:srgbClr val="FF0000"/>
                </a:solidFill>
                <a:latin typeface="Helvetica" panose="020B0604020202020204" pitchFamily="34" charset="0"/>
              </a:rPr>
              <a:t>1110 0</a:t>
            </a:r>
            <a:r>
              <a:rPr lang="en-US" altLang="en-US" sz="1600">
                <a:solidFill>
                  <a:srgbClr val="2A40E2"/>
                </a:solidFill>
                <a:latin typeface="Helvetica" panose="020B0604020202020204" pitchFamily="34" charset="0"/>
              </a:rPr>
              <a:t>000</a:t>
            </a:r>
          </a:p>
        </p:txBody>
      </p:sp>
      <p:sp>
        <p:nvSpPr>
          <p:cNvPr id="140" name="Rounded Rectangular Callout 139"/>
          <p:cNvSpPr>
            <a:spLocks noChangeArrowheads="1"/>
          </p:cNvSpPr>
          <p:nvPr/>
        </p:nvSpPr>
        <p:spPr bwMode="auto">
          <a:xfrm>
            <a:off x="1828800" y="2090737"/>
            <a:ext cx="2286000" cy="1143000"/>
          </a:xfrm>
          <a:prstGeom prst="wedgeRoundRectCallout">
            <a:avLst>
              <a:gd name="adj1" fmla="val 21153"/>
              <a:gd name="adj2" fmla="val -86569"/>
              <a:gd name="adj3" fmla="val 16667"/>
            </a:avLst>
          </a:prstGeom>
          <a:solidFill>
            <a:srgbClr val="FFFF00"/>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dirty="0">
                <a:latin typeface="Helvetica" panose="020B0604020202020204" pitchFamily="34" charset="0"/>
              </a:rPr>
              <a:t>What happens if stack grows to 1110 0000?</a:t>
            </a:r>
          </a:p>
        </p:txBody>
      </p:sp>
      <p:sp>
        <p:nvSpPr>
          <p:cNvPr id="2" name="Title 1"/>
          <p:cNvSpPr>
            <a:spLocks noGrp="1"/>
          </p:cNvSpPr>
          <p:nvPr>
            <p:ph type="title"/>
          </p:nvPr>
        </p:nvSpPr>
        <p:spPr/>
        <p:txBody>
          <a:bodyPr/>
          <a:lstStyle/>
          <a:p>
            <a:r>
              <a:rPr lang="en-US" altLang="en-US" dirty="0">
                <a:latin typeface="Helvetica" panose="020B0604020202020204" pitchFamily="34" charset="0"/>
              </a:rPr>
              <a:t>Summary: Paging</a:t>
            </a:r>
            <a:endParaRPr lang="en-US" dirty="0"/>
          </a:p>
        </p:txBody>
      </p:sp>
      <p:cxnSp>
        <p:nvCxnSpPr>
          <p:cNvPr id="137" name="Straight Arrow Connector 167"/>
          <p:cNvCxnSpPr>
            <a:cxnSpLocks noChangeShapeType="1"/>
          </p:cNvCxnSpPr>
          <p:nvPr/>
        </p:nvCxnSpPr>
        <p:spPr bwMode="auto">
          <a:xfrm>
            <a:off x="4495800" y="3309937"/>
            <a:ext cx="1295400" cy="2714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38" name="Straight Arrow Connector 172"/>
          <p:cNvCxnSpPr>
            <a:cxnSpLocks noChangeShapeType="1"/>
          </p:cNvCxnSpPr>
          <p:nvPr/>
        </p:nvCxnSpPr>
        <p:spPr bwMode="auto">
          <a:xfrm>
            <a:off x="4495800" y="3462337"/>
            <a:ext cx="1295400" cy="2714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39" name="Straight Arrow Connector 173"/>
          <p:cNvCxnSpPr>
            <a:cxnSpLocks noChangeShapeType="1"/>
          </p:cNvCxnSpPr>
          <p:nvPr/>
        </p:nvCxnSpPr>
        <p:spPr bwMode="auto">
          <a:xfrm>
            <a:off x="4495800" y="3157537"/>
            <a:ext cx="1295400" cy="2286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41" name="Straight Arrow Connector 182"/>
          <p:cNvCxnSpPr>
            <a:cxnSpLocks noChangeShapeType="1"/>
          </p:cNvCxnSpPr>
          <p:nvPr/>
        </p:nvCxnSpPr>
        <p:spPr bwMode="auto">
          <a:xfrm>
            <a:off x="6863791" y="3581399"/>
            <a:ext cx="1153085" cy="33338"/>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42" name="Straight Arrow Connector 185"/>
          <p:cNvCxnSpPr>
            <a:cxnSpLocks noChangeShapeType="1"/>
          </p:cNvCxnSpPr>
          <p:nvPr/>
        </p:nvCxnSpPr>
        <p:spPr bwMode="auto">
          <a:xfrm>
            <a:off x="6858001" y="3767137"/>
            <a:ext cx="1158875" cy="1588"/>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43" name="Straight Arrow Connector 186"/>
          <p:cNvCxnSpPr>
            <a:cxnSpLocks noChangeShapeType="1"/>
          </p:cNvCxnSpPr>
          <p:nvPr/>
        </p:nvCxnSpPr>
        <p:spPr bwMode="auto">
          <a:xfrm>
            <a:off x="6880225" y="3414367"/>
            <a:ext cx="1136650" cy="4797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44" name="Straight Arrow Connector 162"/>
          <p:cNvCxnSpPr>
            <a:cxnSpLocks noChangeShapeType="1"/>
          </p:cNvCxnSpPr>
          <p:nvPr/>
        </p:nvCxnSpPr>
        <p:spPr bwMode="auto">
          <a:xfrm>
            <a:off x="4495800" y="4681537"/>
            <a:ext cx="1295400" cy="533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45" name="Straight Arrow Connector 164"/>
          <p:cNvCxnSpPr>
            <a:cxnSpLocks noChangeShapeType="1"/>
          </p:cNvCxnSpPr>
          <p:nvPr/>
        </p:nvCxnSpPr>
        <p:spPr bwMode="auto">
          <a:xfrm>
            <a:off x="4495800" y="4529137"/>
            <a:ext cx="1295400" cy="533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46" name="Straight Arrow Connector 165"/>
          <p:cNvCxnSpPr>
            <a:cxnSpLocks noChangeShapeType="1"/>
          </p:cNvCxnSpPr>
          <p:nvPr/>
        </p:nvCxnSpPr>
        <p:spPr bwMode="auto">
          <a:xfrm>
            <a:off x="4495800" y="4376737"/>
            <a:ext cx="1295400" cy="490538"/>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47" name="Straight Arrow Connector 166"/>
          <p:cNvCxnSpPr>
            <a:cxnSpLocks noChangeShapeType="1"/>
          </p:cNvCxnSpPr>
          <p:nvPr/>
        </p:nvCxnSpPr>
        <p:spPr bwMode="auto">
          <a:xfrm>
            <a:off x="4495800" y="4224337"/>
            <a:ext cx="1295400" cy="457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48" name="Straight Arrow Connector 177"/>
          <p:cNvCxnSpPr>
            <a:cxnSpLocks noChangeShapeType="1"/>
          </p:cNvCxnSpPr>
          <p:nvPr/>
        </p:nvCxnSpPr>
        <p:spPr bwMode="auto">
          <a:xfrm flipV="1">
            <a:off x="6858001" y="4376737"/>
            <a:ext cx="1158875" cy="838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49" name="Straight Arrow Connector 179"/>
          <p:cNvCxnSpPr>
            <a:cxnSpLocks noChangeShapeType="1"/>
          </p:cNvCxnSpPr>
          <p:nvPr/>
        </p:nvCxnSpPr>
        <p:spPr bwMode="auto">
          <a:xfrm flipV="1">
            <a:off x="6878515" y="4224337"/>
            <a:ext cx="1138360" cy="778486"/>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50" name="Straight Arrow Connector 180"/>
          <p:cNvCxnSpPr>
            <a:cxnSpLocks noChangeShapeType="1"/>
          </p:cNvCxnSpPr>
          <p:nvPr/>
        </p:nvCxnSpPr>
        <p:spPr bwMode="auto">
          <a:xfrm flipV="1">
            <a:off x="6857441" y="4071937"/>
            <a:ext cx="1159435" cy="795338"/>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51" name="Straight Arrow Connector 181"/>
          <p:cNvCxnSpPr>
            <a:cxnSpLocks noChangeShapeType="1"/>
          </p:cNvCxnSpPr>
          <p:nvPr/>
        </p:nvCxnSpPr>
        <p:spPr bwMode="auto">
          <a:xfrm flipV="1">
            <a:off x="6863791" y="3919537"/>
            <a:ext cx="1153085" cy="7620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val="25539594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6"/>
          <p:cNvSpPr>
            <a:spLocks noChangeArrowheads="1"/>
          </p:cNvSpPr>
          <p:nvPr/>
        </p:nvSpPr>
        <p:spPr bwMode="auto">
          <a:xfrm>
            <a:off x="4343400" y="6324600"/>
            <a:ext cx="3200400" cy="533400"/>
          </a:xfrm>
          <a:prstGeom prst="rect">
            <a:avLst/>
          </a:prstGeom>
          <a:solidFill>
            <a:srgbClr val="FFFFFF"/>
          </a:solidFill>
          <a:ln>
            <a:noFill/>
          </a:ln>
          <a:extLst>
            <a:ext uri="{91240B29-F687-4f45-9708-019B960494DF}">
              <a14:hiddenLine xmlns:a14="http://schemas.microsoft.com/office/drawing/2010/main" xmlns="" w="25400">
                <a:solidFill>
                  <a:srgbClr val="000000"/>
                </a:solidFill>
                <a:round/>
                <a:headEnd type="triangle" w="med" len="med"/>
                <a:tailEnd/>
              </a14:hiddenLine>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28675" name="Title 1"/>
          <p:cNvSpPr>
            <a:spLocks noGrp="1"/>
          </p:cNvSpPr>
          <p:nvPr>
            <p:ph type="title"/>
          </p:nvPr>
        </p:nvSpPr>
        <p:spPr>
          <a:xfrm>
            <a:off x="2514600" y="76200"/>
            <a:ext cx="7162800" cy="533400"/>
          </a:xfrm>
        </p:spPr>
        <p:txBody>
          <a:bodyPr/>
          <a:lstStyle/>
          <a:p>
            <a:r>
              <a:rPr lang="en-US" altLang="en-US">
                <a:latin typeface="Helvetica" panose="020B0604020202020204" pitchFamily="34" charset="0"/>
              </a:rPr>
              <a:t>Summary: Paging</a:t>
            </a:r>
          </a:p>
        </p:txBody>
      </p:sp>
      <p:sp>
        <p:nvSpPr>
          <p:cNvPr id="28676" name="TextBox 5"/>
          <p:cNvSpPr txBox="1">
            <a:spLocks noChangeArrowheads="1"/>
          </p:cNvSpPr>
          <p:nvPr/>
        </p:nvSpPr>
        <p:spPr bwMode="auto">
          <a:xfrm>
            <a:off x="2112964" y="947737"/>
            <a:ext cx="1087437"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1111 1111</a:t>
            </a:r>
          </a:p>
        </p:txBody>
      </p:sp>
      <p:sp>
        <p:nvSpPr>
          <p:cNvPr id="28677" name="Rectangle 6"/>
          <p:cNvSpPr>
            <a:spLocks noChangeArrowheads="1"/>
          </p:cNvSpPr>
          <p:nvPr/>
        </p:nvSpPr>
        <p:spPr bwMode="auto">
          <a:xfrm>
            <a:off x="3200400" y="1100137"/>
            <a:ext cx="1295400" cy="6096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stack</a:t>
            </a:r>
          </a:p>
        </p:txBody>
      </p:sp>
      <p:sp>
        <p:nvSpPr>
          <p:cNvPr id="28678" name="Rectangle 7"/>
          <p:cNvSpPr>
            <a:spLocks noChangeArrowheads="1"/>
          </p:cNvSpPr>
          <p:nvPr/>
        </p:nvSpPr>
        <p:spPr bwMode="auto">
          <a:xfrm>
            <a:off x="3200400" y="3081337"/>
            <a:ext cx="1295400" cy="457200"/>
          </a:xfrm>
          <a:prstGeom prst="rect">
            <a:avLst/>
          </a:prstGeom>
          <a:solidFill>
            <a:srgbClr val="CCFFCC"/>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heap</a:t>
            </a:r>
          </a:p>
        </p:txBody>
      </p:sp>
      <p:sp>
        <p:nvSpPr>
          <p:cNvPr id="9" name="Rectangle 8"/>
          <p:cNvSpPr/>
          <p:nvPr/>
        </p:nvSpPr>
        <p:spPr bwMode="auto">
          <a:xfrm>
            <a:off x="3200400" y="5367337"/>
            <a:ext cx="1295400" cy="609600"/>
          </a:xfrm>
          <a:prstGeom prst="rect">
            <a:avLst/>
          </a:prstGeom>
          <a:solidFill>
            <a:schemeClr val="accent1">
              <a:lumMod val="60000"/>
              <a:lumOff val="40000"/>
            </a:schemeClr>
          </a:solidFill>
          <a:ln w="25400" cap="flat" cmpd="sng" algn="ctr">
            <a:solidFill>
              <a:schemeClr val="tx1"/>
            </a:solidFill>
            <a:prstDash val="solid"/>
            <a:round/>
            <a:headEnd type="triangle" w="med" len="med"/>
            <a:tailEnd type="none" w="med" len="med"/>
          </a:ln>
          <a:effectLst/>
        </p:spPr>
        <p:txBody>
          <a:bodyPr anchor="ctr"/>
          <a:lstStyle/>
          <a:p>
            <a:pPr algn="ctr">
              <a:defRPr/>
            </a:pPr>
            <a:r>
              <a:rPr lang="en-US" sz="2000" b="0" dirty="0">
                <a:latin typeface="Helvetica"/>
                <a:ea typeface="ＭＳ Ｐゴシック" charset="-128"/>
                <a:cs typeface="Helvetica"/>
              </a:rPr>
              <a:t>code</a:t>
            </a:r>
          </a:p>
        </p:txBody>
      </p:sp>
      <p:sp>
        <p:nvSpPr>
          <p:cNvPr id="28680" name="Rectangle 9"/>
          <p:cNvSpPr>
            <a:spLocks noChangeArrowheads="1"/>
          </p:cNvSpPr>
          <p:nvPr/>
        </p:nvSpPr>
        <p:spPr bwMode="auto">
          <a:xfrm>
            <a:off x="3200400" y="4148137"/>
            <a:ext cx="1295400" cy="609600"/>
          </a:xfrm>
          <a:prstGeom prst="rect">
            <a:avLst/>
          </a:prstGeom>
          <a:solidFill>
            <a:srgbClr val="FF6600"/>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data</a:t>
            </a:r>
          </a:p>
        </p:txBody>
      </p:sp>
      <p:sp>
        <p:nvSpPr>
          <p:cNvPr id="28681" name="Up Arrow 10"/>
          <p:cNvSpPr>
            <a:spLocks noChangeArrowheads="1"/>
          </p:cNvSpPr>
          <p:nvPr/>
        </p:nvSpPr>
        <p:spPr bwMode="auto">
          <a:xfrm flipH="1">
            <a:off x="3733801" y="2776537"/>
            <a:ext cx="106363" cy="304800"/>
          </a:xfrm>
          <a:prstGeom prst="upArrow">
            <a:avLst>
              <a:gd name="adj1" fmla="val 50000"/>
              <a:gd name="adj2" fmla="val 50149"/>
            </a:avLst>
          </a:prstGeom>
          <a:solidFill>
            <a:schemeClr val="tx1"/>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28682" name="Up Arrow 11"/>
          <p:cNvSpPr>
            <a:spLocks noChangeArrowheads="1"/>
          </p:cNvSpPr>
          <p:nvPr/>
        </p:nvSpPr>
        <p:spPr bwMode="auto">
          <a:xfrm flipH="1" flipV="1">
            <a:off x="3733801" y="1709737"/>
            <a:ext cx="106363" cy="304800"/>
          </a:xfrm>
          <a:prstGeom prst="upArrow">
            <a:avLst>
              <a:gd name="adj1" fmla="val 50000"/>
              <a:gd name="adj2" fmla="val 50149"/>
            </a:avLst>
          </a:prstGeom>
          <a:solidFill>
            <a:schemeClr val="tx1"/>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28683" name="Rectangle 12"/>
          <p:cNvSpPr>
            <a:spLocks noChangeArrowheads="1"/>
          </p:cNvSpPr>
          <p:nvPr/>
        </p:nvSpPr>
        <p:spPr bwMode="auto">
          <a:xfrm>
            <a:off x="3200400" y="1100137"/>
            <a:ext cx="1295400" cy="4876800"/>
          </a:xfrm>
          <a:prstGeom prst="rect">
            <a:avLst/>
          </a:prstGeom>
          <a:noFill/>
          <a:ln w="254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28684" name="TextBox 13"/>
          <p:cNvSpPr txBox="1">
            <a:spLocks noChangeArrowheads="1"/>
          </p:cNvSpPr>
          <p:nvPr/>
        </p:nvSpPr>
        <p:spPr bwMode="auto">
          <a:xfrm>
            <a:off x="2690814" y="719137"/>
            <a:ext cx="2185987"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Virtual memory view</a:t>
            </a:r>
          </a:p>
        </p:txBody>
      </p:sp>
      <p:sp>
        <p:nvSpPr>
          <p:cNvPr id="28685" name="Rectangle 14"/>
          <p:cNvSpPr>
            <a:spLocks noChangeArrowheads="1"/>
          </p:cNvSpPr>
          <p:nvPr/>
        </p:nvSpPr>
        <p:spPr bwMode="auto">
          <a:xfrm>
            <a:off x="3200400" y="4757737"/>
            <a:ext cx="1295400" cy="1219200"/>
          </a:xfrm>
          <a:prstGeom prst="rect">
            <a:avLst/>
          </a:prstGeom>
          <a:noFill/>
          <a:ln w="254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28686" name="Rectangle 15"/>
          <p:cNvSpPr>
            <a:spLocks noChangeArrowheads="1"/>
          </p:cNvSpPr>
          <p:nvPr/>
        </p:nvSpPr>
        <p:spPr bwMode="auto">
          <a:xfrm>
            <a:off x="3200400" y="3538537"/>
            <a:ext cx="1295400" cy="1219200"/>
          </a:xfrm>
          <a:prstGeom prst="rect">
            <a:avLst/>
          </a:prstGeom>
          <a:noFill/>
          <a:ln w="254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28687" name="Rectangle 16"/>
          <p:cNvSpPr>
            <a:spLocks noChangeArrowheads="1"/>
          </p:cNvSpPr>
          <p:nvPr/>
        </p:nvSpPr>
        <p:spPr bwMode="auto">
          <a:xfrm>
            <a:off x="3200400" y="2319337"/>
            <a:ext cx="1295400" cy="1219200"/>
          </a:xfrm>
          <a:prstGeom prst="rect">
            <a:avLst/>
          </a:prstGeom>
          <a:noFill/>
          <a:ln w="254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28688" name="TextBox 17"/>
          <p:cNvSpPr txBox="1">
            <a:spLocks noChangeArrowheads="1"/>
          </p:cNvSpPr>
          <p:nvPr/>
        </p:nvSpPr>
        <p:spPr bwMode="auto">
          <a:xfrm>
            <a:off x="2057401" y="5715001"/>
            <a:ext cx="1154113"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r" eaLnBrk="1" hangingPunct="1"/>
            <a:r>
              <a:rPr lang="en-US" altLang="en-US" sz="1600">
                <a:solidFill>
                  <a:srgbClr val="FF0000"/>
                </a:solidFill>
                <a:latin typeface="Helvetica" panose="020B0604020202020204" pitchFamily="34" charset="0"/>
              </a:rPr>
              <a:t>0000 0</a:t>
            </a:r>
            <a:r>
              <a:rPr lang="en-US" altLang="en-US" sz="1600">
                <a:solidFill>
                  <a:srgbClr val="2A40E2"/>
                </a:solidFill>
                <a:latin typeface="Helvetica" panose="020B0604020202020204" pitchFamily="34" charset="0"/>
              </a:rPr>
              <a:t>000</a:t>
            </a:r>
          </a:p>
        </p:txBody>
      </p:sp>
      <p:sp>
        <p:nvSpPr>
          <p:cNvPr id="28689" name="TextBox 18"/>
          <p:cNvSpPr txBox="1">
            <a:spLocks noChangeArrowheads="1"/>
          </p:cNvSpPr>
          <p:nvPr/>
        </p:nvSpPr>
        <p:spPr bwMode="auto">
          <a:xfrm>
            <a:off x="2057401" y="4529137"/>
            <a:ext cx="1154113"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r" eaLnBrk="1" hangingPunct="1"/>
            <a:r>
              <a:rPr lang="en-US" altLang="en-US" sz="1600">
                <a:solidFill>
                  <a:srgbClr val="FF0000"/>
                </a:solidFill>
                <a:latin typeface="Helvetica" panose="020B0604020202020204" pitchFamily="34" charset="0"/>
              </a:rPr>
              <a:t>0100 0</a:t>
            </a:r>
            <a:r>
              <a:rPr lang="en-US" altLang="en-US" sz="1600">
                <a:solidFill>
                  <a:srgbClr val="2A40E2"/>
                </a:solidFill>
                <a:latin typeface="Helvetica" panose="020B0604020202020204" pitchFamily="34" charset="0"/>
              </a:rPr>
              <a:t>000</a:t>
            </a:r>
          </a:p>
        </p:txBody>
      </p:sp>
      <p:sp>
        <p:nvSpPr>
          <p:cNvPr id="28690" name="TextBox 19"/>
          <p:cNvSpPr txBox="1">
            <a:spLocks noChangeArrowheads="1"/>
          </p:cNvSpPr>
          <p:nvPr/>
        </p:nvSpPr>
        <p:spPr bwMode="auto">
          <a:xfrm>
            <a:off x="2057401" y="3309937"/>
            <a:ext cx="1154113"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r" eaLnBrk="1" hangingPunct="1"/>
            <a:r>
              <a:rPr lang="en-US" altLang="en-US" sz="1600">
                <a:solidFill>
                  <a:srgbClr val="FF0000"/>
                </a:solidFill>
                <a:latin typeface="Helvetica" panose="020B0604020202020204" pitchFamily="34" charset="0"/>
              </a:rPr>
              <a:t>1000 0</a:t>
            </a:r>
            <a:r>
              <a:rPr lang="en-US" altLang="en-US" sz="1600">
                <a:solidFill>
                  <a:srgbClr val="2A40E2"/>
                </a:solidFill>
                <a:latin typeface="Helvetica" panose="020B0604020202020204" pitchFamily="34" charset="0"/>
              </a:rPr>
              <a:t>000</a:t>
            </a:r>
          </a:p>
        </p:txBody>
      </p:sp>
      <p:sp>
        <p:nvSpPr>
          <p:cNvPr id="28691" name="TextBox 20"/>
          <p:cNvSpPr txBox="1">
            <a:spLocks noChangeArrowheads="1"/>
          </p:cNvSpPr>
          <p:nvPr/>
        </p:nvSpPr>
        <p:spPr bwMode="auto">
          <a:xfrm>
            <a:off x="2068513" y="2057401"/>
            <a:ext cx="1143000"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r" eaLnBrk="1" hangingPunct="1"/>
            <a:r>
              <a:rPr lang="en-US" altLang="en-US" sz="1600">
                <a:solidFill>
                  <a:srgbClr val="FF0000"/>
                </a:solidFill>
                <a:latin typeface="Helvetica" panose="020B0604020202020204" pitchFamily="34" charset="0"/>
              </a:rPr>
              <a:t>1100 0</a:t>
            </a:r>
            <a:r>
              <a:rPr lang="en-US" altLang="en-US" sz="1600">
                <a:solidFill>
                  <a:srgbClr val="2A40E2"/>
                </a:solidFill>
                <a:latin typeface="Helvetica" panose="020B0604020202020204" pitchFamily="34" charset="0"/>
              </a:rPr>
              <a:t>000</a:t>
            </a:r>
          </a:p>
        </p:txBody>
      </p:sp>
      <p:sp>
        <p:nvSpPr>
          <p:cNvPr id="28692" name="Left Brace 22"/>
          <p:cNvSpPr>
            <a:spLocks/>
          </p:cNvSpPr>
          <p:nvPr/>
        </p:nvSpPr>
        <p:spPr bwMode="auto">
          <a:xfrm rot="5400000" flipH="1">
            <a:off x="2342356" y="5768181"/>
            <a:ext cx="192088" cy="609600"/>
          </a:xfrm>
          <a:prstGeom prst="leftBrace">
            <a:avLst>
              <a:gd name="adj1" fmla="val 8301"/>
              <a:gd name="adj2" fmla="val 50000"/>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a:p>
        </p:txBody>
      </p:sp>
      <p:sp>
        <p:nvSpPr>
          <p:cNvPr id="28693" name="TextBox 23"/>
          <p:cNvSpPr txBox="1">
            <a:spLocks noChangeArrowheads="1"/>
          </p:cNvSpPr>
          <p:nvPr/>
        </p:nvSpPr>
        <p:spPr bwMode="auto">
          <a:xfrm>
            <a:off x="2006600" y="6096001"/>
            <a:ext cx="812800"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a:solidFill>
                  <a:srgbClr val="FF0000"/>
                </a:solidFill>
                <a:latin typeface="Helvetica" panose="020B0604020202020204" pitchFamily="34" charset="0"/>
              </a:rPr>
              <a:t>page #</a:t>
            </a:r>
          </a:p>
        </p:txBody>
      </p:sp>
      <p:sp>
        <p:nvSpPr>
          <p:cNvPr id="28694" name="TextBox 24"/>
          <p:cNvSpPr txBox="1">
            <a:spLocks noChangeArrowheads="1"/>
          </p:cNvSpPr>
          <p:nvPr/>
        </p:nvSpPr>
        <p:spPr bwMode="auto">
          <a:xfrm>
            <a:off x="2686050" y="6096001"/>
            <a:ext cx="742950"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solidFill>
                  <a:srgbClr val="0000FF"/>
                </a:solidFill>
                <a:latin typeface="Helvetica" panose="020B0604020202020204" pitchFamily="34" charset="0"/>
              </a:rPr>
              <a:t>offset</a:t>
            </a:r>
          </a:p>
        </p:txBody>
      </p:sp>
      <p:sp>
        <p:nvSpPr>
          <p:cNvPr id="28695" name="Left Brace 25"/>
          <p:cNvSpPr>
            <a:spLocks/>
          </p:cNvSpPr>
          <p:nvPr/>
        </p:nvSpPr>
        <p:spPr bwMode="auto">
          <a:xfrm rot="5400000" flipH="1">
            <a:off x="2870994" y="5925344"/>
            <a:ext cx="201613" cy="304800"/>
          </a:xfrm>
          <a:prstGeom prst="leftBrace">
            <a:avLst>
              <a:gd name="adj1" fmla="val 8322"/>
              <a:gd name="adj2" fmla="val 50000"/>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a:p>
        </p:txBody>
      </p:sp>
      <p:sp>
        <p:nvSpPr>
          <p:cNvPr id="48" name="Rectangle 47"/>
          <p:cNvSpPr/>
          <p:nvPr/>
        </p:nvSpPr>
        <p:spPr bwMode="auto">
          <a:xfrm>
            <a:off x="3200400" y="58245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9" name="Rectangle 48"/>
          <p:cNvSpPr/>
          <p:nvPr/>
        </p:nvSpPr>
        <p:spPr bwMode="auto">
          <a:xfrm>
            <a:off x="3200400" y="56721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50" name="Rectangle 49"/>
          <p:cNvSpPr/>
          <p:nvPr/>
        </p:nvSpPr>
        <p:spPr bwMode="auto">
          <a:xfrm>
            <a:off x="3200400" y="55197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51" name="Rectangle 50"/>
          <p:cNvSpPr/>
          <p:nvPr/>
        </p:nvSpPr>
        <p:spPr bwMode="auto">
          <a:xfrm>
            <a:off x="3200400" y="53673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57" name="Rectangle 56"/>
          <p:cNvSpPr/>
          <p:nvPr/>
        </p:nvSpPr>
        <p:spPr bwMode="auto">
          <a:xfrm>
            <a:off x="3200400" y="47577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58" name="Rectangle 57"/>
          <p:cNvSpPr/>
          <p:nvPr/>
        </p:nvSpPr>
        <p:spPr bwMode="auto">
          <a:xfrm>
            <a:off x="3200400" y="49101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59" name="Rectangle 58"/>
          <p:cNvSpPr/>
          <p:nvPr/>
        </p:nvSpPr>
        <p:spPr bwMode="auto">
          <a:xfrm>
            <a:off x="3200400" y="50625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0" name="Rectangle 59"/>
          <p:cNvSpPr/>
          <p:nvPr/>
        </p:nvSpPr>
        <p:spPr bwMode="auto">
          <a:xfrm>
            <a:off x="3200400" y="52149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1" name="Rectangle 60"/>
          <p:cNvSpPr/>
          <p:nvPr/>
        </p:nvSpPr>
        <p:spPr bwMode="auto">
          <a:xfrm>
            <a:off x="3200400" y="41481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2" name="Rectangle 61"/>
          <p:cNvSpPr/>
          <p:nvPr/>
        </p:nvSpPr>
        <p:spPr bwMode="auto">
          <a:xfrm>
            <a:off x="3200400" y="43005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3" name="Rectangle 62"/>
          <p:cNvSpPr/>
          <p:nvPr/>
        </p:nvSpPr>
        <p:spPr bwMode="auto">
          <a:xfrm>
            <a:off x="3200400" y="44529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4" name="Rectangle 63"/>
          <p:cNvSpPr/>
          <p:nvPr/>
        </p:nvSpPr>
        <p:spPr bwMode="auto">
          <a:xfrm>
            <a:off x="3200400" y="46053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5" name="Rectangle 64"/>
          <p:cNvSpPr/>
          <p:nvPr/>
        </p:nvSpPr>
        <p:spPr bwMode="auto">
          <a:xfrm>
            <a:off x="3200400" y="35385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6" name="Rectangle 65"/>
          <p:cNvSpPr/>
          <p:nvPr/>
        </p:nvSpPr>
        <p:spPr bwMode="auto">
          <a:xfrm>
            <a:off x="3200400" y="36909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7" name="Rectangle 66"/>
          <p:cNvSpPr/>
          <p:nvPr/>
        </p:nvSpPr>
        <p:spPr bwMode="auto">
          <a:xfrm>
            <a:off x="3200400" y="38433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8" name="Rectangle 67"/>
          <p:cNvSpPr/>
          <p:nvPr/>
        </p:nvSpPr>
        <p:spPr bwMode="auto">
          <a:xfrm>
            <a:off x="3200400" y="39957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9" name="Rectangle 68"/>
          <p:cNvSpPr/>
          <p:nvPr/>
        </p:nvSpPr>
        <p:spPr bwMode="auto">
          <a:xfrm>
            <a:off x="3200400" y="29289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0" name="Rectangle 69"/>
          <p:cNvSpPr/>
          <p:nvPr/>
        </p:nvSpPr>
        <p:spPr bwMode="auto">
          <a:xfrm>
            <a:off x="3200400" y="30813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1" name="Rectangle 70"/>
          <p:cNvSpPr/>
          <p:nvPr/>
        </p:nvSpPr>
        <p:spPr bwMode="auto">
          <a:xfrm>
            <a:off x="3200400" y="32337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2" name="Rectangle 71"/>
          <p:cNvSpPr/>
          <p:nvPr/>
        </p:nvSpPr>
        <p:spPr bwMode="auto">
          <a:xfrm>
            <a:off x="3200400" y="33861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3" name="Rectangle 72"/>
          <p:cNvSpPr/>
          <p:nvPr/>
        </p:nvSpPr>
        <p:spPr bwMode="auto">
          <a:xfrm>
            <a:off x="3200400" y="23193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4" name="Rectangle 73"/>
          <p:cNvSpPr/>
          <p:nvPr/>
        </p:nvSpPr>
        <p:spPr bwMode="auto">
          <a:xfrm>
            <a:off x="3200400" y="24717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5" name="Rectangle 74"/>
          <p:cNvSpPr/>
          <p:nvPr/>
        </p:nvSpPr>
        <p:spPr bwMode="auto">
          <a:xfrm>
            <a:off x="3200400" y="26241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6" name="Rectangle 75"/>
          <p:cNvSpPr/>
          <p:nvPr/>
        </p:nvSpPr>
        <p:spPr bwMode="auto">
          <a:xfrm>
            <a:off x="3200400" y="27765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7" name="Rectangle 76"/>
          <p:cNvSpPr/>
          <p:nvPr/>
        </p:nvSpPr>
        <p:spPr bwMode="auto">
          <a:xfrm>
            <a:off x="3200400" y="17097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8" name="Rectangle 77"/>
          <p:cNvSpPr/>
          <p:nvPr/>
        </p:nvSpPr>
        <p:spPr bwMode="auto">
          <a:xfrm>
            <a:off x="3200400" y="18621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9" name="Rectangle 78"/>
          <p:cNvSpPr/>
          <p:nvPr/>
        </p:nvSpPr>
        <p:spPr bwMode="auto">
          <a:xfrm>
            <a:off x="3200400" y="20145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80" name="Rectangle 79"/>
          <p:cNvSpPr/>
          <p:nvPr/>
        </p:nvSpPr>
        <p:spPr bwMode="auto">
          <a:xfrm>
            <a:off x="3200400" y="21669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81" name="Rectangle 80"/>
          <p:cNvSpPr/>
          <p:nvPr/>
        </p:nvSpPr>
        <p:spPr bwMode="auto">
          <a:xfrm>
            <a:off x="3200400" y="11001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82" name="Rectangle 81"/>
          <p:cNvSpPr/>
          <p:nvPr/>
        </p:nvSpPr>
        <p:spPr bwMode="auto">
          <a:xfrm>
            <a:off x="3200400" y="12525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83" name="Rectangle 82"/>
          <p:cNvSpPr/>
          <p:nvPr/>
        </p:nvSpPr>
        <p:spPr bwMode="auto">
          <a:xfrm>
            <a:off x="3200400" y="14049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84" name="Rectangle 83"/>
          <p:cNvSpPr/>
          <p:nvPr/>
        </p:nvSpPr>
        <p:spPr bwMode="auto">
          <a:xfrm>
            <a:off x="3200400" y="15573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grpSp>
        <p:nvGrpSpPr>
          <p:cNvPr id="28739" name="Group 141"/>
          <p:cNvGrpSpPr>
            <a:grpSpLocks/>
          </p:cNvGrpSpPr>
          <p:nvPr/>
        </p:nvGrpSpPr>
        <p:grpSpPr bwMode="auto">
          <a:xfrm>
            <a:off x="5711825" y="871538"/>
            <a:ext cx="1198918" cy="6001643"/>
            <a:chOff x="4188007" y="838200"/>
            <a:chExt cx="1199313" cy="6000946"/>
          </a:xfrm>
        </p:grpSpPr>
        <p:sp>
          <p:nvSpPr>
            <p:cNvPr id="28811" name="TextBox 4"/>
            <p:cNvSpPr txBox="1">
              <a:spLocks noChangeArrowheads="1"/>
            </p:cNvSpPr>
            <p:nvPr/>
          </p:nvSpPr>
          <p:spPr bwMode="auto">
            <a:xfrm>
              <a:off x="4188007" y="838200"/>
              <a:ext cx="1199313" cy="60009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200" dirty="0">
                  <a:latin typeface="Helvetica" panose="020B0604020202020204" pitchFamily="34" charset="0"/>
                </a:rPr>
                <a:t>11111   11101</a:t>
              </a:r>
            </a:p>
            <a:p>
              <a:pPr eaLnBrk="1" hangingPunct="1"/>
              <a:r>
                <a:rPr lang="en-US" altLang="en-US" sz="1200" dirty="0">
                  <a:latin typeface="Helvetica" panose="020B0604020202020204" pitchFamily="34" charset="0"/>
                </a:rPr>
                <a:t>11110   11100</a:t>
              </a:r>
            </a:p>
            <a:p>
              <a:pPr eaLnBrk="1" hangingPunct="1"/>
              <a:r>
                <a:rPr lang="en-US" altLang="en-US" sz="1200" dirty="0">
                  <a:solidFill>
                    <a:srgbClr val="FF6600"/>
                  </a:solidFill>
                  <a:latin typeface="Helvetica" panose="020B0604020202020204" pitchFamily="34" charset="0"/>
                </a:rPr>
                <a:t>11101   10111</a:t>
              </a:r>
            </a:p>
            <a:p>
              <a:pPr eaLnBrk="1" hangingPunct="1"/>
              <a:r>
                <a:rPr lang="en-US" altLang="en-US" sz="1200" dirty="0">
                  <a:solidFill>
                    <a:srgbClr val="FF6600"/>
                  </a:solidFill>
                  <a:latin typeface="Helvetica" panose="020B0604020202020204" pitchFamily="34" charset="0"/>
                </a:rPr>
                <a:t>11100   10110</a:t>
              </a:r>
            </a:p>
            <a:p>
              <a:pPr eaLnBrk="1" hangingPunct="1"/>
              <a:r>
                <a:rPr lang="en-US" altLang="en-US" sz="1200" dirty="0">
                  <a:latin typeface="Helvetica" panose="020B0604020202020204" pitchFamily="34" charset="0"/>
                </a:rPr>
                <a:t>11011     null</a:t>
              </a:r>
            </a:p>
            <a:p>
              <a:pPr eaLnBrk="1" hangingPunct="1"/>
              <a:r>
                <a:rPr lang="en-US" altLang="en-US" sz="1200" dirty="0">
                  <a:latin typeface="Helvetica" panose="020B0604020202020204" pitchFamily="34" charset="0"/>
                </a:rPr>
                <a:t>11010     null</a:t>
              </a:r>
            </a:p>
            <a:p>
              <a:pPr eaLnBrk="1" hangingPunct="1"/>
              <a:r>
                <a:rPr lang="en-US" altLang="en-US" sz="1200" dirty="0">
                  <a:latin typeface="Helvetica" panose="020B0604020202020204" pitchFamily="34" charset="0"/>
                </a:rPr>
                <a:t>11001     null</a:t>
              </a:r>
            </a:p>
            <a:p>
              <a:pPr eaLnBrk="1" hangingPunct="1"/>
              <a:r>
                <a:rPr lang="en-US" altLang="en-US" sz="1200" dirty="0">
                  <a:latin typeface="Helvetica" panose="020B0604020202020204" pitchFamily="34" charset="0"/>
                </a:rPr>
                <a:t>11000     null</a:t>
              </a:r>
            </a:p>
            <a:p>
              <a:pPr eaLnBrk="1" hangingPunct="1"/>
              <a:r>
                <a:rPr lang="en-US" altLang="en-US" sz="1200" dirty="0">
                  <a:latin typeface="Helvetica" panose="020B0604020202020204" pitchFamily="34" charset="0"/>
                </a:rPr>
                <a:t>10111     null</a:t>
              </a:r>
            </a:p>
            <a:p>
              <a:pPr eaLnBrk="1" hangingPunct="1"/>
              <a:r>
                <a:rPr lang="en-US" altLang="en-US" sz="1200" dirty="0">
                  <a:latin typeface="Helvetica" panose="020B0604020202020204" pitchFamily="34" charset="0"/>
                </a:rPr>
                <a:t>10110     null</a:t>
              </a:r>
            </a:p>
            <a:p>
              <a:pPr eaLnBrk="1" hangingPunct="1"/>
              <a:r>
                <a:rPr lang="en-US" altLang="en-US" sz="1200" dirty="0">
                  <a:latin typeface="Helvetica" panose="020B0604020202020204" pitchFamily="34" charset="0"/>
                </a:rPr>
                <a:t>10101     null</a:t>
              </a:r>
            </a:p>
            <a:p>
              <a:pPr eaLnBrk="1" hangingPunct="1"/>
              <a:r>
                <a:rPr lang="en-US" altLang="en-US" sz="1200" dirty="0">
                  <a:latin typeface="Helvetica" panose="020B0604020202020204" pitchFamily="34" charset="0"/>
                </a:rPr>
                <a:t>10100     null</a:t>
              </a:r>
            </a:p>
            <a:p>
              <a:pPr eaLnBrk="1" hangingPunct="1"/>
              <a:r>
                <a:rPr lang="en-US" altLang="en-US" sz="1200" dirty="0">
                  <a:latin typeface="Helvetica" panose="020B0604020202020204" pitchFamily="34" charset="0"/>
                </a:rPr>
                <a:t>10011     null</a:t>
              </a:r>
            </a:p>
            <a:p>
              <a:pPr eaLnBrk="1" hangingPunct="1"/>
              <a:r>
                <a:rPr lang="en-US" altLang="en-US" sz="1200" dirty="0">
                  <a:latin typeface="Helvetica" panose="020B0604020202020204" pitchFamily="34" charset="0"/>
                </a:rPr>
                <a:t>10010   10000</a:t>
              </a:r>
            </a:p>
            <a:p>
              <a:pPr eaLnBrk="1" hangingPunct="1"/>
              <a:r>
                <a:rPr lang="en-US" altLang="en-US" sz="1200" dirty="0">
                  <a:latin typeface="Helvetica" panose="020B0604020202020204" pitchFamily="34" charset="0"/>
                </a:rPr>
                <a:t>10001   01111</a:t>
              </a:r>
            </a:p>
            <a:p>
              <a:pPr eaLnBrk="1" hangingPunct="1"/>
              <a:r>
                <a:rPr lang="en-US" altLang="en-US" sz="1200" dirty="0">
                  <a:latin typeface="Helvetica" panose="020B0604020202020204" pitchFamily="34" charset="0"/>
                </a:rPr>
                <a:t>10000   01110</a:t>
              </a:r>
            </a:p>
            <a:p>
              <a:pPr eaLnBrk="1" hangingPunct="1"/>
              <a:r>
                <a:rPr lang="en-US" altLang="en-US" sz="1200" dirty="0">
                  <a:latin typeface="Helvetica" panose="020B0604020202020204" pitchFamily="34" charset="0"/>
                </a:rPr>
                <a:t>01111     null</a:t>
              </a:r>
            </a:p>
            <a:p>
              <a:pPr eaLnBrk="1" hangingPunct="1"/>
              <a:r>
                <a:rPr lang="en-US" altLang="en-US" sz="1200" dirty="0">
                  <a:latin typeface="Helvetica" panose="020B0604020202020204" pitchFamily="34" charset="0"/>
                </a:rPr>
                <a:t>01110     null</a:t>
              </a:r>
            </a:p>
            <a:p>
              <a:pPr eaLnBrk="1" hangingPunct="1"/>
              <a:r>
                <a:rPr lang="en-US" altLang="en-US" sz="1200" dirty="0">
                  <a:latin typeface="Helvetica" panose="020B0604020202020204" pitchFamily="34" charset="0"/>
                </a:rPr>
                <a:t>01101     null</a:t>
              </a:r>
            </a:p>
            <a:p>
              <a:pPr eaLnBrk="1" hangingPunct="1"/>
              <a:r>
                <a:rPr lang="en-US" altLang="en-US" sz="1200" dirty="0">
                  <a:latin typeface="Helvetica" panose="020B0604020202020204" pitchFamily="34" charset="0"/>
                </a:rPr>
                <a:t>01100     null</a:t>
              </a:r>
            </a:p>
            <a:p>
              <a:pPr eaLnBrk="1" hangingPunct="1"/>
              <a:r>
                <a:rPr lang="en-US" altLang="en-US" sz="1200" dirty="0">
                  <a:latin typeface="Helvetica" panose="020B0604020202020204" pitchFamily="34" charset="0"/>
                </a:rPr>
                <a:t>01011   01101 </a:t>
              </a:r>
            </a:p>
            <a:p>
              <a:pPr eaLnBrk="1" hangingPunct="1"/>
              <a:r>
                <a:rPr lang="en-US" altLang="en-US" sz="1200" dirty="0">
                  <a:latin typeface="Helvetica" panose="020B0604020202020204" pitchFamily="34" charset="0"/>
                </a:rPr>
                <a:t>01010   01100 </a:t>
              </a:r>
            </a:p>
            <a:p>
              <a:pPr eaLnBrk="1" hangingPunct="1"/>
              <a:r>
                <a:rPr lang="en-US" altLang="en-US" sz="1200" dirty="0">
                  <a:latin typeface="Helvetica" panose="020B0604020202020204" pitchFamily="34" charset="0"/>
                </a:rPr>
                <a:t>01001   01011</a:t>
              </a:r>
            </a:p>
            <a:p>
              <a:pPr eaLnBrk="1" hangingPunct="1"/>
              <a:r>
                <a:rPr lang="en-US" altLang="en-US" sz="1200" dirty="0">
                  <a:latin typeface="Helvetica" panose="020B0604020202020204" pitchFamily="34" charset="0"/>
                </a:rPr>
                <a:t>01000   01010</a:t>
              </a:r>
            </a:p>
            <a:p>
              <a:pPr eaLnBrk="1" hangingPunct="1"/>
              <a:r>
                <a:rPr lang="en-US" altLang="en-US" sz="1200" dirty="0">
                  <a:latin typeface="Helvetica" panose="020B0604020202020204" pitchFamily="34" charset="0"/>
                </a:rPr>
                <a:t>00111     null</a:t>
              </a:r>
            </a:p>
            <a:p>
              <a:pPr eaLnBrk="1" hangingPunct="1"/>
              <a:r>
                <a:rPr lang="en-US" altLang="en-US" sz="1200" dirty="0">
                  <a:latin typeface="Helvetica" panose="020B0604020202020204" pitchFamily="34" charset="0"/>
                </a:rPr>
                <a:t>00110     null</a:t>
              </a:r>
            </a:p>
            <a:p>
              <a:pPr eaLnBrk="1" hangingPunct="1"/>
              <a:r>
                <a:rPr lang="en-US" altLang="en-US" sz="1200" dirty="0">
                  <a:latin typeface="Helvetica" panose="020B0604020202020204" pitchFamily="34" charset="0"/>
                </a:rPr>
                <a:t>00101     null </a:t>
              </a:r>
            </a:p>
            <a:p>
              <a:pPr eaLnBrk="1" hangingPunct="1"/>
              <a:r>
                <a:rPr lang="en-US" altLang="en-US" sz="1200" dirty="0">
                  <a:latin typeface="Helvetica" panose="020B0604020202020204" pitchFamily="34" charset="0"/>
                </a:rPr>
                <a:t>00100     null </a:t>
              </a:r>
            </a:p>
            <a:p>
              <a:pPr eaLnBrk="1" hangingPunct="1"/>
              <a:r>
                <a:rPr lang="en-US" altLang="en-US" sz="1200" dirty="0">
                  <a:latin typeface="Helvetica" panose="020B0604020202020204" pitchFamily="34" charset="0"/>
                </a:rPr>
                <a:t>00011   00101</a:t>
              </a:r>
            </a:p>
            <a:p>
              <a:pPr eaLnBrk="1" hangingPunct="1"/>
              <a:r>
                <a:rPr lang="en-US" altLang="en-US" sz="1200" dirty="0">
                  <a:latin typeface="Helvetica" panose="020B0604020202020204" pitchFamily="34" charset="0"/>
                </a:rPr>
                <a:t>00010   00100</a:t>
              </a:r>
            </a:p>
            <a:p>
              <a:pPr eaLnBrk="1" hangingPunct="1"/>
              <a:r>
                <a:rPr lang="en-US" altLang="en-US" sz="1200" dirty="0">
                  <a:latin typeface="Helvetica" panose="020B0604020202020204" pitchFamily="34" charset="0"/>
                </a:rPr>
                <a:t>00001   00011</a:t>
              </a:r>
            </a:p>
            <a:p>
              <a:pPr eaLnBrk="1" hangingPunct="1"/>
              <a:r>
                <a:rPr lang="en-US" altLang="en-US" sz="1200" dirty="0">
                  <a:latin typeface="Helvetica" panose="020B0604020202020204" pitchFamily="34" charset="0"/>
                </a:rPr>
                <a:t>00000   00010</a:t>
              </a:r>
            </a:p>
          </p:txBody>
        </p:sp>
        <p:sp>
          <p:nvSpPr>
            <p:cNvPr id="28812" name="Rectangle 85"/>
            <p:cNvSpPr>
              <a:spLocks noChangeArrowheads="1"/>
            </p:cNvSpPr>
            <p:nvPr/>
          </p:nvSpPr>
          <p:spPr bwMode="auto">
            <a:xfrm>
              <a:off x="4724400" y="838200"/>
              <a:ext cx="609600" cy="5943600"/>
            </a:xfrm>
            <a:prstGeom prst="rect">
              <a:avLst/>
            </a:prstGeom>
            <a:noFill/>
            <a:ln w="127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grpSp>
      <p:sp>
        <p:nvSpPr>
          <p:cNvPr id="28772" name="TextBox 140"/>
          <p:cNvSpPr txBox="1">
            <a:spLocks noChangeArrowheads="1"/>
          </p:cNvSpPr>
          <p:nvPr/>
        </p:nvSpPr>
        <p:spPr bwMode="auto">
          <a:xfrm>
            <a:off x="5681664" y="609601"/>
            <a:ext cx="1252537"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Page Table</a:t>
            </a:r>
          </a:p>
        </p:txBody>
      </p:sp>
      <p:cxnSp>
        <p:nvCxnSpPr>
          <p:cNvPr id="28773" name="Straight Arrow Connector 142"/>
          <p:cNvCxnSpPr>
            <a:cxnSpLocks noChangeShapeType="1"/>
          </p:cNvCxnSpPr>
          <p:nvPr/>
        </p:nvCxnSpPr>
        <p:spPr bwMode="auto">
          <a:xfrm>
            <a:off x="4495800" y="5900737"/>
            <a:ext cx="1295400" cy="7620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8774" name="Straight Arrow Connector 143"/>
          <p:cNvCxnSpPr>
            <a:cxnSpLocks noChangeShapeType="1"/>
          </p:cNvCxnSpPr>
          <p:nvPr/>
        </p:nvCxnSpPr>
        <p:spPr bwMode="auto">
          <a:xfrm>
            <a:off x="4495800" y="5748337"/>
            <a:ext cx="1295400" cy="7620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8775" name="Straight Arrow Connector 144"/>
          <p:cNvCxnSpPr>
            <a:cxnSpLocks noChangeShapeType="1"/>
          </p:cNvCxnSpPr>
          <p:nvPr/>
        </p:nvCxnSpPr>
        <p:spPr bwMode="auto">
          <a:xfrm>
            <a:off x="4495800" y="5595937"/>
            <a:ext cx="1295400" cy="7620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8776" name="Straight Arrow Connector 145"/>
          <p:cNvCxnSpPr>
            <a:cxnSpLocks noChangeShapeType="1"/>
          </p:cNvCxnSpPr>
          <p:nvPr/>
        </p:nvCxnSpPr>
        <p:spPr bwMode="auto">
          <a:xfrm>
            <a:off x="4495800" y="5443537"/>
            <a:ext cx="1295400" cy="7620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8784" name="Straight Arrow Connector 153"/>
          <p:cNvCxnSpPr>
            <a:cxnSpLocks noChangeShapeType="1"/>
          </p:cNvCxnSpPr>
          <p:nvPr/>
        </p:nvCxnSpPr>
        <p:spPr bwMode="auto">
          <a:xfrm flipV="1">
            <a:off x="4495800" y="1023937"/>
            <a:ext cx="1295400" cy="152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8785" name="Straight Arrow Connector 154"/>
          <p:cNvCxnSpPr>
            <a:cxnSpLocks noChangeShapeType="1"/>
          </p:cNvCxnSpPr>
          <p:nvPr/>
        </p:nvCxnSpPr>
        <p:spPr bwMode="auto">
          <a:xfrm flipV="1">
            <a:off x="4495800" y="1176337"/>
            <a:ext cx="1295400" cy="152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8786" name="Straight Arrow Connector 155"/>
          <p:cNvCxnSpPr>
            <a:cxnSpLocks noChangeShapeType="1"/>
          </p:cNvCxnSpPr>
          <p:nvPr/>
        </p:nvCxnSpPr>
        <p:spPr bwMode="auto">
          <a:xfrm flipV="1">
            <a:off x="6858000" y="5138737"/>
            <a:ext cx="1143000" cy="9906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8787" name="Straight Arrow Connector 156"/>
          <p:cNvCxnSpPr>
            <a:cxnSpLocks noChangeShapeType="1"/>
          </p:cNvCxnSpPr>
          <p:nvPr/>
        </p:nvCxnSpPr>
        <p:spPr bwMode="auto">
          <a:xfrm flipV="1">
            <a:off x="6858000" y="5291137"/>
            <a:ext cx="1143000" cy="9906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8788" name="Straight Arrow Connector 157"/>
          <p:cNvCxnSpPr>
            <a:cxnSpLocks noChangeShapeType="1"/>
          </p:cNvCxnSpPr>
          <p:nvPr/>
        </p:nvCxnSpPr>
        <p:spPr bwMode="auto">
          <a:xfrm flipV="1">
            <a:off x="6858000" y="5443537"/>
            <a:ext cx="1143000" cy="9906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8789" name="Straight Arrow Connector 158"/>
          <p:cNvCxnSpPr>
            <a:cxnSpLocks noChangeShapeType="1"/>
          </p:cNvCxnSpPr>
          <p:nvPr/>
        </p:nvCxnSpPr>
        <p:spPr bwMode="auto">
          <a:xfrm flipV="1">
            <a:off x="6858000" y="5595937"/>
            <a:ext cx="1143000" cy="9906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8797" name="Straight Arrow Connector 166"/>
          <p:cNvCxnSpPr>
            <a:cxnSpLocks noChangeShapeType="1"/>
          </p:cNvCxnSpPr>
          <p:nvPr/>
        </p:nvCxnSpPr>
        <p:spPr bwMode="auto">
          <a:xfrm>
            <a:off x="6858001" y="1023937"/>
            <a:ext cx="1158875" cy="457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8798" name="Straight Arrow Connector 167"/>
          <p:cNvCxnSpPr>
            <a:cxnSpLocks noChangeShapeType="1"/>
          </p:cNvCxnSpPr>
          <p:nvPr/>
        </p:nvCxnSpPr>
        <p:spPr bwMode="auto">
          <a:xfrm>
            <a:off x="6858001" y="1176337"/>
            <a:ext cx="1158875" cy="457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8799" name="TextBox 168"/>
          <p:cNvSpPr txBox="1">
            <a:spLocks noChangeArrowheads="1"/>
          </p:cNvSpPr>
          <p:nvPr/>
        </p:nvSpPr>
        <p:spPr bwMode="auto">
          <a:xfrm>
            <a:off x="9285288" y="5715001"/>
            <a:ext cx="1154112"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0000 0000</a:t>
            </a:r>
          </a:p>
        </p:txBody>
      </p:sp>
      <p:sp>
        <p:nvSpPr>
          <p:cNvPr id="28800" name="TextBox 169"/>
          <p:cNvSpPr txBox="1">
            <a:spLocks noChangeArrowheads="1"/>
          </p:cNvSpPr>
          <p:nvPr/>
        </p:nvSpPr>
        <p:spPr bwMode="auto">
          <a:xfrm>
            <a:off x="9285288" y="5410201"/>
            <a:ext cx="1154112"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0001 0000</a:t>
            </a:r>
          </a:p>
        </p:txBody>
      </p:sp>
      <p:sp>
        <p:nvSpPr>
          <p:cNvPr id="28801" name="TextBox 170"/>
          <p:cNvSpPr txBox="1">
            <a:spLocks noChangeArrowheads="1"/>
          </p:cNvSpPr>
          <p:nvPr/>
        </p:nvSpPr>
        <p:spPr bwMode="auto">
          <a:xfrm>
            <a:off x="9296401" y="4148137"/>
            <a:ext cx="1039813"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0101 000</a:t>
            </a:r>
          </a:p>
        </p:txBody>
      </p:sp>
      <p:sp>
        <p:nvSpPr>
          <p:cNvPr id="28802" name="TextBox 171"/>
          <p:cNvSpPr txBox="1">
            <a:spLocks noChangeArrowheads="1"/>
          </p:cNvSpPr>
          <p:nvPr/>
        </p:nvSpPr>
        <p:spPr bwMode="auto">
          <a:xfrm>
            <a:off x="9318625" y="3581401"/>
            <a:ext cx="1017588"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0111 000</a:t>
            </a:r>
          </a:p>
        </p:txBody>
      </p:sp>
      <p:sp>
        <p:nvSpPr>
          <p:cNvPr id="28803" name="TextBox 172"/>
          <p:cNvSpPr txBox="1">
            <a:spLocks noChangeArrowheads="1"/>
          </p:cNvSpPr>
          <p:nvPr/>
        </p:nvSpPr>
        <p:spPr bwMode="auto">
          <a:xfrm>
            <a:off x="9220200" y="1447801"/>
            <a:ext cx="1131888"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1110 0000</a:t>
            </a:r>
          </a:p>
        </p:txBody>
      </p:sp>
      <p:cxnSp>
        <p:nvCxnSpPr>
          <p:cNvPr id="28805" name="Straight Arrow Connector 173"/>
          <p:cNvCxnSpPr>
            <a:cxnSpLocks noChangeShapeType="1"/>
          </p:cNvCxnSpPr>
          <p:nvPr/>
        </p:nvCxnSpPr>
        <p:spPr bwMode="auto">
          <a:xfrm flipV="1">
            <a:off x="4495800" y="1328737"/>
            <a:ext cx="1295400" cy="152400"/>
          </a:xfrm>
          <a:prstGeom prst="straightConnector1">
            <a:avLst/>
          </a:prstGeom>
          <a:noFill/>
          <a:ln w="25400">
            <a:solidFill>
              <a:srgbClr val="FF6600"/>
            </a:solidFill>
            <a:round/>
            <a:headEnd/>
            <a:tailEnd type="triangle" w="med" len="med"/>
          </a:ln>
          <a:extLst>
            <a:ext uri="{909E8E84-426E-40dd-AFC4-6F175D3DCCD1}">
              <a14:hiddenFill xmlns:a14="http://schemas.microsoft.com/office/drawing/2010/main" xmlns="">
                <a:noFill/>
              </a14:hiddenFill>
            </a:ext>
          </a:extLst>
        </p:spPr>
      </p:cxnSp>
      <p:cxnSp>
        <p:nvCxnSpPr>
          <p:cNvPr id="28806" name="Straight Arrow Connector 174"/>
          <p:cNvCxnSpPr>
            <a:cxnSpLocks noChangeShapeType="1"/>
          </p:cNvCxnSpPr>
          <p:nvPr/>
        </p:nvCxnSpPr>
        <p:spPr bwMode="auto">
          <a:xfrm flipV="1">
            <a:off x="4495801" y="1557337"/>
            <a:ext cx="1282811" cy="76200"/>
          </a:xfrm>
          <a:prstGeom prst="straightConnector1">
            <a:avLst/>
          </a:prstGeom>
          <a:noFill/>
          <a:ln w="25400">
            <a:solidFill>
              <a:srgbClr val="FF6600"/>
            </a:solidFill>
            <a:round/>
            <a:headEnd/>
            <a:tailEnd type="triangle" w="med" len="med"/>
          </a:ln>
          <a:extLst>
            <a:ext uri="{909E8E84-426E-40dd-AFC4-6F175D3DCCD1}">
              <a14:hiddenFill xmlns:a14="http://schemas.microsoft.com/office/drawing/2010/main" xmlns="">
                <a:noFill/>
              </a14:hiddenFill>
            </a:ext>
          </a:extLst>
        </p:spPr>
      </p:cxnSp>
      <p:cxnSp>
        <p:nvCxnSpPr>
          <p:cNvPr id="28807" name="Straight Arrow Connector 175"/>
          <p:cNvCxnSpPr>
            <a:cxnSpLocks noChangeShapeType="1"/>
          </p:cNvCxnSpPr>
          <p:nvPr/>
        </p:nvCxnSpPr>
        <p:spPr bwMode="auto">
          <a:xfrm>
            <a:off x="6858000" y="1404937"/>
            <a:ext cx="1143000" cy="990600"/>
          </a:xfrm>
          <a:prstGeom prst="straightConnector1">
            <a:avLst/>
          </a:prstGeom>
          <a:noFill/>
          <a:ln w="25400">
            <a:solidFill>
              <a:srgbClr val="FF6600"/>
            </a:solidFill>
            <a:round/>
            <a:headEnd/>
            <a:tailEnd type="triangle" w="med" len="med"/>
          </a:ln>
          <a:extLst>
            <a:ext uri="{909E8E84-426E-40dd-AFC4-6F175D3DCCD1}">
              <a14:hiddenFill xmlns:a14="http://schemas.microsoft.com/office/drawing/2010/main" xmlns="">
                <a:noFill/>
              </a14:hiddenFill>
            </a:ext>
          </a:extLst>
        </p:spPr>
      </p:cxnSp>
      <p:cxnSp>
        <p:nvCxnSpPr>
          <p:cNvPr id="28808" name="Straight Arrow Connector 177"/>
          <p:cNvCxnSpPr>
            <a:cxnSpLocks noChangeShapeType="1"/>
          </p:cNvCxnSpPr>
          <p:nvPr/>
        </p:nvCxnSpPr>
        <p:spPr bwMode="auto">
          <a:xfrm>
            <a:off x="6868868" y="1574006"/>
            <a:ext cx="1143000" cy="990600"/>
          </a:xfrm>
          <a:prstGeom prst="straightConnector1">
            <a:avLst/>
          </a:prstGeom>
          <a:noFill/>
          <a:ln w="25400">
            <a:solidFill>
              <a:srgbClr val="FF6600"/>
            </a:solidFill>
            <a:round/>
            <a:headEnd/>
            <a:tailEnd type="triangle" w="med" len="med"/>
          </a:ln>
          <a:extLst>
            <a:ext uri="{909E8E84-426E-40dd-AFC4-6F175D3DCCD1}">
              <a14:hiddenFill xmlns:a14="http://schemas.microsoft.com/office/drawing/2010/main" xmlns="">
                <a:noFill/>
              </a14:hiddenFill>
            </a:ext>
          </a:extLst>
        </p:spPr>
      </p:cxnSp>
      <p:sp>
        <p:nvSpPr>
          <p:cNvPr id="28810" name="TextBox 179"/>
          <p:cNvSpPr txBox="1">
            <a:spLocks noChangeArrowheads="1"/>
          </p:cNvSpPr>
          <p:nvPr/>
        </p:nvSpPr>
        <p:spPr bwMode="auto">
          <a:xfrm>
            <a:off x="2068514" y="1524001"/>
            <a:ext cx="1131887"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r" eaLnBrk="1" hangingPunct="1"/>
            <a:r>
              <a:rPr lang="en-US" altLang="en-US" sz="1600">
                <a:solidFill>
                  <a:srgbClr val="FF0000"/>
                </a:solidFill>
                <a:latin typeface="Helvetica" panose="020B0604020202020204" pitchFamily="34" charset="0"/>
              </a:rPr>
              <a:t>1110 0</a:t>
            </a:r>
            <a:r>
              <a:rPr lang="en-US" altLang="en-US" sz="1600">
                <a:solidFill>
                  <a:srgbClr val="2A40E2"/>
                </a:solidFill>
                <a:latin typeface="Helvetica" panose="020B0604020202020204" pitchFamily="34" charset="0"/>
              </a:rPr>
              <a:t>000</a:t>
            </a:r>
          </a:p>
        </p:txBody>
      </p:sp>
      <p:sp>
        <p:nvSpPr>
          <p:cNvPr id="142" name="TextBox 27"/>
          <p:cNvSpPr txBox="1">
            <a:spLocks noChangeArrowheads="1"/>
          </p:cNvSpPr>
          <p:nvPr/>
        </p:nvSpPr>
        <p:spPr bwMode="auto">
          <a:xfrm>
            <a:off x="7467601" y="762001"/>
            <a:ext cx="2378075"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Physical memory view</a:t>
            </a:r>
          </a:p>
        </p:txBody>
      </p:sp>
      <p:sp>
        <p:nvSpPr>
          <p:cNvPr id="143" name="Rectangle 28"/>
          <p:cNvSpPr>
            <a:spLocks noChangeArrowheads="1"/>
          </p:cNvSpPr>
          <p:nvPr/>
        </p:nvSpPr>
        <p:spPr bwMode="auto">
          <a:xfrm>
            <a:off x="8016875" y="1100137"/>
            <a:ext cx="1295400" cy="4876800"/>
          </a:xfrm>
          <a:prstGeom prst="rect">
            <a:avLst/>
          </a:prstGeom>
          <a:noFill/>
          <a:ln w="254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144" name="Rectangle 29"/>
          <p:cNvSpPr>
            <a:spLocks noChangeArrowheads="1"/>
          </p:cNvSpPr>
          <p:nvPr/>
        </p:nvSpPr>
        <p:spPr bwMode="auto">
          <a:xfrm>
            <a:off x="8016875" y="3843337"/>
            <a:ext cx="1295400" cy="609600"/>
          </a:xfrm>
          <a:prstGeom prst="rect">
            <a:avLst/>
          </a:prstGeom>
          <a:solidFill>
            <a:srgbClr val="FF6600"/>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data</a:t>
            </a:r>
          </a:p>
        </p:txBody>
      </p:sp>
      <p:sp>
        <p:nvSpPr>
          <p:cNvPr id="145" name="Rectangle 144"/>
          <p:cNvSpPr/>
          <p:nvPr/>
        </p:nvSpPr>
        <p:spPr bwMode="auto">
          <a:xfrm>
            <a:off x="8016875" y="5062537"/>
            <a:ext cx="1295400" cy="609600"/>
          </a:xfrm>
          <a:prstGeom prst="rect">
            <a:avLst/>
          </a:prstGeom>
          <a:solidFill>
            <a:schemeClr val="accent1">
              <a:lumMod val="60000"/>
              <a:lumOff val="40000"/>
            </a:schemeClr>
          </a:solidFill>
          <a:ln w="25400" cap="flat" cmpd="sng" algn="ctr">
            <a:solidFill>
              <a:schemeClr val="tx1"/>
            </a:solidFill>
            <a:prstDash val="solid"/>
            <a:round/>
            <a:headEnd type="triangle" w="med" len="med"/>
            <a:tailEnd type="none" w="med" len="med"/>
          </a:ln>
          <a:effectLst/>
        </p:spPr>
        <p:txBody>
          <a:bodyPr anchor="ctr"/>
          <a:lstStyle/>
          <a:p>
            <a:pPr algn="ctr">
              <a:defRPr/>
            </a:pPr>
            <a:r>
              <a:rPr lang="en-US" sz="2000" b="0" dirty="0">
                <a:latin typeface="Helvetica"/>
                <a:ea typeface="ＭＳ Ｐゴシック" charset="-128"/>
                <a:cs typeface="Helvetica"/>
              </a:rPr>
              <a:t>code</a:t>
            </a:r>
          </a:p>
        </p:txBody>
      </p:sp>
      <p:sp>
        <p:nvSpPr>
          <p:cNvPr id="146" name="Rectangle 145"/>
          <p:cNvSpPr/>
          <p:nvPr/>
        </p:nvSpPr>
        <p:spPr bwMode="auto">
          <a:xfrm>
            <a:off x="8016875" y="1100137"/>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47" name="Rectangle 146"/>
          <p:cNvSpPr/>
          <p:nvPr/>
        </p:nvSpPr>
        <p:spPr bwMode="auto">
          <a:xfrm>
            <a:off x="8016875" y="5672137"/>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48" name="Rectangle 147"/>
          <p:cNvSpPr/>
          <p:nvPr/>
        </p:nvSpPr>
        <p:spPr bwMode="auto">
          <a:xfrm>
            <a:off x="8016875" y="4452937"/>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49" name="Rectangle 35"/>
          <p:cNvSpPr>
            <a:spLocks noChangeArrowheads="1"/>
          </p:cNvSpPr>
          <p:nvPr/>
        </p:nvSpPr>
        <p:spPr bwMode="auto">
          <a:xfrm>
            <a:off x="8016875" y="3386137"/>
            <a:ext cx="1295400" cy="457200"/>
          </a:xfrm>
          <a:prstGeom prst="rect">
            <a:avLst/>
          </a:prstGeom>
          <a:solidFill>
            <a:srgbClr val="CCFFCC"/>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heap</a:t>
            </a:r>
          </a:p>
        </p:txBody>
      </p:sp>
      <p:sp>
        <p:nvSpPr>
          <p:cNvPr id="150" name="Rectangle 149"/>
          <p:cNvSpPr/>
          <p:nvPr/>
        </p:nvSpPr>
        <p:spPr bwMode="auto">
          <a:xfrm>
            <a:off x="8016875" y="2776537"/>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51" name="Rectangle 39"/>
          <p:cNvSpPr>
            <a:spLocks noChangeArrowheads="1"/>
          </p:cNvSpPr>
          <p:nvPr/>
        </p:nvSpPr>
        <p:spPr bwMode="auto">
          <a:xfrm>
            <a:off x="8016875" y="1404937"/>
            <a:ext cx="1295400" cy="3048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stack</a:t>
            </a:r>
          </a:p>
        </p:txBody>
      </p:sp>
      <p:sp>
        <p:nvSpPr>
          <p:cNvPr id="152" name="Rectangle 151"/>
          <p:cNvSpPr/>
          <p:nvPr/>
        </p:nvSpPr>
        <p:spPr bwMode="auto">
          <a:xfrm>
            <a:off x="8016875" y="1862137"/>
            <a:ext cx="1295400" cy="4572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53" name="Rectangle 152"/>
          <p:cNvSpPr/>
          <p:nvPr/>
        </p:nvSpPr>
        <p:spPr bwMode="auto">
          <a:xfrm>
            <a:off x="8016875" y="35385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54" name="Rectangle 153"/>
          <p:cNvSpPr/>
          <p:nvPr/>
        </p:nvSpPr>
        <p:spPr bwMode="auto">
          <a:xfrm>
            <a:off x="8016875" y="36909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55" name="Rectangle 154"/>
          <p:cNvSpPr/>
          <p:nvPr/>
        </p:nvSpPr>
        <p:spPr bwMode="auto">
          <a:xfrm>
            <a:off x="8016875" y="38433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56" name="Rectangle 155"/>
          <p:cNvSpPr/>
          <p:nvPr/>
        </p:nvSpPr>
        <p:spPr bwMode="auto">
          <a:xfrm>
            <a:off x="8016875" y="39957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57" name="Rectangle 156"/>
          <p:cNvSpPr/>
          <p:nvPr/>
        </p:nvSpPr>
        <p:spPr bwMode="auto">
          <a:xfrm>
            <a:off x="8016875" y="41481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58" name="Rectangle 157"/>
          <p:cNvSpPr/>
          <p:nvPr/>
        </p:nvSpPr>
        <p:spPr bwMode="auto">
          <a:xfrm>
            <a:off x="8016875" y="43005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59" name="Rectangle 158"/>
          <p:cNvSpPr/>
          <p:nvPr/>
        </p:nvSpPr>
        <p:spPr bwMode="auto">
          <a:xfrm>
            <a:off x="8016875" y="44529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60" name="Rectangle 159"/>
          <p:cNvSpPr/>
          <p:nvPr/>
        </p:nvSpPr>
        <p:spPr bwMode="auto">
          <a:xfrm>
            <a:off x="8016875" y="46053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61" name="Rectangle 160"/>
          <p:cNvSpPr/>
          <p:nvPr/>
        </p:nvSpPr>
        <p:spPr bwMode="auto">
          <a:xfrm>
            <a:off x="8016875" y="47577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62" name="Rectangle 161"/>
          <p:cNvSpPr/>
          <p:nvPr/>
        </p:nvSpPr>
        <p:spPr bwMode="auto">
          <a:xfrm>
            <a:off x="8016875" y="49101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63" name="Rectangle 162"/>
          <p:cNvSpPr/>
          <p:nvPr/>
        </p:nvSpPr>
        <p:spPr bwMode="auto">
          <a:xfrm>
            <a:off x="8016875" y="50625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64" name="Rectangle 163"/>
          <p:cNvSpPr/>
          <p:nvPr/>
        </p:nvSpPr>
        <p:spPr bwMode="auto">
          <a:xfrm>
            <a:off x="8016875" y="52149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65" name="Rectangle 164"/>
          <p:cNvSpPr/>
          <p:nvPr/>
        </p:nvSpPr>
        <p:spPr bwMode="auto">
          <a:xfrm>
            <a:off x="8016875" y="53673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66" name="Rectangle 165"/>
          <p:cNvSpPr/>
          <p:nvPr/>
        </p:nvSpPr>
        <p:spPr bwMode="auto">
          <a:xfrm>
            <a:off x="8016875" y="55197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67" name="Rectangle 166"/>
          <p:cNvSpPr/>
          <p:nvPr/>
        </p:nvSpPr>
        <p:spPr bwMode="auto">
          <a:xfrm>
            <a:off x="8016875" y="56721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68" name="Rectangle 167"/>
          <p:cNvSpPr/>
          <p:nvPr/>
        </p:nvSpPr>
        <p:spPr bwMode="auto">
          <a:xfrm>
            <a:off x="8016875" y="58245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69" name="Rectangle 168"/>
          <p:cNvSpPr/>
          <p:nvPr/>
        </p:nvSpPr>
        <p:spPr bwMode="auto">
          <a:xfrm>
            <a:off x="8016875" y="11001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70" name="Rectangle 169"/>
          <p:cNvSpPr/>
          <p:nvPr/>
        </p:nvSpPr>
        <p:spPr bwMode="auto">
          <a:xfrm>
            <a:off x="8016875" y="12525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71" name="Rectangle 170"/>
          <p:cNvSpPr/>
          <p:nvPr/>
        </p:nvSpPr>
        <p:spPr bwMode="auto">
          <a:xfrm>
            <a:off x="8016875" y="14049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72" name="Rectangle 171"/>
          <p:cNvSpPr/>
          <p:nvPr/>
        </p:nvSpPr>
        <p:spPr bwMode="auto">
          <a:xfrm>
            <a:off x="8016875" y="15573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73" name="Rectangle 172"/>
          <p:cNvSpPr/>
          <p:nvPr/>
        </p:nvSpPr>
        <p:spPr bwMode="auto">
          <a:xfrm>
            <a:off x="8016875" y="17097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74" name="Rectangle 173"/>
          <p:cNvSpPr/>
          <p:nvPr/>
        </p:nvSpPr>
        <p:spPr bwMode="auto">
          <a:xfrm>
            <a:off x="8016875" y="18621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75" name="Rectangle 174"/>
          <p:cNvSpPr/>
          <p:nvPr/>
        </p:nvSpPr>
        <p:spPr bwMode="auto">
          <a:xfrm>
            <a:off x="8016875" y="20145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76" name="Rectangle 175"/>
          <p:cNvSpPr/>
          <p:nvPr/>
        </p:nvSpPr>
        <p:spPr bwMode="auto">
          <a:xfrm>
            <a:off x="8016875" y="21669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77" name="Rectangle 176"/>
          <p:cNvSpPr/>
          <p:nvPr/>
        </p:nvSpPr>
        <p:spPr bwMode="auto">
          <a:xfrm>
            <a:off x="8016875" y="23193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78" name="Rectangle 177"/>
          <p:cNvSpPr/>
          <p:nvPr/>
        </p:nvSpPr>
        <p:spPr bwMode="auto">
          <a:xfrm>
            <a:off x="8016875" y="24717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80" name="Rectangle 179"/>
          <p:cNvSpPr/>
          <p:nvPr/>
        </p:nvSpPr>
        <p:spPr bwMode="auto">
          <a:xfrm>
            <a:off x="8016875" y="26241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81" name="Rectangle 180"/>
          <p:cNvSpPr/>
          <p:nvPr/>
        </p:nvSpPr>
        <p:spPr bwMode="auto">
          <a:xfrm>
            <a:off x="8016875" y="27765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82" name="Rectangle 181"/>
          <p:cNvSpPr/>
          <p:nvPr/>
        </p:nvSpPr>
        <p:spPr bwMode="auto">
          <a:xfrm>
            <a:off x="8016875" y="29289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83" name="Rectangle 182"/>
          <p:cNvSpPr/>
          <p:nvPr/>
        </p:nvSpPr>
        <p:spPr bwMode="auto">
          <a:xfrm>
            <a:off x="8016875" y="30813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84" name="Rectangle 183"/>
          <p:cNvSpPr/>
          <p:nvPr/>
        </p:nvSpPr>
        <p:spPr bwMode="auto">
          <a:xfrm>
            <a:off x="8016875" y="32337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85" name="Rectangle 184"/>
          <p:cNvSpPr/>
          <p:nvPr/>
        </p:nvSpPr>
        <p:spPr bwMode="auto">
          <a:xfrm>
            <a:off x="8016875" y="33861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86" name="Rectangle 135"/>
          <p:cNvSpPr>
            <a:spLocks noChangeArrowheads="1"/>
          </p:cNvSpPr>
          <p:nvPr/>
        </p:nvSpPr>
        <p:spPr bwMode="auto">
          <a:xfrm>
            <a:off x="8016875" y="2319337"/>
            <a:ext cx="1295400" cy="3048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dirty="0">
                <a:latin typeface="Helvetica" panose="020B0604020202020204" pitchFamily="34" charset="0"/>
              </a:rPr>
              <a:t>stack</a:t>
            </a:r>
          </a:p>
        </p:txBody>
      </p:sp>
      <p:sp>
        <p:nvSpPr>
          <p:cNvPr id="187" name="Rectangle 186"/>
          <p:cNvSpPr/>
          <p:nvPr/>
        </p:nvSpPr>
        <p:spPr bwMode="auto">
          <a:xfrm>
            <a:off x="8016875" y="23193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88" name="Rectangle 187"/>
          <p:cNvSpPr/>
          <p:nvPr/>
        </p:nvSpPr>
        <p:spPr bwMode="auto">
          <a:xfrm>
            <a:off x="8016875" y="2471737"/>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8804" name="Rounded Rectangular Callout 137"/>
          <p:cNvSpPr>
            <a:spLocks noChangeArrowheads="1"/>
          </p:cNvSpPr>
          <p:nvPr/>
        </p:nvSpPr>
        <p:spPr bwMode="auto">
          <a:xfrm>
            <a:off x="8534400" y="2928937"/>
            <a:ext cx="1828800" cy="914400"/>
          </a:xfrm>
          <a:prstGeom prst="wedgeRoundRectCallout">
            <a:avLst>
              <a:gd name="adj1" fmla="val -21194"/>
              <a:gd name="adj2" fmla="val -91648"/>
              <a:gd name="adj3" fmla="val 16667"/>
            </a:avLst>
          </a:prstGeom>
          <a:solidFill>
            <a:srgbClr val="FFFF00"/>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dirty="0">
                <a:latin typeface="Helvetica" panose="020B0604020202020204" pitchFamily="34" charset="0"/>
              </a:rPr>
              <a:t>Allocate new pages where room!</a:t>
            </a:r>
          </a:p>
        </p:txBody>
      </p:sp>
      <p:sp>
        <p:nvSpPr>
          <p:cNvPr id="179" name="Rectangle 178"/>
          <p:cNvSpPr>
            <a:spLocks noChangeArrowheads="1"/>
          </p:cNvSpPr>
          <p:nvPr/>
        </p:nvSpPr>
        <p:spPr bwMode="auto">
          <a:xfrm>
            <a:off x="-6164357" y="4333874"/>
            <a:ext cx="5943600" cy="1219200"/>
          </a:xfrm>
          <a:prstGeom prst="rect">
            <a:avLst/>
          </a:prstGeom>
          <a:solidFill>
            <a:srgbClr val="FFFF00"/>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a:latin typeface="Helvetica" panose="020B0604020202020204" pitchFamily="34" charset="0"/>
              </a:rPr>
              <a:t>Challenge: </a:t>
            </a:r>
            <a:r>
              <a:rPr lang="en-US" altLang="en-US" b="0">
                <a:latin typeface="Helvetica" panose="020B0604020202020204" pitchFamily="34" charset="0"/>
              </a:rPr>
              <a:t>Table size equal to # of pages in virtual memory!</a:t>
            </a:r>
          </a:p>
        </p:txBody>
      </p:sp>
      <p:cxnSp>
        <p:nvCxnSpPr>
          <p:cNvPr id="189" name="Straight Arrow Connector 167"/>
          <p:cNvCxnSpPr>
            <a:cxnSpLocks noChangeShapeType="1"/>
          </p:cNvCxnSpPr>
          <p:nvPr/>
        </p:nvCxnSpPr>
        <p:spPr bwMode="auto">
          <a:xfrm>
            <a:off x="4495800" y="3309937"/>
            <a:ext cx="1295400" cy="2714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90" name="Straight Arrow Connector 172"/>
          <p:cNvCxnSpPr>
            <a:cxnSpLocks noChangeShapeType="1"/>
          </p:cNvCxnSpPr>
          <p:nvPr/>
        </p:nvCxnSpPr>
        <p:spPr bwMode="auto">
          <a:xfrm>
            <a:off x="4495800" y="3462337"/>
            <a:ext cx="1295400" cy="2714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91" name="Straight Arrow Connector 173"/>
          <p:cNvCxnSpPr>
            <a:cxnSpLocks noChangeShapeType="1"/>
          </p:cNvCxnSpPr>
          <p:nvPr/>
        </p:nvCxnSpPr>
        <p:spPr bwMode="auto">
          <a:xfrm>
            <a:off x="4495800" y="3157537"/>
            <a:ext cx="1295400" cy="2286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92" name="Straight Arrow Connector 182"/>
          <p:cNvCxnSpPr>
            <a:cxnSpLocks noChangeShapeType="1"/>
          </p:cNvCxnSpPr>
          <p:nvPr/>
        </p:nvCxnSpPr>
        <p:spPr bwMode="auto">
          <a:xfrm>
            <a:off x="6863791" y="3581399"/>
            <a:ext cx="1153085" cy="33338"/>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93" name="Straight Arrow Connector 185"/>
          <p:cNvCxnSpPr>
            <a:cxnSpLocks noChangeShapeType="1"/>
          </p:cNvCxnSpPr>
          <p:nvPr/>
        </p:nvCxnSpPr>
        <p:spPr bwMode="auto">
          <a:xfrm>
            <a:off x="6858001" y="3767137"/>
            <a:ext cx="1158875" cy="1588"/>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94" name="Straight Arrow Connector 186"/>
          <p:cNvCxnSpPr>
            <a:cxnSpLocks noChangeShapeType="1"/>
          </p:cNvCxnSpPr>
          <p:nvPr/>
        </p:nvCxnSpPr>
        <p:spPr bwMode="auto">
          <a:xfrm>
            <a:off x="6880225" y="3414367"/>
            <a:ext cx="1136650" cy="4797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95" name="Straight Arrow Connector 162"/>
          <p:cNvCxnSpPr>
            <a:cxnSpLocks noChangeShapeType="1"/>
          </p:cNvCxnSpPr>
          <p:nvPr/>
        </p:nvCxnSpPr>
        <p:spPr bwMode="auto">
          <a:xfrm>
            <a:off x="4495800" y="4681537"/>
            <a:ext cx="1295400" cy="533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96" name="Straight Arrow Connector 164"/>
          <p:cNvCxnSpPr>
            <a:cxnSpLocks noChangeShapeType="1"/>
          </p:cNvCxnSpPr>
          <p:nvPr/>
        </p:nvCxnSpPr>
        <p:spPr bwMode="auto">
          <a:xfrm>
            <a:off x="4495800" y="4529137"/>
            <a:ext cx="1295400" cy="533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97" name="Straight Arrow Connector 165"/>
          <p:cNvCxnSpPr>
            <a:cxnSpLocks noChangeShapeType="1"/>
          </p:cNvCxnSpPr>
          <p:nvPr/>
        </p:nvCxnSpPr>
        <p:spPr bwMode="auto">
          <a:xfrm>
            <a:off x="4495800" y="4376737"/>
            <a:ext cx="1295400" cy="490538"/>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98" name="Straight Arrow Connector 166"/>
          <p:cNvCxnSpPr>
            <a:cxnSpLocks noChangeShapeType="1"/>
          </p:cNvCxnSpPr>
          <p:nvPr/>
        </p:nvCxnSpPr>
        <p:spPr bwMode="auto">
          <a:xfrm>
            <a:off x="4495800" y="4224337"/>
            <a:ext cx="1295400" cy="457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99" name="Straight Arrow Connector 177"/>
          <p:cNvCxnSpPr>
            <a:cxnSpLocks noChangeShapeType="1"/>
          </p:cNvCxnSpPr>
          <p:nvPr/>
        </p:nvCxnSpPr>
        <p:spPr bwMode="auto">
          <a:xfrm flipV="1">
            <a:off x="6858001" y="4376737"/>
            <a:ext cx="1158875" cy="838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00" name="Straight Arrow Connector 179"/>
          <p:cNvCxnSpPr>
            <a:cxnSpLocks noChangeShapeType="1"/>
          </p:cNvCxnSpPr>
          <p:nvPr/>
        </p:nvCxnSpPr>
        <p:spPr bwMode="auto">
          <a:xfrm flipV="1">
            <a:off x="6878515" y="4224337"/>
            <a:ext cx="1138360" cy="778486"/>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01" name="Straight Arrow Connector 180"/>
          <p:cNvCxnSpPr>
            <a:cxnSpLocks noChangeShapeType="1"/>
          </p:cNvCxnSpPr>
          <p:nvPr/>
        </p:nvCxnSpPr>
        <p:spPr bwMode="auto">
          <a:xfrm flipV="1">
            <a:off x="6857441" y="4071937"/>
            <a:ext cx="1159435" cy="795338"/>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02" name="Straight Arrow Connector 181"/>
          <p:cNvCxnSpPr>
            <a:cxnSpLocks noChangeShapeType="1"/>
          </p:cNvCxnSpPr>
          <p:nvPr/>
        </p:nvCxnSpPr>
        <p:spPr bwMode="auto">
          <a:xfrm flipV="1">
            <a:off x="6863791" y="3919537"/>
            <a:ext cx="1153085" cy="7620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val="23198951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grpId="0" nodeType="clickEffect">
                                  <p:stCondLst>
                                    <p:cond delay="0"/>
                                  </p:stCondLst>
                                  <p:childTnLst>
                                    <p:animMotion origin="layout" path="M -0.07591 0.01736 L 0.7737 0.15047 " pathEditMode="relative" rAng="0" ptsTypes="AA">
                                      <p:cBhvr>
                                        <p:cTn id="6" dur="500" fill="hold"/>
                                        <p:tgtEl>
                                          <p:spTgt spid="179"/>
                                        </p:tgtEl>
                                        <p:attrNameLst>
                                          <p:attrName>ppt_x</p:attrName>
                                          <p:attrName>ppt_y</p:attrName>
                                        </p:attrNameLst>
                                      </p:cBhvr>
                                      <p:rCtr x="42474" y="66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Administrivia</a:t>
            </a:r>
            <a:endParaRPr lang="en-US" dirty="0"/>
          </a:p>
        </p:txBody>
      </p:sp>
      <p:sp>
        <p:nvSpPr>
          <p:cNvPr id="3" name="Content Placeholder 2"/>
          <p:cNvSpPr>
            <a:spLocks noGrp="1"/>
          </p:cNvSpPr>
          <p:nvPr>
            <p:ph idx="1"/>
          </p:nvPr>
        </p:nvSpPr>
        <p:spPr/>
        <p:txBody>
          <a:bodyPr/>
          <a:lstStyle/>
          <a:p>
            <a:r>
              <a:rPr lang="en-US" dirty="0" smtClean="0"/>
              <a:t>Midterm 2 is next week!</a:t>
            </a:r>
          </a:p>
          <a:p>
            <a:pPr lvl="1"/>
            <a:r>
              <a:rPr lang="en-US" dirty="0" smtClean="0"/>
              <a:t>Wednesday, 3/15 from 8-10PM in 150 Wheeler Hall </a:t>
            </a:r>
          </a:p>
          <a:p>
            <a:pPr lvl="1"/>
            <a:r>
              <a:rPr lang="en-US" dirty="0" smtClean="0"/>
              <a:t>You get 2 pages of </a:t>
            </a:r>
            <a:r>
              <a:rPr lang="en-US" i="1" dirty="0" smtClean="0"/>
              <a:t>hand written </a:t>
            </a:r>
            <a:r>
              <a:rPr lang="en-US" dirty="0" smtClean="0"/>
              <a:t>double-sided notes</a:t>
            </a:r>
          </a:p>
          <a:p>
            <a:r>
              <a:rPr lang="en-US" dirty="0" smtClean="0"/>
              <a:t>Fill out any remaining conflicts by Friday (tomorrow!)</a:t>
            </a:r>
          </a:p>
          <a:p>
            <a:r>
              <a:rPr lang="en-US" dirty="0" smtClean="0"/>
              <a:t>Project 2 design document due Friday (tomorrow!)</a:t>
            </a:r>
          </a:p>
          <a:p>
            <a:r>
              <a:rPr lang="en-US" dirty="0" err="1" smtClean="0"/>
              <a:t>Kubi’s</a:t>
            </a:r>
            <a:r>
              <a:rPr lang="en-US" dirty="0" smtClean="0"/>
              <a:t> office hours (673 Soda Hall)</a:t>
            </a:r>
          </a:p>
          <a:p>
            <a:pPr lvl="1"/>
            <a:r>
              <a:rPr lang="en-US" dirty="0" smtClean="0"/>
              <a:t>Monday 2-3</a:t>
            </a:r>
          </a:p>
          <a:p>
            <a:pPr lvl="1"/>
            <a:r>
              <a:rPr lang="en-US" dirty="0" smtClean="0"/>
              <a:t>Wednesday 3-4</a:t>
            </a:r>
            <a:endParaRPr lang="en-US" dirty="0"/>
          </a:p>
        </p:txBody>
      </p:sp>
    </p:spTree>
    <p:extLst>
      <p:ext uri="{BB962C8B-B14F-4D97-AF65-F5344CB8AC3E}">
        <p14:creationId xmlns:p14="http://schemas.microsoft.com/office/powerpoint/2010/main" val="35732936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6CF1E-16FB-7E46-9641-C2F14A29B382}"/>
              </a:ext>
            </a:extLst>
          </p:cNvPr>
          <p:cNvSpPr>
            <a:spLocks noGrp="1"/>
          </p:cNvSpPr>
          <p:nvPr>
            <p:ph type="title"/>
          </p:nvPr>
        </p:nvSpPr>
        <p:spPr/>
        <p:txBody>
          <a:bodyPr/>
          <a:lstStyle/>
          <a:p>
            <a:r>
              <a:rPr lang="en-US" dirty="0"/>
              <a:t>How big do things get?</a:t>
            </a:r>
          </a:p>
        </p:txBody>
      </p:sp>
      <p:sp>
        <p:nvSpPr>
          <p:cNvPr id="3" name="Content Placeholder 2">
            <a:extLst>
              <a:ext uri="{FF2B5EF4-FFF2-40B4-BE49-F238E27FC236}">
                <a16:creationId xmlns:a16="http://schemas.microsoft.com/office/drawing/2014/main" id="{ACC6FE34-76D6-0749-A35C-B897B93201C7}"/>
              </a:ext>
            </a:extLst>
          </p:cNvPr>
          <p:cNvSpPr>
            <a:spLocks noGrp="1"/>
          </p:cNvSpPr>
          <p:nvPr>
            <p:ph idx="1"/>
          </p:nvPr>
        </p:nvSpPr>
        <p:spPr>
          <a:xfrm>
            <a:off x="533400" y="685800"/>
            <a:ext cx="11506200" cy="6019800"/>
          </a:xfrm>
        </p:spPr>
        <p:txBody>
          <a:bodyPr>
            <a:normAutofit fontScale="85000" lnSpcReduction="20000"/>
          </a:bodyPr>
          <a:lstStyle/>
          <a:p>
            <a:pPr>
              <a:lnSpc>
                <a:spcPct val="105000"/>
              </a:lnSpc>
            </a:pPr>
            <a:r>
              <a:rPr lang="en-US" dirty="0"/>
              <a:t>32-bit address space =&gt; 2</a:t>
            </a:r>
            <a:r>
              <a:rPr lang="en-US" baseline="30000" dirty="0"/>
              <a:t>32</a:t>
            </a:r>
            <a:r>
              <a:rPr lang="en-US" dirty="0"/>
              <a:t> bytes (</a:t>
            </a:r>
            <a:r>
              <a:rPr lang="en-US" dirty="0">
                <a:solidFill>
                  <a:srgbClr val="FF0000"/>
                </a:solidFill>
              </a:rPr>
              <a:t>4 GB</a:t>
            </a:r>
            <a:r>
              <a:rPr lang="en-US" dirty="0"/>
              <a:t>)</a:t>
            </a:r>
          </a:p>
          <a:p>
            <a:pPr lvl="1">
              <a:lnSpc>
                <a:spcPct val="105000"/>
              </a:lnSpc>
            </a:pPr>
            <a:r>
              <a:rPr lang="en-US" dirty="0"/>
              <a:t>Note: “b” = bit, and “</a:t>
            </a:r>
            <a:r>
              <a:rPr lang="en-US" dirty="0">
                <a:solidFill>
                  <a:srgbClr val="FF0000"/>
                </a:solidFill>
              </a:rPr>
              <a:t>B</a:t>
            </a:r>
            <a:r>
              <a:rPr lang="en-US" dirty="0"/>
              <a:t>” = byte</a:t>
            </a:r>
          </a:p>
          <a:p>
            <a:pPr lvl="1">
              <a:lnSpc>
                <a:spcPct val="105000"/>
              </a:lnSpc>
            </a:pPr>
            <a:r>
              <a:rPr lang="en-US" dirty="0"/>
              <a:t>And </a:t>
            </a:r>
            <a:r>
              <a:rPr lang="en-US" i="1" dirty="0">
                <a:solidFill>
                  <a:srgbClr val="FF0000"/>
                </a:solidFill>
              </a:rPr>
              <a:t>for memory</a:t>
            </a:r>
            <a:r>
              <a:rPr lang="en-US" dirty="0"/>
              <a:t>: </a:t>
            </a:r>
          </a:p>
          <a:p>
            <a:pPr lvl="2">
              <a:lnSpc>
                <a:spcPct val="105000"/>
              </a:lnSpc>
              <a:tabLst>
                <a:tab pos="2233613" algn="l"/>
                <a:tab pos="3719513" algn="l"/>
                <a:tab pos="5372100" algn="l"/>
              </a:tabLst>
            </a:pPr>
            <a:r>
              <a:rPr lang="en-US" dirty="0"/>
              <a:t>“K”(kilo) 	= 2</a:t>
            </a:r>
            <a:r>
              <a:rPr lang="en-US" baseline="30000" dirty="0"/>
              <a:t>10 </a:t>
            </a:r>
            <a:r>
              <a:rPr lang="en-US" dirty="0"/>
              <a:t>= 1024	  	</a:t>
            </a:r>
            <a:r>
              <a:rPr lang="en-US" dirty="0">
                <a:sym typeface="Symbol" panose="05050102010706020507" pitchFamily="18" charset="2"/>
              </a:rPr>
              <a:t> 10</a:t>
            </a:r>
            <a:r>
              <a:rPr lang="en-US" baseline="30000" dirty="0">
                <a:sym typeface="Symbol" panose="05050102010706020507" pitchFamily="18" charset="2"/>
              </a:rPr>
              <a:t>3</a:t>
            </a:r>
            <a:r>
              <a:rPr lang="en-US" dirty="0">
                <a:sym typeface="Symbol" panose="05050102010706020507" pitchFamily="18" charset="2"/>
              </a:rPr>
              <a:t> (But not quite!): Sometimes called “Ki” (</a:t>
            </a:r>
            <a:r>
              <a:rPr lang="en-US" dirty="0" err="1">
                <a:sym typeface="Symbol" panose="05050102010706020507" pitchFamily="18" charset="2"/>
              </a:rPr>
              <a:t>Kibi</a:t>
            </a:r>
            <a:r>
              <a:rPr lang="en-US" dirty="0">
                <a:sym typeface="Symbol" panose="05050102010706020507" pitchFamily="18" charset="2"/>
              </a:rPr>
              <a:t>)</a:t>
            </a:r>
            <a:endParaRPr lang="en-US" dirty="0"/>
          </a:p>
          <a:p>
            <a:pPr lvl="2">
              <a:lnSpc>
                <a:spcPct val="105000"/>
              </a:lnSpc>
              <a:tabLst>
                <a:tab pos="2233613" algn="l"/>
                <a:tab pos="3719513" algn="l"/>
                <a:tab pos="5372100" algn="l"/>
              </a:tabLst>
            </a:pPr>
            <a:r>
              <a:rPr lang="en-US" dirty="0"/>
              <a:t>“M”(mega)	= 2</a:t>
            </a:r>
            <a:r>
              <a:rPr lang="en-US" baseline="30000" dirty="0"/>
              <a:t>20</a:t>
            </a:r>
            <a:r>
              <a:rPr lang="en-US" dirty="0"/>
              <a:t> = (1024)</a:t>
            </a:r>
            <a:r>
              <a:rPr lang="en-US" baseline="30000" dirty="0"/>
              <a:t>2 	</a:t>
            </a:r>
            <a:r>
              <a:rPr lang="en-US" dirty="0"/>
              <a:t>= 1,048,576    	</a:t>
            </a:r>
            <a:r>
              <a:rPr lang="en-US" dirty="0">
                <a:sym typeface="Symbol" panose="05050102010706020507" pitchFamily="18" charset="2"/>
              </a:rPr>
              <a:t> 10</a:t>
            </a:r>
            <a:r>
              <a:rPr lang="en-US" baseline="30000" dirty="0">
                <a:sym typeface="Symbol" panose="05050102010706020507" pitchFamily="18" charset="2"/>
              </a:rPr>
              <a:t>6</a:t>
            </a:r>
            <a:r>
              <a:rPr lang="en-US" dirty="0">
                <a:sym typeface="Symbol" panose="05050102010706020507" pitchFamily="18" charset="2"/>
              </a:rPr>
              <a:t> (But not quite!): Sometimes called “</a:t>
            </a:r>
            <a:r>
              <a:rPr lang="en-US" dirty="0" err="1">
                <a:sym typeface="Symbol" panose="05050102010706020507" pitchFamily="18" charset="2"/>
              </a:rPr>
              <a:t>Mi</a:t>
            </a:r>
            <a:r>
              <a:rPr lang="en-US" dirty="0">
                <a:sym typeface="Symbol" panose="05050102010706020507" pitchFamily="18" charset="2"/>
              </a:rPr>
              <a:t>” (</a:t>
            </a:r>
            <a:r>
              <a:rPr lang="en-US" dirty="0" err="1">
                <a:sym typeface="Symbol" panose="05050102010706020507" pitchFamily="18" charset="2"/>
              </a:rPr>
              <a:t>Mibi</a:t>
            </a:r>
            <a:r>
              <a:rPr lang="en-US" dirty="0">
                <a:sym typeface="Symbol" panose="05050102010706020507" pitchFamily="18" charset="2"/>
              </a:rPr>
              <a:t>)</a:t>
            </a:r>
            <a:endParaRPr lang="en-US" dirty="0"/>
          </a:p>
          <a:p>
            <a:pPr lvl="2">
              <a:lnSpc>
                <a:spcPct val="105000"/>
              </a:lnSpc>
              <a:tabLst>
                <a:tab pos="2233613" algn="l"/>
                <a:tab pos="3719513" algn="l"/>
                <a:tab pos="5372100" algn="l"/>
              </a:tabLst>
            </a:pPr>
            <a:r>
              <a:rPr lang="en-US" dirty="0"/>
              <a:t>“</a:t>
            </a:r>
            <a:r>
              <a:rPr lang="en-US" dirty="0">
                <a:solidFill>
                  <a:srgbClr val="FF0000"/>
                </a:solidFill>
              </a:rPr>
              <a:t>G</a:t>
            </a:r>
            <a:r>
              <a:rPr lang="en-US" dirty="0"/>
              <a:t>”(</a:t>
            </a:r>
            <a:r>
              <a:rPr lang="en-US" dirty="0" err="1"/>
              <a:t>giga</a:t>
            </a:r>
            <a:r>
              <a:rPr lang="en-US" dirty="0"/>
              <a:t>)   	= 2</a:t>
            </a:r>
            <a:r>
              <a:rPr lang="en-US" baseline="30000" dirty="0"/>
              <a:t>30</a:t>
            </a:r>
            <a:r>
              <a:rPr lang="en-US" dirty="0"/>
              <a:t> = (1024)</a:t>
            </a:r>
            <a:r>
              <a:rPr lang="en-US" baseline="30000" dirty="0"/>
              <a:t>3	</a:t>
            </a:r>
            <a:r>
              <a:rPr lang="en-US" dirty="0"/>
              <a:t>= 1,073,741,824	</a:t>
            </a:r>
            <a:r>
              <a:rPr lang="en-US" dirty="0">
                <a:sym typeface="Symbol" panose="05050102010706020507" pitchFamily="18" charset="2"/>
              </a:rPr>
              <a:t> 10</a:t>
            </a:r>
            <a:r>
              <a:rPr lang="en-US" baseline="30000" dirty="0">
                <a:sym typeface="Symbol" panose="05050102010706020507" pitchFamily="18" charset="2"/>
              </a:rPr>
              <a:t>9</a:t>
            </a:r>
            <a:r>
              <a:rPr lang="en-US" dirty="0">
                <a:sym typeface="Symbol" panose="05050102010706020507" pitchFamily="18" charset="2"/>
              </a:rPr>
              <a:t> (But not quite!): Sometimes called “</a:t>
            </a:r>
            <a:r>
              <a:rPr lang="en-US" dirty="0" err="1">
                <a:sym typeface="Symbol" panose="05050102010706020507" pitchFamily="18" charset="2"/>
              </a:rPr>
              <a:t>Gi</a:t>
            </a:r>
            <a:r>
              <a:rPr lang="en-US" dirty="0">
                <a:sym typeface="Symbol" panose="05050102010706020507" pitchFamily="18" charset="2"/>
              </a:rPr>
              <a:t>” (</a:t>
            </a:r>
            <a:r>
              <a:rPr lang="en-US" dirty="0" err="1">
                <a:sym typeface="Symbol" panose="05050102010706020507" pitchFamily="18" charset="2"/>
              </a:rPr>
              <a:t>Gibi</a:t>
            </a:r>
            <a:r>
              <a:rPr lang="en-US" dirty="0">
                <a:sym typeface="Symbol" panose="05050102010706020507" pitchFamily="18" charset="2"/>
              </a:rPr>
              <a:t>)</a:t>
            </a:r>
            <a:endParaRPr lang="en-US" baseline="30000" dirty="0"/>
          </a:p>
          <a:p>
            <a:pPr>
              <a:lnSpc>
                <a:spcPct val="105000"/>
              </a:lnSpc>
            </a:pPr>
            <a:r>
              <a:rPr lang="en-US" dirty="0"/>
              <a:t>Typical page size: 4 KB</a:t>
            </a:r>
          </a:p>
          <a:p>
            <a:pPr lvl="1">
              <a:lnSpc>
                <a:spcPct val="105000"/>
              </a:lnSpc>
            </a:pPr>
            <a:r>
              <a:rPr lang="en-US" dirty="0"/>
              <a:t>how many bits of the address is that ? (remember 2</a:t>
            </a:r>
            <a:r>
              <a:rPr lang="en-US" baseline="30000" dirty="0"/>
              <a:t>10</a:t>
            </a:r>
            <a:r>
              <a:rPr lang="en-US" dirty="0"/>
              <a:t> = 1024)</a:t>
            </a:r>
          </a:p>
          <a:p>
            <a:pPr lvl="1">
              <a:lnSpc>
                <a:spcPct val="105000"/>
              </a:lnSpc>
            </a:pPr>
            <a:r>
              <a:rPr lang="en-US" dirty="0" err="1"/>
              <a:t>Ans</a:t>
            </a:r>
            <a:r>
              <a:rPr lang="en-US" dirty="0"/>
              <a:t> – 4KB = 4</a:t>
            </a:r>
            <a:r>
              <a:rPr lang="en-US" dirty="0">
                <a:latin typeface="Times New Roman" panose="02020603050405020304" pitchFamily="18" charset="0"/>
                <a:cs typeface="Times New Roman" panose="02020603050405020304" pitchFamily="18" charset="0"/>
              </a:rPr>
              <a:t>×2</a:t>
            </a:r>
            <a:r>
              <a:rPr lang="en-US" baseline="30000" dirty="0">
                <a:latin typeface="Times New Roman" panose="02020603050405020304" pitchFamily="18" charset="0"/>
                <a:cs typeface="Times New Roman" panose="02020603050405020304" pitchFamily="18" charset="0"/>
              </a:rPr>
              <a:t>10</a:t>
            </a:r>
            <a:r>
              <a:rPr lang="en-US" dirty="0">
                <a:latin typeface="Times New Roman" panose="02020603050405020304" pitchFamily="18" charset="0"/>
                <a:cs typeface="Times New Roman" panose="02020603050405020304" pitchFamily="18" charset="0"/>
              </a:rPr>
              <a:t> = 2</a:t>
            </a:r>
            <a:r>
              <a:rPr lang="en-US" baseline="30000" dirty="0">
                <a:latin typeface="Times New Roman" panose="02020603050405020304" pitchFamily="18" charset="0"/>
                <a:cs typeface="Times New Roman" panose="02020603050405020304" pitchFamily="18" charset="0"/>
              </a:rPr>
              <a:t>12</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sym typeface="Symbol" panose="05050102010706020507" pitchFamily="18" charset="2"/>
              </a:rPr>
              <a:t> </a:t>
            </a:r>
            <a:r>
              <a:rPr lang="en-US" dirty="0"/>
              <a:t>12 bits of the address</a:t>
            </a:r>
          </a:p>
          <a:p>
            <a:pPr>
              <a:lnSpc>
                <a:spcPct val="105000"/>
              </a:lnSpc>
            </a:pPr>
            <a:r>
              <a:rPr lang="en-US" dirty="0">
                <a:solidFill>
                  <a:srgbClr val="FF0000"/>
                </a:solidFill>
              </a:rPr>
              <a:t>So how big is the simple page table for </a:t>
            </a:r>
            <a:r>
              <a:rPr lang="en-US" i="1" dirty="0">
                <a:solidFill>
                  <a:srgbClr val="FF0000"/>
                </a:solidFill>
              </a:rPr>
              <a:t>each</a:t>
            </a:r>
            <a:r>
              <a:rPr lang="en-US" dirty="0">
                <a:solidFill>
                  <a:srgbClr val="FF0000"/>
                </a:solidFill>
              </a:rPr>
              <a:t> process?</a:t>
            </a:r>
          </a:p>
          <a:p>
            <a:pPr lvl="1">
              <a:lnSpc>
                <a:spcPct val="105000"/>
              </a:lnSpc>
            </a:pPr>
            <a:r>
              <a:rPr lang="en-US" dirty="0"/>
              <a:t>2</a:t>
            </a:r>
            <a:r>
              <a:rPr lang="en-US" baseline="30000" dirty="0"/>
              <a:t>32</a:t>
            </a:r>
            <a:r>
              <a:rPr lang="en-US" dirty="0"/>
              <a:t>/2</a:t>
            </a:r>
            <a:r>
              <a:rPr lang="en-US" baseline="30000" dirty="0"/>
              <a:t>12</a:t>
            </a:r>
            <a:r>
              <a:rPr lang="en-US" dirty="0"/>
              <a:t> = 2</a:t>
            </a:r>
            <a:r>
              <a:rPr lang="en-US" baseline="30000" dirty="0"/>
              <a:t>20  </a:t>
            </a:r>
            <a:r>
              <a:rPr lang="en-US" dirty="0"/>
              <a:t>(that’s about a million entries) x 4 bytes each =&gt; </a:t>
            </a:r>
            <a:r>
              <a:rPr lang="en-US" dirty="0">
                <a:solidFill>
                  <a:srgbClr val="FF0000"/>
                </a:solidFill>
              </a:rPr>
              <a:t>4 MB</a:t>
            </a:r>
          </a:p>
          <a:p>
            <a:pPr lvl="1">
              <a:lnSpc>
                <a:spcPct val="105000"/>
              </a:lnSpc>
            </a:pPr>
            <a:r>
              <a:rPr lang="en-US" dirty="0"/>
              <a:t>When 32-bit machines got started (vax 11/780, intel 80386), 16 MB was a LOT of memory</a:t>
            </a:r>
          </a:p>
          <a:p>
            <a:pPr>
              <a:lnSpc>
                <a:spcPct val="105000"/>
              </a:lnSpc>
            </a:pPr>
            <a:r>
              <a:rPr lang="en-US" dirty="0"/>
              <a:t>How big is a simple page table on a 64-bit processor (x86_64)?</a:t>
            </a:r>
          </a:p>
          <a:p>
            <a:pPr lvl="1">
              <a:lnSpc>
                <a:spcPct val="105000"/>
              </a:lnSpc>
            </a:pPr>
            <a:r>
              <a:rPr lang="en-US" dirty="0"/>
              <a:t>2</a:t>
            </a:r>
            <a:r>
              <a:rPr lang="en-US" baseline="30000" dirty="0"/>
              <a:t>64</a:t>
            </a:r>
            <a:r>
              <a:rPr lang="en-US" dirty="0"/>
              <a:t>/2</a:t>
            </a:r>
            <a:r>
              <a:rPr lang="en-US" baseline="30000" dirty="0"/>
              <a:t>12 </a:t>
            </a:r>
            <a:r>
              <a:rPr lang="en-US" dirty="0"/>
              <a:t>= 2</a:t>
            </a:r>
            <a:r>
              <a:rPr lang="en-US" baseline="30000" dirty="0"/>
              <a:t>52</a:t>
            </a:r>
            <a:r>
              <a:rPr lang="en-US" dirty="0"/>
              <a:t>(that’s 4.5</a:t>
            </a:r>
            <a:r>
              <a:rPr lang="en-US" dirty="0">
                <a:sym typeface="Symbol" panose="05050102010706020507" pitchFamily="18" charset="2"/>
              </a:rPr>
              <a:t>10</a:t>
            </a:r>
            <a:r>
              <a:rPr lang="en-US" baseline="30000" dirty="0">
                <a:sym typeface="Symbol" panose="05050102010706020507" pitchFamily="18" charset="2"/>
              </a:rPr>
              <a:t>15 </a:t>
            </a:r>
            <a:r>
              <a:rPr lang="en-US" dirty="0">
                <a:sym typeface="Symbol" panose="05050102010706020507" pitchFamily="18" charset="2"/>
              </a:rPr>
              <a:t>or 4.5 </a:t>
            </a:r>
            <a:r>
              <a:rPr lang="en-US" dirty="0" err="1">
                <a:sym typeface="Symbol" panose="05050102010706020507" pitchFamily="18" charset="2"/>
              </a:rPr>
              <a:t>exa</a:t>
            </a:r>
            <a:r>
              <a:rPr lang="en-US" dirty="0">
                <a:sym typeface="Symbol" panose="05050102010706020507" pitchFamily="18" charset="2"/>
              </a:rPr>
              <a:t>-entries)8 bytes each = </a:t>
            </a:r>
            <a:br>
              <a:rPr lang="en-US" dirty="0">
                <a:sym typeface="Symbol" panose="05050102010706020507" pitchFamily="18" charset="2"/>
              </a:rPr>
            </a:br>
            <a:r>
              <a:rPr lang="en-US" dirty="0">
                <a:solidFill>
                  <a:srgbClr val="FF0000"/>
                </a:solidFill>
                <a:sym typeface="Symbol" panose="05050102010706020507" pitchFamily="18" charset="2"/>
              </a:rPr>
              <a:t>3610</a:t>
            </a:r>
            <a:r>
              <a:rPr lang="en-US" baseline="30000" dirty="0">
                <a:solidFill>
                  <a:srgbClr val="FF0000"/>
                </a:solidFill>
                <a:sym typeface="Symbol" panose="05050102010706020507" pitchFamily="18" charset="2"/>
              </a:rPr>
              <a:t>15</a:t>
            </a:r>
            <a:r>
              <a:rPr lang="en-US" dirty="0">
                <a:solidFill>
                  <a:srgbClr val="FF0000"/>
                </a:solidFill>
                <a:sym typeface="Symbol" panose="05050102010706020507" pitchFamily="18" charset="2"/>
              </a:rPr>
              <a:t> bytes or 36 </a:t>
            </a:r>
            <a:r>
              <a:rPr lang="en-US" dirty="0" err="1">
                <a:solidFill>
                  <a:srgbClr val="FF0000"/>
                </a:solidFill>
                <a:sym typeface="Symbol" panose="05050102010706020507" pitchFamily="18" charset="2"/>
              </a:rPr>
              <a:t>exa</a:t>
            </a:r>
            <a:r>
              <a:rPr lang="en-US" dirty="0">
                <a:solidFill>
                  <a:srgbClr val="FF0000"/>
                </a:solidFill>
                <a:sym typeface="Symbol" panose="05050102010706020507" pitchFamily="18" charset="2"/>
              </a:rPr>
              <a:t>-bytes!!!!  This is a ridiculous amount of memory!</a:t>
            </a:r>
          </a:p>
          <a:p>
            <a:pPr lvl="1">
              <a:lnSpc>
                <a:spcPct val="105000"/>
              </a:lnSpc>
            </a:pPr>
            <a:r>
              <a:rPr lang="en-US" dirty="0">
                <a:sym typeface="Symbol" panose="05050102010706020507" pitchFamily="18" charset="2"/>
              </a:rPr>
              <a:t>This is really a lot of space – for only the page table!!!</a:t>
            </a:r>
          </a:p>
          <a:p>
            <a:pPr>
              <a:lnSpc>
                <a:spcPct val="105000"/>
              </a:lnSpc>
            </a:pPr>
            <a:r>
              <a:rPr lang="en-US" dirty="0">
                <a:sym typeface="Symbol" panose="05050102010706020507" pitchFamily="18" charset="2"/>
              </a:rPr>
              <a:t>The address space is </a:t>
            </a:r>
            <a:r>
              <a:rPr lang="en-US" i="1" dirty="0">
                <a:sym typeface="Symbol" panose="05050102010706020507" pitchFamily="18" charset="2"/>
              </a:rPr>
              <a:t>sparse</a:t>
            </a:r>
            <a:r>
              <a:rPr lang="en-US" dirty="0">
                <a:sym typeface="Symbol" panose="05050102010706020507" pitchFamily="18" charset="2"/>
              </a:rPr>
              <a:t>, i.e. has holes that are not mapped to physical memory</a:t>
            </a:r>
          </a:p>
          <a:p>
            <a:pPr lvl="1">
              <a:lnSpc>
                <a:spcPct val="105000"/>
              </a:lnSpc>
            </a:pPr>
            <a:r>
              <a:rPr lang="en-US" dirty="0">
                <a:sym typeface="Symbol" panose="05050102010706020507" pitchFamily="18" charset="2"/>
              </a:rPr>
              <a:t>So, most of this space is taken up by page tables mapped to nothing</a:t>
            </a:r>
            <a:endParaRPr lang="en-US" dirty="0"/>
          </a:p>
          <a:p>
            <a:pPr marL="0" indent="0">
              <a:lnSpc>
                <a:spcPct val="105000"/>
              </a:lnSpc>
              <a:buNone/>
            </a:pPr>
            <a:endParaRPr lang="en-US" sz="2800" dirty="0">
              <a:latin typeface="Gill Sans MT" panose="020B0502020104020203" pitchFamily="34" charset="77"/>
            </a:endParaRPr>
          </a:p>
        </p:txBody>
      </p:sp>
    </p:spTree>
    <p:extLst>
      <p:ext uri="{BB962C8B-B14F-4D97-AF65-F5344CB8AC3E}">
        <p14:creationId xmlns:p14="http://schemas.microsoft.com/office/powerpoint/2010/main" val="20363466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
                                            <p:txEl>
                                              <p:pRg st="15" end="15"/>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2438400" y="152400"/>
            <a:ext cx="7162800" cy="533400"/>
          </a:xfrm>
        </p:spPr>
        <p:txBody>
          <a:bodyPr/>
          <a:lstStyle/>
          <a:p>
            <a:r>
              <a:rPr lang="en-US" altLang="ko-KR">
                <a:ea typeface="굴림" panose="020B0600000101010101" pitchFamily="34" charset="-127"/>
              </a:rPr>
              <a:t>Page Table Discussion</a:t>
            </a:r>
          </a:p>
        </p:txBody>
      </p:sp>
      <p:sp>
        <p:nvSpPr>
          <p:cNvPr id="703491" name="Rectangle 3"/>
          <p:cNvSpPr>
            <a:spLocks noGrp="1" noChangeArrowheads="1"/>
          </p:cNvSpPr>
          <p:nvPr>
            <p:ph type="body" idx="1"/>
          </p:nvPr>
        </p:nvSpPr>
        <p:spPr>
          <a:xfrm>
            <a:off x="876300" y="762000"/>
            <a:ext cx="10629900" cy="5867400"/>
          </a:xfrm>
        </p:spPr>
        <p:txBody>
          <a:bodyPr>
            <a:normAutofit fontScale="92500" lnSpcReduction="20000"/>
          </a:bodyPr>
          <a:lstStyle/>
          <a:p>
            <a:pPr>
              <a:lnSpc>
                <a:spcPct val="95000"/>
              </a:lnSpc>
              <a:spcBef>
                <a:spcPct val="10000"/>
              </a:spcBef>
            </a:pPr>
            <a:r>
              <a:rPr lang="en-US" altLang="ko-KR" sz="2800" dirty="0">
                <a:ea typeface="굴림" panose="020B0600000101010101" pitchFamily="34" charset="-127"/>
              </a:rPr>
              <a:t>What needs to be switched on a context switch? </a:t>
            </a:r>
          </a:p>
          <a:p>
            <a:pPr lvl="1">
              <a:lnSpc>
                <a:spcPct val="95000"/>
              </a:lnSpc>
              <a:spcBef>
                <a:spcPct val="10000"/>
              </a:spcBef>
            </a:pPr>
            <a:r>
              <a:rPr lang="en-US" altLang="ko-KR" sz="2400" dirty="0">
                <a:ea typeface="굴림" panose="020B0600000101010101" pitchFamily="34" charset="-127"/>
              </a:rPr>
              <a:t>Page table pointer and limit</a:t>
            </a:r>
          </a:p>
          <a:p>
            <a:pPr>
              <a:lnSpc>
                <a:spcPct val="95000"/>
              </a:lnSpc>
              <a:spcBef>
                <a:spcPct val="10000"/>
              </a:spcBef>
            </a:pPr>
            <a:r>
              <a:rPr lang="en-US" altLang="ko-KR" sz="2800" dirty="0">
                <a:ea typeface="굴림" panose="020B0600000101010101" pitchFamily="34" charset="-127"/>
              </a:rPr>
              <a:t>What provides protection here?</a:t>
            </a:r>
          </a:p>
          <a:p>
            <a:pPr lvl="1">
              <a:lnSpc>
                <a:spcPct val="95000"/>
              </a:lnSpc>
              <a:spcBef>
                <a:spcPct val="10000"/>
              </a:spcBef>
            </a:pPr>
            <a:r>
              <a:rPr lang="en-US" altLang="ko-KR" sz="2600" dirty="0">
                <a:solidFill>
                  <a:srgbClr val="FF0000"/>
                </a:solidFill>
                <a:ea typeface="굴림" panose="020B0600000101010101" pitchFamily="34" charset="-127"/>
              </a:rPr>
              <a:t>Translation (per process) </a:t>
            </a:r>
            <a:r>
              <a:rPr lang="en-US" altLang="ko-KR" sz="2600" i="1" dirty="0">
                <a:solidFill>
                  <a:srgbClr val="FF0000"/>
                </a:solidFill>
                <a:ea typeface="굴림" panose="020B0600000101010101" pitchFamily="34" charset="-127"/>
              </a:rPr>
              <a:t>and</a:t>
            </a:r>
            <a:r>
              <a:rPr lang="en-US" altLang="ko-KR" sz="2600" dirty="0">
                <a:solidFill>
                  <a:srgbClr val="FF0000"/>
                </a:solidFill>
                <a:ea typeface="굴림" panose="020B0600000101010101" pitchFamily="34" charset="-127"/>
              </a:rPr>
              <a:t> dual-mode!</a:t>
            </a:r>
          </a:p>
          <a:p>
            <a:pPr lvl="1">
              <a:lnSpc>
                <a:spcPct val="95000"/>
              </a:lnSpc>
              <a:spcBef>
                <a:spcPct val="10000"/>
              </a:spcBef>
            </a:pPr>
            <a:r>
              <a:rPr lang="en-US" altLang="ko-KR" sz="2600" dirty="0">
                <a:solidFill>
                  <a:srgbClr val="FF0000"/>
                </a:solidFill>
                <a:ea typeface="굴림" panose="020B0600000101010101" pitchFamily="34" charset="-127"/>
              </a:rPr>
              <a:t>Can’t let process alter its own page table!</a:t>
            </a:r>
            <a:endParaRPr lang="en-US" altLang="ko-KR" sz="2600" dirty="0">
              <a:ea typeface="굴림" panose="020B0600000101010101" pitchFamily="34" charset="-127"/>
            </a:endParaRPr>
          </a:p>
          <a:p>
            <a:pPr>
              <a:lnSpc>
                <a:spcPct val="95000"/>
              </a:lnSpc>
              <a:spcBef>
                <a:spcPct val="10000"/>
              </a:spcBef>
            </a:pPr>
            <a:r>
              <a:rPr lang="en-US" altLang="ko-KR" sz="2800" dirty="0">
                <a:ea typeface="굴림" panose="020B0600000101010101" pitchFamily="34" charset="-127"/>
              </a:rPr>
              <a:t>Analysis</a:t>
            </a:r>
          </a:p>
          <a:p>
            <a:pPr lvl="1">
              <a:lnSpc>
                <a:spcPct val="95000"/>
              </a:lnSpc>
              <a:spcBef>
                <a:spcPct val="10000"/>
              </a:spcBef>
            </a:pPr>
            <a:r>
              <a:rPr lang="en-US" altLang="ko-KR" sz="2400" dirty="0">
                <a:ea typeface="굴림" panose="020B0600000101010101" pitchFamily="34" charset="-127"/>
              </a:rPr>
              <a:t>Pros</a:t>
            </a:r>
          </a:p>
          <a:p>
            <a:pPr lvl="2">
              <a:lnSpc>
                <a:spcPct val="95000"/>
              </a:lnSpc>
              <a:spcBef>
                <a:spcPct val="10000"/>
              </a:spcBef>
            </a:pPr>
            <a:r>
              <a:rPr lang="en-US" altLang="ko-KR" sz="2400" dirty="0">
                <a:ea typeface="굴림" panose="020B0600000101010101" pitchFamily="34" charset="-127"/>
              </a:rPr>
              <a:t>Simple memory allocation</a:t>
            </a:r>
          </a:p>
          <a:p>
            <a:pPr lvl="2">
              <a:lnSpc>
                <a:spcPct val="95000"/>
              </a:lnSpc>
              <a:spcBef>
                <a:spcPct val="10000"/>
              </a:spcBef>
            </a:pPr>
            <a:r>
              <a:rPr lang="en-US" altLang="ko-KR" sz="2400" dirty="0">
                <a:ea typeface="굴림" panose="020B0600000101010101" pitchFamily="34" charset="-127"/>
              </a:rPr>
              <a:t>Easy to share</a:t>
            </a:r>
          </a:p>
          <a:p>
            <a:pPr lvl="1">
              <a:lnSpc>
                <a:spcPct val="95000"/>
              </a:lnSpc>
              <a:spcBef>
                <a:spcPct val="10000"/>
              </a:spcBef>
            </a:pPr>
            <a:r>
              <a:rPr lang="en-US" altLang="ko-KR" sz="2400" dirty="0">
                <a:solidFill>
                  <a:srgbClr val="FF0000"/>
                </a:solidFill>
                <a:ea typeface="굴림" panose="020B0600000101010101" pitchFamily="34" charset="-127"/>
              </a:rPr>
              <a:t>Con: What if address space is sparse?</a:t>
            </a:r>
          </a:p>
          <a:p>
            <a:pPr lvl="2">
              <a:lnSpc>
                <a:spcPct val="95000"/>
              </a:lnSpc>
              <a:spcBef>
                <a:spcPct val="10000"/>
              </a:spcBef>
            </a:pPr>
            <a:r>
              <a:rPr lang="en-US" altLang="ko-KR" sz="2400" dirty="0">
                <a:solidFill>
                  <a:srgbClr val="FF0000"/>
                </a:solidFill>
                <a:ea typeface="굴림" panose="020B0600000101010101" pitchFamily="34" charset="-127"/>
              </a:rPr>
              <a:t>E.g., on UNIX, code starts at 0, stack starts at (2</a:t>
            </a:r>
            <a:r>
              <a:rPr lang="en-US" altLang="ko-KR" sz="2400" baseline="30000" dirty="0">
                <a:solidFill>
                  <a:srgbClr val="FF0000"/>
                </a:solidFill>
                <a:ea typeface="굴림" panose="020B0600000101010101" pitchFamily="34" charset="-127"/>
              </a:rPr>
              <a:t>31</a:t>
            </a:r>
            <a:r>
              <a:rPr lang="en-US" altLang="ko-KR" sz="2400" dirty="0">
                <a:solidFill>
                  <a:srgbClr val="FF0000"/>
                </a:solidFill>
                <a:ea typeface="굴림" panose="020B0600000101010101" pitchFamily="34" charset="-127"/>
              </a:rPr>
              <a:t>-1)</a:t>
            </a:r>
          </a:p>
          <a:p>
            <a:pPr lvl="2">
              <a:lnSpc>
                <a:spcPct val="95000"/>
              </a:lnSpc>
              <a:spcBef>
                <a:spcPct val="10000"/>
              </a:spcBef>
            </a:pPr>
            <a:r>
              <a:rPr lang="en-US" altLang="ko-KR" sz="2400" dirty="0">
                <a:solidFill>
                  <a:srgbClr val="FF0000"/>
                </a:solidFill>
                <a:ea typeface="굴림" panose="020B0600000101010101" pitchFamily="34" charset="-127"/>
              </a:rPr>
              <a:t>With 1K pages, need 2 million page table entries!</a:t>
            </a:r>
          </a:p>
          <a:p>
            <a:pPr lvl="1">
              <a:lnSpc>
                <a:spcPct val="95000"/>
              </a:lnSpc>
              <a:spcBef>
                <a:spcPct val="10000"/>
              </a:spcBef>
            </a:pPr>
            <a:r>
              <a:rPr lang="en-US" altLang="ko-KR" sz="2400" dirty="0">
                <a:solidFill>
                  <a:srgbClr val="FF0000"/>
                </a:solidFill>
                <a:ea typeface="굴림" panose="020B0600000101010101" pitchFamily="34" charset="-127"/>
              </a:rPr>
              <a:t>Con: What if table really big?</a:t>
            </a:r>
          </a:p>
          <a:p>
            <a:pPr lvl="2">
              <a:lnSpc>
                <a:spcPct val="95000"/>
              </a:lnSpc>
              <a:spcBef>
                <a:spcPct val="10000"/>
              </a:spcBef>
            </a:pPr>
            <a:r>
              <a:rPr lang="en-US" altLang="ko-KR" sz="2400" dirty="0">
                <a:solidFill>
                  <a:srgbClr val="FF0000"/>
                </a:solidFill>
                <a:ea typeface="굴림" panose="020B0600000101010101" pitchFamily="34" charset="-127"/>
              </a:rPr>
              <a:t>Not all pages used all the time </a:t>
            </a:r>
            <a:r>
              <a:rPr lang="en-US" altLang="ko-KR" sz="2400" dirty="0">
                <a:solidFill>
                  <a:srgbClr val="FF0000"/>
                </a:solidFill>
                <a:ea typeface="굴림" panose="020B0600000101010101" pitchFamily="34" charset="-127"/>
                <a:sym typeface="Symbol" panose="05050102010706020507" pitchFamily="18" charset="2"/>
              </a:rPr>
              <a:t> would be nice to have working set of page table in memory</a:t>
            </a:r>
          </a:p>
          <a:p>
            <a:pPr>
              <a:lnSpc>
                <a:spcPct val="95000"/>
              </a:lnSpc>
              <a:spcBef>
                <a:spcPct val="10000"/>
              </a:spcBef>
            </a:pPr>
            <a:r>
              <a:rPr lang="en-US" altLang="ko-KR" sz="2800" dirty="0">
                <a:ea typeface="굴림" panose="020B0600000101010101" pitchFamily="34" charset="-127"/>
                <a:sym typeface="Symbol" panose="05050102010706020507" pitchFamily="18" charset="2"/>
              </a:rPr>
              <a:t>Simple Page table is way too big! </a:t>
            </a:r>
          </a:p>
          <a:p>
            <a:pPr lvl="1">
              <a:lnSpc>
                <a:spcPct val="95000"/>
              </a:lnSpc>
              <a:spcBef>
                <a:spcPct val="10000"/>
              </a:spcBef>
            </a:pPr>
            <a:r>
              <a:rPr lang="en-US" altLang="ko-KR" sz="2600" dirty="0">
                <a:ea typeface="굴림" panose="020B0600000101010101" pitchFamily="34" charset="-127"/>
                <a:sym typeface="Symbol" panose="05050102010706020507" pitchFamily="18" charset="2"/>
              </a:rPr>
              <a:t>Does it all need to be in memory?</a:t>
            </a:r>
          </a:p>
          <a:p>
            <a:pPr lvl="1">
              <a:lnSpc>
                <a:spcPct val="95000"/>
              </a:lnSpc>
              <a:spcBef>
                <a:spcPct val="10000"/>
              </a:spcBef>
            </a:pPr>
            <a:r>
              <a:rPr lang="en-US" altLang="ko-KR" sz="2600" dirty="0">
                <a:ea typeface="굴림" panose="020B0600000101010101" pitchFamily="34" charset="-127"/>
                <a:sym typeface="Symbol" panose="05050102010706020507" pitchFamily="18" charset="2"/>
              </a:rPr>
              <a:t>How about multi-level paging? </a:t>
            </a:r>
          </a:p>
          <a:p>
            <a:pPr lvl="1">
              <a:lnSpc>
                <a:spcPct val="95000"/>
              </a:lnSpc>
              <a:spcBef>
                <a:spcPct val="10000"/>
              </a:spcBef>
            </a:pPr>
            <a:r>
              <a:rPr lang="en-US" altLang="ko-KR" sz="2600" dirty="0">
                <a:ea typeface="굴림" panose="020B0600000101010101" pitchFamily="34" charset="-127"/>
                <a:sym typeface="Symbol" panose="05050102010706020507" pitchFamily="18" charset="2"/>
              </a:rPr>
              <a:t>or combining paging and segmentation</a:t>
            </a:r>
          </a:p>
        </p:txBody>
      </p:sp>
    </p:spTree>
    <p:extLst>
      <p:ext uri="{BB962C8B-B14F-4D97-AF65-F5344CB8AC3E}">
        <p14:creationId xmlns:p14="http://schemas.microsoft.com/office/powerpoint/2010/main" val="8153944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03491">
                                            <p:txEl>
                                              <p:pRg st="0" end="0"/>
                                            </p:txEl>
                                          </p:spTgt>
                                        </p:tgtEl>
                                        <p:attrNameLst>
                                          <p:attrName>style.visibility</p:attrName>
                                        </p:attrNameLst>
                                      </p:cBhvr>
                                      <p:to>
                                        <p:strVal val="visible"/>
                                      </p:to>
                                    </p:set>
                                    <p:animEffect transition="in" filter="fade">
                                      <p:cBhvr>
                                        <p:cTn id="7" dur="500"/>
                                        <p:tgtEl>
                                          <p:spTgt spid="70349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03491">
                                            <p:txEl>
                                              <p:pRg st="1" end="1"/>
                                            </p:txEl>
                                          </p:spTgt>
                                        </p:tgtEl>
                                        <p:attrNameLst>
                                          <p:attrName>style.visibility</p:attrName>
                                        </p:attrNameLst>
                                      </p:cBhvr>
                                      <p:to>
                                        <p:strVal val="visible"/>
                                      </p:to>
                                    </p:set>
                                    <p:animEffect transition="in" filter="fade">
                                      <p:cBhvr>
                                        <p:cTn id="10" dur="500"/>
                                        <p:tgtEl>
                                          <p:spTgt spid="70349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03491">
                                            <p:txEl>
                                              <p:pRg st="2" end="2"/>
                                            </p:txEl>
                                          </p:spTgt>
                                        </p:tgtEl>
                                        <p:attrNameLst>
                                          <p:attrName>style.visibility</p:attrName>
                                        </p:attrNameLst>
                                      </p:cBhvr>
                                      <p:to>
                                        <p:strVal val="visible"/>
                                      </p:to>
                                    </p:set>
                                    <p:animEffect transition="in" filter="fade">
                                      <p:cBhvr>
                                        <p:cTn id="15" dur="500"/>
                                        <p:tgtEl>
                                          <p:spTgt spid="703491">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03491">
                                            <p:txEl>
                                              <p:pRg st="3" end="3"/>
                                            </p:txEl>
                                          </p:spTgt>
                                        </p:tgtEl>
                                        <p:attrNameLst>
                                          <p:attrName>style.visibility</p:attrName>
                                        </p:attrNameLst>
                                      </p:cBhvr>
                                      <p:to>
                                        <p:strVal val="visible"/>
                                      </p:to>
                                    </p:set>
                                    <p:animEffect transition="in" filter="fade">
                                      <p:cBhvr>
                                        <p:cTn id="18" dur="500"/>
                                        <p:tgtEl>
                                          <p:spTgt spid="703491">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03491">
                                            <p:txEl>
                                              <p:pRg st="4" end="4"/>
                                            </p:txEl>
                                          </p:spTgt>
                                        </p:tgtEl>
                                        <p:attrNameLst>
                                          <p:attrName>style.visibility</p:attrName>
                                        </p:attrNameLst>
                                      </p:cBhvr>
                                      <p:to>
                                        <p:strVal val="visible"/>
                                      </p:to>
                                    </p:set>
                                    <p:animEffect transition="in" filter="fade">
                                      <p:cBhvr>
                                        <p:cTn id="21" dur="500"/>
                                        <p:tgtEl>
                                          <p:spTgt spid="703491">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03491">
                                            <p:txEl>
                                              <p:pRg st="5" end="5"/>
                                            </p:txEl>
                                          </p:spTgt>
                                        </p:tgtEl>
                                        <p:attrNameLst>
                                          <p:attrName>style.visibility</p:attrName>
                                        </p:attrNameLst>
                                      </p:cBhvr>
                                      <p:to>
                                        <p:strVal val="visible"/>
                                      </p:to>
                                    </p:set>
                                    <p:animEffect transition="in" filter="fade">
                                      <p:cBhvr>
                                        <p:cTn id="26" dur="500"/>
                                        <p:tgtEl>
                                          <p:spTgt spid="703491">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703491">
                                            <p:txEl>
                                              <p:pRg st="6" end="6"/>
                                            </p:txEl>
                                          </p:spTgt>
                                        </p:tgtEl>
                                        <p:attrNameLst>
                                          <p:attrName>style.visibility</p:attrName>
                                        </p:attrNameLst>
                                      </p:cBhvr>
                                      <p:to>
                                        <p:strVal val="visible"/>
                                      </p:to>
                                    </p:set>
                                    <p:animEffect transition="in" filter="fade">
                                      <p:cBhvr>
                                        <p:cTn id="31" dur="500"/>
                                        <p:tgtEl>
                                          <p:spTgt spid="703491">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03491">
                                            <p:txEl>
                                              <p:pRg st="7" end="7"/>
                                            </p:txEl>
                                          </p:spTgt>
                                        </p:tgtEl>
                                        <p:attrNameLst>
                                          <p:attrName>style.visibility</p:attrName>
                                        </p:attrNameLst>
                                      </p:cBhvr>
                                      <p:to>
                                        <p:strVal val="visible"/>
                                      </p:to>
                                    </p:set>
                                    <p:animEffect transition="in" filter="fade">
                                      <p:cBhvr>
                                        <p:cTn id="34" dur="500"/>
                                        <p:tgtEl>
                                          <p:spTgt spid="703491">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03491">
                                            <p:txEl>
                                              <p:pRg st="8" end="8"/>
                                            </p:txEl>
                                          </p:spTgt>
                                        </p:tgtEl>
                                        <p:attrNameLst>
                                          <p:attrName>style.visibility</p:attrName>
                                        </p:attrNameLst>
                                      </p:cBhvr>
                                      <p:to>
                                        <p:strVal val="visible"/>
                                      </p:to>
                                    </p:set>
                                    <p:animEffect transition="in" filter="fade">
                                      <p:cBhvr>
                                        <p:cTn id="37" dur="500"/>
                                        <p:tgtEl>
                                          <p:spTgt spid="703491">
                                            <p:txEl>
                                              <p:pRg st="8" end="8"/>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03491">
                                            <p:txEl>
                                              <p:pRg st="9" end="9"/>
                                            </p:txEl>
                                          </p:spTgt>
                                        </p:tgtEl>
                                        <p:attrNameLst>
                                          <p:attrName>style.visibility</p:attrName>
                                        </p:attrNameLst>
                                      </p:cBhvr>
                                      <p:to>
                                        <p:strVal val="visible"/>
                                      </p:to>
                                    </p:set>
                                    <p:animEffect transition="in" filter="fade">
                                      <p:cBhvr>
                                        <p:cTn id="42" dur="500"/>
                                        <p:tgtEl>
                                          <p:spTgt spid="703491">
                                            <p:txEl>
                                              <p:pRg st="9" end="9"/>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703491">
                                            <p:txEl>
                                              <p:pRg st="10" end="10"/>
                                            </p:txEl>
                                          </p:spTgt>
                                        </p:tgtEl>
                                        <p:attrNameLst>
                                          <p:attrName>style.visibility</p:attrName>
                                        </p:attrNameLst>
                                      </p:cBhvr>
                                      <p:to>
                                        <p:strVal val="visible"/>
                                      </p:to>
                                    </p:set>
                                    <p:animEffect transition="in" filter="fade">
                                      <p:cBhvr>
                                        <p:cTn id="45" dur="500"/>
                                        <p:tgtEl>
                                          <p:spTgt spid="703491">
                                            <p:txEl>
                                              <p:pRg st="10" end="1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703491">
                                            <p:txEl>
                                              <p:pRg st="11" end="11"/>
                                            </p:txEl>
                                          </p:spTgt>
                                        </p:tgtEl>
                                        <p:attrNameLst>
                                          <p:attrName>style.visibility</p:attrName>
                                        </p:attrNameLst>
                                      </p:cBhvr>
                                      <p:to>
                                        <p:strVal val="visible"/>
                                      </p:to>
                                    </p:set>
                                    <p:animEffect transition="in" filter="fade">
                                      <p:cBhvr>
                                        <p:cTn id="48" dur="500"/>
                                        <p:tgtEl>
                                          <p:spTgt spid="703491">
                                            <p:txEl>
                                              <p:pRg st="11" end="11"/>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703491">
                                            <p:txEl>
                                              <p:pRg st="12" end="12"/>
                                            </p:txEl>
                                          </p:spTgt>
                                        </p:tgtEl>
                                        <p:attrNameLst>
                                          <p:attrName>style.visibility</p:attrName>
                                        </p:attrNameLst>
                                      </p:cBhvr>
                                      <p:to>
                                        <p:strVal val="visible"/>
                                      </p:to>
                                    </p:set>
                                    <p:animEffect transition="in" filter="fade">
                                      <p:cBhvr>
                                        <p:cTn id="53" dur="500"/>
                                        <p:tgtEl>
                                          <p:spTgt spid="703491">
                                            <p:txEl>
                                              <p:pRg st="12" end="12"/>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703491">
                                            <p:txEl>
                                              <p:pRg st="13" end="13"/>
                                            </p:txEl>
                                          </p:spTgt>
                                        </p:tgtEl>
                                        <p:attrNameLst>
                                          <p:attrName>style.visibility</p:attrName>
                                        </p:attrNameLst>
                                      </p:cBhvr>
                                      <p:to>
                                        <p:strVal val="visible"/>
                                      </p:to>
                                    </p:set>
                                    <p:animEffect transition="in" filter="fade">
                                      <p:cBhvr>
                                        <p:cTn id="56" dur="500"/>
                                        <p:tgtEl>
                                          <p:spTgt spid="703491">
                                            <p:txEl>
                                              <p:pRg st="13" end="13"/>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703491">
                                            <p:txEl>
                                              <p:pRg st="14" end="14"/>
                                            </p:txEl>
                                          </p:spTgt>
                                        </p:tgtEl>
                                        <p:attrNameLst>
                                          <p:attrName>style.visibility</p:attrName>
                                        </p:attrNameLst>
                                      </p:cBhvr>
                                      <p:to>
                                        <p:strVal val="visible"/>
                                      </p:to>
                                    </p:set>
                                    <p:animEffect transition="in" filter="fade">
                                      <p:cBhvr>
                                        <p:cTn id="61" dur="500"/>
                                        <p:tgtEl>
                                          <p:spTgt spid="703491">
                                            <p:txEl>
                                              <p:pRg st="14" end="14"/>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703491">
                                            <p:txEl>
                                              <p:pRg st="15" end="15"/>
                                            </p:txEl>
                                          </p:spTgt>
                                        </p:tgtEl>
                                        <p:attrNameLst>
                                          <p:attrName>style.visibility</p:attrName>
                                        </p:attrNameLst>
                                      </p:cBhvr>
                                      <p:to>
                                        <p:strVal val="visible"/>
                                      </p:to>
                                    </p:set>
                                    <p:animEffect transition="in" filter="fade">
                                      <p:cBhvr>
                                        <p:cTn id="64" dur="500"/>
                                        <p:tgtEl>
                                          <p:spTgt spid="703491">
                                            <p:txEl>
                                              <p:pRg st="15" end="15"/>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703491">
                                            <p:txEl>
                                              <p:pRg st="16" end="16"/>
                                            </p:txEl>
                                          </p:spTgt>
                                        </p:tgtEl>
                                        <p:attrNameLst>
                                          <p:attrName>style.visibility</p:attrName>
                                        </p:attrNameLst>
                                      </p:cBhvr>
                                      <p:to>
                                        <p:strVal val="visible"/>
                                      </p:to>
                                    </p:set>
                                    <p:animEffect transition="in" filter="fade">
                                      <p:cBhvr>
                                        <p:cTn id="67" dur="500"/>
                                        <p:tgtEl>
                                          <p:spTgt spid="703491">
                                            <p:txEl>
                                              <p:pRg st="16" end="16"/>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703491">
                                            <p:txEl>
                                              <p:pRg st="17" end="17"/>
                                            </p:txEl>
                                          </p:spTgt>
                                        </p:tgtEl>
                                        <p:attrNameLst>
                                          <p:attrName>style.visibility</p:attrName>
                                        </p:attrNameLst>
                                      </p:cBhvr>
                                      <p:to>
                                        <p:strVal val="visible"/>
                                      </p:to>
                                    </p:set>
                                    <p:animEffect transition="in" filter="fade">
                                      <p:cBhvr>
                                        <p:cTn id="70" dur="500"/>
                                        <p:tgtEl>
                                          <p:spTgt spid="703491">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349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BA386-79F4-4358-A63D-A56845429E9B}"/>
              </a:ext>
            </a:extLst>
          </p:cNvPr>
          <p:cNvSpPr>
            <a:spLocks noGrp="1"/>
          </p:cNvSpPr>
          <p:nvPr>
            <p:ph type="title"/>
          </p:nvPr>
        </p:nvSpPr>
        <p:spPr/>
        <p:txBody>
          <a:bodyPr/>
          <a:lstStyle/>
          <a:p>
            <a:r>
              <a:rPr lang="en-US" dirty="0"/>
              <a:t>How to Structure a Page Table</a:t>
            </a:r>
          </a:p>
        </p:txBody>
      </p:sp>
      <p:sp>
        <p:nvSpPr>
          <p:cNvPr id="3" name="Content Placeholder 2">
            <a:extLst>
              <a:ext uri="{FF2B5EF4-FFF2-40B4-BE49-F238E27FC236}">
                <a16:creationId xmlns:a16="http://schemas.microsoft.com/office/drawing/2014/main" id="{D51D11FA-E3F5-4EC2-B083-23D9AECC6778}"/>
              </a:ext>
            </a:extLst>
          </p:cNvPr>
          <p:cNvSpPr>
            <a:spLocks noGrp="1"/>
          </p:cNvSpPr>
          <p:nvPr>
            <p:ph idx="1"/>
          </p:nvPr>
        </p:nvSpPr>
        <p:spPr/>
        <p:txBody>
          <a:bodyPr/>
          <a:lstStyle/>
          <a:p>
            <a:r>
              <a:rPr lang="en-US" dirty="0"/>
              <a:t>Page Table is a </a:t>
            </a:r>
            <a:r>
              <a:rPr lang="en-US" i="1" dirty="0"/>
              <a:t>map</a:t>
            </a:r>
            <a:r>
              <a:rPr lang="en-US" dirty="0"/>
              <a:t> (function) from VPN to PPN</a:t>
            </a:r>
          </a:p>
          <a:p>
            <a:endParaRPr lang="en-US" dirty="0"/>
          </a:p>
          <a:p>
            <a:endParaRPr lang="en-US" dirty="0"/>
          </a:p>
          <a:p>
            <a:endParaRPr lang="en-US" dirty="0"/>
          </a:p>
          <a:p>
            <a:r>
              <a:rPr lang="en-US" dirty="0"/>
              <a:t>Simple page table corresponds to a </a:t>
            </a:r>
            <a:r>
              <a:rPr lang="en-US" i="1" dirty="0">
                <a:solidFill>
                  <a:srgbClr val="FF0000"/>
                </a:solidFill>
              </a:rPr>
              <a:t>very large </a:t>
            </a:r>
            <a:r>
              <a:rPr lang="en-US" dirty="0"/>
              <a:t>lookup table</a:t>
            </a:r>
          </a:p>
          <a:p>
            <a:pPr lvl="1"/>
            <a:r>
              <a:rPr lang="en-US" dirty="0"/>
              <a:t>VPN is index into table, each entry contains PPN</a:t>
            </a:r>
          </a:p>
          <a:p>
            <a:endParaRPr lang="en-US" dirty="0"/>
          </a:p>
          <a:p>
            <a:r>
              <a:rPr lang="en-US" dirty="0"/>
              <a:t>What other map structures can you think of?</a:t>
            </a:r>
          </a:p>
          <a:p>
            <a:pPr lvl="1"/>
            <a:r>
              <a:rPr lang="en-US" dirty="0"/>
              <a:t>Trees?</a:t>
            </a:r>
          </a:p>
          <a:p>
            <a:pPr lvl="1"/>
            <a:r>
              <a:rPr lang="en-US" dirty="0"/>
              <a:t>Hash Tables?</a:t>
            </a:r>
          </a:p>
        </p:txBody>
      </p:sp>
      <p:grpSp>
        <p:nvGrpSpPr>
          <p:cNvPr id="12" name="Group 11"/>
          <p:cNvGrpSpPr/>
          <p:nvPr/>
        </p:nvGrpSpPr>
        <p:grpSpPr>
          <a:xfrm>
            <a:off x="1774065" y="1447800"/>
            <a:ext cx="7838250" cy="1066800"/>
            <a:chOff x="1774065" y="1447800"/>
            <a:chExt cx="7838250" cy="1066800"/>
          </a:xfrm>
        </p:grpSpPr>
        <p:sp>
          <p:nvSpPr>
            <p:cNvPr id="7" name="Rectangle 6"/>
            <p:cNvSpPr/>
            <p:nvPr/>
          </p:nvSpPr>
          <p:spPr bwMode="auto">
            <a:xfrm>
              <a:off x="4978400" y="1447800"/>
              <a:ext cx="1117600" cy="1066800"/>
            </a:xfrm>
            <a:prstGeom prst="rect">
              <a:avLst/>
            </a:prstGeom>
            <a:solidFill>
              <a:schemeClr val="accent1">
                <a:lumMod val="60000"/>
                <a:lumOff val="40000"/>
              </a:schemeClr>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Gill Sans Light"/>
                </a:rPr>
                <a:t>Page</a:t>
              </a:r>
            </a:p>
            <a:p>
              <a:pPr marL="0" marR="0" indent="0" algn="ctr" defTabSz="914400" rtl="0" eaLnBrk="0" fontAlgn="base" latinLnBrk="0" hangingPunct="0">
                <a:lnSpc>
                  <a:spcPct val="100000"/>
                </a:lnSpc>
                <a:spcBef>
                  <a:spcPct val="0"/>
                </a:spcBef>
                <a:spcAft>
                  <a:spcPct val="0"/>
                </a:spcAft>
                <a:buClrTx/>
                <a:buSzTx/>
                <a:buFontTx/>
                <a:buNone/>
                <a:tabLst/>
              </a:pPr>
              <a:r>
                <a:rPr lang="en-US" dirty="0">
                  <a:latin typeface="Gill Sans Light"/>
                </a:rPr>
                <a:t>Table</a:t>
              </a:r>
              <a:endParaRPr kumimoji="0" lang="en-US" sz="1800" b="1" i="0" u="none" strike="noStrike" cap="none" normalizeH="0" baseline="0" dirty="0">
                <a:ln>
                  <a:noFill/>
                </a:ln>
                <a:solidFill>
                  <a:schemeClr val="tx1"/>
                </a:solidFill>
                <a:effectLst/>
                <a:latin typeface="Gill Sans Light"/>
              </a:endParaRPr>
            </a:p>
          </p:txBody>
        </p:sp>
        <p:sp>
          <p:nvSpPr>
            <p:cNvPr id="8" name="Right Arrow 7"/>
            <p:cNvSpPr/>
            <p:nvPr/>
          </p:nvSpPr>
          <p:spPr bwMode="auto">
            <a:xfrm>
              <a:off x="4216400" y="1714500"/>
              <a:ext cx="762000" cy="533400"/>
            </a:xfrm>
            <a:prstGeom prst="rightArrow">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Gill Sans Light"/>
              </a:endParaRPr>
            </a:p>
          </p:txBody>
        </p:sp>
        <p:sp>
          <p:nvSpPr>
            <p:cNvPr id="9" name="Right Arrow 8"/>
            <p:cNvSpPr/>
            <p:nvPr/>
          </p:nvSpPr>
          <p:spPr bwMode="auto">
            <a:xfrm>
              <a:off x="6096000" y="1714500"/>
              <a:ext cx="762000" cy="533400"/>
            </a:xfrm>
            <a:prstGeom prst="rightArrow">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Gill Sans Light"/>
              </a:endParaRPr>
            </a:p>
          </p:txBody>
        </p:sp>
        <p:sp>
          <p:nvSpPr>
            <p:cNvPr id="10" name="TextBox 9"/>
            <p:cNvSpPr txBox="1"/>
            <p:nvPr/>
          </p:nvSpPr>
          <p:spPr>
            <a:xfrm>
              <a:off x="1774065" y="1750368"/>
              <a:ext cx="2442335" cy="461665"/>
            </a:xfrm>
            <a:prstGeom prst="rect">
              <a:avLst/>
            </a:prstGeom>
            <a:noFill/>
          </p:spPr>
          <p:txBody>
            <a:bodyPr wrap="none" rtlCol="0">
              <a:spAutoFit/>
            </a:bodyPr>
            <a:lstStyle/>
            <a:p>
              <a:r>
                <a:rPr lang="en-US" sz="2400" dirty="0">
                  <a:latin typeface="Gill Sans Light"/>
                </a:rPr>
                <a:t>Virtual Address</a:t>
              </a:r>
            </a:p>
          </p:txBody>
        </p:sp>
        <p:sp>
          <p:nvSpPr>
            <p:cNvPr id="11" name="TextBox 10"/>
            <p:cNvSpPr txBox="1"/>
            <p:nvPr/>
          </p:nvSpPr>
          <p:spPr>
            <a:xfrm>
              <a:off x="6872654" y="1750368"/>
              <a:ext cx="2739661" cy="461665"/>
            </a:xfrm>
            <a:prstGeom prst="rect">
              <a:avLst/>
            </a:prstGeom>
            <a:noFill/>
          </p:spPr>
          <p:txBody>
            <a:bodyPr wrap="none" rtlCol="0">
              <a:spAutoFit/>
            </a:bodyPr>
            <a:lstStyle/>
            <a:p>
              <a:r>
                <a:rPr lang="en-US" sz="2400" dirty="0">
                  <a:latin typeface="Gill Sans Light"/>
                </a:rPr>
                <a:t>Physical Address</a:t>
              </a:r>
            </a:p>
          </p:txBody>
        </p:sp>
      </p:grpSp>
    </p:spTree>
    <p:extLst>
      <p:ext uri="{BB962C8B-B14F-4D97-AF65-F5344CB8AC3E}">
        <p14:creationId xmlns:p14="http://schemas.microsoft.com/office/powerpoint/2010/main" val="3274888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671880" name="Group 136"/>
          <p:cNvGrpSpPr>
            <a:grpSpLocks/>
          </p:cNvGrpSpPr>
          <p:nvPr/>
        </p:nvGrpSpPr>
        <p:grpSpPr bwMode="auto">
          <a:xfrm>
            <a:off x="7188200" y="609600"/>
            <a:ext cx="3784600" cy="6015038"/>
            <a:chOff x="3088" y="384"/>
            <a:chExt cx="2384" cy="3789"/>
          </a:xfrm>
        </p:grpSpPr>
        <p:grpSp>
          <p:nvGrpSpPr>
            <p:cNvPr id="23614" name="Group 107"/>
            <p:cNvGrpSpPr>
              <a:grpSpLocks/>
            </p:cNvGrpSpPr>
            <p:nvPr/>
          </p:nvGrpSpPr>
          <p:grpSpPr bwMode="auto">
            <a:xfrm>
              <a:off x="3088" y="384"/>
              <a:ext cx="2384" cy="444"/>
              <a:chOff x="3065" y="452"/>
              <a:chExt cx="2384" cy="444"/>
            </a:xfrm>
          </p:grpSpPr>
          <p:sp>
            <p:nvSpPr>
              <p:cNvPr id="23626" name="Text Box 100"/>
              <p:cNvSpPr txBox="1">
                <a:spLocks noChangeArrowheads="1"/>
              </p:cNvSpPr>
              <p:nvPr/>
            </p:nvSpPr>
            <p:spPr bwMode="auto">
              <a:xfrm>
                <a:off x="3065" y="452"/>
                <a:ext cx="752" cy="444"/>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0"/>
                  </a:spcBef>
                </a:pPr>
                <a:r>
                  <a:rPr lang="en-US" altLang="en-US" b="0" dirty="0">
                    <a:latin typeface="Gill Sans" charset="0"/>
                    <a:ea typeface="Gill Sans" charset="0"/>
                    <a:cs typeface="Gill Sans" charset="0"/>
                  </a:rPr>
                  <a:t>Physical</a:t>
                </a:r>
              </a:p>
              <a:p>
                <a:pPr>
                  <a:spcBef>
                    <a:spcPct val="0"/>
                  </a:spcBef>
                </a:pPr>
                <a:r>
                  <a:rPr lang="en-US" altLang="en-US" b="0" dirty="0">
                    <a:latin typeface="Gill Sans" charset="0"/>
                    <a:ea typeface="Gill Sans" charset="0"/>
                    <a:cs typeface="Gill Sans" charset="0"/>
                  </a:rPr>
                  <a:t>Address:</a:t>
                </a:r>
              </a:p>
            </p:txBody>
          </p:sp>
          <p:grpSp>
            <p:nvGrpSpPr>
              <p:cNvPr id="23627" name="Group 104"/>
              <p:cNvGrpSpPr>
                <a:grpSpLocks/>
              </p:cNvGrpSpPr>
              <p:nvPr/>
            </p:nvGrpSpPr>
            <p:grpSpPr bwMode="auto">
              <a:xfrm>
                <a:off x="3840" y="528"/>
                <a:ext cx="1609" cy="238"/>
                <a:chOff x="3840" y="384"/>
                <a:chExt cx="1609" cy="238"/>
              </a:xfrm>
            </p:grpSpPr>
            <p:sp>
              <p:nvSpPr>
                <p:cNvPr id="23628" name="Rectangle 98"/>
                <p:cNvSpPr>
                  <a:spLocks noChangeArrowheads="1"/>
                </p:cNvSpPr>
                <p:nvPr/>
              </p:nvSpPr>
              <p:spPr bwMode="auto">
                <a:xfrm>
                  <a:off x="4464" y="384"/>
                  <a:ext cx="985" cy="238"/>
                </a:xfrm>
                <a:prstGeom prst="rect">
                  <a:avLst/>
                </a:prstGeom>
                <a:solidFill>
                  <a:schemeClr val="accent1"/>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Offset</a:t>
                  </a:r>
                </a:p>
              </p:txBody>
            </p:sp>
            <p:sp>
              <p:nvSpPr>
                <p:cNvPr id="23629" name="Rectangle 102"/>
                <p:cNvSpPr>
                  <a:spLocks noChangeArrowheads="1"/>
                </p:cNvSpPr>
                <p:nvPr/>
              </p:nvSpPr>
              <p:spPr bwMode="auto">
                <a:xfrm>
                  <a:off x="3840" y="384"/>
                  <a:ext cx="630" cy="238"/>
                </a:xfrm>
                <a:prstGeom prst="rect">
                  <a:avLst/>
                </a:prstGeom>
                <a:solidFill>
                  <a:schemeClr val="hlink"/>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75000"/>
                    </a:lnSpc>
                    <a:spcBef>
                      <a:spcPct val="0"/>
                    </a:spcBef>
                  </a:pPr>
                  <a:r>
                    <a:rPr lang="en-US" altLang="en-US" sz="1600" b="0" dirty="0">
                      <a:latin typeface="Gill Sans" charset="0"/>
                      <a:ea typeface="Gill Sans" charset="0"/>
                      <a:cs typeface="Gill Sans" charset="0"/>
                    </a:rPr>
                    <a:t>Physical</a:t>
                  </a:r>
                </a:p>
                <a:p>
                  <a:pPr>
                    <a:lnSpc>
                      <a:spcPct val="75000"/>
                    </a:lnSpc>
                    <a:spcBef>
                      <a:spcPct val="0"/>
                    </a:spcBef>
                  </a:pPr>
                  <a:r>
                    <a:rPr lang="en-US" altLang="en-US" sz="1600" b="0" dirty="0">
                      <a:latin typeface="Gill Sans" charset="0"/>
                      <a:ea typeface="Gill Sans" charset="0"/>
                      <a:cs typeface="Gill Sans" charset="0"/>
                    </a:rPr>
                    <a:t>Page #</a:t>
                  </a:r>
                </a:p>
              </p:txBody>
            </p:sp>
          </p:grpSp>
        </p:grpSp>
        <p:grpSp>
          <p:nvGrpSpPr>
            <p:cNvPr id="23615" name="Group 131"/>
            <p:cNvGrpSpPr>
              <a:grpSpLocks/>
            </p:cNvGrpSpPr>
            <p:nvPr/>
          </p:nvGrpSpPr>
          <p:grpSpPr bwMode="auto">
            <a:xfrm>
              <a:off x="4804" y="756"/>
              <a:ext cx="668" cy="1079"/>
              <a:chOff x="4804" y="756"/>
              <a:chExt cx="668" cy="1079"/>
            </a:xfrm>
          </p:grpSpPr>
          <p:sp useBgFill="1">
            <p:nvSpPr>
              <p:cNvPr id="23623" name="Rectangle 27"/>
              <p:cNvSpPr>
                <a:spLocks noChangeArrowheads="1"/>
              </p:cNvSpPr>
              <p:nvPr/>
            </p:nvSpPr>
            <p:spPr bwMode="auto">
              <a:xfrm>
                <a:off x="4804" y="756"/>
                <a:ext cx="421" cy="880"/>
              </a:xfrm>
              <a:prstGeom prst="rect">
                <a:avLst/>
              </a:prstGeom>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useBgFill="1">
            <p:nvSpPr>
              <p:cNvPr id="23624" name="Rectangle 28"/>
              <p:cNvSpPr>
                <a:spLocks noChangeArrowheads="1"/>
              </p:cNvSpPr>
              <p:nvPr/>
            </p:nvSpPr>
            <p:spPr bwMode="auto">
              <a:xfrm>
                <a:off x="4928" y="855"/>
                <a:ext cx="420" cy="880"/>
              </a:xfrm>
              <a:prstGeom prst="rect">
                <a:avLst/>
              </a:prstGeom>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625" name="Rectangle 29"/>
              <p:cNvSpPr>
                <a:spLocks noChangeArrowheads="1"/>
              </p:cNvSpPr>
              <p:nvPr/>
            </p:nvSpPr>
            <p:spPr bwMode="auto">
              <a:xfrm>
                <a:off x="5051" y="954"/>
                <a:ext cx="421" cy="881"/>
              </a:xfrm>
              <a:prstGeom prst="rect">
                <a:avLst/>
              </a:prstGeom>
              <a:solidFill>
                <a:schemeClr val="accent1"/>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grpSp>
        <p:sp useBgFill="1">
          <p:nvSpPr>
            <p:cNvPr id="23616" name="Rectangle 23"/>
            <p:cNvSpPr>
              <a:spLocks noChangeArrowheads="1"/>
            </p:cNvSpPr>
            <p:nvPr/>
          </p:nvSpPr>
          <p:spPr bwMode="auto">
            <a:xfrm>
              <a:off x="4681" y="1941"/>
              <a:ext cx="422" cy="881"/>
            </a:xfrm>
            <a:prstGeom prst="rect">
              <a:avLst/>
            </a:prstGeom>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useBgFill="1">
          <p:nvSpPr>
            <p:cNvPr id="23617" name="Rectangle 24"/>
            <p:cNvSpPr>
              <a:spLocks noChangeArrowheads="1"/>
            </p:cNvSpPr>
            <p:nvPr/>
          </p:nvSpPr>
          <p:spPr bwMode="auto">
            <a:xfrm>
              <a:off x="4804" y="2040"/>
              <a:ext cx="421" cy="880"/>
            </a:xfrm>
            <a:prstGeom prst="rect">
              <a:avLst/>
            </a:prstGeom>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618" name="Rectangle 53"/>
            <p:cNvSpPr>
              <a:spLocks noChangeArrowheads="1"/>
            </p:cNvSpPr>
            <p:nvPr/>
          </p:nvSpPr>
          <p:spPr bwMode="auto">
            <a:xfrm>
              <a:off x="5113" y="1225"/>
              <a:ext cx="295"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90000"/>
                </a:lnSpc>
                <a:spcBef>
                  <a:spcPct val="0"/>
                </a:spcBef>
                <a:buSzTx/>
              </a:pPr>
              <a:r>
                <a:rPr lang="en-US" altLang="en-US" sz="1400" b="0">
                  <a:latin typeface="Gill Sans" charset="0"/>
                  <a:ea typeface="Gill Sans" charset="0"/>
                  <a:cs typeface="Gill Sans" charset="0"/>
                </a:rPr>
                <a:t>4KB</a:t>
              </a:r>
            </a:p>
          </p:txBody>
        </p:sp>
        <p:sp useBgFill="1">
          <p:nvSpPr>
            <p:cNvPr id="23619" name="Rectangle 121"/>
            <p:cNvSpPr>
              <a:spLocks noChangeArrowheads="1"/>
            </p:cNvSpPr>
            <p:nvPr/>
          </p:nvSpPr>
          <p:spPr bwMode="auto">
            <a:xfrm>
              <a:off x="4560" y="3100"/>
              <a:ext cx="421" cy="880"/>
            </a:xfrm>
            <a:prstGeom prst="rect">
              <a:avLst/>
            </a:prstGeom>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useBgFill="1">
          <p:nvSpPr>
            <p:cNvPr id="23620" name="Rectangle 36"/>
            <p:cNvSpPr>
              <a:spLocks noChangeArrowheads="1"/>
            </p:cNvSpPr>
            <p:nvPr/>
          </p:nvSpPr>
          <p:spPr bwMode="auto">
            <a:xfrm>
              <a:off x="4656" y="3196"/>
              <a:ext cx="421" cy="880"/>
            </a:xfrm>
            <a:prstGeom prst="rect">
              <a:avLst/>
            </a:prstGeom>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useBgFill="1">
          <p:nvSpPr>
            <p:cNvPr id="23621" name="Rectangle 25"/>
            <p:cNvSpPr>
              <a:spLocks noChangeArrowheads="1"/>
            </p:cNvSpPr>
            <p:nvPr/>
          </p:nvSpPr>
          <p:spPr bwMode="auto">
            <a:xfrm>
              <a:off x="4896" y="2140"/>
              <a:ext cx="420" cy="881"/>
            </a:xfrm>
            <a:prstGeom prst="rect">
              <a:avLst/>
            </a:prstGeom>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useBgFill="1">
          <p:nvSpPr>
            <p:cNvPr id="23622" name="Rectangle 37"/>
            <p:cNvSpPr>
              <a:spLocks noChangeArrowheads="1"/>
            </p:cNvSpPr>
            <p:nvPr/>
          </p:nvSpPr>
          <p:spPr bwMode="auto">
            <a:xfrm>
              <a:off x="4800" y="3292"/>
              <a:ext cx="420" cy="881"/>
            </a:xfrm>
            <a:prstGeom prst="rect">
              <a:avLst/>
            </a:prstGeom>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grpSp>
      <p:grpSp>
        <p:nvGrpSpPr>
          <p:cNvPr id="671871" name="Group 127"/>
          <p:cNvGrpSpPr>
            <a:grpSpLocks/>
          </p:cNvGrpSpPr>
          <p:nvPr/>
        </p:nvGrpSpPr>
        <p:grpSpPr bwMode="auto">
          <a:xfrm>
            <a:off x="6324601" y="1720851"/>
            <a:ext cx="1614487" cy="3071813"/>
            <a:chOff x="2544" y="1084"/>
            <a:chExt cx="1017" cy="1935"/>
          </a:xfrm>
        </p:grpSpPr>
        <p:sp>
          <p:nvSpPr>
            <p:cNvPr id="23611" name="Line 20"/>
            <p:cNvSpPr>
              <a:spLocks noChangeShapeType="1"/>
            </p:cNvSpPr>
            <p:nvPr/>
          </p:nvSpPr>
          <p:spPr bwMode="auto">
            <a:xfrm flipV="1">
              <a:off x="2544" y="1084"/>
              <a:ext cx="1008" cy="720"/>
            </a:xfrm>
            <a:prstGeom prst="line">
              <a:avLst/>
            </a:prstGeom>
            <a:noFill/>
            <a:ln w="76200">
              <a:solidFill>
                <a:schemeClr val="hlink"/>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3612" name="Line 21"/>
            <p:cNvSpPr>
              <a:spLocks noChangeShapeType="1"/>
            </p:cNvSpPr>
            <p:nvPr/>
          </p:nvSpPr>
          <p:spPr bwMode="auto">
            <a:xfrm flipV="1">
              <a:off x="2544" y="2044"/>
              <a:ext cx="1008" cy="48"/>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3613" name="Line 22"/>
            <p:cNvSpPr>
              <a:spLocks noChangeShapeType="1"/>
            </p:cNvSpPr>
            <p:nvPr/>
          </p:nvSpPr>
          <p:spPr bwMode="auto">
            <a:xfrm>
              <a:off x="2544" y="2184"/>
              <a:ext cx="1017" cy="835"/>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grpSp>
      <p:grpSp>
        <p:nvGrpSpPr>
          <p:cNvPr id="671869" name="Group 125"/>
          <p:cNvGrpSpPr>
            <a:grpSpLocks/>
          </p:cNvGrpSpPr>
          <p:nvPr/>
        </p:nvGrpSpPr>
        <p:grpSpPr bwMode="auto">
          <a:xfrm>
            <a:off x="2300288" y="862014"/>
            <a:ext cx="4938713" cy="954087"/>
            <a:chOff x="9" y="543"/>
            <a:chExt cx="3111" cy="601"/>
          </a:xfrm>
        </p:grpSpPr>
        <p:sp>
          <p:nvSpPr>
            <p:cNvPr id="23602" name="Rectangle 54"/>
            <p:cNvSpPr>
              <a:spLocks noChangeArrowheads="1"/>
            </p:cNvSpPr>
            <p:nvPr/>
          </p:nvSpPr>
          <p:spPr bwMode="auto">
            <a:xfrm>
              <a:off x="816" y="543"/>
              <a:ext cx="556" cy="2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90000"/>
                </a:lnSpc>
                <a:spcBef>
                  <a:spcPct val="0"/>
                </a:spcBef>
                <a:buSzTx/>
              </a:pPr>
              <a:r>
                <a:rPr lang="en-US" altLang="en-US" b="0">
                  <a:latin typeface="Gill Sans" charset="0"/>
                  <a:ea typeface="Gill Sans" charset="0"/>
                  <a:cs typeface="Gill Sans" charset="0"/>
                </a:rPr>
                <a:t>10 bits</a:t>
              </a:r>
            </a:p>
          </p:txBody>
        </p:sp>
        <p:sp>
          <p:nvSpPr>
            <p:cNvPr id="23603" name="Rectangle 55"/>
            <p:cNvSpPr>
              <a:spLocks noChangeArrowheads="1"/>
            </p:cNvSpPr>
            <p:nvPr/>
          </p:nvSpPr>
          <p:spPr bwMode="auto">
            <a:xfrm>
              <a:off x="1488" y="543"/>
              <a:ext cx="556" cy="2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90000"/>
                </a:lnSpc>
                <a:spcBef>
                  <a:spcPct val="0"/>
                </a:spcBef>
                <a:buSzTx/>
              </a:pPr>
              <a:r>
                <a:rPr lang="en-US" altLang="en-US" b="0">
                  <a:latin typeface="Gill Sans" charset="0"/>
                  <a:ea typeface="Gill Sans" charset="0"/>
                  <a:cs typeface="Gill Sans" charset="0"/>
                </a:rPr>
                <a:t>10 bits</a:t>
              </a:r>
            </a:p>
          </p:txBody>
        </p:sp>
        <p:sp>
          <p:nvSpPr>
            <p:cNvPr id="23604" name="Rectangle 56"/>
            <p:cNvSpPr>
              <a:spLocks noChangeArrowheads="1"/>
            </p:cNvSpPr>
            <p:nvPr/>
          </p:nvSpPr>
          <p:spPr bwMode="auto">
            <a:xfrm>
              <a:off x="2256" y="543"/>
              <a:ext cx="556" cy="2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90000"/>
                </a:lnSpc>
                <a:spcBef>
                  <a:spcPct val="0"/>
                </a:spcBef>
                <a:buSzTx/>
              </a:pPr>
              <a:r>
                <a:rPr lang="en-US" altLang="en-US" b="0">
                  <a:latin typeface="Gill Sans" charset="0"/>
                  <a:ea typeface="Gill Sans" charset="0"/>
                  <a:cs typeface="Gill Sans" charset="0"/>
                </a:rPr>
                <a:t>12 bits</a:t>
              </a:r>
            </a:p>
          </p:txBody>
        </p:sp>
        <p:grpSp>
          <p:nvGrpSpPr>
            <p:cNvPr id="23605" name="Group 65"/>
            <p:cNvGrpSpPr>
              <a:grpSpLocks/>
            </p:cNvGrpSpPr>
            <p:nvPr/>
          </p:nvGrpSpPr>
          <p:grpSpPr bwMode="auto">
            <a:xfrm>
              <a:off x="9" y="700"/>
              <a:ext cx="3111" cy="444"/>
              <a:chOff x="48" y="1440"/>
              <a:chExt cx="3111" cy="444"/>
            </a:xfrm>
          </p:grpSpPr>
          <p:sp>
            <p:nvSpPr>
              <p:cNvPr id="23606" name="Text Box 66"/>
              <p:cNvSpPr txBox="1">
                <a:spLocks noChangeArrowheads="1"/>
              </p:cNvSpPr>
              <p:nvPr/>
            </p:nvSpPr>
            <p:spPr bwMode="auto">
              <a:xfrm>
                <a:off x="48" y="1440"/>
                <a:ext cx="752" cy="444"/>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0"/>
                  </a:spcBef>
                </a:pPr>
                <a:r>
                  <a:rPr lang="en-US" altLang="en-US" b="0" dirty="0">
                    <a:latin typeface="Gill Sans" charset="0"/>
                    <a:ea typeface="Gill Sans" charset="0"/>
                    <a:cs typeface="Gill Sans" charset="0"/>
                  </a:rPr>
                  <a:t>Virtual </a:t>
                </a:r>
              </a:p>
              <a:p>
                <a:pPr>
                  <a:spcBef>
                    <a:spcPct val="0"/>
                  </a:spcBef>
                </a:pPr>
                <a:r>
                  <a:rPr lang="en-US" altLang="en-US" b="0" dirty="0">
                    <a:latin typeface="Gill Sans" charset="0"/>
                    <a:ea typeface="Gill Sans" charset="0"/>
                    <a:cs typeface="Gill Sans" charset="0"/>
                  </a:rPr>
                  <a:t>Address:</a:t>
                </a:r>
              </a:p>
            </p:txBody>
          </p:sp>
          <p:grpSp>
            <p:nvGrpSpPr>
              <p:cNvPr id="23607" name="Group 67"/>
              <p:cNvGrpSpPr>
                <a:grpSpLocks/>
              </p:cNvGrpSpPr>
              <p:nvPr/>
            </p:nvGrpSpPr>
            <p:grpSpPr bwMode="auto">
              <a:xfrm>
                <a:off x="912" y="1490"/>
                <a:ext cx="2247" cy="238"/>
                <a:chOff x="1625" y="528"/>
                <a:chExt cx="2247" cy="238"/>
              </a:xfrm>
            </p:grpSpPr>
            <p:sp>
              <p:nvSpPr>
                <p:cNvPr id="23608" name="Rectangle 68"/>
                <p:cNvSpPr>
                  <a:spLocks noChangeArrowheads="1"/>
                </p:cNvSpPr>
                <p:nvPr/>
              </p:nvSpPr>
              <p:spPr bwMode="auto">
                <a:xfrm>
                  <a:off x="2887" y="528"/>
                  <a:ext cx="985" cy="238"/>
                </a:xfrm>
                <a:prstGeom prst="rect">
                  <a:avLst/>
                </a:prstGeom>
                <a:solidFill>
                  <a:schemeClr val="accent1"/>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dirty="0">
                      <a:latin typeface="Gill Sans" charset="0"/>
                      <a:ea typeface="Gill Sans" charset="0"/>
                      <a:cs typeface="Gill Sans" charset="0"/>
                    </a:rPr>
                    <a:t>Offset</a:t>
                  </a:r>
                </a:p>
              </p:txBody>
            </p:sp>
            <p:sp>
              <p:nvSpPr>
                <p:cNvPr id="23609" name="Rectangle 69"/>
                <p:cNvSpPr>
                  <a:spLocks noChangeArrowheads="1"/>
                </p:cNvSpPr>
                <p:nvPr/>
              </p:nvSpPr>
              <p:spPr bwMode="auto">
                <a:xfrm>
                  <a:off x="2256" y="528"/>
                  <a:ext cx="631" cy="238"/>
                </a:xfrm>
                <a:prstGeom prst="rect">
                  <a:avLst/>
                </a:prstGeom>
                <a:solidFill>
                  <a:schemeClr val="hlink"/>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75000"/>
                    </a:lnSpc>
                    <a:spcBef>
                      <a:spcPct val="0"/>
                    </a:spcBef>
                  </a:pPr>
                  <a:r>
                    <a:rPr lang="en-US" altLang="en-US" sz="1600" b="0" dirty="0">
                      <a:latin typeface="Gill Sans" charset="0"/>
                      <a:ea typeface="Gill Sans" charset="0"/>
                      <a:cs typeface="Gill Sans" charset="0"/>
                    </a:rPr>
                    <a:t>Virtual</a:t>
                  </a:r>
                </a:p>
                <a:p>
                  <a:pPr>
                    <a:lnSpc>
                      <a:spcPct val="75000"/>
                    </a:lnSpc>
                    <a:spcBef>
                      <a:spcPct val="0"/>
                    </a:spcBef>
                  </a:pPr>
                  <a:r>
                    <a:rPr lang="en-US" altLang="en-US" sz="1600" b="0" dirty="0">
                      <a:latin typeface="Gill Sans" charset="0"/>
                      <a:ea typeface="Gill Sans" charset="0"/>
                      <a:cs typeface="Gill Sans" charset="0"/>
                    </a:rPr>
                    <a:t>P2 index</a:t>
                  </a:r>
                </a:p>
              </p:txBody>
            </p:sp>
            <p:sp>
              <p:nvSpPr>
                <p:cNvPr id="23610" name="Rectangle 70"/>
                <p:cNvSpPr>
                  <a:spLocks noChangeArrowheads="1"/>
                </p:cNvSpPr>
                <p:nvPr/>
              </p:nvSpPr>
              <p:spPr bwMode="auto">
                <a:xfrm>
                  <a:off x="1625" y="528"/>
                  <a:ext cx="631" cy="238"/>
                </a:xfrm>
                <a:prstGeom prst="rect">
                  <a:avLst/>
                </a:prstGeom>
                <a:solidFill>
                  <a:schemeClr val="hlink"/>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75000"/>
                    </a:lnSpc>
                    <a:spcBef>
                      <a:spcPct val="0"/>
                    </a:spcBef>
                  </a:pPr>
                  <a:r>
                    <a:rPr lang="en-US" altLang="en-US" sz="1600" b="0" dirty="0">
                      <a:latin typeface="Gill Sans" charset="0"/>
                      <a:ea typeface="Gill Sans" charset="0"/>
                      <a:cs typeface="Gill Sans" charset="0"/>
                    </a:rPr>
                    <a:t>Virtual</a:t>
                  </a:r>
                </a:p>
                <a:p>
                  <a:pPr>
                    <a:lnSpc>
                      <a:spcPct val="75000"/>
                    </a:lnSpc>
                    <a:spcBef>
                      <a:spcPct val="0"/>
                    </a:spcBef>
                  </a:pPr>
                  <a:r>
                    <a:rPr lang="en-US" altLang="en-US" sz="1600" b="0" dirty="0">
                      <a:latin typeface="Gill Sans" charset="0"/>
                      <a:ea typeface="Gill Sans" charset="0"/>
                      <a:cs typeface="Gill Sans" charset="0"/>
                    </a:rPr>
                    <a:t>P1 index</a:t>
                  </a:r>
                </a:p>
              </p:txBody>
            </p:sp>
          </p:grpSp>
        </p:grpSp>
      </p:grpSp>
      <p:grpSp>
        <p:nvGrpSpPr>
          <p:cNvPr id="671870" name="Group 126"/>
          <p:cNvGrpSpPr>
            <a:grpSpLocks/>
          </p:cNvGrpSpPr>
          <p:nvPr/>
        </p:nvGrpSpPr>
        <p:grpSpPr bwMode="auto">
          <a:xfrm>
            <a:off x="2590801" y="2514600"/>
            <a:ext cx="4217987" cy="1754188"/>
            <a:chOff x="192" y="1612"/>
            <a:chExt cx="2657" cy="1105"/>
          </a:xfrm>
        </p:grpSpPr>
        <p:sp>
          <p:nvSpPr>
            <p:cNvPr id="23592" name="Rectangle 4"/>
            <p:cNvSpPr>
              <a:spLocks noChangeArrowheads="1"/>
            </p:cNvSpPr>
            <p:nvPr/>
          </p:nvSpPr>
          <p:spPr bwMode="auto">
            <a:xfrm>
              <a:off x="2112" y="1644"/>
              <a:ext cx="422" cy="88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93" name="Rectangle 5" descr="80%"/>
            <p:cNvSpPr>
              <a:spLocks noChangeArrowheads="1"/>
            </p:cNvSpPr>
            <p:nvPr/>
          </p:nvSpPr>
          <p:spPr bwMode="auto">
            <a:xfrm>
              <a:off x="2112" y="1776"/>
              <a:ext cx="422" cy="90"/>
            </a:xfrm>
            <a:prstGeom prst="rect">
              <a:avLst/>
            </a:prstGeom>
            <a:pattFill prst="pct80">
              <a:fgClr>
                <a:schemeClr val="hlink"/>
              </a:fgClr>
              <a:bgClr>
                <a:schemeClr val="bg1"/>
              </a:bgClr>
            </a:patt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94" name="Rectangle 6" descr="75%"/>
            <p:cNvSpPr>
              <a:spLocks noChangeArrowheads="1"/>
            </p:cNvSpPr>
            <p:nvPr/>
          </p:nvSpPr>
          <p:spPr bwMode="auto">
            <a:xfrm>
              <a:off x="2112" y="2072"/>
              <a:ext cx="422" cy="91"/>
            </a:xfrm>
            <a:prstGeom prst="rect">
              <a:avLst/>
            </a:prstGeom>
            <a:pattFill prst="pct75">
              <a:fgClr>
                <a:schemeClr val="accent1"/>
              </a:fgClr>
              <a:bgClr>
                <a:schemeClr val="bg1"/>
              </a:bgClr>
            </a:patt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95" name="Rectangle 7" descr="75%"/>
            <p:cNvSpPr>
              <a:spLocks noChangeArrowheads="1"/>
            </p:cNvSpPr>
            <p:nvPr/>
          </p:nvSpPr>
          <p:spPr bwMode="auto">
            <a:xfrm>
              <a:off x="2112" y="2171"/>
              <a:ext cx="422" cy="90"/>
            </a:xfrm>
            <a:prstGeom prst="rect">
              <a:avLst/>
            </a:prstGeom>
            <a:pattFill prst="pct75">
              <a:fgClr>
                <a:schemeClr val="accent1"/>
              </a:fgClr>
              <a:bgClr>
                <a:schemeClr val="bg1"/>
              </a:bgClr>
            </a:patt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grpSp>
          <p:nvGrpSpPr>
            <p:cNvPr id="23596" name="Group 111"/>
            <p:cNvGrpSpPr>
              <a:grpSpLocks/>
            </p:cNvGrpSpPr>
            <p:nvPr/>
          </p:nvGrpSpPr>
          <p:grpSpPr bwMode="auto">
            <a:xfrm>
              <a:off x="1776" y="2528"/>
              <a:ext cx="1073" cy="189"/>
              <a:chOff x="1872" y="2644"/>
              <a:chExt cx="1073" cy="189"/>
            </a:xfrm>
          </p:grpSpPr>
          <p:sp>
            <p:nvSpPr>
              <p:cNvPr id="23599" name="Rectangle 47"/>
              <p:cNvSpPr>
                <a:spLocks noChangeArrowheads="1"/>
              </p:cNvSpPr>
              <p:nvPr/>
            </p:nvSpPr>
            <p:spPr bwMode="auto">
              <a:xfrm>
                <a:off x="2112" y="2644"/>
                <a:ext cx="549" cy="18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90000"/>
                  </a:lnSpc>
                  <a:spcBef>
                    <a:spcPct val="0"/>
                  </a:spcBef>
                  <a:buSzTx/>
                </a:pPr>
                <a:r>
                  <a:rPr lang="en-US" altLang="en-US" sz="1800" b="0" dirty="0">
                    <a:latin typeface="Gill Sans" charset="0"/>
                    <a:ea typeface="Gill Sans" charset="0"/>
                    <a:cs typeface="Gill Sans" charset="0"/>
                  </a:rPr>
                  <a:t>4 bytes</a:t>
                </a:r>
              </a:p>
            </p:txBody>
          </p:sp>
          <p:sp>
            <p:nvSpPr>
              <p:cNvPr id="23600" name="Line 48"/>
              <p:cNvSpPr>
                <a:spLocks noChangeShapeType="1"/>
              </p:cNvSpPr>
              <p:nvPr/>
            </p:nvSpPr>
            <p:spPr bwMode="auto">
              <a:xfrm>
                <a:off x="1872" y="2740"/>
                <a:ext cx="237"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3601" name="Line 49"/>
              <p:cNvSpPr>
                <a:spLocks noChangeShapeType="1"/>
              </p:cNvSpPr>
              <p:nvPr/>
            </p:nvSpPr>
            <p:spPr bwMode="auto">
              <a:xfrm flipH="1">
                <a:off x="2688" y="2740"/>
                <a:ext cx="257"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grpSp>
        <p:sp>
          <p:nvSpPr>
            <p:cNvPr id="23597" name="Rectangle 76"/>
            <p:cNvSpPr>
              <a:spLocks noChangeArrowheads="1"/>
            </p:cNvSpPr>
            <p:nvPr/>
          </p:nvSpPr>
          <p:spPr bwMode="auto">
            <a:xfrm>
              <a:off x="192" y="1612"/>
              <a:ext cx="1148" cy="199"/>
            </a:xfrm>
            <a:prstGeom prst="rect">
              <a:avLst/>
            </a:prstGeom>
            <a:solidFill>
              <a:srgbClr val="FF66CC"/>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b="0">
                  <a:latin typeface="Gill Sans" charset="0"/>
                  <a:ea typeface="Gill Sans" charset="0"/>
                  <a:cs typeface="Gill Sans" charset="0"/>
                </a:rPr>
                <a:t>PageTablePtr</a:t>
              </a:r>
            </a:p>
          </p:txBody>
        </p:sp>
        <p:sp>
          <p:nvSpPr>
            <p:cNvPr id="23598" name="Line 92"/>
            <p:cNvSpPr>
              <a:spLocks noChangeShapeType="1"/>
            </p:cNvSpPr>
            <p:nvPr/>
          </p:nvSpPr>
          <p:spPr bwMode="auto">
            <a:xfrm flipV="1">
              <a:off x="1344" y="1660"/>
              <a:ext cx="768" cy="48"/>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sp>
        <p:nvSpPr>
          <p:cNvPr id="671837" name="Freeform 93"/>
          <p:cNvSpPr>
            <a:spLocks/>
          </p:cNvSpPr>
          <p:nvPr/>
        </p:nvSpPr>
        <p:spPr bwMode="auto">
          <a:xfrm>
            <a:off x="4191000" y="1568450"/>
            <a:ext cx="1447800" cy="1295400"/>
          </a:xfrm>
          <a:custGeom>
            <a:avLst/>
            <a:gdLst>
              <a:gd name="T0" fmla="*/ 0 w 912"/>
              <a:gd name="T1" fmla="*/ 0 h 960"/>
              <a:gd name="T2" fmla="*/ 0 w 912"/>
              <a:gd name="T3" fmla="*/ 388620 h 960"/>
              <a:gd name="T4" fmla="*/ 838200 w 912"/>
              <a:gd name="T5" fmla="*/ 1295400 h 960"/>
              <a:gd name="T6" fmla="*/ 1447800 w 912"/>
              <a:gd name="T7" fmla="*/ 1295400 h 9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12" h="960">
                <a:moveTo>
                  <a:pt x="0" y="0"/>
                </a:moveTo>
                <a:lnTo>
                  <a:pt x="0" y="288"/>
                </a:lnTo>
                <a:lnTo>
                  <a:pt x="528" y="960"/>
                </a:lnTo>
                <a:lnTo>
                  <a:pt x="912" y="960"/>
                </a:lnTo>
              </a:path>
            </a:pathLst>
          </a:custGeom>
          <a:noFill/>
          <a:ln w="76200" cap="flat" cmpd="sng">
            <a:solidFill>
              <a:schemeClr val="hlink"/>
            </a:solidFill>
            <a:prstDash val="solid"/>
            <a:round/>
            <a:headEnd type="none" w="med" len="med"/>
            <a:tailEnd type="triangle"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671838" name="Rectangle 94"/>
          <p:cNvSpPr>
            <a:spLocks noGrp="1" noChangeArrowheads="1"/>
          </p:cNvSpPr>
          <p:nvPr>
            <p:ph type="body" idx="1"/>
          </p:nvPr>
        </p:nvSpPr>
        <p:spPr>
          <a:xfrm>
            <a:off x="242888" y="3597276"/>
            <a:ext cx="7250112" cy="3202275"/>
          </a:xfrm>
        </p:spPr>
        <p:txBody>
          <a:bodyPr>
            <a:normAutofit/>
          </a:bodyPr>
          <a:lstStyle/>
          <a:p>
            <a:pPr>
              <a:lnSpc>
                <a:spcPct val="100000"/>
              </a:lnSpc>
              <a:spcBef>
                <a:spcPct val="0"/>
              </a:spcBef>
            </a:pPr>
            <a:r>
              <a:rPr lang="en-US" altLang="ko-KR" dirty="0">
                <a:ea typeface="굴림" panose="020B0600000101010101" pitchFamily="34" charset="-127"/>
              </a:rPr>
              <a:t>Tree of Page Tables</a:t>
            </a:r>
          </a:p>
          <a:p>
            <a:pPr lvl="1">
              <a:lnSpc>
                <a:spcPct val="100000"/>
              </a:lnSpc>
              <a:spcBef>
                <a:spcPct val="0"/>
              </a:spcBef>
            </a:pPr>
            <a:r>
              <a:rPr lang="en-US" altLang="ko-KR" dirty="0">
                <a:solidFill>
                  <a:schemeClr val="accent2"/>
                </a:solidFill>
                <a:ea typeface="굴림" panose="020B0600000101010101" pitchFamily="34" charset="-127"/>
              </a:rPr>
              <a:t>“Magic” 10b-10b-12b pattern!</a:t>
            </a:r>
          </a:p>
          <a:p>
            <a:pPr>
              <a:lnSpc>
                <a:spcPct val="100000"/>
              </a:lnSpc>
              <a:spcBef>
                <a:spcPct val="0"/>
              </a:spcBef>
            </a:pPr>
            <a:r>
              <a:rPr lang="en-US" altLang="ko-KR" dirty="0">
                <a:ea typeface="굴림" panose="020B0600000101010101" pitchFamily="34" charset="-127"/>
              </a:rPr>
              <a:t>Tables fixed size (1024 entries)</a:t>
            </a:r>
          </a:p>
          <a:p>
            <a:pPr lvl="1">
              <a:lnSpc>
                <a:spcPct val="100000"/>
              </a:lnSpc>
              <a:spcBef>
                <a:spcPct val="0"/>
              </a:spcBef>
            </a:pPr>
            <a:r>
              <a:rPr lang="en-US" altLang="ko-KR" sz="2000" dirty="0">
                <a:ea typeface="굴림" panose="020B0600000101010101" pitchFamily="34" charset="-127"/>
              </a:rPr>
              <a:t>On context-switch: save single </a:t>
            </a:r>
            <a:r>
              <a:rPr lang="en-US" altLang="ko-KR" sz="2000" dirty="0" err="1">
                <a:ea typeface="굴림" panose="020B0600000101010101" pitchFamily="34" charset="-127"/>
              </a:rPr>
              <a:t>PageTablePtr</a:t>
            </a:r>
            <a:r>
              <a:rPr lang="en-US" altLang="ko-KR" sz="2000" dirty="0">
                <a:ea typeface="굴림" panose="020B0600000101010101" pitchFamily="34" charset="-127"/>
              </a:rPr>
              <a:t> register (i.e. CR3)</a:t>
            </a:r>
          </a:p>
          <a:p>
            <a:pPr>
              <a:lnSpc>
                <a:spcPct val="100000"/>
              </a:lnSpc>
              <a:spcBef>
                <a:spcPct val="0"/>
              </a:spcBef>
            </a:pPr>
            <a:r>
              <a:rPr lang="en-US" altLang="ko-KR" dirty="0">
                <a:ea typeface="굴림" panose="020B0600000101010101" pitchFamily="34" charset="-127"/>
              </a:rPr>
              <a:t>Valid bits on Page Table Entries </a:t>
            </a:r>
          </a:p>
          <a:p>
            <a:pPr lvl="1">
              <a:lnSpc>
                <a:spcPct val="100000"/>
              </a:lnSpc>
              <a:spcBef>
                <a:spcPct val="0"/>
              </a:spcBef>
            </a:pPr>
            <a:r>
              <a:rPr lang="en-US" altLang="ko-KR" sz="2000" dirty="0">
                <a:ea typeface="굴림" panose="020B0600000101010101" pitchFamily="34" charset="-127"/>
              </a:rPr>
              <a:t>Don’t need every 2</a:t>
            </a:r>
            <a:r>
              <a:rPr lang="en-US" altLang="ko-KR" sz="2000" baseline="30000" dirty="0">
                <a:ea typeface="굴림" panose="020B0600000101010101" pitchFamily="34" charset="-127"/>
              </a:rPr>
              <a:t>nd</a:t>
            </a:r>
            <a:r>
              <a:rPr lang="en-US" altLang="ko-KR" sz="2000" dirty="0">
                <a:ea typeface="굴림" panose="020B0600000101010101" pitchFamily="34" charset="-127"/>
              </a:rPr>
              <a:t>-level table</a:t>
            </a:r>
          </a:p>
          <a:p>
            <a:pPr lvl="1">
              <a:lnSpc>
                <a:spcPct val="100000"/>
              </a:lnSpc>
              <a:spcBef>
                <a:spcPct val="0"/>
              </a:spcBef>
            </a:pPr>
            <a:r>
              <a:rPr lang="en-US" altLang="ko-KR" sz="2000" dirty="0">
                <a:solidFill>
                  <a:schemeClr val="hlink"/>
                </a:solidFill>
                <a:ea typeface="굴림" panose="020B0600000101010101" pitchFamily="34" charset="-127"/>
              </a:rPr>
              <a:t>Even when exist, 2</a:t>
            </a:r>
            <a:r>
              <a:rPr lang="en-US" altLang="ko-KR" sz="2000" baseline="30000" dirty="0">
                <a:solidFill>
                  <a:schemeClr val="hlink"/>
                </a:solidFill>
                <a:ea typeface="굴림" panose="020B0600000101010101" pitchFamily="34" charset="-127"/>
              </a:rPr>
              <a:t>nd</a:t>
            </a:r>
            <a:r>
              <a:rPr lang="en-US" altLang="ko-KR" sz="2000" dirty="0">
                <a:solidFill>
                  <a:schemeClr val="hlink"/>
                </a:solidFill>
                <a:ea typeface="굴림" panose="020B0600000101010101" pitchFamily="34" charset="-127"/>
              </a:rPr>
              <a:t>-level tables can reside on disk if not in use</a:t>
            </a:r>
          </a:p>
        </p:txBody>
      </p:sp>
      <p:grpSp>
        <p:nvGrpSpPr>
          <p:cNvPr id="671881" name="Group 137"/>
          <p:cNvGrpSpPr>
            <a:grpSpLocks/>
          </p:cNvGrpSpPr>
          <p:nvPr/>
        </p:nvGrpSpPr>
        <p:grpSpPr bwMode="auto">
          <a:xfrm>
            <a:off x="7440612" y="1695450"/>
            <a:ext cx="1703388" cy="4751388"/>
            <a:chOff x="3247" y="1068"/>
            <a:chExt cx="1073" cy="2993"/>
          </a:xfrm>
        </p:grpSpPr>
        <p:grpSp>
          <p:nvGrpSpPr>
            <p:cNvPr id="23574" name="Group 117"/>
            <p:cNvGrpSpPr>
              <a:grpSpLocks/>
            </p:cNvGrpSpPr>
            <p:nvPr/>
          </p:nvGrpSpPr>
          <p:grpSpPr bwMode="auto">
            <a:xfrm>
              <a:off x="3572" y="1068"/>
              <a:ext cx="421" cy="880"/>
              <a:chOff x="3572" y="971"/>
              <a:chExt cx="421" cy="880"/>
            </a:xfrm>
          </p:grpSpPr>
          <p:sp>
            <p:nvSpPr>
              <p:cNvPr id="23588" name="Rectangle 8"/>
              <p:cNvSpPr>
                <a:spLocks noChangeArrowheads="1"/>
              </p:cNvSpPr>
              <p:nvPr/>
            </p:nvSpPr>
            <p:spPr bwMode="auto">
              <a:xfrm>
                <a:off x="3572" y="971"/>
                <a:ext cx="421" cy="88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89" name="Rectangle 9" descr="50%"/>
              <p:cNvSpPr>
                <a:spLocks noChangeArrowheads="1"/>
              </p:cNvSpPr>
              <p:nvPr/>
            </p:nvSpPr>
            <p:spPr bwMode="auto">
              <a:xfrm>
                <a:off x="3572" y="1317"/>
                <a:ext cx="421" cy="90"/>
              </a:xfrm>
              <a:prstGeom prst="rect">
                <a:avLst/>
              </a:prstGeom>
              <a:pattFill prst="pct50">
                <a:fgClr>
                  <a:schemeClr val="accent1"/>
                </a:fgClr>
                <a:bgClr>
                  <a:schemeClr val="bg1"/>
                </a:bgClr>
              </a:patt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90" name="Rectangle 10" descr="50%"/>
              <p:cNvSpPr>
                <a:spLocks noChangeArrowheads="1"/>
              </p:cNvSpPr>
              <p:nvPr/>
            </p:nvSpPr>
            <p:spPr bwMode="auto">
              <a:xfrm>
                <a:off x="3572" y="1416"/>
                <a:ext cx="421" cy="89"/>
              </a:xfrm>
              <a:prstGeom prst="rect">
                <a:avLst/>
              </a:prstGeom>
              <a:pattFill prst="pct50">
                <a:fgClr>
                  <a:schemeClr val="accent1"/>
                </a:fgClr>
                <a:bgClr>
                  <a:schemeClr val="bg1"/>
                </a:bgClr>
              </a:patt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91" name="Rectangle 11" descr="70%"/>
              <p:cNvSpPr>
                <a:spLocks noChangeArrowheads="1"/>
              </p:cNvSpPr>
              <p:nvPr/>
            </p:nvSpPr>
            <p:spPr bwMode="auto">
              <a:xfrm>
                <a:off x="3572" y="1613"/>
                <a:ext cx="421" cy="91"/>
              </a:xfrm>
              <a:prstGeom prst="rect">
                <a:avLst/>
              </a:prstGeom>
              <a:pattFill prst="pct70">
                <a:fgClr>
                  <a:schemeClr val="hlink"/>
                </a:fgClr>
                <a:bgClr>
                  <a:schemeClr val="bg1"/>
                </a:bgClr>
              </a:patt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grpSp>
        <p:grpSp>
          <p:nvGrpSpPr>
            <p:cNvPr id="23575" name="Group 118"/>
            <p:cNvGrpSpPr>
              <a:grpSpLocks/>
            </p:cNvGrpSpPr>
            <p:nvPr/>
          </p:nvGrpSpPr>
          <p:grpSpPr bwMode="auto">
            <a:xfrm>
              <a:off x="3572" y="2027"/>
              <a:ext cx="421" cy="881"/>
              <a:chOff x="3572" y="2057"/>
              <a:chExt cx="421" cy="881"/>
            </a:xfrm>
          </p:grpSpPr>
          <p:sp>
            <p:nvSpPr>
              <p:cNvPr id="23584" name="Rectangle 12"/>
              <p:cNvSpPr>
                <a:spLocks noChangeArrowheads="1"/>
              </p:cNvSpPr>
              <p:nvPr/>
            </p:nvSpPr>
            <p:spPr bwMode="auto">
              <a:xfrm>
                <a:off x="3572" y="2057"/>
                <a:ext cx="421" cy="881"/>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85" name="Rectangle 13" descr="50%"/>
              <p:cNvSpPr>
                <a:spLocks noChangeArrowheads="1"/>
              </p:cNvSpPr>
              <p:nvPr/>
            </p:nvSpPr>
            <p:spPr bwMode="auto">
              <a:xfrm>
                <a:off x="3572" y="2304"/>
                <a:ext cx="421" cy="91"/>
              </a:xfrm>
              <a:prstGeom prst="rect">
                <a:avLst/>
              </a:prstGeom>
              <a:pattFill prst="pct50">
                <a:fgClr>
                  <a:schemeClr val="accent1"/>
                </a:fgClr>
                <a:bgClr>
                  <a:schemeClr val="bg1"/>
                </a:bgClr>
              </a:patt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86" name="Rectangle 14" descr="50%"/>
              <p:cNvSpPr>
                <a:spLocks noChangeArrowheads="1"/>
              </p:cNvSpPr>
              <p:nvPr/>
            </p:nvSpPr>
            <p:spPr bwMode="auto">
              <a:xfrm>
                <a:off x="3572" y="2403"/>
                <a:ext cx="421" cy="90"/>
              </a:xfrm>
              <a:prstGeom prst="rect">
                <a:avLst/>
              </a:prstGeom>
              <a:pattFill prst="pct50">
                <a:fgClr>
                  <a:schemeClr val="accent1"/>
                </a:fgClr>
                <a:bgClr>
                  <a:schemeClr val="bg1"/>
                </a:bgClr>
              </a:patt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87" name="Rectangle 15" descr="50%"/>
              <p:cNvSpPr>
                <a:spLocks noChangeArrowheads="1"/>
              </p:cNvSpPr>
              <p:nvPr/>
            </p:nvSpPr>
            <p:spPr bwMode="auto">
              <a:xfrm>
                <a:off x="3572" y="2600"/>
                <a:ext cx="421" cy="91"/>
              </a:xfrm>
              <a:prstGeom prst="rect">
                <a:avLst/>
              </a:prstGeom>
              <a:pattFill prst="pct50">
                <a:fgClr>
                  <a:schemeClr val="accent1"/>
                </a:fgClr>
                <a:bgClr>
                  <a:schemeClr val="bg1"/>
                </a:bgClr>
              </a:patt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grpSp>
        <p:grpSp>
          <p:nvGrpSpPr>
            <p:cNvPr id="23576" name="Group 119"/>
            <p:cNvGrpSpPr>
              <a:grpSpLocks/>
            </p:cNvGrpSpPr>
            <p:nvPr/>
          </p:nvGrpSpPr>
          <p:grpSpPr bwMode="auto">
            <a:xfrm>
              <a:off x="3572" y="2956"/>
              <a:ext cx="421" cy="880"/>
              <a:chOff x="3572" y="3094"/>
              <a:chExt cx="421" cy="880"/>
            </a:xfrm>
          </p:grpSpPr>
          <p:sp>
            <p:nvSpPr>
              <p:cNvPr id="23580" name="Rectangle 16"/>
              <p:cNvSpPr>
                <a:spLocks noChangeArrowheads="1"/>
              </p:cNvSpPr>
              <p:nvPr/>
            </p:nvSpPr>
            <p:spPr bwMode="auto">
              <a:xfrm>
                <a:off x="3572" y="3094"/>
                <a:ext cx="421" cy="88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81" name="Rectangle 17" descr="50%"/>
              <p:cNvSpPr>
                <a:spLocks noChangeArrowheads="1"/>
              </p:cNvSpPr>
              <p:nvPr/>
            </p:nvSpPr>
            <p:spPr bwMode="auto">
              <a:xfrm>
                <a:off x="3572" y="3291"/>
                <a:ext cx="421" cy="91"/>
              </a:xfrm>
              <a:prstGeom prst="rect">
                <a:avLst/>
              </a:prstGeom>
              <a:pattFill prst="pct50">
                <a:fgClr>
                  <a:schemeClr val="accent1"/>
                </a:fgClr>
                <a:bgClr>
                  <a:schemeClr val="bg1"/>
                </a:bgClr>
              </a:patt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82" name="Rectangle 18" descr="50%"/>
              <p:cNvSpPr>
                <a:spLocks noChangeArrowheads="1"/>
              </p:cNvSpPr>
              <p:nvPr/>
            </p:nvSpPr>
            <p:spPr bwMode="auto">
              <a:xfrm>
                <a:off x="3572" y="3538"/>
                <a:ext cx="421" cy="91"/>
              </a:xfrm>
              <a:prstGeom prst="rect">
                <a:avLst/>
              </a:prstGeom>
              <a:pattFill prst="pct50">
                <a:fgClr>
                  <a:schemeClr val="accent1"/>
                </a:fgClr>
                <a:bgClr>
                  <a:schemeClr val="bg1"/>
                </a:bgClr>
              </a:patt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83" name="Rectangle 19" descr="50%"/>
              <p:cNvSpPr>
                <a:spLocks noChangeArrowheads="1"/>
              </p:cNvSpPr>
              <p:nvPr/>
            </p:nvSpPr>
            <p:spPr bwMode="auto">
              <a:xfrm>
                <a:off x="3572" y="3736"/>
                <a:ext cx="421" cy="90"/>
              </a:xfrm>
              <a:prstGeom prst="rect">
                <a:avLst/>
              </a:prstGeom>
              <a:pattFill prst="pct50">
                <a:fgClr>
                  <a:schemeClr val="accent1"/>
                </a:fgClr>
                <a:bgClr>
                  <a:schemeClr val="bg1"/>
                </a:bgClr>
              </a:patt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grpSp>
        <p:sp>
          <p:nvSpPr>
            <p:cNvPr id="23577" name="Rectangle 113"/>
            <p:cNvSpPr>
              <a:spLocks noChangeArrowheads="1"/>
            </p:cNvSpPr>
            <p:nvPr/>
          </p:nvSpPr>
          <p:spPr bwMode="auto">
            <a:xfrm>
              <a:off x="3487" y="3872"/>
              <a:ext cx="549" cy="189"/>
            </a:xfrm>
            <a:prstGeom prst="rect">
              <a:avLst/>
            </a:prstGeom>
            <a:solidFill>
              <a:schemeClr val="bg1"/>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90000"/>
                </a:lnSpc>
                <a:spcBef>
                  <a:spcPct val="0"/>
                </a:spcBef>
                <a:buSzTx/>
              </a:pPr>
              <a:r>
                <a:rPr lang="en-US" altLang="en-US" sz="1800" b="0">
                  <a:latin typeface="Gill Sans" charset="0"/>
                  <a:ea typeface="Gill Sans" charset="0"/>
                  <a:cs typeface="Gill Sans" charset="0"/>
                </a:rPr>
                <a:t>4 bytes</a:t>
              </a:r>
            </a:p>
          </p:txBody>
        </p:sp>
        <p:sp>
          <p:nvSpPr>
            <p:cNvPr id="23578" name="Line 114"/>
            <p:cNvSpPr>
              <a:spLocks noChangeShapeType="1"/>
            </p:cNvSpPr>
            <p:nvPr/>
          </p:nvSpPr>
          <p:spPr bwMode="auto">
            <a:xfrm>
              <a:off x="3247" y="3968"/>
              <a:ext cx="237"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3579" name="Line 115"/>
            <p:cNvSpPr>
              <a:spLocks noChangeShapeType="1"/>
            </p:cNvSpPr>
            <p:nvPr/>
          </p:nvSpPr>
          <p:spPr bwMode="auto">
            <a:xfrm flipH="1">
              <a:off x="4063" y="3968"/>
              <a:ext cx="257"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grpSp>
      <p:sp>
        <p:nvSpPr>
          <p:cNvPr id="671864" name="Freeform 120"/>
          <p:cNvSpPr>
            <a:spLocks/>
          </p:cNvSpPr>
          <p:nvPr/>
        </p:nvSpPr>
        <p:spPr bwMode="auto">
          <a:xfrm>
            <a:off x="5105400" y="1568450"/>
            <a:ext cx="2819400" cy="1219200"/>
          </a:xfrm>
          <a:custGeom>
            <a:avLst/>
            <a:gdLst>
              <a:gd name="T0" fmla="*/ 0 w 1824"/>
              <a:gd name="T1" fmla="*/ 0 h 768"/>
              <a:gd name="T2" fmla="*/ 0 w 1824"/>
              <a:gd name="T3" fmla="*/ 304800 h 768"/>
              <a:gd name="T4" fmla="*/ 2225842 w 1824"/>
              <a:gd name="T5" fmla="*/ 1219200 h 768"/>
              <a:gd name="T6" fmla="*/ 2819400 w 1824"/>
              <a:gd name="T7" fmla="*/ 1219200 h 76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24" h="768">
                <a:moveTo>
                  <a:pt x="0" y="0"/>
                </a:moveTo>
                <a:lnTo>
                  <a:pt x="0" y="192"/>
                </a:lnTo>
                <a:lnTo>
                  <a:pt x="1440" y="768"/>
                </a:lnTo>
                <a:lnTo>
                  <a:pt x="1824" y="768"/>
                </a:lnTo>
              </a:path>
            </a:pathLst>
          </a:custGeom>
          <a:noFill/>
          <a:ln w="76200" cap="flat" cmpd="sng">
            <a:solidFill>
              <a:schemeClr val="hlink"/>
            </a:solidFill>
            <a:prstDash val="solid"/>
            <a:round/>
            <a:headEnd type="none" w="med" len="med"/>
            <a:tailEnd type="triangle"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nvGrpSpPr>
          <p:cNvPr id="671874" name="Group 130"/>
          <p:cNvGrpSpPr>
            <a:grpSpLocks/>
          </p:cNvGrpSpPr>
          <p:nvPr/>
        </p:nvGrpSpPr>
        <p:grpSpPr bwMode="auto">
          <a:xfrm>
            <a:off x="8610601" y="1111250"/>
            <a:ext cx="1677987" cy="4648200"/>
            <a:chOff x="3984" y="700"/>
            <a:chExt cx="1057" cy="2928"/>
          </a:xfrm>
        </p:grpSpPr>
        <p:sp>
          <p:nvSpPr>
            <p:cNvPr id="23564" name="Line 30"/>
            <p:cNvSpPr>
              <a:spLocks noChangeShapeType="1"/>
            </p:cNvSpPr>
            <p:nvPr/>
          </p:nvSpPr>
          <p:spPr bwMode="auto">
            <a:xfrm flipV="1">
              <a:off x="3984" y="748"/>
              <a:ext cx="810" cy="72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3565" name="Line 31"/>
            <p:cNvSpPr>
              <a:spLocks noChangeShapeType="1"/>
            </p:cNvSpPr>
            <p:nvPr/>
          </p:nvSpPr>
          <p:spPr bwMode="auto">
            <a:xfrm flipV="1">
              <a:off x="3984" y="847"/>
              <a:ext cx="934" cy="717"/>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3566" name="Line 32"/>
            <p:cNvSpPr>
              <a:spLocks noChangeShapeType="1"/>
            </p:cNvSpPr>
            <p:nvPr/>
          </p:nvSpPr>
          <p:spPr bwMode="auto">
            <a:xfrm flipV="1">
              <a:off x="3984" y="995"/>
              <a:ext cx="1057" cy="761"/>
            </a:xfrm>
            <a:prstGeom prst="line">
              <a:avLst/>
            </a:prstGeom>
            <a:noFill/>
            <a:ln w="76200">
              <a:solidFill>
                <a:schemeClr val="hlink"/>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3567" name="Line 33"/>
            <p:cNvSpPr>
              <a:spLocks noChangeShapeType="1"/>
            </p:cNvSpPr>
            <p:nvPr/>
          </p:nvSpPr>
          <p:spPr bwMode="auto">
            <a:xfrm flipV="1">
              <a:off x="3984" y="1948"/>
              <a:ext cx="720" cy="384"/>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3568" name="Line 34"/>
            <p:cNvSpPr>
              <a:spLocks noChangeShapeType="1"/>
            </p:cNvSpPr>
            <p:nvPr/>
          </p:nvSpPr>
          <p:spPr bwMode="auto">
            <a:xfrm flipV="1">
              <a:off x="3984" y="2044"/>
              <a:ext cx="816" cy="384"/>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3569" name="Line 35"/>
            <p:cNvSpPr>
              <a:spLocks noChangeShapeType="1"/>
            </p:cNvSpPr>
            <p:nvPr/>
          </p:nvSpPr>
          <p:spPr bwMode="auto">
            <a:xfrm flipV="1">
              <a:off x="3984" y="2140"/>
              <a:ext cx="912" cy="48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3570" name="Line 122"/>
            <p:cNvSpPr>
              <a:spLocks noChangeShapeType="1"/>
            </p:cNvSpPr>
            <p:nvPr/>
          </p:nvSpPr>
          <p:spPr bwMode="auto">
            <a:xfrm flipV="1">
              <a:off x="3984" y="3100"/>
              <a:ext cx="576" cy="111"/>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3571" name="Line 38"/>
            <p:cNvSpPr>
              <a:spLocks noChangeShapeType="1"/>
            </p:cNvSpPr>
            <p:nvPr/>
          </p:nvSpPr>
          <p:spPr bwMode="auto">
            <a:xfrm flipV="1">
              <a:off x="3984" y="3196"/>
              <a:ext cx="720" cy="24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3572" name="Line 39"/>
            <p:cNvSpPr>
              <a:spLocks noChangeShapeType="1"/>
            </p:cNvSpPr>
            <p:nvPr/>
          </p:nvSpPr>
          <p:spPr bwMode="auto">
            <a:xfrm flipV="1">
              <a:off x="3984" y="3292"/>
              <a:ext cx="816" cy="336"/>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3573" name="Line 123"/>
            <p:cNvSpPr>
              <a:spLocks noChangeShapeType="1"/>
            </p:cNvSpPr>
            <p:nvPr/>
          </p:nvSpPr>
          <p:spPr bwMode="auto">
            <a:xfrm flipH="1" flipV="1">
              <a:off x="4224" y="700"/>
              <a:ext cx="384" cy="576"/>
            </a:xfrm>
            <a:prstGeom prst="line">
              <a:avLst/>
            </a:prstGeom>
            <a:noFill/>
            <a:ln w="76200">
              <a:solidFill>
                <a:schemeClr val="hlink"/>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sp>
        <p:nvSpPr>
          <p:cNvPr id="2" name="Title 1"/>
          <p:cNvSpPr>
            <a:spLocks noGrp="1"/>
          </p:cNvSpPr>
          <p:nvPr>
            <p:ph type="title"/>
          </p:nvPr>
        </p:nvSpPr>
        <p:spPr>
          <a:xfrm>
            <a:off x="838200" y="152400"/>
            <a:ext cx="10515600" cy="533400"/>
          </a:xfrm>
        </p:spPr>
        <p:txBody>
          <a:bodyPr/>
          <a:lstStyle/>
          <a:p>
            <a:r>
              <a:rPr lang="en-US" altLang="ko-KR" dirty="0"/>
              <a:t>Fix for sparse address space: The two-level page table</a:t>
            </a:r>
            <a:endParaRPr lang="en-US" dirty="0"/>
          </a:p>
        </p:txBody>
      </p:sp>
    </p:spTree>
    <p:extLst>
      <p:ext uri="{BB962C8B-B14F-4D97-AF65-F5344CB8AC3E}">
        <p14:creationId xmlns:p14="http://schemas.microsoft.com/office/powerpoint/2010/main" val="13393522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18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183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718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1869"/>
                                        </p:tgtEl>
                                        <p:attrNameLst>
                                          <p:attrName>style.visibility</p:attrName>
                                        </p:attrNameLst>
                                      </p:cBhvr>
                                      <p:to>
                                        <p:strVal val="visible"/>
                                      </p:to>
                                    </p:set>
                                  </p:childTnLst>
                                </p:cTn>
                              </p:par>
                              <p:par>
                                <p:cTn id="15" presetID="22" presetClass="entr" presetSubtype="1" fill="hold" grpId="0" nodeType="withEffect">
                                  <p:stCondLst>
                                    <p:cond delay="0"/>
                                  </p:stCondLst>
                                  <p:childTnLst>
                                    <p:set>
                                      <p:cBhvr>
                                        <p:cTn id="16" dur="1" fill="hold">
                                          <p:stCondLst>
                                            <p:cond delay="0"/>
                                          </p:stCondLst>
                                        </p:cTn>
                                        <p:tgtEl>
                                          <p:spTgt spid="671837"/>
                                        </p:tgtEl>
                                        <p:attrNameLst>
                                          <p:attrName>style.visibility</p:attrName>
                                        </p:attrNameLst>
                                      </p:cBhvr>
                                      <p:to>
                                        <p:strVal val="visible"/>
                                      </p:to>
                                    </p:set>
                                    <p:animEffect transition="in" filter="wipe(up)">
                                      <p:cBhvr>
                                        <p:cTn id="17" dur="500"/>
                                        <p:tgtEl>
                                          <p:spTgt spid="671837"/>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671871"/>
                                        </p:tgtEl>
                                        <p:attrNameLst>
                                          <p:attrName>style.visibility</p:attrName>
                                        </p:attrNameLst>
                                      </p:cBhvr>
                                      <p:to>
                                        <p:strVal val="visible"/>
                                      </p:to>
                                    </p:set>
                                    <p:animEffect transition="in" filter="wipe(left)">
                                      <p:cBhvr>
                                        <p:cTn id="21" dur="500"/>
                                        <p:tgtEl>
                                          <p:spTgt spid="671871"/>
                                        </p:tgtEl>
                                      </p:cBhvr>
                                    </p:animEffect>
                                  </p:childTnLst>
                                </p:cTn>
                              </p:par>
                            </p:childTnLst>
                          </p:cTn>
                        </p:par>
                        <p:par>
                          <p:cTn id="22" fill="hold">
                            <p:stCondLst>
                              <p:cond delay="1000"/>
                            </p:stCondLst>
                            <p:childTnLst>
                              <p:par>
                                <p:cTn id="23" presetID="1" presetClass="entr" presetSubtype="0" fill="hold" nodeType="afterEffect">
                                  <p:stCondLst>
                                    <p:cond delay="0"/>
                                  </p:stCondLst>
                                  <p:childTnLst>
                                    <p:set>
                                      <p:cBhvr>
                                        <p:cTn id="24" dur="1" fill="hold">
                                          <p:stCondLst>
                                            <p:cond delay="0"/>
                                          </p:stCondLst>
                                        </p:cTn>
                                        <p:tgtEl>
                                          <p:spTgt spid="67188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71838">
                                            <p:txEl>
                                              <p:pRg st="2" end="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71838">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671864"/>
                                        </p:tgtEl>
                                        <p:attrNameLst>
                                          <p:attrName>style.visibility</p:attrName>
                                        </p:attrNameLst>
                                      </p:cBhvr>
                                      <p:to>
                                        <p:strVal val="visible"/>
                                      </p:to>
                                    </p:set>
                                    <p:animEffect transition="in" filter="wipe(left)">
                                      <p:cBhvr>
                                        <p:cTn id="35" dur="500"/>
                                        <p:tgtEl>
                                          <p:spTgt spid="671864"/>
                                        </p:tgtEl>
                                      </p:cBhvr>
                                    </p:animEffect>
                                  </p:childTnLst>
                                </p:cTn>
                              </p:par>
                            </p:childTnLst>
                          </p:cTn>
                        </p:par>
                        <p:par>
                          <p:cTn id="36" fill="hold">
                            <p:stCondLst>
                              <p:cond delay="500"/>
                            </p:stCondLst>
                            <p:childTnLst>
                              <p:par>
                                <p:cTn id="37" presetID="22" presetClass="entr" presetSubtype="8" fill="hold" nodeType="afterEffect">
                                  <p:stCondLst>
                                    <p:cond delay="0"/>
                                  </p:stCondLst>
                                  <p:childTnLst>
                                    <p:set>
                                      <p:cBhvr>
                                        <p:cTn id="38" dur="1" fill="hold">
                                          <p:stCondLst>
                                            <p:cond delay="0"/>
                                          </p:stCondLst>
                                        </p:cTn>
                                        <p:tgtEl>
                                          <p:spTgt spid="671874"/>
                                        </p:tgtEl>
                                        <p:attrNameLst>
                                          <p:attrName>style.visibility</p:attrName>
                                        </p:attrNameLst>
                                      </p:cBhvr>
                                      <p:to>
                                        <p:strVal val="visible"/>
                                      </p:to>
                                    </p:set>
                                    <p:animEffect transition="in" filter="wipe(left)">
                                      <p:cBhvr>
                                        <p:cTn id="39" dur="500"/>
                                        <p:tgtEl>
                                          <p:spTgt spid="671874"/>
                                        </p:tgtEl>
                                      </p:cBhvr>
                                    </p:animEffect>
                                  </p:childTnLst>
                                </p:cTn>
                              </p:par>
                            </p:childTnLst>
                          </p:cTn>
                        </p:par>
                        <p:par>
                          <p:cTn id="40" fill="hold">
                            <p:stCondLst>
                              <p:cond delay="1000"/>
                            </p:stCondLst>
                            <p:childTnLst>
                              <p:par>
                                <p:cTn id="41" presetID="1" presetClass="entr" presetSubtype="0" fill="hold" nodeType="afterEffect">
                                  <p:stCondLst>
                                    <p:cond delay="0"/>
                                  </p:stCondLst>
                                  <p:childTnLst>
                                    <p:set>
                                      <p:cBhvr>
                                        <p:cTn id="42" dur="1" fill="hold">
                                          <p:stCondLst>
                                            <p:cond delay="0"/>
                                          </p:stCondLst>
                                        </p:cTn>
                                        <p:tgtEl>
                                          <p:spTgt spid="67188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71838">
                                            <p:txEl>
                                              <p:pRg st="4" end="4"/>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71838">
                                            <p:txEl>
                                              <p:pRg st="5" end="5"/>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7183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1837" grpId="0" animBg="1"/>
      <p:bldP spid="671838" grpId="0" build="p"/>
      <p:bldP spid="671864"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lstStyle/>
          <a:p>
            <a:r>
              <a:rPr lang="en-US" altLang="ko-KR"/>
              <a:t>Recall: General Address translation</a:t>
            </a:r>
            <a:endParaRPr lang="en-US" altLang="ko-KR" dirty="0"/>
          </a:p>
        </p:txBody>
      </p:sp>
      <p:sp>
        <p:nvSpPr>
          <p:cNvPr id="654339" name="Rectangle 3"/>
          <p:cNvSpPr>
            <a:spLocks noGrp="1" noChangeArrowheads="1"/>
          </p:cNvSpPr>
          <p:nvPr>
            <p:ph type="body" idx="1"/>
          </p:nvPr>
        </p:nvSpPr>
        <p:spPr>
          <a:xfrm>
            <a:off x="381000" y="3059653"/>
            <a:ext cx="11430000" cy="3426877"/>
          </a:xfrm>
        </p:spPr>
        <p:txBody>
          <a:bodyPr>
            <a:normAutofit lnSpcReduction="10000"/>
          </a:bodyPr>
          <a:lstStyle/>
          <a:p>
            <a:r>
              <a:rPr lang="en-US" altLang="ko-KR" dirty="0"/>
              <a:t>Consequently, two views of memory:</a:t>
            </a:r>
          </a:p>
          <a:p>
            <a:pPr lvl="1"/>
            <a:r>
              <a:rPr lang="en-US" altLang="ko-KR" dirty="0"/>
              <a:t>View from the CPU (what program sees, virtual memory)</a:t>
            </a:r>
          </a:p>
          <a:p>
            <a:pPr lvl="1"/>
            <a:r>
              <a:rPr lang="en-US" altLang="ko-KR" dirty="0"/>
              <a:t>View from memory (physical memory)</a:t>
            </a:r>
          </a:p>
          <a:p>
            <a:pPr lvl="1"/>
            <a:r>
              <a:rPr lang="en-US" altLang="ko-KR" dirty="0">
                <a:solidFill>
                  <a:srgbClr val="FF0000"/>
                </a:solidFill>
              </a:rPr>
              <a:t>Translation box</a:t>
            </a:r>
            <a:r>
              <a:rPr lang="en-US" altLang="ko-KR" dirty="0"/>
              <a:t> (Memory Management Unit or MMU) converts between the two views</a:t>
            </a:r>
          </a:p>
          <a:p>
            <a:r>
              <a:rPr lang="en-US" altLang="ko-KR" dirty="0">
                <a:solidFill>
                  <a:srgbClr val="FF0000"/>
                </a:solidFill>
              </a:rPr>
              <a:t>Translation </a:t>
            </a:r>
            <a:r>
              <a:rPr lang="en-US" altLang="ko-KR" dirty="0">
                <a:solidFill>
                  <a:srgbClr val="FF0000"/>
                </a:solidFill>
                <a:sym typeface="Symbol" panose="05050102010706020507" pitchFamily="18" charset="2"/>
              </a:rPr>
              <a:t> much </a:t>
            </a:r>
            <a:r>
              <a:rPr lang="en-US" altLang="ko-KR" dirty="0">
                <a:solidFill>
                  <a:srgbClr val="FF0000"/>
                </a:solidFill>
              </a:rPr>
              <a:t>easier to implement protection!</a:t>
            </a:r>
          </a:p>
          <a:p>
            <a:pPr lvl="1"/>
            <a:r>
              <a:rPr lang="en-US" altLang="ko-KR" dirty="0"/>
              <a:t>If task A cannot even gain access to task B’s data, no way for A to adversely affect B</a:t>
            </a:r>
          </a:p>
          <a:p>
            <a:pPr lvl="1"/>
            <a:r>
              <a:rPr lang="en-US" altLang="ko-KR" dirty="0"/>
              <a:t>Extra benefit: every program can be linked/loaded into same region of user address space</a:t>
            </a:r>
          </a:p>
        </p:txBody>
      </p:sp>
      <p:grpSp>
        <p:nvGrpSpPr>
          <p:cNvPr id="25603" name="Group 18"/>
          <p:cNvGrpSpPr>
            <a:grpSpLocks/>
          </p:cNvGrpSpPr>
          <p:nvPr/>
        </p:nvGrpSpPr>
        <p:grpSpPr bwMode="auto">
          <a:xfrm>
            <a:off x="2209800" y="828740"/>
            <a:ext cx="7616824" cy="1990660"/>
            <a:chOff x="698" y="409"/>
            <a:chExt cx="4263" cy="1110"/>
          </a:xfrm>
        </p:grpSpPr>
        <p:pic>
          <p:nvPicPr>
            <p:cNvPr id="25604" name="Picture 6" descr="memo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555559">
              <a:off x="3921" y="447"/>
              <a:ext cx="1008" cy="10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5605" name="Group 7"/>
            <p:cNvGrpSpPr>
              <a:grpSpLocks/>
            </p:cNvGrpSpPr>
            <p:nvPr/>
          </p:nvGrpSpPr>
          <p:grpSpPr bwMode="auto">
            <a:xfrm>
              <a:off x="698" y="409"/>
              <a:ext cx="3478" cy="779"/>
              <a:chOff x="890" y="2185"/>
              <a:chExt cx="3478" cy="779"/>
            </a:xfrm>
          </p:grpSpPr>
          <p:sp>
            <p:nvSpPr>
              <p:cNvPr id="25608" name="Text Box 8"/>
              <p:cNvSpPr txBox="1">
                <a:spLocks noChangeArrowheads="1"/>
              </p:cNvSpPr>
              <p:nvPr/>
            </p:nvSpPr>
            <p:spPr bwMode="auto">
              <a:xfrm>
                <a:off x="3283" y="2213"/>
                <a:ext cx="782" cy="3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57150">
                    <a:solidFill>
                      <a:srgbClr val="000000"/>
                    </a:solidFill>
                    <a:miter lim="800000"/>
                    <a:headEnd/>
                    <a:tailEnd/>
                  </a14:hiddenLine>
                </a:ext>
              </a:extLst>
            </p:spPr>
            <p:txBody>
              <a:bodyPr wrap="none" lIns="91429" tIns="45714" rIns="91429" bIns="45714">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r>
                  <a:rPr lang="en-US" altLang="ko-KR" sz="2000" b="0">
                    <a:latin typeface="Gill Sans" charset="0"/>
                    <a:ea typeface="Gill Sans" charset="0"/>
                    <a:cs typeface="Gill Sans" charset="0"/>
                  </a:rPr>
                  <a:t>Physical</a:t>
                </a:r>
              </a:p>
              <a:p>
                <a:r>
                  <a:rPr lang="en-US" altLang="ko-KR" sz="2000" b="0">
                    <a:latin typeface="Gill Sans" charset="0"/>
                    <a:ea typeface="Gill Sans" charset="0"/>
                    <a:cs typeface="Gill Sans" charset="0"/>
                  </a:rPr>
                  <a:t>Addresses</a:t>
                </a:r>
              </a:p>
            </p:txBody>
          </p:sp>
          <p:sp>
            <p:nvSpPr>
              <p:cNvPr id="25609" name="Oval 9"/>
              <p:cNvSpPr>
                <a:spLocks noChangeArrowheads="1"/>
              </p:cNvSpPr>
              <p:nvPr/>
            </p:nvSpPr>
            <p:spPr bwMode="auto">
              <a:xfrm>
                <a:off x="890" y="2334"/>
                <a:ext cx="671" cy="630"/>
              </a:xfrm>
              <a:prstGeom prst="ellipse">
                <a:avLst/>
              </a:prstGeom>
              <a:solidFill>
                <a:schemeClr val="accent1"/>
              </a:solidFill>
              <a:ln w="57150">
                <a:solidFill>
                  <a:schemeClr val="tx1"/>
                </a:solidFill>
                <a:round/>
                <a:headEnd/>
                <a:tailEnd/>
              </a:ln>
            </p:spPr>
            <p:txBody>
              <a:bodyPr wrap="none" lIns="91429" tIns="45714" rIns="91429" bIns="45714"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a:r>
                  <a:rPr lang="en-US" altLang="ko-KR" b="0" dirty="0">
                    <a:latin typeface="Gill Sans" charset="0"/>
                    <a:ea typeface="Gill Sans" charset="0"/>
                    <a:cs typeface="Gill Sans" charset="0"/>
                  </a:rPr>
                  <a:t>CPU</a:t>
                </a:r>
              </a:p>
            </p:txBody>
          </p:sp>
          <p:sp>
            <p:nvSpPr>
              <p:cNvPr id="25610" name="Line 10"/>
              <p:cNvSpPr>
                <a:spLocks noChangeShapeType="1"/>
              </p:cNvSpPr>
              <p:nvPr/>
            </p:nvSpPr>
            <p:spPr bwMode="auto">
              <a:xfrm flipV="1">
                <a:off x="1561" y="2670"/>
                <a:ext cx="926" cy="14"/>
              </a:xfrm>
              <a:prstGeom prst="line">
                <a:avLst/>
              </a:prstGeom>
              <a:noFill/>
              <a:ln w="5715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b="0">
                  <a:latin typeface="Gill Sans" charset="0"/>
                  <a:ea typeface="Gill Sans" charset="0"/>
                  <a:cs typeface="Gill Sans" charset="0"/>
                </a:endParaRPr>
              </a:p>
            </p:txBody>
          </p:sp>
          <p:sp>
            <p:nvSpPr>
              <p:cNvPr id="25611" name="Rectangle 11"/>
              <p:cNvSpPr>
                <a:spLocks noChangeArrowheads="1"/>
              </p:cNvSpPr>
              <p:nvPr/>
            </p:nvSpPr>
            <p:spPr bwMode="auto">
              <a:xfrm>
                <a:off x="2487" y="2376"/>
                <a:ext cx="805" cy="588"/>
              </a:xfrm>
              <a:prstGeom prst="rect">
                <a:avLst/>
              </a:prstGeom>
              <a:solidFill>
                <a:schemeClr val="bg1"/>
              </a:solidFill>
              <a:ln w="57150">
                <a:solidFill>
                  <a:schemeClr val="tx1"/>
                </a:solidFill>
                <a:miter lim="800000"/>
                <a:headEnd/>
                <a:tailEnd/>
              </a:ln>
            </p:spPr>
            <p:txBody>
              <a:bodyPr wrap="none" lIns="91429" tIns="45714" rIns="91429" bIns="45714"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a:r>
                  <a:rPr lang="en-US" altLang="ko-KR" b="0" dirty="0">
                    <a:latin typeface="Gill Sans" charset="0"/>
                    <a:ea typeface="Gill Sans" charset="0"/>
                    <a:cs typeface="Gill Sans" charset="0"/>
                  </a:rPr>
                  <a:t>MMU</a:t>
                </a:r>
              </a:p>
            </p:txBody>
          </p:sp>
          <p:sp>
            <p:nvSpPr>
              <p:cNvPr id="25612" name="Line 12"/>
              <p:cNvSpPr>
                <a:spLocks noChangeShapeType="1"/>
              </p:cNvSpPr>
              <p:nvPr/>
            </p:nvSpPr>
            <p:spPr bwMode="auto">
              <a:xfrm>
                <a:off x="3292" y="2670"/>
                <a:ext cx="1076" cy="0"/>
              </a:xfrm>
              <a:prstGeom prst="line">
                <a:avLst/>
              </a:prstGeom>
              <a:noFill/>
              <a:ln w="5715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b="0">
                  <a:latin typeface="Gill Sans" charset="0"/>
                  <a:ea typeface="Gill Sans" charset="0"/>
                  <a:cs typeface="Gill Sans" charset="0"/>
                </a:endParaRPr>
              </a:p>
            </p:txBody>
          </p:sp>
          <p:sp>
            <p:nvSpPr>
              <p:cNvPr id="25613" name="Text Box 13"/>
              <p:cNvSpPr txBox="1">
                <a:spLocks noChangeArrowheads="1"/>
              </p:cNvSpPr>
              <p:nvPr/>
            </p:nvSpPr>
            <p:spPr bwMode="auto">
              <a:xfrm>
                <a:off x="1505" y="2185"/>
                <a:ext cx="782" cy="3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57150">
                    <a:solidFill>
                      <a:srgbClr val="000000"/>
                    </a:solidFill>
                    <a:miter lim="800000"/>
                    <a:headEnd/>
                    <a:tailEnd/>
                  </a14:hiddenLine>
                </a:ext>
              </a:extLst>
            </p:spPr>
            <p:txBody>
              <a:bodyPr wrap="none" lIns="91429" tIns="45714" rIns="91429" bIns="45714">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r>
                  <a:rPr lang="en-US" altLang="ko-KR" sz="2000" b="0" dirty="0">
                    <a:latin typeface="Gill Sans" charset="0"/>
                    <a:ea typeface="Gill Sans" charset="0"/>
                    <a:cs typeface="Gill Sans" charset="0"/>
                  </a:rPr>
                  <a:t>Virtual</a:t>
                </a:r>
              </a:p>
              <a:p>
                <a:r>
                  <a:rPr lang="en-US" altLang="ko-KR" sz="2000" b="0" dirty="0">
                    <a:latin typeface="Gill Sans" charset="0"/>
                    <a:ea typeface="Gill Sans" charset="0"/>
                    <a:cs typeface="Gill Sans" charset="0"/>
                  </a:rPr>
                  <a:t>Addresses</a:t>
                </a:r>
              </a:p>
            </p:txBody>
          </p:sp>
        </p:grpSp>
        <p:sp>
          <p:nvSpPr>
            <p:cNvPr id="25606" name="Freeform 14"/>
            <p:cNvSpPr>
              <a:spLocks/>
            </p:cNvSpPr>
            <p:nvPr/>
          </p:nvSpPr>
          <p:spPr bwMode="auto">
            <a:xfrm>
              <a:off x="1313" y="1019"/>
              <a:ext cx="2959" cy="325"/>
            </a:xfrm>
            <a:custGeom>
              <a:avLst/>
              <a:gdLst>
                <a:gd name="T0" fmla="*/ 0 w 2736"/>
                <a:gd name="T1" fmla="*/ 2 h 392"/>
                <a:gd name="T2" fmla="*/ 3809 w 2736"/>
                <a:gd name="T3" fmla="*/ 2 h 392"/>
                <a:gd name="T4" fmla="*/ 15248 w 2736"/>
                <a:gd name="T5" fmla="*/ 2 h 392"/>
                <a:gd name="T6" fmla="*/ 21733 w 2736"/>
                <a:gd name="T7" fmla="*/ 0 h 392"/>
                <a:gd name="T8" fmla="*/ 0 60000 65536"/>
                <a:gd name="T9" fmla="*/ 0 60000 65536"/>
                <a:gd name="T10" fmla="*/ 0 60000 65536"/>
                <a:gd name="T11" fmla="*/ 0 60000 65536"/>
                <a:gd name="T12" fmla="*/ 0 w 2736"/>
                <a:gd name="T13" fmla="*/ 0 h 392"/>
                <a:gd name="T14" fmla="*/ 2736 w 2736"/>
                <a:gd name="T15" fmla="*/ 392 h 392"/>
              </a:gdLst>
              <a:ahLst/>
              <a:cxnLst>
                <a:cxn ang="T8">
                  <a:pos x="T0" y="T1"/>
                </a:cxn>
                <a:cxn ang="T9">
                  <a:pos x="T2" y="T3"/>
                </a:cxn>
                <a:cxn ang="T10">
                  <a:pos x="T4" y="T5"/>
                </a:cxn>
                <a:cxn ang="T11">
                  <a:pos x="T6" y="T7"/>
                </a:cxn>
              </a:cxnLst>
              <a:rect l="T12" t="T13" r="T14" b="T15"/>
              <a:pathLst>
                <a:path w="2736" h="392">
                  <a:moveTo>
                    <a:pt x="0" y="48"/>
                  </a:moveTo>
                  <a:cubicBezTo>
                    <a:pt x="80" y="168"/>
                    <a:pt x="160" y="288"/>
                    <a:pt x="480" y="336"/>
                  </a:cubicBezTo>
                  <a:cubicBezTo>
                    <a:pt x="800" y="384"/>
                    <a:pt x="1544" y="392"/>
                    <a:pt x="1920" y="336"/>
                  </a:cubicBezTo>
                  <a:cubicBezTo>
                    <a:pt x="2296" y="280"/>
                    <a:pt x="2516" y="140"/>
                    <a:pt x="2736" y="0"/>
                  </a:cubicBezTo>
                </a:path>
              </a:pathLst>
            </a:custGeom>
            <a:noFill/>
            <a:ln w="5715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endParaRPr lang="en-US" b="0">
                <a:latin typeface="Gill Sans" charset="0"/>
                <a:ea typeface="Gill Sans" charset="0"/>
                <a:cs typeface="Gill Sans" charset="0"/>
              </a:endParaRPr>
            </a:p>
          </p:txBody>
        </p:sp>
        <p:sp>
          <p:nvSpPr>
            <p:cNvPr id="25607" name="Text Box 15"/>
            <p:cNvSpPr txBox="1">
              <a:spLocks noChangeArrowheads="1"/>
            </p:cNvSpPr>
            <p:nvPr/>
          </p:nvSpPr>
          <p:spPr bwMode="auto">
            <a:xfrm>
              <a:off x="1511" y="1297"/>
              <a:ext cx="1752" cy="2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r>
                <a:rPr lang="en-US" altLang="ko-KR" sz="2000" b="0" dirty="0" err="1">
                  <a:latin typeface="Gill Sans" charset="0"/>
                  <a:ea typeface="Gill Sans" charset="0"/>
                  <a:cs typeface="Gill Sans" charset="0"/>
                </a:rPr>
                <a:t>Untranslated</a:t>
              </a:r>
              <a:r>
                <a:rPr lang="en-US" altLang="ko-KR" sz="2000" b="0" dirty="0">
                  <a:latin typeface="Gill Sans" charset="0"/>
                  <a:ea typeface="Gill Sans" charset="0"/>
                  <a:cs typeface="Gill Sans" charset="0"/>
                </a:rPr>
                <a:t> read or write</a:t>
              </a:r>
            </a:p>
          </p:txBody>
        </p:sp>
      </p:grpSp>
    </p:spTree>
    <p:extLst>
      <p:ext uri="{BB962C8B-B14F-4D97-AF65-F5344CB8AC3E}">
        <p14:creationId xmlns:p14="http://schemas.microsoft.com/office/powerpoint/2010/main" val="2381197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43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5433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5433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5433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5433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5433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543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4339"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D41EB-1BDF-1148-AF31-C93A3B5CF840}"/>
              </a:ext>
            </a:extLst>
          </p:cNvPr>
          <p:cNvSpPr>
            <a:spLocks noGrp="1"/>
          </p:cNvSpPr>
          <p:nvPr>
            <p:ph type="title"/>
          </p:nvPr>
        </p:nvSpPr>
        <p:spPr>
          <a:xfrm>
            <a:off x="1600200" y="152400"/>
            <a:ext cx="8991600" cy="533400"/>
          </a:xfrm>
        </p:spPr>
        <p:txBody>
          <a:bodyPr/>
          <a:lstStyle/>
          <a:p>
            <a:r>
              <a:rPr lang="en-US" dirty="0"/>
              <a:t>Example: x86 classic 32-bit address translation</a:t>
            </a:r>
          </a:p>
        </p:txBody>
      </p:sp>
      <p:sp>
        <p:nvSpPr>
          <p:cNvPr id="3" name="Content Placeholder 2">
            <a:extLst>
              <a:ext uri="{FF2B5EF4-FFF2-40B4-BE49-F238E27FC236}">
                <a16:creationId xmlns:a16="http://schemas.microsoft.com/office/drawing/2014/main" id="{7235E138-221E-B34F-8F18-AB581022F8F5}"/>
              </a:ext>
            </a:extLst>
          </p:cNvPr>
          <p:cNvSpPr>
            <a:spLocks noGrp="1"/>
          </p:cNvSpPr>
          <p:nvPr>
            <p:ph idx="1"/>
          </p:nvPr>
        </p:nvSpPr>
        <p:spPr>
          <a:xfrm>
            <a:off x="914400" y="4655627"/>
            <a:ext cx="10287000" cy="1897573"/>
          </a:xfrm>
        </p:spPr>
        <p:txBody>
          <a:bodyPr>
            <a:normAutofit lnSpcReduction="10000"/>
          </a:bodyPr>
          <a:lstStyle/>
          <a:p>
            <a:r>
              <a:rPr lang="en-US" dirty="0"/>
              <a:t>Intel terminology: Top-level page-table called a “Page Directory”</a:t>
            </a:r>
          </a:p>
          <a:p>
            <a:pPr lvl="1"/>
            <a:r>
              <a:rPr lang="en-US" dirty="0"/>
              <a:t>With “Page Directory Entries”</a:t>
            </a:r>
          </a:p>
          <a:p>
            <a:r>
              <a:rPr lang="en-US" dirty="0">
                <a:solidFill>
                  <a:srgbClr val="FF0000"/>
                </a:solidFill>
              </a:rPr>
              <a:t>CR3 provides physical address of the page directory</a:t>
            </a:r>
          </a:p>
          <a:p>
            <a:pPr lvl="1"/>
            <a:r>
              <a:rPr lang="en-US" dirty="0"/>
              <a:t>This is what we have called the “</a:t>
            </a:r>
            <a:r>
              <a:rPr lang="en-US" dirty="0" err="1"/>
              <a:t>PageTablePtr</a:t>
            </a:r>
            <a:r>
              <a:rPr lang="en-US" dirty="0"/>
              <a:t>” in previous slides</a:t>
            </a:r>
          </a:p>
          <a:p>
            <a:pPr lvl="1"/>
            <a:r>
              <a:rPr lang="en-US" dirty="0"/>
              <a:t>Change in CR3 changes the whole translation table!</a:t>
            </a:r>
          </a:p>
        </p:txBody>
      </p:sp>
      <p:pic>
        <p:nvPicPr>
          <p:cNvPr id="7" name="Picture 6">
            <a:extLst>
              <a:ext uri="{FF2B5EF4-FFF2-40B4-BE49-F238E27FC236}">
                <a16:creationId xmlns:a16="http://schemas.microsoft.com/office/drawing/2014/main" id="{469000AB-CE81-0F43-81A3-314BBACA676A}"/>
              </a:ext>
            </a:extLst>
          </p:cNvPr>
          <p:cNvPicPr>
            <a:picLocks noChangeAspect="1"/>
          </p:cNvPicPr>
          <p:nvPr/>
        </p:nvPicPr>
        <p:blipFill>
          <a:blip r:embed="rId2" cstate="email">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673350" y="682869"/>
            <a:ext cx="6997700" cy="3972758"/>
          </a:xfrm>
          <a:prstGeom prst="rect">
            <a:avLst/>
          </a:prstGeom>
        </p:spPr>
      </p:pic>
      <p:grpSp>
        <p:nvGrpSpPr>
          <p:cNvPr id="8" name="Group 7"/>
          <p:cNvGrpSpPr/>
          <p:nvPr/>
        </p:nvGrpSpPr>
        <p:grpSpPr>
          <a:xfrm>
            <a:off x="1905000" y="3810000"/>
            <a:ext cx="3429000" cy="1676400"/>
            <a:chOff x="152400" y="4267200"/>
            <a:chExt cx="3429000" cy="1676400"/>
          </a:xfrm>
        </p:grpSpPr>
        <p:sp>
          <p:nvSpPr>
            <p:cNvPr id="4" name="Rectangle 3"/>
            <p:cNvSpPr/>
            <p:nvPr/>
          </p:nvSpPr>
          <p:spPr bwMode="auto">
            <a:xfrm>
              <a:off x="2209800" y="4267200"/>
              <a:ext cx="1371600" cy="381000"/>
            </a:xfrm>
            <a:prstGeom prst="rect">
              <a:avLst/>
            </a:prstGeom>
            <a:noFill/>
            <a:ln w="571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cxnSp>
          <p:nvCxnSpPr>
            <p:cNvPr id="6" name="Straight Arrow Connector 5"/>
            <p:cNvCxnSpPr/>
            <p:nvPr/>
          </p:nvCxnSpPr>
          <p:spPr bwMode="auto">
            <a:xfrm flipV="1">
              <a:off x="152400" y="4648201"/>
              <a:ext cx="2057400" cy="1295399"/>
            </a:xfrm>
            <a:prstGeom prst="straightConnector1">
              <a:avLst/>
            </a:prstGeom>
            <a:solidFill>
              <a:schemeClr val="bg1"/>
            </a:solidFill>
            <a:ln w="5715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19679304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par>
                          <p:cTn id="17" fill="hold">
                            <p:stCondLst>
                              <p:cond delay="0"/>
                            </p:stCondLst>
                            <p:childTnLst>
                              <p:par>
                                <p:cTn id="18" presetID="22" presetClass="entr" presetSubtype="4"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down)">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ko-KR" dirty="0">
                <a:ea typeface="굴림" panose="020B0600000101010101" pitchFamily="34" charset="-127"/>
              </a:rPr>
              <a:t>What is in a Page Table Entry (PTE)?</a:t>
            </a:r>
          </a:p>
        </p:txBody>
      </p:sp>
      <p:sp>
        <p:nvSpPr>
          <p:cNvPr id="803843" name="Rectangle 3"/>
          <p:cNvSpPr>
            <a:spLocks noGrp="1" noChangeArrowheads="1"/>
          </p:cNvSpPr>
          <p:nvPr>
            <p:ph type="body" idx="1"/>
          </p:nvPr>
        </p:nvSpPr>
        <p:spPr>
          <a:xfrm>
            <a:off x="1066800" y="732692"/>
            <a:ext cx="10058400" cy="6096000"/>
          </a:xfrm>
        </p:spPr>
        <p:txBody>
          <a:bodyPr>
            <a:normAutofit lnSpcReduction="10000"/>
          </a:bodyPr>
          <a:lstStyle/>
          <a:p>
            <a:pPr>
              <a:lnSpc>
                <a:spcPct val="80000"/>
              </a:lnSpc>
              <a:spcBef>
                <a:spcPct val="15000"/>
              </a:spcBef>
              <a:tabLst>
                <a:tab pos="1377950" algn="r"/>
                <a:tab pos="1541463" algn="l"/>
              </a:tabLst>
            </a:pPr>
            <a:r>
              <a:rPr lang="en-US" altLang="ko-KR" dirty="0">
                <a:ea typeface="굴림" panose="020B0600000101010101" pitchFamily="34" charset="-127"/>
              </a:rPr>
              <a:t>What is in a Page Table Entry (or PTE)?</a:t>
            </a:r>
          </a:p>
          <a:p>
            <a:pPr marL="628650" lvl="1">
              <a:lnSpc>
                <a:spcPct val="80000"/>
              </a:lnSpc>
              <a:spcBef>
                <a:spcPct val="15000"/>
              </a:spcBef>
              <a:tabLst>
                <a:tab pos="1377950" algn="r"/>
                <a:tab pos="1541463" algn="l"/>
              </a:tabLst>
            </a:pPr>
            <a:r>
              <a:rPr lang="en-US" altLang="ko-KR" dirty="0">
                <a:ea typeface="굴림" panose="020B0600000101010101" pitchFamily="34" charset="-127"/>
              </a:rPr>
              <a:t>Pointer to next-level page table or to actual page</a:t>
            </a:r>
          </a:p>
          <a:p>
            <a:pPr marL="628650" lvl="1">
              <a:lnSpc>
                <a:spcPct val="80000"/>
              </a:lnSpc>
              <a:spcBef>
                <a:spcPct val="15000"/>
              </a:spcBef>
              <a:tabLst>
                <a:tab pos="1377950" algn="r"/>
                <a:tab pos="1541463" algn="l"/>
              </a:tabLst>
            </a:pPr>
            <a:r>
              <a:rPr lang="en-US" altLang="ko-KR" dirty="0">
                <a:ea typeface="굴림" panose="020B0600000101010101" pitchFamily="34" charset="-127"/>
                <a:sym typeface="Symbol" panose="05050102010706020507" pitchFamily="18" charset="2"/>
              </a:rPr>
              <a:t>Permission bits: valid, read-only, read-write, write-only</a:t>
            </a:r>
          </a:p>
          <a:p>
            <a:pPr>
              <a:lnSpc>
                <a:spcPct val="80000"/>
              </a:lnSpc>
              <a:spcBef>
                <a:spcPct val="15000"/>
              </a:spcBef>
              <a:tabLst>
                <a:tab pos="1377950" algn="r"/>
                <a:tab pos="1541463" algn="l"/>
              </a:tabLst>
            </a:pPr>
            <a:r>
              <a:rPr lang="en-US" altLang="ko-KR" dirty="0">
                <a:ea typeface="굴림" panose="020B0600000101010101" pitchFamily="34" charset="-127"/>
                <a:sym typeface="Symbol" panose="05050102010706020507" pitchFamily="18" charset="2"/>
              </a:rPr>
              <a:t>Example: Intel x86 architecture PTE:</a:t>
            </a:r>
          </a:p>
          <a:p>
            <a:pPr marL="628650" lvl="1">
              <a:lnSpc>
                <a:spcPct val="80000"/>
              </a:lnSpc>
              <a:spcBef>
                <a:spcPct val="15000"/>
              </a:spcBef>
              <a:tabLst>
                <a:tab pos="1377950" algn="r"/>
                <a:tab pos="1541463" algn="l"/>
              </a:tabLst>
            </a:pPr>
            <a:r>
              <a:rPr lang="en-US" altLang="ko-KR" dirty="0">
                <a:ea typeface="굴림" panose="020B0600000101010101" pitchFamily="34" charset="-127"/>
                <a:sym typeface="Symbol" panose="05050102010706020507" pitchFamily="18" charset="2"/>
              </a:rPr>
              <a:t>Address same format previous slide (10, 10, 12-bit offset)</a:t>
            </a:r>
          </a:p>
          <a:p>
            <a:pPr marL="628650" lvl="1">
              <a:lnSpc>
                <a:spcPct val="80000"/>
              </a:lnSpc>
              <a:spcBef>
                <a:spcPct val="15000"/>
              </a:spcBef>
              <a:tabLst>
                <a:tab pos="1377950" algn="r"/>
                <a:tab pos="1541463" algn="l"/>
              </a:tabLst>
            </a:pPr>
            <a:r>
              <a:rPr lang="en-US" altLang="ko-KR" dirty="0">
                <a:ea typeface="굴림" panose="020B0600000101010101" pitchFamily="34" charset="-127"/>
                <a:sym typeface="Symbol" panose="05050102010706020507" pitchFamily="18" charset="2"/>
              </a:rPr>
              <a:t>Intermediate page tables called “Directories”</a:t>
            </a:r>
            <a:br>
              <a:rPr lang="en-US" altLang="ko-KR" dirty="0">
                <a:ea typeface="굴림" panose="020B0600000101010101" pitchFamily="34" charset="-127"/>
                <a:sym typeface="Symbol" panose="05050102010706020507" pitchFamily="18" charset="2"/>
              </a:rPr>
            </a:br>
            <a:endParaRPr lang="en-US" altLang="ko-KR" dirty="0">
              <a:ea typeface="굴림" panose="020B0600000101010101" pitchFamily="34" charset="-127"/>
              <a:sym typeface="Symbol" panose="05050102010706020507" pitchFamily="18" charset="2"/>
            </a:endParaRPr>
          </a:p>
          <a:p>
            <a:pPr marL="628650" lvl="1">
              <a:lnSpc>
                <a:spcPct val="80000"/>
              </a:lnSpc>
              <a:spcBef>
                <a:spcPct val="15000"/>
              </a:spcBef>
              <a:tabLst>
                <a:tab pos="1377950" algn="r"/>
                <a:tab pos="1541463" algn="l"/>
              </a:tabLst>
            </a:pPr>
            <a:endParaRPr lang="en-US" altLang="ko-KR" dirty="0">
              <a:ea typeface="굴림" panose="020B0600000101010101" pitchFamily="34" charset="-127"/>
              <a:sym typeface="Symbol" panose="05050102010706020507" pitchFamily="18" charset="2"/>
            </a:endParaRPr>
          </a:p>
          <a:p>
            <a:pPr marL="628650" lvl="1">
              <a:lnSpc>
                <a:spcPct val="80000"/>
              </a:lnSpc>
              <a:spcBef>
                <a:spcPct val="15000"/>
              </a:spcBef>
              <a:tabLst>
                <a:tab pos="1377950" algn="r"/>
                <a:tab pos="1541463" algn="l"/>
              </a:tabLst>
            </a:pPr>
            <a:endParaRPr lang="en-US" altLang="ko-KR" dirty="0">
              <a:ea typeface="굴림" panose="020B0600000101010101" pitchFamily="34" charset="-127"/>
              <a:sym typeface="Symbol" panose="05050102010706020507" pitchFamily="18" charset="2"/>
            </a:endParaRPr>
          </a:p>
          <a:p>
            <a:pPr>
              <a:lnSpc>
                <a:spcPct val="80000"/>
              </a:lnSpc>
              <a:spcBef>
                <a:spcPct val="15000"/>
              </a:spcBef>
              <a:tabLst>
                <a:tab pos="1377950" algn="r"/>
                <a:tab pos="1541463" algn="l"/>
              </a:tabLst>
            </a:pPr>
            <a:endParaRPr lang="en-US" altLang="ko-KR" dirty="0">
              <a:ea typeface="굴림" panose="020B0600000101010101" pitchFamily="34" charset="-127"/>
              <a:sym typeface="Symbol" panose="05050102010706020507" pitchFamily="18" charset="2"/>
            </a:endParaRPr>
          </a:p>
          <a:p>
            <a:pPr marL="628650" lvl="1">
              <a:lnSpc>
                <a:spcPct val="80000"/>
              </a:lnSpc>
              <a:spcBef>
                <a:spcPct val="15000"/>
              </a:spcBef>
              <a:tabLst>
                <a:tab pos="1377950" algn="r"/>
                <a:tab pos="1541463" algn="l"/>
              </a:tabLst>
            </a:pPr>
            <a:endParaRPr lang="en-US" altLang="ko-KR" dirty="0">
              <a:ea typeface="굴림" panose="020B0600000101010101" pitchFamily="34" charset="-127"/>
              <a:sym typeface="Symbol" panose="05050102010706020507" pitchFamily="18" charset="2"/>
            </a:endParaRPr>
          </a:p>
          <a:p>
            <a:pPr marL="628650" lvl="1">
              <a:lnSpc>
                <a:spcPct val="80000"/>
              </a:lnSpc>
              <a:spcBef>
                <a:spcPct val="15000"/>
              </a:spcBef>
              <a:buNone/>
              <a:tabLst>
                <a:tab pos="1377950" algn="r"/>
                <a:tab pos="1541463" algn="l"/>
              </a:tabLst>
            </a:pPr>
            <a:r>
              <a:rPr lang="en-US" altLang="ko-KR" dirty="0">
                <a:ea typeface="굴림" panose="020B0600000101010101" pitchFamily="34" charset="-127"/>
                <a:sym typeface="Symbol" panose="05050102010706020507" pitchFamily="18" charset="2"/>
              </a:rPr>
              <a:t>		</a:t>
            </a:r>
            <a:r>
              <a:rPr lang="en-US" altLang="ko-KR" dirty="0">
                <a:solidFill>
                  <a:srgbClr val="FF0000"/>
                </a:solidFill>
                <a:ea typeface="굴림" panose="020B0600000101010101" pitchFamily="34" charset="-127"/>
                <a:sym typeface="Symbol" panose="05050102010706020507" pitchFamily="18" charset="2"/>
              </a:rPr>
              <a:t>P: 	Present (same as “valid” bit in other architectures) </a:t>
            </a:r>
          </a:p>
          <a:p>
            <a:pPr marL="628650" lvl="1">
              <a:lnSpc>
                <a:spcPct val="80000"/>
              </a:lnSpc>
              <a:spcBef>
                <a:spcPct val="15000"/>
              </a:spcBef>
              <a:buNone/>
              <a:tabLst>
                <a:tab pos="1377950" algn="r"/>
                <a:tab pos="1541463" algn="l"/>
              </a:tabLst>
            </a:pPr>
            <a:r>
              <a:rPr lang="en-US" altLang="ko-KR" dirty="0">
                <a:ea typeface="굴림" panose="020B0600000101010101" pitchFamily="34" charset="-127"/>
                <a:sym typeface="Symbol" panose="05050102010706020507" pitchFamily="18" charset="2"/>
              </a:rPr>
              <a:t>		</a:t>
            </a:r>
            <a:r>
              <a:rPr lang="en-US" altLang="ko-KR" dirty="0">
                <a:solidFill>
                  <a:srgbClr val="FF0000"/>
                </a:solidFill>
                <a:ea typeface="굴림" panose="020B0600000101010101" pitchFamily="34" charset="-127"/>
                <a:sym typeface="Symbol" panose="05050102010706020507" pitchFamily="18" charset="2"/>
              </a:rPr>
              <a:t>W: 	Writeable</a:t>
            </a:r>
          </a:p>
          <a:p>
            <a:pPr marL="628650" lvl="1">
              <a:lnSpc>
                <a:spcPct val="80000"/>
              </a:lnSpc>
              <a:spcBef>
                <a:spcPct val="15000"/>
              </a:spcBef>
              <a:buNone/>
              <a:tabLst>
                <a:tab pos="1377950" algn="r"/>
                <a:tab pos="1541463" algn="l"/>
              </a:tabLst>
            </a:pPr>
            <a:r>
              <a:rPr lang="en-US" altLang="ko-KR" dirty="0">
                <a:ea typeface="굴림" panose="020B0600000101010101" pitchFamily="34" charset="-127"/>
                <a:sym typeface="Symbol" panose="05050102010706020507" pitchFamily="18" charset="2"/>
              </a:rPr>
              <a:t>		U: 	User accessible</a:t>
            </a:r>
          </a:p>
          <a:p>
            <a:pPr marL="628650" lvl="1">
              <a:lnSpc>
                <a:spcPct val="80000"/>
              </a:lnSpc>
              <a:spcBef>
                <a:spcPct val="15000"/>
              </a:spcBef>
              <a:buNone/>
              <a:tabLst>
                <a:tab pos="1377950" algn="r"/>
                <a:tab pos="1541463" algn="l"/>
              </a:tabLst>
            </a:pPr>
            <a:r>
              <a:rPr lang="en-US" altLang="ko-KR" dirty="0">
                <a:ea typeface="굴림" panose="020B0600000101010101" pitchFamily="34" charset="-127"/>
                <a:sym typeface="Symbol" panose="05050102010706020507" pitchFamily="18" charset="2"/>
              </a:rPr>
              <a:t>		PWT:	Page write transparent: external cache write-through</a:t>
            </a:r>
          </a:p>
          <a:p>
            <a:pPr marL="628650" lvl="1">
              <a:lnSpc>
                <a:spcPct val="80000"/>
              </a:lnSpc>
              <a:spcBef>
                <a:spcPct val="15000"/>
              </a:spcBef>
              <a:buNone/>
              <a:tabLst>
                <a:tab pos="1377950" algn="r"/>
                <a:tab pos="1541463" algn="l"/>
              </a:tabLst>
            </a:pPr>
            <a:r>
              <a:rPr lang="en-US" altLang="ko-KR" dirty="0">
                <a:ea typeface="굴림" panose="020B0600000101010101" pitchFamily="34" charset="-127"/>
                <a:sym typeface="Symbol" panose="05050102010706020507" pitchFamily="18" charset="2"/>
              </a:rPr>
              <a:t>		PCD:	Page cache disabled (page cannot be cached)</a:t>
            </a:r>
          </a:p>
          <a:p>
            <a:pPr marL="628650" lvl="1">
              <a:lnSpc>
                <a:spcPct val="80000"/>
              </a:lnSpc>
              <a:spcBef>
                <a:spcPct val="15000"/>
              </a:spcBef>
              <a:buNone/>
              <a:tabLst>
                <a:tab pos="1377950" algn="r"/>
                <a:tab pos="1541463" algn="l"/>
              </a:tabLst>
            </a:pPr>
            <a:r>
              <a:rPr lang="en-US" altLang="ko-KR" dirty="0">
                <a:ea typeface="굴림" panose="020B0600000101010101" pitchFamily="34" charset="-127"/>
                <a:sym typeface="Symbol" panose="05050102010706020507" pitchFamily="18" charset="2"/>
              </a:rPr>
              <a:t>		</a:t>
            </a:r>
            <a:r>
              <a:rPr lang="en-US" altLang="ko-KR" dirty="0">
                <a:solidFill>
                  <a:srgbClr val="00B050"/>
                </a:solidFill>
                <a:ea typeface="굴림" panose="020B0600000101010101" pitchFamily="34" charset="-127"/>
                <a:sym typeface="Symbol" panose="05050102010706020507" pitchFamily="18" charset="2"/>
              </a:rPr>
              <a:t>A: 	Accessed: page has been accessed recently</a:t>
            </a:r>
          </a:p>
          <a:p>
            <a:pPr marL="628650" lvl="1">
              <a:lnSpc>
                <a:spcPct val="80000"/>
              </a:lnSpc>
              <a:spcBef>
                <a:spcPct val="15000"/>
              </a:spcBef>
              <a:buNone/>
              <a:tabLst>
                <a:tab pos="1377950" algn="r"/>
                <a:tab pos="1541463" algn="l"/>
              </a:tabLst>
            </a:pPr>
            <a:r>
              <a:rPr lang="en-US" altLang="ko-KR" dirty="0">
                <a:solidFill>
                  <a:srgbClr val="00B050"/>
                </a:solidFill>
                <a:ea typeface="굴림" panose="020B0600000101010101" pitchFamily="34" charset="-127"/>
                <a:sym typeface="Symbol" panose="05050102010706020507" pitchFamily="18" charset="2"/>
              </a:rPr>
              <a:t>		D: 	Dirty (PTE only): page has been modified recently</a:t>
            </a:r>
          </a:p>
          <a:p>
            <a:pPr marL="628650" lvl="1">
              <a:lnSpc>
                <a:spcPct val="80000"/>
              </a:lnSpc>
              <a:spcBef>
                <a:spcPct val="15000"/>
              </a:spcBef>
              <a:buNone/>
              <a:tabLst>
                <a:tab pos="1377950" algn="r"/>
                <a:tab pos="1541463" algn="l"/>
              </a:tabLst>
            </a:pPr>
            <a:r>
              <a:rPr lang="en-US" altLang="ko-KR" dirty="0">
                <a:ea typeface="굴림" panose="020B0600000101010101" pitchFamily="34" charset="-127"/>
                <a:sym typeface="Symbol" panose="05050102010706020507" pitchFamily="18" charset="2"/>
              </a:rPr>
              <a:t>		PS: 	Page Size:  PS=14MB page (directory only).</a:t>
            </a:r>
            <a:br>
              <a:rPr lang="en-US" altLang="ko-KR" dirty="0">
                <a:ea typeface="굴림" panose="020B0600000101010101" pitchFamily="34" charset="-127"/>
                <a:sym typeface="Symbol" panose="05050102010706020507" pitchFamily="18" charset="2"/>
              </a:rPr>
            </a:br>
            <a:r>
              <a:rPr lang="en-US" altLang="ko-KR" dirty="0">
                <a:ea typeface="굴림" panose="020B0600000101010101" pitchFamily="34" charset="-127"/>
                <a:sym typeface="Symbol" panose="05050102010706020507" pitchFamily="18" charset="2"/>
              </a:rPr>
              <a:t>		Bottom 22 bits of virtual address serve as offset</a:t>
            </a:r>
          </a:p>
        </p:txBody>
      </p:sp>
      <p:grpSp>
        <p:nvGrpSpPr>
          <p:cNvPr id="803844" name="Group 4"/>
          <p:cNvGrpSpPr>
            <a:grpSpLocks/>
          </p:cNvGrpSpPr>
          <p:nvPr/>
        </p:nvGrpSpPr>
        <p:grpSpPr bwMode="auto">
          <a:xfrm>
            <a:off x="2187575" y="2717803"/>
            <a:ext cx="7696200" cy="976313"/>
            <a:chOff x="480" y="2304"/>
            <a:chExt cx="4848" cy="615"/>
          </a:xfrm>
        </p:grpSpPr>
        <p:sp>
          <p:nvSpPr>
            <p:cNvPr id="8197" name="Rectangle 5"/>
            <p:cNvSpPr>
              <a:spLocks noChangeArrowheads="1"/>
            </p:cNvSpPr>
            <p:nvPr/>
          </p:nvSpPr>
          <p:spPr bwMode="auto">
            <a:xfrm>
              <a:off x="480" y="2304"/>
              <a:ext cx="2544"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90000"/>
                </a:lnSpc>
              </a:pPr>
              <a:r>
                <a:rPr lang="en-US" altLang="ko-KR" dirty="0">
                  <a:latin typeface="Gill Sans"/>
                  <a:ea typeface="굴림" panose="020B0600000101010101" pitchFamily="34" charset="-127"/>
                </a:rPr>
                <a:t>Page Frame Number</a:t>
              </a:r>
            </a:p>
            <a:p>
              <a:pPr algn="ctr">
                <a:lnSpc>
                  <a:spcPct val="90000"/>
                </a:lnSpc>
              </a:pPr>
              <a:r>
                <a:rPr lang="en-US" altLang="ko-KR" dirty="0">
                  <a:latin typeface="Gill Sans"/>
                  <a:ea typeface="굴림" panose="020B0600000101010101" pitchFamily="34" charset="-127"/>
                </a:rPr>
                <a:t>(Physical Page Number)</a:t>
              </a:r>
            </a:p>
          </p:txBody>
        </p:sp>
        <p:sp>
          <p:nvSpPr>
            <p:cNvPr id="8198" name="Rectangle 6"/>
            <p:cNvSpPr>
              <a:spLocks noChangeArrowheads="1"/>
            </p:cNvSpPr>
            <p:nvPr/>
          </p:nvSpPr>
          <p:spPr bwMode="auto">
            <a:xfrm>
              <a:off x="3024" y="2304"/>
              <a:ext cx="576"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800" dirty="0">
                  <a:latin typeface="Gill Sans"/>
                  <a:ea typeface="굴림" panose="020B0600000101010101" pitchFamily="34" charset="-127"/>
                </a:rPr>
                <a:t>Free</a:t>
              </a:r>
            </a:p>
            <a:p>
              <a:pPr algn="ctr"/>
              <a:r>
                <a:rPr lang="en-US" altLang="ko-KR" sz="1800" dirty="0">
                  <a:latin typeface="Gill Sans"/>
                  <a:ea typeface="굴림" panose="020B0600000101010101" pitchFamily="34" charset="-127"/>
                </a:rPr>
                <a:t>(OS)</a:t>
              </a:r>
            </a:p>
          </p:txBody>
        </p:sp>
        <p:sp>
          <p:nvSpPr>
            <p:cNvPr id="8199" name="Rectangle 7"/>
            <p:cNvSpPr>
              <a:spLocks noChangeArrowheads="1"/>
            </p:cNvSpPr>
            <p:nvPr/>
          </p:nvSpPr>
          <p:spPr bwMode="auto">
            <a:xfrm>
              <a:off x="3600"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800">
                  <a:latin typeface="Gill Sans"/>
                  <a:ea typeface="굴림" panose="020B0600000101010101" pitchFamily="34" charset="-127"/>
                </a:rPr>
                <a:t>0</a:t>
              </a:r>
            </a:p>
          </p:txBody>
        </p:sp>
        <p:sp>
          <p:nvSpPr>
            <p:cNvPr id="8200" name="Rectangle 8"/>
            <p:cNvSpPr>
              <a:spLocks noChangeArrowheads="1"/>
            </p:cNvSpPr>
            <p:nvPr/>
          </p:nvSpPr>
          <p:spPr bwMode="auto">
            <a:xfrm>
              <a:off x="3792"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vert"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800" dirty="0">
                  <a:latin typeface="Gill Sans"/>
                  <a:ea typeface="굴림" panose="020B0600000101010101" pitchFamily="34" charset="-127"/>
                </a:rPr>
                <a:t>PS</a:t>
              </a:r>
            </a:p>
          </p:txBody>
        </p:sp>
        <p:sp>
          <p:nvSpPr>
            <p:cNvPr id="8201" name="Rectangle 9"/>
            <p:cNvSpPr>
              <a:spLocks noChangeArrowheads="1"/>
            </p:cNvSpPr>
            <p:nvPr/>
          </p:nvSpPr>
          <p:spPr bwMode="auto">
            <a:xfrm>
              <a:off x="3984"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800">
                  <a:latin typeface="Gill Sans"/>
                  <a:ea typeface="굴림" panose="020B0600000101010101" pitchFamily="34" charset="-127"/>
                </a:rPr>
                <a:t>D</a:t>
              </a:r>
            </a:p>
          </p:txBody>
        </p:sp>
        <p:sp>
          <p:nvSpPr>
            <p:cNvPr id="8202" name="Rectangle 10"/>
            <p:cNvSpPr>
              <a:spLocks noChangeArrowheads="1"/>
            </p:cNvSpPr>
            <p:nvPr/>
          </p:nvSpPr>
          <p:spPr bwMode="auto">
            <a:xfrm>
              <a:off x="4176"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800">
                  <a:latin typeface="Gill Sans"/>
                  <a:ea typeface="굴림" panose="020B0600000101010101" pitchFamily="34" charset="-127"/>
                </a:rPr>
                <a:t>A</a:t>
              </a:r>
            </a:p>
          </p:txBody>
        </p:sp>
        <p:sp>
          <p:nvSpPr>
            <p:cNvPr id="8203" name="Rectangle 11"/>
            <p:cNvSpPr>
              <a:spLocks noChangeArrowheads="1"/>
            </p:cNvSpPr>
            <p:nvPr/>
          </p:nvSpPr>
          <p:spPr bwMode="auto">
            <a:xfrm>
              <a:off x="4368"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800" dirty="0">
                  <a:latin typeface="Gill Sans"/>
                  <a:ea typeface="굴림" panose="020B0600000101010101" pitchFamily="34" charset="-127"/>
                </a:rPr>
                <a:t>PCD</a:t>
              </a:r>
            </a:p>
          </p:txBody>
        </p:sp>
        <p:sp>
          <p:nvSpPr>
            <p:cNvPr id="8204" name="Rectangle 12"/>
            <p:cNvSpPr>
              <a:spLocks noChangeArrowheads="1"/>
            </p:cNvSpPr>
            <p:nvPr/>
          </p:nvSpPr>
          <p:spPr bwMode="auto">
            <a:xfrm>
              <a:off x="4560"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600">
                  <a:latin typeface="Gill Sans"/>
                  <a:ea typeface="굴림" panose="020B0600000101010101" pitchFamily="34" charset="-127"/>
                </a:rPr>
                <a:t>PWT</a:t>
              </a:r>
            </a:p>
          </p:txBody>
        </p:sp>
        <p:sp>
          <p:nvSpPr>
            <p:cNvPr id="8205" name="Rectangle 13"/>
            <p:cNvSpPr>
              <a:spLocks noChangeArrowheads="1"/>
            </p:cNvSpPr>
            <p:nvPr/>
          </p:nvSpPr>
          <p:spPr bwMode="auto">
            <a:xfrm>
              <a:off x="4752"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800" dirty="0">
                  <a:latin typeface="Gill Sans"/>
                  <a:ea typeface="굴림" panose="020B0600000101010101" pitchFamily="34" charset="-127"/>
                </a:rPr>
                <a:t>U</a:t>
              </a:r>
            </a:p>
          </p:txBody>
        </p:sp>
        <p:sp>
          <p:nvSpPr>
            <p:cNvPr id="8206" name="Rectangle 14"/>
            <p:cNvSpPr>
              <a:spLocks noChangeArrowheads="1"/>
            </p:cNvSpPr>
            <p:nvPr/>
          </p:nvSpPr>
          <p:spPr bwMode="auto">
            <a:xfrm>
              <a:off x="4944"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800" dirty="0">
                  <a:latin typeface="Gill Sans"/>
                  <a:ea typeface="굴림" panose="020B0600000101010101" pitchFamily="34" charset="-127"/>
                </a:rPr>
                <a:t>W</a:t>
              </a:r>
            </a:p>
          </p:txBody>
        </p:sp>
        <p:sp>
          <p:nvSpPr>
            <p:cNvPr id="8207" name="Rectangle 15"/>
            <p:cNvSpPr>
              <a:spLocks noChangeArrowheads="1"/>
            </p:cNvSpPr>
            <p:nvPr/>
          </p:nvSpPr>
          <p:spPr bwMode="auto">
            <a:xfrm>
              <a:off x="5136"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800">
                  <a:latin typeface="Gill Sans"/>
                  <a:ea typeface="굴림" panose="020B0600000101010101" pitchFamily="34" charset="-127"/>
                </a:rPr>
                <a:t>P</a:t>
              </a:r>
            </a:p>
          </p:txBody>
        </p:sp>
        <p:sp>
          <p:nvSpPr>
            <p:cNvPr id="8208" name="Text Box 16"/>
            <p:cNvSpPr txBox="1">
              <a:spLocks noChangeArrowheads="1"/>
            </p:cNvSpPr>
            <p:nvPr/>
          </p:nvSpPr>
          <p:spPr bwMode="auto">
            <a:xfrm>
              <a:off x="5126" y="2688"/>
              <a:ext cx="196"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800">
                  <a:latin typeface="Gill Sans"/>
                  <a:ea typeface="굴림" panose="020B0600000101010101" pitchFamily="34" charset="-127"/>
                </a:rPr>
                <a:t>0</a:t>
              </a:r>
            </a:p>
          </p:txBody>
        </p:sp>
        <p:sp>
          <p:nvSpPr>
            <p:cNvPr id="8209" name="Text Box 17"/>
            <p:cNvSpPr txBox="1">
              <a:spLocks noChangeArrowheads="1"/>
            </p:cNvSpPr>
            <p:nvPr/>
          </p:nvSpPr>
          <p:spPr bwMode="auto">
            <a:xfrm>
              <a:off x="4944" y="2688"/>
              <a:ext cx="196"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800">
                  <a:latin typeface="Gill Sans"/>
                  <a:ea typeface="굴림" panose="020B0600000101010101" pitchFamily="34" charset="-127"/>
                </a:rPr>
                <a:t>1</a:t>
              </a:r>
            </a:p>
          </p:txBody>
        </p:sp>
        <p:sp>
          <p:nvSpPr>
            <p:cNvPr id="8210" name="Text Box 18"/>
            <p:cNvSpPr txBox="1">
              <a:spLocks noChangeArrowheads="1"/>
            </p:cNvSpPr>
            <p:nvPr/>
          </p:nvSpPr>
          <p:spPr bwMode="auto">
            <a:xfrm>
              <a:off x="4752" y="2688"/>
              <a:ext cx="196"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800">
                  <a:latin typeface="Gill Sans"/>
                  <a:ea typeface="굴림" panose="020B0600000101010101" pitchFamily="34" charset="-127"/>
                </a:rPr>
                <a:t>2</a:t>
              </a:r>
            </a:p>
          </p:txBody>
        </p:sp>
        <p:sp>
          <p:nvSpPr>
            <p:cNvPr id="8211" name="Text Box 19"/>
            <p:cNvSpPr txBox="1">
              <a:spLocks noChangeArrowheads="1"/>
            </p:cNvSpPr>
            <p:nvPr/>
          </p:nvSpPr>
          <p:spPr bwMode="auto">
            <a:xfrm>
              <a:off x="4560" y="2688"/>
              <a:ext cx="196"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800">
                  <a:latin typeface="Gill Sans"/>
                  <a:ea typeface="굴림" panose="020B0600000101010101" pitchFamily="34" charset="-127"/>
                </a:rPr>
                <a:t>3</a:t>
              </a:r>
            </a:p>
          </p:txBody>
        </p:sp>
        <p:sp>
          <p:nvSpPr>
            <p:cNvPr id="8212" name="Text Box 20"/>
            <p:cNvSpPr txBox="1">
              <a:spLocks noChangeArrowheads="1"/>
            </p:cNvSpPr>
            <p:nvPr/>
          </p:nvSpPr>
          <p:spPr bwMode="auto">
            <a:xfrm>
              <a:off x="4368" y="2688"/>
              <a:ext cx="196"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800">
                  <a:latin typeface="Gill Sans"/>
                  <a:ea typeface="굴림" panose="020B0600000101010101" pitchFamily="34" charset="-127"/>
                </a:rPr>
                <a:t>4</a:t>
              </a:r>
            </a:p>
          </p:txBody>
        </p:sp>
        <p:sp>
          <p:nvSpPr>
            <p:cNvPr id="8213" name="Text Box 21"/>
            <p:cNvSpPr txBox="1">
              <a:spLocks noChangeArrowheads="1"/>
            </p:cNvSpPr>
            <p:nvPr/>
          </p:nvSpPr>
          <p:spPr bwMode="auto">
            <a:xfrm>
              <a:off x="4176" y="2688"/>
              <a:ext cx="196"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800">
                  <a:latin typeface="Gill Sans"/>
                  <a:ea typeface="굴림" panose="020B0600000101010101" pitchFamily="34" charset="-127"/>
                </a:rPr>
                <a:t>5</a:t>
              </a:r>
            </a:p>
          </p:txBody>
        </p:sp>
        <p:sp>
          <p:nvSpPr>
            <p:cNvPr id="8214" name="Text Box 22"/>
            <p:cNvSpPr txBox="1">
              <a:spLocks noChangeArrowheads="1"/>
            </p:cNvSpPr>
            <p:nvPr/>
          </p:nvSpPr>
          <p:spPr bwMode="auto">
            <a:xfrm>
              <a:off x="3984" y="2688"/>
              <a:ext cx="196"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800">
                  <a:latin typeface="Gill Sans"/>
                  <a:ea typeface="굴림" panose="020B0600000101010101" pitchFamily="34" charset="-127"/>
                </a:rPr>
                <a:t>6</a:t>
              </a:r>
            </a:p>
          </p:txBody>
        </p:sp>
        <p:sp>
          <p:nvSpPr>
            <p:cNvPr id="8215" name="Text Box 23"/>
            <p:cNvSpPr txBox="1">
              <a:spLocks noChangeArrowheads="1"/>
            </p:cNvSpPr>
            <p:nvPr/>
          </p:nvSpPr>
          <p:spPr bwMode="auto">
            <a:xfrm>
              <a:off x="3792" y="2688"/>
              <a:ext cx="196"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800">
                  <a:latin typeface="Gill Sans"/>
                  <a:ea typeface="굴림" panose="020B0600000101010101" pitchFamily="34" charset="-127"/>
                </a:rPr>
                <a:t>7</a:t>
              </a:r>
            </a:p>
          </p:txBody>
        </p:sp>
        <p:sp>
          <p:nvSpPr>
            <p:cNvPr id="8216" name="Text Box 24"/>
            <p:cNvSpPr txBox="1">
              <a:spLocks noChangeArrowheads="1"/>
            </p:cNvSpPr>
            <p:nvPr/>
          </p:nvSpPr>
          <p:spPr bwMode="auto">
            <a:xfrm>
              <a:off x="3600" y="2688"/>
              <a:ext cx="196"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800">
                  <a:latin typeface="Gill Sans"/>
                  <a:ea typeface="굴림" panose="020B0600000101010101" pitchFamily="34" charset="-127"/>
                </a:rPr>
                <a:t>8</a:t>
              </a:r>
            </a:p>
          </p:txBody>
        </p:sp>
        <p:sp>
          <p:nvSpPr>
            <p:cNvPr id="8217" name="Text Box 25"/>
            <p:cNvSpPr txBox="1">
              <a:spLocks noChangeArrowheads="1"/>
            </p:cNvSpPr>
            <p:nvPr/>
          </p:nvSpPr>
          <p:spPr bwMode="auto">
            <a:xfrm>
              <a:off x="3072" y="2688"/>
              <a:ext cx="398"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800">
                  <a:latin typeface="Gill Sans"/>
                  <a:ea typeface="굴림" panose="020B0600000101010101" pitchFamily="34" charset="-127"/>
                </a:rPr>
                <a:t>11-9</a:t>
              </a:r>
            </a:p>
          </p:txBody>
        </p:sp>
        <p:sp>
          <p:nvSpPr>
            <p:cNvPr id="8218" name="Text Box 26"/>
            <p:cNvSpPr txBox="1">
              <a:spLocks noChangeArrowheads="1"/>
            </p:cNvSpPr>
            <p:nvPr/>
          </p:nvSpPr>
          <p:spPr bwMode="auto">
            <a:xfrm>
              <a:off x="1440" y="2688"/>
              <a:ext cx="487"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800">
                  <a:latin typeface="Gill Sans"/>
                  <a:ea typeface="굴림" panose="020B0600000101010101" pitchFamily="34" charset="-127"/>
                </a:rPr>
                <a:t>31-12</a:t>
              </a:r>
            </a:p>
          </p:txBody>
        </p:sp>
      </p:grpSp>
    </p:spTree>
    <p:extLst>
      <p:ext uri="{BB962C8B-B14F-4D97-AF65-F5344CB8AC3E}">
        <p14:creationId xmlns:p14="http://schemas.microsoft.com/office/powerpoint/2010/main" val="6917309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38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038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0384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0384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0384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0384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803844"/>
                                        </p:tgtEl>
                                        <p:attrNameLst>
                                          <p:attrName>style.visibility</p:attrName>
                                        </p:attrNameLst>
                                      </p:cBhvr>
                                      <p:to>
                                        <p:strVal val="visible"/>
                                      </p:to>
                                    </p:set>
                                    <p:animEffect transition="in" filter="wipe(left)">
                                      <p:cBhvr>
                                        <p:cTn id="23" dur="500"/>
                                        <p:tgtEl>
                                          <p:spTgt spid="803844"/>
                                        </p:tgtEl>
                                      </p:cBhvr>
                                    </p:animEffect>
                                  </p:childTnLst>
                                </p:cTn>
                              </p:par>
                              <p:par>
                                <p:cTn id="24" presetID="1" presetClass="entr" presetSubtype="0" fill="hold" grpId="0" nodeType="withEffect">
                                  <p:stCondLst>
                                    <p:cond delay="0"/>
                                  </p:stCondLst>
                                  <p:childTnLst>
                                    <p:set>
                                      <p:cBhvr>
                                        <p:cTn id="25" dur="1" fill="hold">
                                          <p:stCondLst>
                                            <p:cond delay="0"/>
                                          </p:stCondLst>
                                        </p:cTn>
                                        <p:tgtEl>
                                          <p:spTgt spid="803843">
                                            <p:txEl>
                                              <p:pRg st="10" end="10"/>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803843">
                                            <p:txEl>
                                              <p:pRg st="11" end="11"/>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803843">
                                            <p:txEl>
                                              <p:pRg st="12" end="12"/>
                                            </p:tx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803843">
                                            <p:txEl>
                                              <p:pRg st="13" end="13"/>
                                            </p:tx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803843">
                                            <p:txEl>
                                              <p:pRg st="14" end="14"/>
                                            </p:tx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803843">
                                            <p:txEl>
                                              <p:pRg st="15" end="15"/>
                                            </p:txEl>
                                          </p:spTgt>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803843">
                                            <p:txEl>
                                              <p:pRg st="16" end="16"/>
                                            </p:txEl>
                                          </p:spTgt>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80384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384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ko-KR">
                <a:ea typeface="굴림" panose="020B0600000101010101" pitchFamily="34" charset="-127"/>
              </a:rPr>
              <a:t>Examples of how to use a PTE</a:t>
            </a:r>
          </a:p>
        </p:txBody>
      </p:sp>
      <p:sp>
        <p:nvSpPr>
          <p:cNvPr id="9219" name="Rectangle 3"/>
          <p:cNvSpPr>
            <a:spLocks noGrp="1" noChangeArrowheads="1"/>
          </p:cNvSpPr>
          <p:nvPr>
            <p:ph type="body" idx="1"/>
          </p:nvPr>
        </p:nvSpPr>
        <p:spPr>
          <a:xfrm>
            <a:off x="762000" y="762000"/>
            <a:ext cx="11430000" cy="5867400"/>
          </a:xfrm>
        </p:spPr>
        <p:txBody>
          <a:bodyPr/>
          <a:lstStyle/>
          <a:p>
            <a:pPr>
              <a:lnSpc>
                <a:spcPct val="80000"/>
              </a:lnSpc>
              <a:spcBef>
                <a:spcPct val="5000"/>
              </a:spcBef>
            </a:pPr>
            <a:r>
              <a:rPr lang="en-US" altLang="ko-KR" dirty="0">
                <a:ea typeface="굴림" panose="020B0600000101010101" pitchFamily="34" charset="-127"/>
                <a:sym typeface="Symbol" panose="05050102010706020507" pitchFamily="18" charset="2"/>
              </a:rPr>
              <a:t>How do we use the PTE?</a:t>
            </a:r>
          </a:p>
          <a:p>
            <a:pPr lvl="1">
              <a:lnSpc>
                <a:spcPct val="80000"/>
              </a:lnSpc>
              <a:spcBef>
                <a:spcPct val="5000"/>
              </a:spcBef>
            </a:pPr>
            <a:r>
              <a:rPr lang="en-US" altLang="ko-KR" dirty="0">
                <a:ea typeface="굴림" panose="020B0600000101010101" pitchFamily="34" charset="-127"/>
                <a:sym typeface="Symbol" panose="05050102010706020507" pitchFamily="18" charset="2"/>
              </a:rPr>
              <a:t>Invalid PTE can imply different things:</a:t>
            </a:r>
          </a:p>
          <a:p>
            <a:pPr lvl="2">
              <a:lnSpc>
                <a:spcPct val="80000"/>
              </a:lnSpc>
              <a:spcBef>
                <a:spcPct val="5000"/>
              </a:spcBef>
            </a:pPr>
            <a:r>
              <a:rPr lang="en-US" altLang="ko-KR" dirty="0">
                <a:ea typeface="굴림" panose="020B0600000101010101" pitchFamily="34" charset="-127"/>
                <a:sym typeface="Symbol" panose="05050102010706020507" pitchFamily="18" charset="2"/>
              </a:rPr>
              <a:t>Region of address space is actually invalid or </a:t>
            </a:r>
          </a:p>
          <a:p>
            <a:pPr lvl="2">
              <a:lnSpc>
                <a:spcPct val="80000"/>
              </a:lnSpc>
              <a:spcBef>
                <a:spcPct val="5000"/>
              </a:spcBef>
            </a:pPr>
            <a:r>
              <a:rPr lang="en-US" altLang="ko-KR" dirty="0">
                <a:ea typeface="굴림" panose="020B0600000101010101" pitchFamily="34" charset="-127"/>
                <a:sym typeface="Symbol" panose="05050102010706020507" pitchFamily="18" charset="2"/>
              </a:rPr>
              <a:t>Page/directory is just somewhere else than memory</a:t>
            </a:r>
          </a:p>
          <a:p>
            <a:pPr lvl="1">
              <a:lnSpc>
                <a:spcPct val="80000"/>
              </a:lnSpc>
              <a:spcBef>
                <a:spcPct val="5000"/>
              </a:spcBef>
            </a:pPr>
            <a:r>
              <a:rPr lang="en-US" altLang="ko-KR" dirty="0">
                <a:ea typeface="굴림" panose="020B0600000101010101" pitchFamily="34" charset="-127"/>
                <a:sym typeface="Symbol" panose="05050102010706020507" pitchFamily="18" charset="2"/>
              </a:rPr>
              <a:t>Validity checked first</a:t>
            </a:r>
          </a:p>
          <a:p>
            <a:pPr lvl="2">
              <a:lnSpc>
                <a:spcPct val="80000"/>
              </a:lnSpc>
              <a:spcBef>
                <a:spcPct val="5000"/>
              </a:spcBef>
            </a:pPr>
            <a:r>
              <a:rPr lang="en-US" altLang="ko-KR" dirty="0">
                <a:ea typeface="굴림" panose="020B0600000101010101" pitchFamily="34" charset="-127"/>
                <a:sym typeface="Symbol" panose="05050102010706020507" pitchFamily="18" charset="2"/>
              </a:rPr>
              <a:t>OS can use other (say) 31 bits for location info</a:t>
            </a:r>
          </a:p>
          <a:p>
            <a:pPr>
              <a:lnSpc>
                <a:spcPct val="80000"/>
              </a:lnSpc>
              <a:spcBef>
                <a:spcPct val="5000"/>
              </a:spcBef>
            </a:pPr>
            <a:r>
              <a:rPr lang="en-US" altLang="ko-KR" dirty="0">
                <a:ea typeface="굴림" panose="020B0600000101010101" pitchFamily="34" charset="-127"/>
                <a:sym typeface="Symbol" panose="05050102010706020507" pitchFamily="18" charset="2"/>
              </a:rPr>
              <a:t>Usage Example: </a:t>
            </a:r>
            <a:r>
              <a:rPr lang="en-US" altLang="ko-KR" dirty="0">
                <a:solidFill>
                  <a:srgbClr val="FF0000"/>
                </a:solidFill>
                <a:ea typeface="굴림" panose="020B0600000101010101" pitchFamily="34" charset="-127"/>
                <a:sym typeface="Symbol" panose="05050102010706020507" pitchFamily="18" charset="2"/>
              </a:rPr>
              <a:t>Demand Paging</a:t>
            </a:r>
          </a:p>
          <a:p>
            <a:pPr lvl="1">
              <a:lnSpc>
                <a:spcPct val="80000"/>
              </a:lnSpc>
              <a:spcBef>
                <a:spcPct val="5000"/>
              </a:spcBef>
            </a:pPr>
            <a:r>
              <a:rPr lang="en-US" altLang="ko-KR" dirty="0">
                <a:ea typeface="굴림" panose="020B0600000101010101" pitchFamily="34" charset="-127"/>
                <a:sym typeface="Symbol" panose="05050102010706020507" pitchFamily="18" charset="2"/>
              </a:rPr>
              <a:t>Keep only active pages in memory</a:t>
            </a:r>
          </a:p>
          <a:p>
            <a:pPr lvl="1">
              <a:lnSpc>
                <a:spcPct val="80000"/>
              </a:lnSpc>
              <a:spcBef>
                <a:spcPct val="5000"/>
              </a:spcBef>
            </a:pPr>
            <a:r>
              <a:rPr lang="en-US" altLang="ko-KR" dirty="0">
                <a:ea typeface="굴림" panose="020B0600000101010101" pitchFamily="34" charset="-127"/>
                <a:sym typeface="Symbol" panose="05050102010706020507" pitchFamily="18" charset="2"/>
              </a:rPr>
              <a:t>Place others on disk and mark their PTEs invalid</a:t>
            </a:r>
          </a:p>
          <a:p>
            <a:pPr>
              <a:lnSpc>
                <a:spcPct val="80000"/>
              </a:lnSpc>
              <a:spcBef>
                <a:spcPct val="5000"/>
              </a:spcBef>
            </a:pPr>
            <a:r>
              <a:rPr lang="en-US" altLang="ko-KR" dirty="0">
                <a:ea typeface="굴림" panose="020B0600000101010101" pitchFamily="34" charset="-127"/>
                <a:sym typeface="Symbol" panose="05050102010706020507" pitchFamily="18" charset="2"/>
              </a:rPr>
              <a:t>Usage Example: </a:t>
            </a:r>
            <a:r>
              <a:rPr lang="en-US" altLang="ko-KR" dirty="0">
                <a:solidFill>
                  <a:srgbClr val="FF0000"/>
                </a:solidFill>
                <a:ea typeface="굴림" panose="020B0600000101010101" pitchFamily="34" charset="-127"/>
                <a:sym typeface="Symbol" panose="05050102010706020507" pitchFamily="18" charset="2"/>
              </a:rPr>
              <a:t>Copy on Write</a:t>
            </a:r>
          </a:p>
          <a:p>
            <a:pPr lvl="1">
              <a:lnSpc>
                <a:spcPct val="80000"/>
              </a:lnSpc>
              <a:spcBef>
                <a:spcPct val="5000"/>
              </a:spcBef>
            </a:pPr>
            <a:r>
              <a:rPr lang="en-US" altLang="ko-KR" dirty="0">
                <a:ea typeface="굴림" panose="020B0600000101010101" pitchFamily="34" charset="-127"/>
                <a:sym typeface="Symbol" panose="05050102010706020507" pitchFamily="18" charset="2"/>
              </a:rPr>
              <a:t>UNIX fork gives </a:t>
            </a:r>
            <a:r>
              <a:rPr lang="en-US" altLang="ko-KR" i="1" dirty="0">
                <a:ea typeface="굴림" panose="020B0600000101010101" pitchFamily="34" charset="-127"/>
                <a:sym typeface="Symbol" panose="05050102010706020507" pitchFamily="18" charset="2"/>
              </a:rPr>
              <a:t>copy</a:t>
            </a:r>
            <a:r>
              <a:rPr lang="en-US" altLang="ko-KR" dirty="0">
                <a:ea typeface="굴림" panose="020B0600000101010101" pitchFamily="34" charset="-127"/>
                <a:sym typeface="Symbol" panose="05050102010706020507" pitchFamily="18" charset="2"/>
              </a:rPr>
              <a:t> of parent address space to child</a:t>
            </a:r>
          </a:p>
          <a:p>
            <a:pPr lvl="2">
              <a:lnSpc>
                <a:spcPct val="80000"/>
              </a:lnSpc>
              <a:spcBef>
                <a:spcPct val="5000"/>
              </a:spcBef>
            </a:pPr>
            <a:r>
              <a:rPr lang="en-US" altLang="ko-KR" dirty="0">
                <a:ea typeface="굴림" panose="020B0600000101010101" pitchFamily="34" charset="-127"/>
                <a:sym typeface="Symbol" panose="05050102010706020507" pitchFamily="18" charset="2"/>
              </a:rPr>
              <a:t>Address spaces disconnected after child created</a:t>
            </a:r>
          </a:p>
          <a:p>
            <a:pPr lvl="1">
              <a:lnSpc>
                <a:spcPct val="80000"/>
              </a:lnSpc>
              <a:spcBef>
                <a:spcPct val="5000"/>
              </a:spcBef>
            </a:pPr>
            <a:r>
              <a:rPr lang="en-US" altLang="ko-KR" dirty="0">
                <a:ea typeface="굴림" panose="020B0600000101010101" pitchFamily="34" charset="-127"/>
                <a:sym typeface="Symbol" panose="05050102010706020507" pitchFamily="18" charset="2"/>
              </a:rPr>
              <a:t>How to do this cheaply?  </a:t>
            </a:r>
          </a:p>
          <a:p>
            <a:pPr lvl="2">
              <a:lnSpc>
                <a:spcPct val="80000"/>
              </a:lnSpc>
              <a:spcBef>
                <a:spcPct val="5000"/>
              </a:spcBef>
            </a:pPr>
            <a:r>
              <a:rPr lang="en-US" altLang="ko-KR" dirty="0">
                <a:ea typeface="굴림" panose="020B0600000101010101" pitchFamily="34" charset="-127"/>
                <a:sym typeface="Symbol" panose="05050102010706020507" pitchFamily="18" charset="2"/>
              </a:rPr>
              <a:t>Make copy of parent’s page tables (point at same memory)</a:t>
            </a:r>
          </a:p>
          <a:p>
            <a:pPr lvl="2">
              <a:lnSpc>
                <a:spcPct val="80000"/>
              </a:lnSpc>
              <a:spcBef>
                <a:spcPct val="5000"/>
              </a:spcBef>
            </a:pPr>
            <a:r>
              <a:rPr lang="en-US" altLang="ko-KR" dirty="0">
                <a:ea typeface="굴림" panose="020B0600000101010101" pitchFamily="34" charset="-127"/>
                <a:sym typeface="Symbol" panose="05050102010706020507" pitchFamily="18" charset="2"/>
              </a:rPr>
              <a:t>Mark entries in both sets of page tables as read-only</a:t>
            </a:r>
          </a:p>
          <a:p>
            <a:pPr lvl="2">
              <a:lnSpc>
                <a:spcPct val="80000"/>
              </a:lnSpc>
              <a:spcBef>
                <a:spcPct val="5000"/>
              </a:spcBef>
            </a:pPr>
            <a:r>
              <a:rPr lang="en-US" altLang="ko-KR" dirty="0">
                <a:ea typeface="굴림" panose="020B0600000101010101" pitchFamily="34" charset="-127"/>
                <a:sym typeface="Symbol" panose="05050102010706020507" pitchFamily="18" charset="2"/>
              </a:rPr>
              <a:t>Page fault on write creates two copies </a:t>
            </a:r>
          </a:p>
          <a:p>
            <a:pPr>
              <a:lnSpc>
                <a:spcPct val="80000"/>
              </a:lnSpc>
              <a:spcBef>
                <a:spcPct val="5000"/>
              </a:spcBef>
            </a:pPr>
            <a:r>
              <a:rPr lang="en-US" altLang="ko-KR" dirty="0">
                <a:ea typeface="굴림" panose="020B0600000101010101" pitchFamily="34" charset="-127"/>
                <a:sym typeface="Symbol" panose="05050102010706020507" pitchFamily="18" charset="2"/>
              </a:rPr>
              <a:t>Usage Example: </a:t>
            </a:r>
            <a:r>
              <a:rPr lang="en-US" altLang="ko-KR" dirty="0">
                <a:solidFill>
                  <a:srgbClr val="FF0000"/>
                </a:solidFill>
                <a:ea typeface="굴림" panose="020B0600000101010101" pitchFamily="34" charset="-127"/>
                <a:sym typeface="Symbol" panose="05050102010706020507" pitchFamily="18" charset="2"/>
              </a:rPr>
              <a:t>Zero Fill On Demand</a:t>
            </a:r>
          </a:p>
          <a:p>
            <a:pPr lvl="1">
              <a:lnSpc>
                <a:spcPct val="80000"/>
              </a:lnSpc>
              <a:spcBef>
                <a:spcPct val="5000"/>
              </a:spcBef>
            </a:pPr>
            <a:r>
              <a:rPr lang="en-US" altLang="ko-KR" dirty="0">
                <a:ea typeface="굴림" panose="020B0600000101010101" pitchFamily="34" charset="-127"/>
                <a:sym typeface="Symbol" panose="05050102010706020507" pitchFamily="18" charset="2"/>
              </a:rPr>
              <a:t>New data pages must carry no information (say be zeroed)</a:t>
            </a:r>
          </a:p>
          <a:p>
            <a:pPr lvl="1">
              <a:lnSpc>
                <a:spcPct val="80000"/>
              </a:lnSpc>
              <a:spcBef>
                <a:spcPct val="5000"/>
              </a:spcBef>
            </a:pPr>
            <a:r>
              <a:rPr lang="en-US" altLang="ko-KR" dirty="0">
                <a:ea typeface="굴림" panose="020B0600000101010101" pitchFamily="34" charset="-127"/>
                <a:sym typeface="Symbol" panose="05050102010706020507" pitchFamily="18" charset="2"/>
              </a:rPr>
              <a:t>Mark PTEs as invalid; page fault on use gets zeroed page</a:t>
            </a:r>
          </a:p>
          <a:p>
            <a:pPr lvl="1">
              <a:lnSpc>
                <a:spcPct val="80000"/>
              </a:lnSpc>
              <a:spcBef>
                <a:spcPct val="5000"/>
              </a:spcBef>
            </a:pPr>
            <a:r>
              <a:rPr lang="en-US" altLang="ko-KR" dirty="0">
                <a:ea typeface="굴림" panose="020B0600000101010101" pitchFamily="34" charset="-127"/>
                <a:sym typeface="Symbol" panose="05050102010706020507" pitchFamily="18" charset="2"/>
              </a:rPr>
              <a:t>Often, OS creates zeroed pages in background</a:t>
            </a:r>
          </a:p>
        </p:txBody>
      </p:sp>
    </p:spTree>
    <p:extLst>
      <p:ext uri="{BB962C8B-B14F-4D97-AF65-F5344CB8AC3E}">
        <p14:creationId xmlns:p14="http://schemas.microsoft.com/office/powerpoint/2010/main" val="11126350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21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21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21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21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21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219">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219">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219">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19">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219">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219">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219">
                                            <p:txEl>
                                              <p:pRg st="13" end="1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219">
                                            <p:txEl>
                                              <p:pRg st="14" end="14"/>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219">
                                            <p:txEl>
                                              <p:pRg st="15" end="1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219">
                                            <p:txEl>
                                              <p:pRg st="16" end="16"/>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219">
                                            <p:txEl>
                                              <p:pRg st="17" end="17"/>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219">
                                            <p:txEl>
                                              <p:pRg st="18" end="18"/>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219">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670A7-ECA4-CF42-88BA-AB6E570B7D4E}"/>
              </a:ext>
            </a:extLst>
          </p:cNvPr>
          <p:cNvSpPr>
            <a:spLocks noGrp="1"/>
          </p:cNvSpPr>
          <p:nvPr>
            <p:ph type="title"/>
          </p:nvPr>
        </p:nvSpPr>
        <p:spPr/>
        <p:txBody>
          <a:bodyPr/>
          <a:lstStyle/>
          <a:p>
            <a:r>
              <a:rPr lang="en-US" dirty="0"/>
              <a:t>Sharing with multilevel page tables</a:t>
            </a:r>
          </a:p>
        </p:txBody>
      </p:sp>
      <p:sp>
        <p:nvSpPr>
          <p:cNvPr id="3" name="Content Placeholder 2">
            <a:extLst>
              <a:ext uri="{FF2B5EF4-FFF2-40B4-BE49-F238E27FC236}">
                <a16:creationId xmlns:a16="http://schemas.microsoft.com/office/drawing/2014/main" id="{46055BC7-48B7-794F-94BD-2A4136D6151B}"/>
              </a:ext>
            </a:extLst>
          </p:cNvPr>
          <p:cNvSpPr>
            <a:spLocks noGrp="1"/>
          </p:cNvSpPr>
          <p:nvPr>
            <p:ph idx="1"/>
          </p:nvPr>
        </p:nvSpPr>
        <p:spPr>
          <a:xfrm>
            <a:off x="319265" y="5591087"/>
            <a:ext cx="4964587" cy="879563"/>
          </a:xfrm>
        </p:spPr>
        <p:txBody>
          <a:bodyPr>
            <a:normAutofit/>
          </a:bodyPr>
          <a:lstStyle/>
          <a:p>
            <a:r>
              <a:rPr lang="en-US" dirty="0"/>
              <a:t>Entire regions of the address space can be efficiently shared</a:t>
            </a:r>
          </a:p>
        </p:txBody>
      </p:sp>
      <p:grpSp>
        <p:nvGrpSpPr>
          <p:cNvPr id="18" name="Group 104">
            <a:extLst>
              <a:ext uri="{FF2B5EF4-FFF2-40B4-BE49-F238E27FC236}">
                <a16:creationId xmlns:a16="http://schemas.microsoft.com/office/drawing/2014/main" id="{A33897A1-3CF2-9C45-A07B-B6DFD59BB2A7}"/>
              </a:ext>
            </a:extLst>
          </p:cNvPr>
          <p:cNvGrpSpPr>
            <a:grpSpLocks/>
          </p:cNvGrpSpPr>
          <p:nvPr/>
        </p:nvGrpSpPr>
        <p:grpSpPr bwMode="auto">
          <a:xfrm>
            <a:off x="8113712" y="730251"/>
            <a:ext cx="2554288" cy="377825"/>
            <a:chOff x="3840" y="384"/>
            <a:chExt cx="1609" cy="238"/>
          </a:xfrm>
        </p:grpSpPr>
        <p:sp>
          <p:nvSpPr>
            <p:cNvPr id="19" name="Rectangle 98">
              <a:extLst>
                <a:ext uri="{FF2B5EF4-FFF2-40B4-BE49-F238E27FC236}">
                  <a16:creationId xmlns:a16="http://schemas.microsoft.com/office/drawing/2014/main" id="{F2E14081-784A-6A42-9964-5E6BA707E022}"/>
                </a:ext>
              </a:extLst>
            </p:cNvPr>
            <p:cNvSpPr>
              <a:spLocks noChangeArrowheads="1"/>
            </p:cNvSpPr>
            <p:nvPr/>
          </p:nvSpPr>
          <p:spPr bwMode="auto">
            <a:xfrm>
              <a:off x="4464" y="384"/>
              <a:ext cx="985" cy="238"/>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Offset</a:t>
              </a:r>
            </a:p>
          </p:txBody>
        </p:sp>
        <p:sp>
          <p:nvSpPr>
            <p:cNvPr id="20" name="Rectangle 102">
              <a:extLst>
                <a:ext uri="{FF2B5EF4-FFF2-40B4-BE49-F238E27FC236}">
                  <a16:creationId xmlns:a16="http://schemas.microsoft.com/office/drawing/2014/main" id="{5CB35E29-30C0-9C41-8B5B-9D182159972B}"/>
                </a:ext>
              </a:extLst>
            </p:cNvPr>
            <p:cNvSpPr>
              <a:spLocks noChangeArrowheads="1"/>
            </p:cNvSpPr>
            <p:nvPr/>
          </p:nvSpPr>
          <p:spPr bwMode="auto">
            <a:xfrm>
              <a:off x="3840" y="384"/>
              <a:ext cx="630" cy="238"/>
            </a:xfrm>
            <a:prstGeom prst="rect">
              <a:avLst/>
            </a:prstGeom>
            <a:solidFill>
              <a:schemeClr val="hlink"/>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75000"/>
                </a:lnSpc>
                <a:spcBef>
                  <a:spcPct val="0"/>
                </a:spcBef>
              </a:pPr>
              <a:r>
                <a:rPr lang="en-US" altLang="en-US" sz="1600" b="0" dirty="0">
                  <a:latin typeface="Gill Sans" charset="0"/>
                  <a:ea typeface="Gill Sans" charset="0"/>
                  <a:cs typeface="Gill Sans" charset="0"/>
                </a:rPr>
                <a:t>Physical</a:t>
              </a:r>
            </a:p>
            <a:p>
              <a:pPr>
                <a:lnSpc>
                  <a:spcPct val="75000"/>
                </a:lnSpc>
                <a:spcBef>
                  <a:spcPct val="0"/>
                </a:spcBef>
              </a:pPr>
              <a:r>
                <a:rPr lang="en-US" altLang="en-US" sz="1600" b="0" dirty="0">
                  <a:latin typeface="Gill Sans" charset="0"/>
                  <a:ea typeface="Gill Sans" charset="0"/>
                  <a:cs typeface="Gill Sans" charset="0"/>
                </a:rPr>
                <a:t>Page #</a:t>
              </a:r>
            </a:p>
          </p:txBody>
        </p:sp>
      </p:grpSp>
      <p:grpSp>
        <p:nvGrpSpPr>
          <p:cNvPr id="6" name="Group 131">
            <a:extLst>
              <a:ext uri="{FF2B5EF4-FFF2-40B4-BE49-F238E27FC236}">
                <a16:creationId xmlns:a16="http://schemas.microsoft.com/office/drawing/2014/main" id="{21A3E9B5-1CED-1040-808A-C293CB8E5712}"/>
              </a:ext>
            </a:extLst>
          </p:cNvPr>
          <p:cNvGrpSpPr>
            <a:grpSpLocks/>
          </p:cNvGrpSpPr>
          <p:nvPr/>
        </p:nvGrpSpPr>
        <p:grpSpPr bwMode="auto">
          <a:xfrm>
            <a:off x="9607550" y="1200151"/>
            <a:ext cx="1060450" cy="1712913"/>
            <a:chOff x="4804" y="756"/>
            <a:chExt cx="668" cy="1079"/>
          </a:xfrm>
        </p:grpSpPr>
        <p:sp useBgFill="1">
          <p:nvSpPr>
            <p:cNvPr id="14" name="Rectangle 27">
              <a:extLst>
                <a:ext uri="{FF2B5EF4-FFF2-40B4-BE49-F238E27FC236}">
                  <a16:creationId xmlns:a16="http://schemas.microsoft.com/office/drawing/2014/main" id="{9A7F4CAF-05CB-364A-9728-572B09346CFC}"/>
                </a:ext>
              </a:extLst>
            </p:cNvPr>
            <p:cNvSpPr>
              <a:spLocks noChangeArrowheads="1"/>
            </p:cNvSpPr>
            <p:nvPr/>
          </p:nvSpPr>
          <p:spPr bwMode="auto">
            <a:xfrm>
              <a:off x="4804" y="756"/>
              <a:ext cx="421" cy="880"/>
            </a:xfrm>
            <a:prstGeom prst="rect">
              <a:avLst/>
            </a:prstGeom>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useBgFill="1">
          <p:nvSpPr>
            <p:cNvPr id="15" name="Rectangle 28">
              <a:extLst>
                <a:ext uri="{FF2B5EF4-FFF2-40B4-BE49-F238E27FC236}">
                  <a16:creationId xmlns:a16="http://schemas.microsoft.com/office/drawing/2014/main" id="{7D0F3A52-9053-1D42-87A3-9BB1D3CCAD56}"/>
                </a:ext>
              </a:extLst>
            </p:cNvPr>
            <p:cNvSpPr>
              <a:spLocks noChangeArrowheads="1"/>
            </p:cNvSpPr>
            <p:nvPr/>
          </p:nvSpPr>
          <p:spPr bwMode="auto">
            <a:xfrm>
              <a:off x="4928" y="855"/>
              <a:ext cx="420" cy="880"/>
            </a:xfrm>
            <a:prstGeom prst="rect">
              <a:avLst/>
            </a:prstGeom>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16" name="Rectangle 29">
              <a:extLst>
                <a:ext uri="{FF2B5EF4-FFF2-40B4-BE49-F238E27FC236}">
                  <a16:creationId xmlns:a16="http://schemas.microsoft.com/office/drawing/2014/main" id="{79AE9AFA-2CDF-F54D-BEFF-50175F06000C}"/>
                </a:ext>
              </a:extLst>
            </p:cNvPr>
            <p:cNvSpPr>
              <a:spLocks noChangeArrowheads="1"/>
            </p:cNvSpPr>
            <p:nvPr/>
          </p:nvSpPr>
          <p:spPr bwMode="auto">
            <a:xfrm>
              <a:off x="5051" y="954"/>
              <a:ext cx="421" cy="881"/>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grpSp>
      <p:sp useBgFill="1">
        <p:nvSpPr>
          <p:cNvPr id="7" name="Rectangle 23">
            <a:extLst>
              <a:ext uri="{FF2B5EF4-FFF2-40B4-BE49-F238E27FC236}">
                <a16:creationId xmlns:a16="http://schemas.microsoft.com/office/drawing/2014/main" id="{622CBD00-8AAD-7B47-9C1D-ED62488FEE2F}"/>
              </a:ext>
            </a:extLst>
          </p:cNvPr>
          <p:cNvSpPr>
            <a:spLocks noChangeArrowheads="1"/>
          </p:cNvSpPr>
          <p:nvPr/>
        </p:nvSpPr>
        <p:spPr bwMode="auto">
          <a:xfrm>
            <a:off x="9412288" y="3081338"/>
            <a:ext cx="669925" cy="1398588"/>
          </a:xfrm>
          <a:prstGeom prst="rect">
            <a:avLst/>
          </a:prstGeom>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useBgFill="1">
        <p:nvSpPr>
          <p:cNvPr id="8" name="Rectangle 24">
            <a:extLst>
              <a:ext uri="{FF2B5EF4-FFF2-40B4-BE49-F238E27FC236}">
                <a16:creationId xmlns:a16="http://schemas.microsoft.com/office/drawing/2014/main" id="{095017E9-5DFC-1040-87E0-EC3F92AD1881}"/>
              </a:ext>
            </a:extLst>
          </p:cNvPr>
          <p:cNvSpPr>
            <a:spLocks noChangeArrowheads="1"/>
          </p:cNvSpPr>
          <p:nvPr/>
        </p:nvSpPr>
        <p:spPr bwMode="auto">
          <a:xfrm>
            <a:off x="9607550" y="3238500"/>
            <a:ext cx="668338" cy="1397000"/>
          </a:xfrm>
          <a:prstGeom prst="rect">
            <a:avLst/>
          </a:prstGeom>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9" name="Rectangle 53">
            <a:extLst>
              <a:ext uri="{FF2B5EF4-FFF2-40B4-BE49-F238E27FC236}">
                <a16:creationId xmlns:a16="http://schemas.microsoft.com/office/drawing/2014/main" id="{2BCB58DC-EFB8-7F43-A36D-BBAEBB2A50C6}"/>
              </a:ext>
            </a:extLst>
          </p:cNvPr>
          <p:cNvSpPr>
            <a:spLocks noChangeArrowheads="1"/>
          </p:cNvSpPr>
          <p:nvPr/>
        </p:nvSpPr>
        <p:spPr bwMode="auto">
          <a:xfrm>
            <a:off x="10098088" y="1944689"/>
            <a:ext cx="468077" cy="2451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90000"/>
              </a:lnSpc>
              <a:spcBef>
                <a:spcPct val="0"/>
              </a:spcBef>
              <a:buSzTx/>
            </a:pPr>
            <a:r>
              <a:rPr lang="en-US" altLang="en-US" sz="1400" b="0">
                <a:latin typeface="Gill Sans" charset="0"/>
                <a:ea typeface="Gill Sans" charset="0"/>
                <a:cs typeface="Gill Sans" charset="0"/>
              </a:rPr>
              <a:t>4KB</a:t>
            </a:r>
          </a:p>
        </p:txBody>
      </p:sp>
      <p:sp useBgFill="1">
        <p:nvSpPr>
          <p:cNvPr id="10" name="Rectangle 121">
            <a:extLst>
              <a:ext uri="{FF2B5EF4-FFF2-40B4-BE49-F238E27FC236}">
                <a16:creationId xmlns:a16="http://schemas.microsoft.com/office/drawing/2014/main" id="{F0AE4C99-E656-CB4F-BD09-209CC9A07EC5}"/>
              </a:ext>
            </a:extLst>
          </p:cNvPr>
          <p:cNvSpPr>
            <a:spLocks noChangeArrowheads="1"/>
          </p:cNvSpPr>
          <p:nvPr/>
        </p:nvSpPr>
        <p:spPr bwMode="auto">
          <a:xfrm>
            <a:off x="9220200" y="4921250"/>
            <a:ext cx="668338" cy="1397000"/>
          </a:xfrm>
          <a:prstGeom prst="rect">
            <a:avLst/>
          </a:prstGeom>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useBgFill="1">
        <p:nvSpPr>
          <p:cNvPr id="11" name="Rectangle 36">
            <a:extLst>
              <a:ext uri="{FF2B5EF4-FFF2-40B4-BE49-F238E27FC236}">
                <a16:creationId xmlns:a16="http://schemas.microsoft.com/office/drawing/2014/main" id="{22137A18-784F-8D46-B687-6B2957C1B88C}"/>
              </a:ext>
            </a:extLst>
          </p:cNvPr>
          <p:cNvSpPr>
            <a:spLocks noChangeArrowheads="1"/>
          </p:cNvSpPr>
          <p:nvPr/>
        </p:nvSpPr>
        <p:spPr bwMode="auto">
          <a:xfrm>
            <a:off x="9372600" y="5073650"/>
            <a:ext cx="668338" cy="1397000"/>
          </a:xfrm>
          <a:prstGeom prst="rect">
            <a:avLst/>
          </a:prstGeom>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useBgFill="1">
        <p:nvSpPr>
          <p:cNvPr id="12" name="Rectangle 25">
            <a:extLst>
              <a:ext uri="{FF2B5EF4-FFF2-40B4-BE49-F238E27FC236}">
                <a16:creationId xmlns:a16="http://schemas.microsoft.com/office/drawing/2014/main" id="{87106B1E-51F1-BF4C-8B22-D0C5DC885962}"/>
              </a:ext>
            </a:extLst>
          </p:cNvPr>
          <p:cNvSpPr>
            <a:spLocks noChangeArrowheads="1"/>
          </p:cNvSpPr>
          <p:nvPr/>
        </p:nvSpPr>
        <p:spPr bwMode="auto">
          <a:xfrm>
            <a:off x="9753600" y="3397250"/>
            <a:ext cx="666750" cy="1398588"/>
          </a:xfrm>
          <a:prstGeom prst="rect">
            <a:avLst/>
          </a:prstGeom>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useBgFill="1">
        <p:nvSpPr>
          <p:cNvPr id="13" name="Rectangle 37">
            <a:extLst>
              <a:ext uri="{FF2B5EF4-FFF2-40B4-BE49-F238E27FC236}">
                <a16:creationId xmlns:a16="http://schemas.microsoft.com/office/drawing/2014/main" id="{5688AFC7-EA70-CA42-89A1-CE1088930BC7}"/>
              </a:ext>
            </a:extLst>
          </p:cNvPr>
          <p:cNvSpPr>
            <a:spLocks noChangeArrowheads="1"/>
          </p:cNvSpPr>
          <p:nvPr/>
        </p:nvSpPr>
        <p:spPr bwMode="auto">
          <a:xfrm>
            <a:off x="9601200" y="5226050"/>
            <a:ext cx="666750" cy="1398588"/>
          </a:xfrm>
          <a:prstGeom prst="rect">
            <a:avLst/>
          </a:prstGeom>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2" name="Line 20">
            <a:extLst>
              <a:ext uri="{FF2B5EF4-FFF2-40B4-BE49-F238E27FC236}">
                <a16:creationId xmlns:a16="http://schemas.microsoft.com/office/drawing/2014/main" id="{5D79700F-F245-3246-AF27-EE6FD746F9B8}"/>
              </a:ext>
            </a:extLst>
          </p:cNvPr>
          <p:cNvSpPr>
            <a:spLocks noChangeShapeType="1"/>
          </p:cNvSpPr>
          <p:nvPr/>
        </p:nvSpPr>
        <p:spPr bwMode="auto">
          <a:xfrm flipV="1">
            <a:off x="6019798" y="1720850"/>
            <a:ext cx="1600200" cy="1143000"/>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3" name="Line 21">
            <a:extLst>
              <a:ext uri="{FF2B5EF4-FFF2-40B4-BE49-F238E27FC236}">
                <a16:creationId xmlns:a16="http://schemas.microsoft.com/office/drawing/2014/main" id="{BC45DD8F-5E48-8245-BEB2-CC96C1D33BB5}"/>
              </a:ext>
            </a:extLst>
          </p:cNvPr>
          <p:cNvSpPr>
            <a:spLocks noChangeShapeType="1"/>
          </p:cNvSpPr>
          <p:nvPr/>
        </p:nvSpPr>
        <p:spPr bwMode="auto">
          <a:xfrm flipV="1">
            <a:off x="6019798" y="3009106"/>
            <a:ext cx="1647824" cy="311944"/>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4" name="Line 22">
            <a:extLst>
              <a:ext uri="{FF2B5EF4-FFF2-40B4-BE49-F238E27FC236}">
                <a16:creationId xmlns:a16="http://schemas.microsoft.com/office/drawing/2014/main" id="{5BFD40C8-F016-0E43-B7DA-ABB84E6551EC}"/>
              </a:ext>
            </a:extLst>
          </p:cNvPr>
          <p:cNvSpPr>
            <a:spLocks noChangeShapeType="1"/>
          </p:cNvSpPr>
          <p:nvPr/>
        </p:nvSpPr>
        <p:spPr bwMode="auto">
          <a:xfrm>
            <a:off x="6019799" y="3467101"/>
            <a:ext cx="1614487" cy="646110"/>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grpSp>
        <p:nvGrpSpPr>
          <p:cNvPr id="25" name="Group 125">
            <a:extLst>
              <a:ext uri="{FF2B5EF4-FFF2-40B4-BE49-F238E27FC236}">
                <a16:creationId xmlns:a16="http://schemas.microsoft.com/office/drawing/2014/main" id="{7C041130-D599-7845-AFA4-213F86371150}"/>
              </a:ext>
            </a:extLst>
          </p:cNvPr>
          <p:cNvGrpSpPr>
            <a:grpSpLocks/>
          </p:cNvGrpSpPr>
          <p:nvPr/>
        </p:nvGrpSpPr>
        <p:grpSpPr bwMode="auto">
          <a:xfrm>
            <a:off x="1995486" y="862014"/>
            <a:ext cx="4938713" cy="954087"/>
            <a:chOff x="9" y="543"/>
            <a:chExt cx="3111" cy="601"/>
          </a:xfrm>
        </p:grpSpPr>
        <p:sp>
          <p:nvSpPr>
            <p:cNvPr id="26" name="Rectangle 54">
              <a:extLst>
                <a:ext uri="{FF2B5EF4-FFF2-40B4-BE49-F238E27FC236}">
                  <a16:creationId xmlns:a16="http://schemas.microsoft.com/office/drawing/2014/main" id="{C36678A6-DD70-2F45-B8B3-23DBFB011478}"/>
                </a:ext>
              </a:extLst>
            </p:cNvPr>
            <p:cNvSpPr>
              <a:spLocks noChangeArrowheads="1"/>
            </p:cNvSpPr>
            <p:nvPr/>
          </p:nvSpPr>
          <p:spPr bwMode="auto">
            <a:xfrm>
              <a:off x="816" y="543"/>
              <a:ext cx="556" cy="2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90000"/>
                </a:lnSpc>
                <a:spcBef>
                  <a:spcPct val="0"/>
                </a:spcBef>
                <a:buSzTx/>
              </a:pPr>
              <a:r>
                <a:rPr lang="en-US" altLang="en-US" b="0">
                  <a:latin typeface="Gill Sans" charset="0"/>
                  <a:ea typeface="Gill Sans" charset="0"/>
                  <a:cs typeface="Gill Sans" charset="0"/>
                </a:rPr>
                <a:t>10 bits</a:t>
              </a:r>
            </a:p>
          </p:txBody>
        </p:sp>
        <p:sp>
          <p:nvSpPr>
            <p:cNvPr id="27" name="Rectangle 55">
              <a:extLst>
                <a:ext uri="{FF2B5EF4-FFF2-40B4-BE49-F238E27FC236}">
                  <a16:creationId xmlns:a16="http://schemas.microsoft.com/office/drawing/2014/main" id="{6903AE60-B593-F44D-B5B8-C841BD5A888C}"/>
                </a:ext>
              </a:extLst>
            </p:cNvPr>
            <p:cNvSpPr>
              <a:spLocks noChangeArrowheads="1"/>
            </p:cNvSpPr>
            <p:nvPr/>
          </p:nvSpPr>
          <p:spPr bwMode="auto">
            <a:xfrm>
              <a:off x="1488" y="543"/>
              <a:ext cx="556" cy="2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90000"/>
                </a:lnSpc>
                <a:spcBef>
                  <a:spcPct val="0"/>
                </a:spcBef>
                <a:buSzTx/>
              </a:pPr>
              <a:r>
                <a:rPr lang="en-US" altLang="en-US" b="0">
                  <a:latin typeface="Gill Sans" charset="0"/>
                  <a:ea typeface="Gill Sans" charset="0"/>
                  <a:cs typeface="Gill Sans" charset="0"/>
                </a:rPr>
                <a:t>10 bits</a:t>
              </a:r>
            </a:p>
          </p:txBody>
        </p:sp>
        <p:sp>
          <p:nvSpPr>
            <p:cNvPr id="28" name="Rectangle 56">
              <a:extLst>
                <a:ext uri="{FF2B5EF4-FFF2-40B4-BE49-F238E27FC236}">
                  <a16:creationId xmlns:a16="http://schemas.microsoft.com/office/drawing/2014/main" id="{BD1096D4-006C-2A46-9206-1A1DB29A5C42}"/>
                </a:ext>
              </a:extLst>
            </p:cNvPr>
            <p:cNvSpPr>
              <a:spLocks noChangeArrowheads="1"/>
            </p:cNvSpPr>
            <p:nvPr/>
          </p:nvSpPr>
          <p:spPr bwMode="auto">
            <a:xfrm>
              <a:off x="2256" y="543"/>
              <a:ext cx="556" cy="2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90000"/>
                </a:lnSpc>
                <a:spcBef>
                  <a:spcPct val="0"/>
                </a:spcBef>
                <a:buSzTx/>
              </a:pPr>
              <a:r>
                <a:rPr lang="en-US" altLang="en-US" b="0">
                  <a:latin typeface="Gill Sans" charset="0"/>
                  <a:ea typeface="Gill Sans" charset="0"/>
                  <a:cs typeface="Gill Sans" charset="0"/>
                </a:rPr>
                <a:t>12 bits</a:t>
              </a:r>
            </a:p>
          </p:txBody>
        </p:sp>
        <p:grpSp>
          <p:nvGrpSpPr>
            <p:cNvPr id="29" name="Group 65">
              <a:extLst>
                <a:ext uri="{FF2B5EF4-FFF2-40B4-BE49-F238E27FC236}">
                  <a16:creationId xmlns:a16="http://schemas.microsoft.com/office/drawing/2014/main" id="{B300AB87-53A3-EB49-8F82-AD7FB360E643}"/>
                </a:ext>
              </a:extLst>
            </p:cNvPr>
            <p:cNvGrpSpPr>
              <a:grpSpLocks/>
            </p:cNvGrpSpPr>
            <p:nvPr/>
          </p:nvGrpSpPr>
          <p:grpSpPr bwMode="auto">
            <a:xfrm>
              <a:off x="9" y="700"/>
              <a:ext cx="3111" cy="444"/>
              <a:chOff x="48" y="1440"/>
              <a:chExt cx="3111" cy="444"/>
            </a:xfrm>
          </p:grpSpPr>
          <p:sp>
            <p:nvSpPr>
              <p:cNvPr id="30" name="Text Box 66">
                <a:extLst>
                  <a:ext uri="{FF2B5EF4-FFF2-40B4-BE49-F238E27FC236}">
                    <a16:creationId xmlns:a16="http://schemas.microsoft.com/office/drawing/2014/main" id="{3B24C469-0BEA-8C47-903A-EE92282443A8}"/>
                  </a:ext>
                </a:extLst>
              </p:cNvPr>
              <p:cNvSpPr txBox="1">
                <a:spLocks noChangeArrowheads="1"/>
              </p:cNvSpPr>
              <p:nvPr/>
            </p:nvSpPr>
            <p:spPr bwMode="auto">
              <a:xfrm>
                <a:off x="48" y="1440"/>
                <a:ext cx="752" cy="44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0"/>
                  </a:spcBef>
                </a:pPr>
                <a:r>
                  <a:rPr lang="en-US" altLang="en-US" b="0" dirty="0">
                    <a:latin typeface="Gill Sans" charset="0"/>
                    <a:ea typeface="Gill Sans" charset="0"/>
                    <a:cs typeface="Gill Sans" charset="0"/>
                  </a:rPr>
                  <a:t>Virtual </a:t>
                </a:r>
              </a:p>
              <a:p>
                <a:pPr>
                  <a:spcBef>
                    <a:spcPct val="0"/>
                  </a:spcBef>
                </a:pPr>
                <a:r>
                  <a:rPr lang="en-US" altLang="en-US" b="0" dirty="0">
                    <a:latin typeface="Gill Sans" charset="0"/>
                    <a:ea typeface="Gill Sans" charset="0"/>
                    <a:cs typeface="Gill Sans" charset="0"/>
                  </a:rPr>
                  <a:t>Address:</a:t>
                </a:r>
              </a:p>
            </p:txBody>
          </p:sp>
          <p:grpSp>
            <p:nvGrpSpPr>
              <p:cNvPr id="31" name="Group 67">
                <a:extLst>
                  <a:ext uri="{FF2B5EF4-FFF2-40B4-BE49-F238E27FC236}">
                    <a16:creationId xmlns:a16="http://schemas.microsoft.com/office/drawing/2014/main" id="{6E675099-FDAE-7C4D-888A-30D3565D048B}"/>
                  </a:ext>
                </a:extLst>
              </p:cNvPr>
              <p:cNvGrpSpPr>
                <a:grpSpLocks/>
              </p:cNvGrpSpPr>
              <p:nvPr/>
            </p:nvGrpSpPr>
            <p:grpSpPr bwMode="auto">
              <a:xfrm>
                <a:off x="912" y="1490"/>
                <a:ext cx="2247" cy="238"/>
                <a:chOff x="1625" y="528"/>
                <a:chExt cx="2247" cy="238"/>
              </a:xfrm>
            </p:grpSpPr>
            <p:sp>
              <p:nvSpPr>
                <p:cNvPr id="32" name="Rectangle 68">
                  <a:extLst>
                    <a:ext uri="{FF2B5EF4-FFF2-40B4-BE49-F238E27FC236}">
                      <a16:creationId xmlns:a16="http://schemas.microsoft.com/office/drawing/2014/main" id="{C1F23E66-EAEC-8F4F-A6BF-3EBDCB1E0515}"/>
                    </a:ext>
                  </a:extLst>
                </p:cNvPr>
                <p:cNvSpPr>
                  <a:spLocks noChangeArrowheads="1"/>
                </p:cNvSpPr>
                <p:nvPr/>
              </p:nvSpPr>
              <p:spPr bwMode="auto">
                <a:xfrm>
                  <a:off x="2887" y="528"/>
                  <a:ext cx="985" cy="238"/>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dirty="0">
                      <a:latin typeface="Gill Sans" charset="0"/>
                      <a:ea typeface="Gill Sans" charset="0"/>
                      <a:cs typeface="Gill Sans" charset="0"/>
                    </a:rPr>
                    <a:t>Offset</a:t>
                  </a:r>
                </a:p>
              </p:txBody>
            </p:sp>
            <p:sp>
              <p:nvSpPr>
                <p:cNvPr id="33" name="Rectangle 69">
                  <a:extLst>
                    <a:ext uri="{FF2B5EF4-FFF2-40B4-BE49-F238E27FC236}">
                      <a16:creationId xmlns:a16="http://schemas.microsoft.com/office/drawing/2014/main" id="{B4AFA31D-4062-924E-8840-44DCF74B9657}"/>
                    </a:ext>
                  </a:extLst>
                </p:cNvPr>
                <p:cNvSpPr>
                  <a:spLocks noChangeArrowheads="1"/>
                </p:cNvSpPr>
                <p:nvPr/>
              </p:nvSpPr>
              <p:spPr bwMode="auto">
                <a:xfrm>
                  <a:off x="2256" y="528"/>
                  <a:ext cx="631" cy="238"/>
                </a:xfrm>
                <a:prstGeom prst="rect">
                  <a:avLst/>
                </a:prstGeom>
                <a:solidFill>
                  <a:schemeClr val="hlink"/>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75000"/>
                    </a:lnSpc>
                    <a:spcBef>
                      <a:spcPct val="0"/>
                    </a:spcBef>
                  </a:pPr>
                  <a:r>
                    <a:rPr lang="en-US" altLang="en-US" sz="1600" b="0" dirty="0">
                      <a:latin typeface="Gill Sans" charset="0"/>
                      <a:ea typeface="Gill Sans" charset="0"/>
                      <a:cs typeface="Gill Sans" charset="0"/>
                    </a:rPr>
                    <a:t>Virtual</a:t>
                  </a:r>
                </a:p>
                <a:p>
                  <a:pPr>
                    <a:lnSpc>
                      <a:spcPct val="75000"/>
                    </a:lnSpc>
                    <a:spcBef>
                      <a:spcPct val="0"/>
                    </a:spcBef>
                  </a:pPr>
                  <a:r>
                    <a:rPr lang="en-US" altLang="en-US" sz="1600" b="0" dirty="0">
                      <a:latin typeface="Gill Sans" charset="0"/>
                      <a:ea typeface="Gill Sans" charset="0"/>
                      <a:cs typeface="Gill Sans" charset="0"/>
                    </a:rPr>
                    <a:t>P2 index</a:t>
                  </a:r>
                </a:p>
              </p:txBody>
            </p:sp>
            <p:sp>
              <p:nvSpPr>
                <p:cNvPr id="34" name="Rectangle 70">
                  <a:extLst>
                    <a:ext uri="{FF2B5EF4-FFF2-40B4-BE49-F238E27FC236}">
                      <a16:creationId xmlns:a16="http://schemas.microsoft.com/office/drawing/2014/main" id="{7E75A87D-C455-B24F-8972-0295B9A81008}"/>
                    </a:ext>
                  </a:extLst>
                </p:cNvPr>
                <p:cNvSpPr>
                  <a:spLocks noChangeArrowheads="1"/>
                </p:cNvSpPr>
                <p:nvPr/>
              </p:nvSpPr>
              <p:spPr bwMode="auto">
                <a:xfrm>
                  <a:off x="1625" y="528"/>
                  <a:ext cx="631" cy="238"/>
                </a:xfrm>
                <a:prstGeom prst="rect">
                  <a:avLst/>
                </a:prstGeom>
                <a:solidFill>
                  <a:schemeClr val="hlink"/>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75000"/>
                    </a:lnSpc>
                    <a:spcBef>
                      <a:spcPct val="0"/>
                    </a:spcBef>
                  </a:pPr>
                  <a:r>
                    <a:rPr lang="en-US" altLang="en-US" sz="1600" b="0" dirty="0">
                      <a:latin typeface="Gill Sans" charset="0"/>
                      <a:ea typeface="Gill Sans" charset="0"/>
                      <a:cs typeface="Gill Sans" charset="0"/>
                    </a:rPr>
                    <a:t>Virtual</a:t>
                  </a:r>
                </a:p>
                <a:p>
                  <a:pPr>
                    <a:lnSpc>
                      <a:spcPct val="75000"/>
                    </a:lnSpc>
                    <a:spcBef>
                      <a:spcPct val="0"/>
                    </a:spcBef>
                  </a:pPr>
                  <a:r>
                    <a:rPr lang="en-US" altLang="en-US" sz="1600" b="0" dirty="0">
                      <a:latin typeface="Gill Sans" charset="0"/>
                      <a:ea typeface="Gill Sans" charset="0"/>
                      <a:cs typeface="Gill Sans" charset="0"/>
                    </a:rPr>
                    <a:t>P1 index</a:t>
                  </a:r>
                </a:p>
              </p:txBody>
            </p:sp>
          </p:grpSp>
        </p:grpSp>
      </p:grpSp>
      <p:grpSp>
        <p:nvGrpSpPr>
          <p:cNvPr id="35" name="Group 126">
            <a:extLst>
              <a:ext uri="{FF2B5EF4-FFF2-40B4-BE49-F238E27FC236}">
                <a16:creationId xmlns:a16="http://schemas.microsoft.com/office/drawing/2014/main" id="{CEFE1177-94D5-6A41-93FA-4F1AAC35D4A8}"/>
              </a:ext>
            </a:extLst>
          </p:cNvPr>
          <p:cNvGrpSpPr>
            <a:grpSpLocks/>
          </p:cNvGrpSpPr>
          <p:nvPr/>
        </p:nvGrpSpPr>
        <p:grpSpPr bwMode="auto">
          <a:xfrm>
            <a:off x="2285999" y="2514599"/>
            <a:ext cx="3717925" cy="1447800"/>
            <a:chOff x="192" y="1612"/>
            <a:chExt cx="2342" cy="912"/>
          </a:xfrm>
        </p:grpSpPr>
        <p:sp>
          <p:nvSpPr>
            <p:cNvPr id="36" name="Rectangle 4">
              <a:extLst>
                <a:ext uri="{FF2B5EF4-FFF2-40B4-BE49-F238E27FC236}">
                  <a16:creationId xmlns:a16="http://schemas.microsoft.com/office/drawing/2014/main" id="{2EE68348-AF5D-8C41-BA5E-EDBCCB9F0BBD}"/>
                </a:ext>
              </a:extLst>
            </p:cNvPr>
            <p:cNvSpPr>
              <a:spLocks noChangeArrowheads="1"/>
            </p:cNvSpPr>
            <p:nvPr/>
          </p:nvSpPr>
          <p:spPr bwMode="auto">
            <a:xfrm>
              <a:off x="2112" y="1644"/>
              <a:ext cx="422" cy="88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37" name="Rectangle 5" descr="80%">
              <a:extLst>
                <a:ext uri="{FF2B5EF4-FFF2-40B4-BE49-F238E27FC236}">
                  <a16:creationId xmlns:a16="http://schemas.microsoft.com/office/drawing/2014/main" id="{EAD1EAA4-DE31-CA4A-BD78-684B4B607A24}"/>
                </a:ext>
              </a:extLst>
            </p:cNvPr>
            <p:cNvSpPr>
              <a:spLocks noChangeArrowheads="1"/>
            </p:cNvSpPr>
            <p:nvPr/>
          </p:nvSpPr>
          <p:spPr bwMode="auto">
            <a:xfrm>
              <a:off x="2112" y="1776"/>
              <a:ext cx="422" cy="90"/>
            </a:xfrm>
            <a:prstGeom prst="rect">
              <a:avLst/>
            </a:prstGeom>
            <a:pattFill prst="pct80">
              <a:fgClr>
                <a:schemeClr val="hlink"/>
              </a:fgClr>
              <a:bgClr>
                <a:schemeClr val="bg1"/>
              </a:bgClr>
            </a:patt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38" name="Rectangle 6" descr="75%">
              <a:extLst>
                <a:ext uri="{FF2B5EF4-FFF2-40B4-BE49-F238E27FC236}">
                  <a16:creationId xmlns:a16="http://schemas.microsoft.com/office/drawing/2014/main" id="{2680BB13-AFB1-994A-A769-415592DE18F2}"/>
                </a:ext>
              </a:extLst>
            </p:cNvPr>
            <p:cNvSpPr>
              <a:spLocks noChangeArrowheads="1"/>
            </p:cNvSpPr>
            <p:nvPr/>
          </p:nvSpPr>
          <p:spPr bwMode="auto">
            <a:xfrm>
              <a:off x="2112" y="2072"/>
              <a:ext cx="422" cy="91"/>
            </a:xfrm>
            <a:prstGeom prst="rect">
              <a:avLst/>
            </a:prstGeom>
            <a:pattFill prst="pct75">
              <a:fgClr>
                <a:schemeClr val="accent2"/>
              </a:fgClr>
              <a:bgClr>
                <a:schemeClr val="bg1"/>
              </a:bgClr>
            </a:patt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39" name="Rectangle 7" descr="75%">
              <a:extLst>
                <a:ext uri="{FF2B5EF4-FFF2-40B4-BE49-F238E27FC236}">
                  <a16:creationId xmlns:a16="http://schemas.microsoft.com/office/drawing/2014/main" id="{31CD98E7-9081-DC47-9E1B-E10D4ED336C4}"/>
                </a:ext>
              </a:extLst>
            </p:cNvPr>
            <p:cNvSpPr>
              <a:spLocks noChangeArrowheads="1"/>
            </p:cNvSpPr>
            <p:nvPr/>
          </p:nvSpPr>
          <p:spPr bwMode="auto">
            <a:xfrm>
              <a:off x="2112" y="2171"/>
              <a:ext cx="422" cy="90"/>
            </a:xfrm>
            <a:prstGeom prst="rect">
              <a:avLst/>
            </a:prstGeom>
            <a:pattFill prst="pct75">
              <a:fgClr>
                <a:schemeClr val="accent2"/>
              </a:fgClr>
              <a:bgClr>
                <a:schemeClr val="bg1"/>
              </a:bgClr>
            </a:patt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41" name="Rectangle 76">
              <a:extLst>
                <a:ext uri="{FF2B5EF4-FFF2-40B4-BE49-F238E27FC236}">
                  <a16:creationId xmlns:a16="http://schemas.microsoft.com/office/drawing/2014/main" id="{9D981C1B-D23E-BB45-97A2-BD9083607B77}"/>
                </a:ext>
              </a:extLst>
            </p:cNvPr>
            <p:cNvSpPr>
              <a:spLocks noChangeArrowheads="1"/>
            </p:cNvSpPr>
            <p:nvPr/>
          </p:nvSpPr>
          <p:spPr bwMode="auto">
            <a:xfrm>
              <a:off x="192" y="1612"/>
              <a:ext cx="1148" cy="199"/>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b="0" dirty="0" err="1">
                  <a:latin typeface="Gill Sans" charset="0"/>
                  <a:ea typeface="Gill Sans" charset="0"/>
                  <a:cs typeface="Gill Sans" charset="0"/>
                </a:rPr>
                <a:t>PageTablePtr</a:t>
              </a:r>
              <a:endParaRPr lang="en-US" altLang="en-US" b="0" dirty="0">
                <a:latin typeface="Gill Sans" charset="0"/>
                <a:ea typeface="Gill Sans" charset="0"/>
                <a:cs typeface="Gill Sans" charset="0"/>
              </a:endParaRPr>
            </a:p>
          </p:txBody>
        </p:sp>
        <p:sp>
          <p:nvSpPr>
            <p:cNvPr id="42" name="Line 92">
              <a:extLst>
                <a:ext uri="{FF2B5EF4-FFF2-40B4-BE49-F238E27FC236}">
                  <a16:creationId xmlns:a16="http://schemas.microsoft.com/office/drawing/2014/main" id="{AA3679C9-462C-4E4A-9F88-AF3140509652}"/>
                </a:ext>
              </a:extLst>
            </p:cNvPr>
            <p:cNvSpPr>
              <a:spLocks noChangeShapeType="1"/>
            </p:cNvSpPr>
            <p:nvPr/>
          </p:nvSpPr>
          <p:spPr bwMode="auto">
            <a:xfrm flipV="1">
              <a:off x="1344" y="1660"/>
              <a:ext cx="768" cy="4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sp>
        <p:nvSpPr>
          <p:cNvPr id="46" name="Freeform 93">
            <a:extLst>
              <a:ext uri="{FF2B5EF4-FFF2-40B4-BE49-F238E27FC236}">
                <a16:creationId xmlns:a16="http://schemas.microsoft.com/office/drawing/2014/main" id="{152F56B9-2D25-A04B-A5F0-711A004DC61A}"/>
              </a:ext>
            </a:extLst>
          </p:cNvPr>
          <p:cNvSpPr>
            <a:spLocks/>
          </p:cNvSpPr>
          <p:nvPr/>
        </p:nvSpPr>
        <p:spPr bwMode="auto">
          <a:xfrm>
            <a:off x="3886198" y="1568450"/>
            <a:ext cx="1447800" cy="1295400"/>
          </a:xfrm>
          <a:custGeom>
            <a:avLst/>
            <a:gdLst>
              <a:gd name="T0" fmla="*/ 0 w 912"/>
              <a:gd name="T1" fmla="*/ 0 h 960"/>
              <a:gd name="T2" fmla="*/ 0 w 912"/>
              <a:gd name="T3" fmla="*/ 388620 h 960"/>
              <a:gd name="T4" fmla="*/ 838200 w 912"/>
              <a:gd name="T5" fmla="*/ 1295400 h 960"/>
              <a:gd name="T6" fmla="*/ 1447800 w 912"/>
              <a:gd name="T7" fmla="*/ 1295400 h 9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12" h="960">
                <a:moveTo>
                  <a:pt x="0" y="0"/>
                </a:moveTo>
                <a:lnTo>
                  <a:pt x="0" y="288"/>
                </a:lnTo>
                <a:lnTo>
                  <a:pt x="528" y="960"/>
                </a:lnTo>
                <a:lnTo>
                  <a:pt x="912" y="960"/>
                </a:lnTo>
              </a:path>
            </a:pathLst>
          </a:custGeom>
          <a:noFill/>
          <a:ln w="76200" cap="flat" cmpd="sng">
            <a:solidFill>
              <a:schemeClr val="hlink"/>
            </a:solidFill>
            <a:prstDash val="solid"/>
            <a:round/>
            <a:headEnd type="none" w="med" len="med"/>
            <a:tailEnd type="triangle"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nvGrpSpPr>
          <p:cNvPr id="48" name="Group 117">
            <a:extLst>
              <a:ext uri="{FF2B5EF4-FFF2-40B4-BE49-F238E27FC236}">
                <a16:creationId xmlns:a16="http://schemas.microsoft.com/office/drawing/2014/main" id="{712A906C-50F8-BE4B-A1A8-6D5587EBFBF5}"/>
              </a:ext>
            </a:extLst>
          </p:cNvPr>
          <p:cNvGrpSpPr>
            <a:grpSpLocks/>
          </p:cNvGrpSpPr>
          <p:nvPr/>
        </p:nvGrpSpPr>
        <p:grpSpPr bwMode="auto">
          <a:xfrm>
            <a:off x="7651750" y="1695451"/>
            <a:ext cx="654048" cy="1079499"/>
            <a:chOff x="3572" y="971"/>
            <a:chExt cx="421" cy="880"/>
          </a:xfrm>
        </p:grpSpPr>
        <p:sp>
          <p:nvSpPr>
            <p:cNvPr id="62" name="Rectangle 8">
              <a:extLst>
                <a:ext uri="{FF2B5EF4-FFF2-40B4-BE49-F238E27FC236}">
                  <a16:creationId xmlns:a16="http://schemas.microsoft.com/office/drawing/2014/main" id="{4FD60695-3610-4F41-BCC9-8DAE668FE75A}"/>
                </a:ext>
              </a:extLst>
            </p:cNvPr>
            <p:cNvSpPr>
              <a:spLocks noChangeArrowheads="1"/>
            </p:cNvSpPr>
            <p:nvPr/>
          </p:nvSpPr>
          <p:spPr bwMode="auto">
            <a:xfrm>
              <a:off x="3572" y="971"/>
              <a:ext cx="421" cy="88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63" name="Rectangle 9" descr="50%">
              <a:extLst>
                <a:ext uri="{FF2B5EF4-FFF2-40B4-BE49-F238E27FC236}">
                  <a16:creationId xmlns:a16="http://schemas.microsoft.com/office/drawing/2014/main" id="{D798D4C4-B513-2246-ABF5-61409A1ACC0C}"/>
                </a:ext>
              </a:extLst>
            </p:cNvPr>
            <p:cNvSpPr>
              <a:spLocks noChangeArrowheads="1"/>
            </p:cNvSpPr>
            <p:nvPr/>
          </p:nvSpPr>
          <p:spPr bwMode="auto">
            <a:xfrm>
              <a:off x="3572" y="1317"/>
              <a:ext cx="421" cy="90"/>
            </a:xfrm>
            <a:prstGeom prst="rect">
              <a:avLst/>
            </a:prstGeom>
            <a:pattFill prst="pct50">
              <a:fgClr>
                <a:schemeClr val="accent1"/>
              </a:fgClr>
              <a:bgClr>
                <a:schemeClr val="bg1"/>
              </a:bgClr>
            </a:patt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64" name="Rectangle 10" descr="50%">
              <a:extLst>
                <a:ext uri="{FF2B5EF4-FFF2-40B4-BE49-F238E27FC236}">
                  <a16:creationId xmlns:a16="http://schemas.microsoft.com/office/drawing/2014/main" id="{EE308F03-9C1D-B743-AAF5-6790BC89FD91}"/>
                </a:ext>
              </a:extLst>
            </p:cNvPr>
            <p:cNvSpPr>
              <a:spLocks noChangeArrowheads="1"/>
            </p:cNvSpPr>
            <p:nvPr/>
          </p:nvSpPr>
          <p:spPr bwMode="auto">
            <a:xfrm>
              <a:off x="3572" y="1416"/>
              <a:ext cx="421" cy="89"/>
            </a:xfrm>
            <a:prstGeom prst="rect">
              <a:avLst/>
            </a:prstGeom>
            <a:pattFill prst="pct50">
              <a:fgClr>
                <a:schemeClr val="accent1"/>
              </a:fgClr>
              <a:bgClr>
                <a:schemeClr val="bg1"/>
              </a:bgClr>
            </a:patt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65" name="Rectangle 11" descr="70%">
              <a:extLst>
                <a:ext uri="{FF2B5EF4-FFF2-40B4-BE49-F238E27FC236}">
                  <a16:creationId xmlns:a16="http://schemas.microsoft.com/office/drawing/2014/main" id="{1F7E9FE0-06BE-6940-84D0-645A5CFBF164}"/>
                </a:ext>
              </a:extLst>
            </p:cNvPr>
            <p:cNvSpPr>
              <a:spLocks noChangeArrowheads="1"/>
            </p:cNvSpPr>
            <p:nvPr/>
          </p:nvSpPr>
          <p:spPr bwMode="auto">
            <a:xfrm>
              <a:off x="3572" y="1613"/>
              <a:ext cx="421" cy="91"/>
            </a:xfrm>
            <a:prstGeom prst="rect">
              <a:avLst/>
            </a:prstGeom>
            <a:pattFill prst="pct70">
              <a:fgClr>
                <a:schemeClr val="hlink"/>
              </a:fgClr>
              <a:bgClr>
                <a:schemeClr val="bg1"/>
              </a:bgClr>
            </a:patt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grpSp>
      <p:grpSp>
        <p:nvGrpSpPr>
          <p:cNvPr id="49" name="Group 118">
            <a:extLst>
              <a:ext uri="{FF2B5EF4-FFF2-40B4-BE49-F238E27FC236}">
                <a16:creationId xmlns:a16="http://schemas.microsoft.com/office/drawing/2014/main" id="{04A48303-4B7A-C34A-8AE9-16227CA15948}"/>
              </a:ext>
            </a:extLst>
          </p:cNvPr>
          <p:cNvGrpSpPr>
            <a:grpSpLocks/>
          </p:cNvGrpSpPr>
          <p:nvPr/>
        </p:nvGrpSpPr>
        <p:grpSpPr bwMode="auto">
          <a:xfrm>
            <a:off x="7654568" y="2949575"/>
            <a:ext cx="668338" cy="1017588"/>
            <a:chOff x="3572" y="2181"/>
            <a:chExt cx="421" cy="641"/>
          </a:xfrm>
        </p:grpSpPr>
        <p:sp>
          <p:nvSpPr>
            <p:cNvPr id="58" name="Rectangle 12">
              <a:extLst>
                <a:ext uri="{FF2B5EF4-FFF2-40B4-BE49-F238E27FC236}">
                  <a16:creationId xmlns:a16="http://schemas.microsoft.com/office/drawing/2014/main" id="{6162EE67-576F-9F47-A2B6-063DD80B53EC}"/>
                </a:ext>
              </a:extLst>
            </p:cNvPr>
            <p:cNvSpPr>
              <a:spLocks noChangeArrowheads="1"/>
            </p:cNvSpPr>
            <p:nvPr/>
          </p:nvSpPr>
          <p:spPr bwMode="auto">
            <a:xfrm>
              <a:off x="3572" y="2181"/>
              <a:ext cx="421" cy="641"/>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59" name="Rectangle 13" descr="50%">
              <a:extLst>
                <a:ext uri="{FF2B5EF4-FFF2-40B4-BE49-F238E27FC236}">
                  <a16:creationId xmlns:a16="http://schemas.microsoft.com/office/drawing/2014/main" id="{3976C370-6364-BD46-9276-6E8D65091025}"/>
                </a:ext>
              </a:extLst>
            </p:cNvPr>
            <p:cNvSpPr>
              <a:spLocks noChangeArrowheads="1"/>
            </p:cNvSpPr>
            <p:nvPr/>
          </p:nvSpPr>
          <p:spPr bwMode="auto">
            <a:xfrm>
              <a:off x="3572" y="2304"/>
              <a:ext cx="421" cy="91"/>
            </a:xfrm>
            <a:prstGeom prst="rect">
              <a:avLst/>
            </a:prstGeom>
            <a:pattFill prst="pct50">
              <a:fgClr>
                <a:schemeClr val="accent2"/>
              </a:fgClr>
              <a:bgClr>
                <a:schemeClr val="bg1"/>
              </a:bgClr>
            </a:patt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60" name="Rectangle 14" descr="50%">
              <a:extLst>
                <a:ext uri="{FF2B5EF4-FFF2-40B4-BE49-F238E27FC236}">
                  <a16:creationId xmlns:a16="http://schemas.microsoft.com/office/drawing/2014/main" id="{2D409EF8-3E55-0249-97D3-0F88568F04EF}"/>
                </a:ext>
              </a:extLst>
            </p:cNvPr>
            <p:cNvSpPr>
              <a:spLocks noChangeArrowheads="1"/>
            </p:cNvSpPr>
            <p:nvPr/>
          </p:nvSpPr>
          <p:spPr bwMode="auto">
            <a:xfrm>
              <a:off x="3572" y="2403"/>
              <a:ext cx="421" cy="90"/>
            </a:xfrm>
            <a:prstGeom prst="rect">
              <a:avLst/>
            </a:prstGeom>
            <a:pattFill prst="pct50">
              <a:fgClr>
                <a:schemeClr val="accent2"/>
              </a:fgClr>
              <a:bgClr>
                <a:schemeClr val="bg1"/>
              </a:bgClr>
            </a:patt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61" name="Rectangle 15" descr="50%">
              <a:extLst>
                <a:ext uri="{FF2B5EF4-FFF2-40B4-BE49-F238E27FC236}">
                  <a16:creationId xmlns:a16="http://schemas.microsoft.com/office/drawing/2014/main" id="{71CD0ED9-C61E-584F-B78F-6A6289A44CD6}"/>
                </a:ext>
              </a:extLst>
            </p:cNvPr>
            <p:cNvSpPr>
              <a:spLocks noChangeArrowheads="1"/>
            </p:cNvSpPr>
            <p:nvPr/>
          </p:nvSpPr>
          <p:spPr bwMode="auto">
            <a:xfrm>
              <a:off x="3572" y="2600"/>
              <a:ext cx="421" cy="91"/>
            </a:xfrm>
            <a:prstGeom prst="rect">
              <a:avLst/>
            </a:prstGeom>
            <a:pattFill prst="pct50">
              <a:fgClr>
                <a:schemeClr val="accent2"/>
              </a:fgClr>
              <a:bgClr>
                <a:schemeClr val="bg1"/>
              </a:bgClr>
            </a:patt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grpSp>
      <p:grpSp>
        <p:nvGrpSpPr>
          <p:cNvPr id="50" name="Group 119">
            <a:extLst>
              <a:ext uri="{FF2B5EF4-FFF2-40B4-BE49-F238E27FC236}">
                <a16:creationId xmlns:a16="http://schemas.microsoft.com/office/drawing/2014/main" id="{2542AEB3-856F-D442-9D5A-57059F5B5DC8}"/>
              </a:ext>
            </a:extLst>
          </p:cNvPr>
          <p:cNvGrpSpPr>
            <a:grpSpLocks/>
          </p:cNvGrpSpPr>
          <p:nvPr/>
        </p:nvGrpSpPr>
        <p:grpSpPr bwMode="auto">
          <a:xfrm>
            <a:off x="7654568" y="4063206"/>
            <a:ext cx="668338" cy="1154113"/>
            <a:chOff x="3572" y="3186"/>
            <a:chExt cx="421" cy="727"/>
          </a:xfrm>
        </p:grpSpPr>
        <p:sp>
          <p:nvSpPr>
            <p:cNvPr id="54" name="Rectangle 16">
              <a:extLst>
                <a:ext uri="{FF2B5EF4-FFF2-40B4-BE49-F238E27FC236}">
                  <a16:creationId xmlns:a16="http://schemas.microsoft.com/office/drawing/2014/main" id="{0F22E1A9-251A-1A47-9A03-C59D1A0E8068}"/>
                </a:ext>
              </a:extLst>
            </p:cNvPr>
            <p:cNvSpPr>
              <a:spLocks noChangeArrowheads="1"/>
            </p:cNvSpPr>
            <p:nvPr/>
          </p:nvSpPr>
          <p:spPr bwMode="auto">
            <a:xfrm>
              <a:off x="3572" y="3186"/>
              <a:ext cx="421" cy="727"/>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55" name="Rectangle 17" descr="50%">
              <a:extLst>
                <a:ext uri="{FF2B5EF4-FFF2-40B4-BE49-F238E27FC236}">
                  <a16:creationId xmlns:a16="http://schemas.microsoft.com/office/drawing/2014/main" id="{0B72D23B-6794-FC4F-BE24-725FAACBA701}"/>
                </a:ext>
              </a:extLst>
            </p:cNvPr>
            <p:cNvSpPr>
              <a:spLocks noChangeArrowheads="1"/>
            </p:cNvSpPr>
            <p:nvPr/>
          </p:nvSpPr>
          <p:spPr bwMode="auto">
            <a:xfrm>
              <a:off x="3572" y="3291"/>
              <a:ext cx="421" cy="91"/>
            </a:xfrm>
            <a:prstGeom prst="rect">
              <a:avLst/>
            </a:prstGeom>
            <a:pattFill prst="pct50">
              <a:fgClr>
                <a:schemeClr val="accent2"/>
              </a:fgClr>
              <a:bgClr>
                <a:schemeClr val="bg1"/>
              </a:bgClr>
            </a:patt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56" name="Rectangle 18" descr="50%">
              <a:extLst>
                <a:ext uri="{FF2B5EF4-FFF2-40B4-BE49-F238E27FC236}">
                  <a16:creationId xmlns:a16="http://schemas.microsoft.com/office/drawing/2014/main" id="{05A360F3-2AAB-9041-B33D-BC7457A23F52}"/>
                </a:ext>
              </a:extLst>
            </p:cNvPr>
            <p:cNvSpPr>
              <a:spLocks noChangeArrowheads="1"/>
            </p:cNvSpPr>
            <p:nvPr/>
          </p:nvSpPr>
          <p:spPr bwMode="auto">
            <a:xfrm>
              <a:off x="3572" y="3538"/>
              <a:ext cx="421" cy="91"/>
            </a:xfrm>
            <a:prstGeom prst="rect">
              <a:avLst/>
            </a:prstGeom>
            <a:pattFill prst="pct50">
              <a:fgClr>
                <a:schemeClr val="accent2"/>
              </a:fgClr>
              <a:bgClr>
                <a:schemeClr val="bg1"/>
              </a:bgClr>
            </a:patt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57" name="Rectangle 19" descr="50%">
              <a:extLst>
                <a:ext uri="{FF2B5EF4-FFF2-40B4-BE49-F238E27FC236}">
                  <a16:creationId xmlns:a16="http://schemas.microsoft.com/office/drawing/2014/main" id="{4ACDF238-051C-5C48-9B1A-B73C53DBF8AD}"/>
                </a:ext>
              </a:extLst>
            </p:cNvPr>
            <p:cNvSpPr>
              <a:spLocks noChangeArrowheads="1"/>
            </p:cNvSpPr>
            <p:nvPr/>
          </p:nvSpPr>
          <p:spPr bwMode="auto">
            <a:xfrm>
              <a:off x="3572" y="3736"/>
              <a:ext cx="421" cy="90"/>
            </a:xfrm>
            <a:prstGeom prst="rect">
              <a:avLst/>
            </a:prstGeom>
            <a:pattFill prst="pct50">
              <a:fgClr>
                <a:schemeClr val="accent2"/>
              </a:fgClr>
              <a:bgClr>
                <a:schemeClr val="bg1"/>
              </a:bgClr>
            </a:patt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grpSp>
      <p:sp>
        <p:nvSpPr>
          <p:cNvPr id="66" name="Freeform 120">
            <a:extLst>
              <a:ext uri="{FF2B5EF4-FFF2-40B4-BE49-F238E27FC236}">
                <a16:creationId xmlns:a16="http://schemas.microsoft.com/office/drawing/2014/main" id="{31EB6331-1125-1143-B4DB-208ABA5B472C}"/>
              </a:ext>
            </a:extLst>
          </p:cNvPr>
          <p:cNvSpPr>
            <a:spLocks/>
          </p:cNvSpPr>
          <p:nvPr/>
        </p:nvSpPr>
        <p:spPr bwMode="auto">
          <a:xfrm>
            <a:off x="4800598" y="1568450"/>
            <a:ext cx="2787652" cy="982662"/>
          </a:xfrm>
          <a:custGeom>
            <a:avLst/>
            <a:gdLst>
              <a:gd name="T0" fmla="*/ 0 w 1824"/>
              <a:gd name="T1" fmla="*/ 0 h 768"/>
              <a:gd name="T2" fmla="*/ 0 w 1824"/>
              <a:gd name="T3" fmla="*/ 304800 h 768"/>
              <a:gd name="T4" fmla="*/ 2225842 w 1824"/>
              <a:gd name="T5" fmla="*/ 1219200 h 768"/>
              <a:gd name="T6" fmla="*/ 2819400 w 1824"/>
              <a:gd name="T7" fmla="*/ 1219200 h 76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24" h="768">
                <a:moveTo>
                  <a:pt x="0" y="0"/>
                </a:moveTo>
                <a:lnTo>
                  <a:pt x="0" y="192"/>
                </a:lnTo>
                <a:lnTo>
                  <a:pt x="1440" y="768"/>
                </a:lnTo>
                <a:lnTo>
                  <a:pt x="1824" y="768"/>
                </a:lnTo>
              </a:path>
            </a:pathLst>
          </a:custGeom>
          <a:noFill/>
          <a:ln w="76200" cap="flat" cmpd="sng">
            <a:solidFill>
              <a:schemeClr val="hlink"/>
            </a:solidFill>
            <a:prstDash val="solid"/>
            <a:round/>
            <a:headEnd type="none" w="med" len="med"/>
            <a:tailEnd type="triangle"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nvGrpSpPr>
          <p:cNvPr id="152" name="Group 126">
            <a:extLst>
              <a:ext uri="{FF2B5EF4-FFF2-40B4-BE49-F238E27FC236}">
                <a16:creationId xmlns:a16="http://schemas.microsoft.com/office/drawing/2014/main" id="{FCC18721-A700-4446-A9C1-B88F9A3F3100}"/>
              </a:ext>
            </a:extLst>
          </p:cNvPr>
          <p:cNvGrpSpPr>
            <a:grpSpLocks/>
          </p:cNvGrpSpPr>
          <p:nvPr/>
        </p:nvGrpSpPr>
        <p:grpSpPr bwMode="auto">
          <a:xfrm>
            <a:off x="2272943" y="4313239"/>
            <a:ext cx="3717925" cy="1447800"/>
            <a:chOff x="192" y="1612"/>
            <a:chExt cx="2342" cy="912"/>
          </a:xfrm>
        </p:grpSpPr>
        <p:sp>
          <p:nvSpPr>
            <p:cNvPr id="153" name="Rectangle 4">
              <a:extLst>
                <a:ext uri="{FF2B5EF4-FFF2-40B4-BE49-F238E27FC236}">
                  <a16:creationId xmlns:a16="http://schemas.microsoft.com/office/drawing/2014/main" id="{7FFF6963-3DE7-6D44-840D-39559B429980}"/>
                </a:ext>
              </a:extLst>
            </p:cNvPr>
            <p:cNvSpPr>
              <a:spLocks noChangeArrowheads="1"/>
            </p:cNvSpPr>
            <p:nvPr/>
          </p:nvSpPr>
          <p:spPr bwMode="auto">
            <a:xfrm>
              <a:off x="2112" y="1644"/>
              <a:ext cx="422" cy="88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154" name="Rectangle 5" descr="80%">
              <a:extLst>
                <a:ext uri="{FF2B5EF4-FFF2-40B4-BE49-F238E27FC236}">
                  <a16:creationId xmlns:a16="http://schemas.microsoft.com/office/drawing/2014/main" id="{653EAF2B-BC00-CF43-8B7B-01CC6C387BBE}"/>
                </a:ext>
              </a:extLst>
            </p:cNvPr>
            <p:cNvSpPr>
              <a:spLocks noChangeArrowheads="1"/>
            </p:cNvSpPr>
            <p:nvPr/>
          </p:nvSpPr>
          <p:spPr bwMode="auto">
            <a:xfrm>
              <a:off x="2112" y="1776"/>
              <a:ext cx="422" cy="90"/>
            </a:xfrm>
            <a:prstGeom prst="rect">
              <a:avLst/>
            </a:prstGeom>
            <a:solidFill>
              <a:srgbClr val="FF0000"/>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155" name="Rectangle 6" descr="75%">
              <a:extLst>
                <a:ext uri="{FF2B5EF4-FFF2-40B4-BE49-F238E27FC236}">
                  <a16:creationId xmlns:a16="http://schemas.microsoft.com/office/drawing/2014/main" id="{13F620B6-74AF-794F-99B2-D06470705E2F}"/>
                </a:ext>
              </a:extLst>
            </p:cNvPr>
            <p:cNvSpPr>
              <a:spLocks noChangeArrowheads="1"/>
            </p:cNvSpPr>
            <p:nvPr/>
          </p:nvSpPr>
          <p:spPr bwMode="auto">
            <a:xfrm>
              <a:off x="2112" y="2072"/>
              <a:ext cx="422" cy="91"/>
            </a:xfrm>
            <a:prstGeom prst="rect">
              <a:avLst/>
            </a:prstGeom>
            <a:pattFill prst="pct75">
              <a:fgClr>
                <a:schemeClr val="accent2"/>
              </a:fgClr>
              <a:bgClr>
                <a:schemeClr val="bg1"/>
              </a:bgClr>
            </a:patt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156" name="Rectangle 7" descr="75%">
              <a:extLst>
                <a:ext uri="{FF2B5EF4-FFF2-40B4-BE49-F238E27FC236}">
                  <a16:creationId xmlns:a16="http://schemas.microsoft.com/office/drawing/2014/main" id="{191E4090-E41F-8C48-B0E4-69BAC76DCF9B}"/>
                </a:ext>
              </a:extLst>
            </p:cNvPr>
            <p:cNvSpPr>
              <a:spLocks noChangeArrowheads="1"/>
            </p:cNvSpPr>
            <p:nvPr/>
          </p:nvSpPr>
          <p:spPr bwMode="auto">
            <a:xfrm>
              <a:off x="2112" y="2171"/>
              <a:ext cx="422" cy="90"/>
            </a:xfrm>
            <a:prstGeom prst="rect">
              <a:avLst/>
            </a:prstGeom>
            <a:pattFill prst="pct75">
              <a:fgClr>
                <a:schemeClr val="accent2"/>
              </a:fgClr>
              <a:bgClr>
                <a:schemeClr val="bg1"/>
              </a:bgClr>
            </a:patt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157" name="Rectangle 76">
              <a:extLst>
                <a:ext uri="{FF2B5EF4-FFF2-40B4-BE49-F238E27FC236}">
                  <a16:creationId xmlns:a16="http://schemas.microsoft.com/office/drawing/2014/main" id="{0C26D04B-2968-194A-B561-B357B1236FA4}"/>
                </a:ext>
              </a:extLst>
            </p:cNvPr>
            <p:cNvSpPr>
              <a:spLocks noChangeArrowheads="1"/>
            </p:cNvSpPr>
            <p:nvPr/>
          </p:nvSpPr>
          <p:spPr bwMode="auto">
            <a:xfrm>
              <a:off x="192" y="1612"/>
              <a:ext cx="1148" cy="199"/>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b="0" dirty="0" err="1">
                  <a:latin typeface="Gill Sans" charset="0"/>
                  <a:ea typeface="Gill Sans" charset="0"/>
                  <a:cs typeface="Gill Sans" charset="0"/>
                </a:rPr>
                <a:t>PageTablePtr</a:t>
              </a:r>
              <a:r>
                <a:rPr lang="en-US" altLang="en-US" b="0" dirty="0">
                  <a:latin typeface="Gill Sans" charset="0"/>
                  <a:ea typeface="Gill Sans" charset="0"/>
                  <a:cs typeface="Gill Sans" charset="0"/>
                </a:rPr>
                <a:t>’</a:t>
              </a:r>
            </a:p>
          </p:txBody>
        </p:sp>
        <p:sp>
          <p:nvSpPr>
            <p:cNvPr id="158" name="Line 92">
              <a:extLst>
                <a:ext uri="{FF2B5EF4-FFF2-40B4-BE49-F238E27FC236}">
                  <a16:creationId xmlns:a16="http://schemas.microsoft.com/office/drawing/2014/main" id="{5E00509C-0086-A54F-A3E0-977F3FC95A99}"/>
                </a:ext>
              </a:extLst>
            </p:cNvPr>
            <p:cNvSpPr>
              <a:spLocks noChangeShapeType="1"/>
            </p:cNvSpPr>
            <p:nvPr/>
          </p:nvSpPr>
          <p:spPr bwMode="auto">
            <a:xfrm flipV="1">
              <a:off x="1344" y="1660"/>
              <a:ext cx="768" cy="4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sp>
        <p:nvSpPr>
          <p:cNvPr id="159" name="Line 22">
            <a:extLst>
              <a:ext uri="{FF2B5EF4-FFF2-40B4-BE49-F238E27FC236}">
                <a16:creationId xmlns:a16="http://schemas.microsoft.com/office/drawing/2014/main" id="{DD2F49E7-F9FB-A54C-989F-13A83DF6505A}"/>
              </a:ext>
            </a:extLst>
          </p:cNvPr>
          <p:cNvSpPr>
            <a:spLocks noChangeShapeType="1"/>
          </p:cNvSpPr>
          <p:nvPr/>
        </p:nvSpPr>
        <p:spPr bwMode="auto">
          <a:xfrm flipV="1">
            <a:off x="6031708" y="4170907"/>
            <a:ext cx="1588291" cy="1055142"/>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160" name="Line 22">
            <a:extLst>
              <a:ext uri="{FF2B5EF4-FFF2-40B4-BE49-F238E27FC236}">
                <a16:creationId xmlns:a16="http://schemas.microsoft.com/office/drawing/2014/main" id="{4ED6F4EF-6F1F-ED46-A6B0-F472B8B604A9}"/>
              </a:ext>
            </a:extLst>
          </p:cNvPr>
          <p:cNvSpPr>
            <a:spLocks noChangeShapeType="1"/>
          </p:cNvSpPr>
          <p:nvPr/>
        </p:nvSpPr>
        <p:spPr bwMode="auto">
          <a:xfrm flipV="1">
            <a:off x="6031707" y="3079750"/>
            <a:ext cx="1602578" cy="2003864"/>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grpSp>
        <p:nvGrpSpPr>
          <p:cNvPr id="161" name="Group 117">
            <a:extLst>
              <a:ext uri="{FF2B5EF4-FFF2-40B4-BE49-F238E27FC236}">
                <a16:creationId xmlns:a16="http://schemas.microsoft.com/office/drawing/2014/main" id="{F55B3880-222C-694D-9770-38B81939ED04}"/>
              </a:ext>
            </a:extLst>
          </p:cNvPr>
          <p:cNvGrpSpPr>
            <a:grpSpLocks/>
          </p:cNvGrpSpPr>
          <p:nvPr/>
        </p:nvGrpSpPr>
        <p:grpSpPr bwMode="auto">
          <a:xfrm>
            <a:off x="7671540" y="5284790"/>
            <a:ext cx="654048" cy="1079499"/>
            <a:chOff x="3572" y="971"/>
            <a:chExt cx="421" cy="880"/>
          </a:xfrm>
        </p:grpSpPr>
        <p:sp>
          <p:nvSpPr>
            <p:cNvPr id="162" name="Rectangle 8">
              <a:extLst>
                <a:ext uri="{FF2B5EF4-FFF2-40B4-BE49-F238E27FC236}">
                  <a16:creationId xmlns:a16="http://schemas.microsoft.com/office/drawing/2014/main" id="{3E40E5DF-3D95-1A4C-898D-B5838B5EF261}"/>
                </a:ext>
              </a:extLst>
            </p:cNvPr>
            <p:cNvSpPr>
              <a:spLocks noChangeArrowheads="1"/>
            </p:cNvSpPr>
            <p:nvPr/>
          </p:nvSpPr>
          <p:spPr bwMode="auto">
            <a:xfrm>
              <a:off x="3572" y="971"/>
              <a:ext cx="421" cy="88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163" name="Rectangle 9" descr="50%">
              <a:extLst>
                <a:ext uri="{FF2B5EF4-FFF2-40B4-BE49-F238E27FC236}">
                  <a16:creationId xmlns:a16="http://schemas.microsoft.com/office/drawing/2014/main" id="{47EFDBC2-1BE8-0945-8B76-06F6F09B2E3A}"/>
                </a:ext>
              </a:extLst>
            </p:cNvPr>
            <p:cNvSpPr>
              <a:spLocks noChangeArrowheads="1"/>
            </p:cNvSpPr>
            <p:nvPr/>
          </p:nvSpPr>
          <p:spPr bwMode="auto">
            <a:xfrm>
              <a:off x="3572" y="1317"/>
              <a:ext cx="421" cy="90"/>
            </a:xfrm>
            <a:prstGeom prst="rect">
              <a:avLst/>
            </a:prstGeom>
            <a:pattFill prst="pct50">
              <a:fgClr>
                <a:schemeClr val="accent1"/>
              </a:fgClr>
              <a:bgClr>
                <a:schemeClr val="bg1"/>
              </a:bgClr>
            </a:patt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164" name="Rectangle 10" descr="50%">
              <a:extLst>
                <a:ext uri="{FF2B5EF4-FFF2-40B4-BE49-F238E27FC236}">
                  <a16:creationId xmlns:a16="http://schemas.microsoft.com/office/drawing/2014/main" id="{9AAD0D29-E234-3C4C-B3EA-001098857AC8}"/>
                </a:ext>
              </a:extLst>
            </p:cNvPr>
            <p:cNvSpPr>
              <a:spLocks noChangeArrowheads="1"/>
            </p:cNvSpPr>
            <p:nvPr/>
          </p:nvSpPr>
          <p:spPr bwMode="auto">
            <a:xfrm>
              <a:off x="3572" y="1416"/>
              <a:ext cx="421" cy="89"/>
            </a:xfrm>
            <a:prstGeom prst="rect">
              <a:avLst/>
            </a:prstGeom>
            <a:pattFill prst="pct50">
              <a:fgClr>
                <a:schemeClr val="accent1"/>
              </a:fgClr>
              <a:bgClr>
                <a:schemeClr val="bg1"/>
              </a:bgClr>
            </a:patt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165" name="Rectangle 11" descr="70%">
              <a:extLst>
                <a:ext uri="{FF2B5EF4-FFF2-40B4-BE49-F238E27FC236}">
                  <a16:creationId xmlns:a16="http://schemas.microsoft.com/office/drawing/2014/main" id="{A5869F86-8E12-B84B-86F3-53EC5E900193}"/>
                </a:ext>
              </a:extLst>
            </p:cNvPr>
            <p:cNvSpPr>
              <a:spLocks noChangeArrowheads="1"/>
            </p:cNvSpPr>
            <p:nvPr/>
          </p:nvSpPr>
          <p:spPr bwMode="auto">
            <a:xfrm>
              <a:off x="3572" y="1613"/>
              <a:ext cx="421" cy="91"/>
            </a:xfrm>
            <a:prstGeom prst="rect">
              <a:avLst/>
            </a:prstGeom>
            <a:solidFill>
              <a:srgbClr val="FF0000"/>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grpSp>
      <p:sp>
        <p:nvSpPr>
          <p:cNvPr id="166" name="Line 20">
            <a:extLst>
              <a:ext uri="{FF2B5EF4-FFF2-40B4-BE49-F238E27FC236}">
                <a16:creationId xmlns:a16="http://schemas.microsoft.com/office/drawing/2014/main" id="{0BA8E0FC-3F5C-614C-8E56-93D291CA196D}"/>
              </a:ext>
            </a:extLst>
          </p:cNvPr>
          <p:cNvSpPr>
            <a:spLocks noChangeShapeType="1"/>
          </p:cNvSpPr>
          <p:nvPr/>
        </p:nvSpPr>
        <p:spPr bwMode="auto">
          <a:xfrm>
            <a:off x="6004170" y="4634705"/>
            <a:ext cx="1627737" cy="678654"/>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167" name="Line 20">
            <a:extLst>
              <a:ext uri="{FF2B5EF4-FFF2-40B4-BE49-F238E27FC236}">
                <a16:creationId xmlns:a16="http://schemas.microsoft.com/office/drawing/2014/main" id="{9697F4A4-56B1-AA43-8B75-2BC23114B99F}"/>
              </a:ext>
            </a:extLst>
          </p:cNvPr>
          <p:cNvSpPr>
            <a:spLocks noChangeShapeType="1"/>
          </p:cNvSpPr>
          <p:nvPr/>
        </p:nvSpPr>
        <p:spPr bwMode="auto">
          <a:xfrm flipV="1">
            <a:off x="8322906" y="1568451"/>
            <a:ext cx="1656040" cy="996949"/>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168" name="Line 21">
            <a:extLst>
              <a:ext uri="{FF2B5EF4-FFF2-40B4-BE49-F238E27FC236}">
                <a16:creationId xmlns:a16="http://schemas.microsoft.com/office/drawing/2014/main" id="{34A0C63B-553D-9149-9E33-21E082A16F85}"/>
              </a:ext>
            </a:extLst>
          </p:cNvPr>
          <p:cNvSpPr>
            <a:spLocks noChangeShapeType="1"/>
          </p:cNvSpPr>
          <p:nvPr/>
        </p:nvSpPr>
        <p:spPr bwMode="auto">
          <a:xfrm flipV="1">
            <a:off x="8331693" y="3142745"/>
            <a:ext cx="1080594" cy="111630"/>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169" name="Line 21">
            <a:extLst>
              <a:ext uri="{FF2B5EF4-FFF2-40B4-BE49-F238E27FC236}">
                <a16:creationId xmlns:a16="http://schemas.microsoft.com/office/drawing/2014/main" id="{69A62590-3CA1-244B-9125-867234DB4275}"/>
              </a:ext>
            </a:extLst>
          </p:cNvPr>
          <p:cNvSpPr>
            <a:spLocks noChangeShapeType="1"/>
          </p:cNvSpPr>
          <p:nvPr/>
        </p:nvSpPr>
        <p:spPr bwMode="auto">
          <a:xfrm>
            <a:off x="8317406" y="4341523"/>
            <a:ext cx="890886" cy="628940"/>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Tree>
    <p:extLst>
      <p:ext uri="{BB962C8B-B14F-4D97-AF65-F5344CB8AC3E}">
        <p14:creationId xmlns:p14="http://schemas.microsoft.com/office/powerpoint/2010/main" val="1733522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35"/>
          <p:cNvSpPr>
            <a:spLocks noChangeArrowheads="1"/>
          </p:cNvSpPr>
          <p:nvPr/>
        </p:nvSpPr>
        <p:spPr bwMode="auto">
          <a:xfrm>
            <a:off x="8153400" y="2286000"/>
            <a:ext cx="1295400" cy="3048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stack</a:t>
            </a:r>
          </a:p>
        </p:txBody>
      </p:sp>
      <p:sp>
        <p:nvSpPr>
          <p:cNvPr id="37890" name="Title 1"/>
          <p:cNvSpPr>
            <a:spLocks noGrp="1"/>
          </p:cNvSpPr>
          <p:nvPr>
            <p:ph type="title"/>
          </p:nvPr>
        </p:nvSpPr>
        <p:spPr>
          <a:xfrm>
            <a:off x="2514600" y="76200"/>
            <a:ext cx="7162800" cy="533400"/>
          </a:xfrm>
        </p:spPr>
        <p:txBody>
          <a:bodyPr/>
          <a:lstStyle/>
          <a:p>
            <a:r>
              <a:rPr lang="en-US" altLang="en-US" dirty="0"/>
              <a:t>Summary: Two-Level Paging</a:t>
            </a:r>
          </a:p>
        </p:txBody>
      </p:sp>
      <p:sp>
        <p:nvSpPr>
          <p:cNvPr id="24580" name="TextBox 5"/>
          <p:cNvSpPr txBox="1">
            <a:spLocks noChangeArrowheads="1"/>
          </p:cNvSpPr>
          <p:nvPr/>
        </p:nvSpPr>
        <p:spPr bwMode="auto">
          <a:xfrm>
            <a:off x="1651001" y="914400"/>
            <a:ext cx="1109663"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37931725" indent="-37474525" eaLnBrk="0" hangingPunct="0">
              <a:defRPr sz="2400" b="1">
                <a:solidFill>
                  <a:schemeClr val="tx1"/>
                </a:solidFill>
                <a:latin typeface="Comic Sans MS" charset="0"/>
                <a:ea typeface="ＭＳ Ｐゴシック" charset="0"/>
              </a:defRPr>
            </a:lvl2pPr>
            <a:lvl3pPr eaLnBrk="0" hangingPunct="0">
              <a:defRPr sz="2400" b="1">
                <a:solidFill>
                  <a:schemeClr val="tx1"/>
                </a:solidFill>
                <a:latin typeface="Comic Sans MS" charset="0"/>
                <a:ea typeface="ＭＳ Ｐゴシック" charset="0"/>
              </a:defRPr>
            </a:lvl3pPr>
            <a:lvl4pPr eaLnBrk="0" hangingPunct="0">
              <a:defRPr sz="2400" b="1">
                <a:solidFill>
                  <a:schemeClr val="tx1"/>
                </a:solidFill>
                <a:latin typeface="Comic Sans MS" charset="0"/>
                <a:ea typeface="ＭＳ Ｐゴシック" charset="0"/>
              </a:defRPr>
            </a:lvl4pPr>
            <a:lvl5pPr eaLnBrk="0" hangingPunct="0">
              <a:defRPr sz="2400" b="1">
                <a:solidFill>
                  <a:schemeClr val="tx1"/>
                </a:solidFill>
                <a:latin typeface="Comic Sans MS" charset="0"/>
                <a:ea typeface="ＭＳ Ｐゴシック" charset="0"/>
              </a:defRPr>
            </a:lvl5pPr>
            <a:lvl6pPr marL="457200" eaLnBrk="0" fontAlgn="base" hangingPunct="0">
              <a:spcBef>
                <a:spcPct val="0"/>
              </a:spcBef>
              <a:spcAft>
                <a:spcPct val="0"/>
              </a:spcAft>
              <a:defRPr sz="2400" b="1">
                <a:solidFill>
                  <a:schemeClr val="tx1"/>
                </a:solidFill>
                <a:latin typeface="Comic Sans MS" charset="0"/>
                <a:ea typeface="ＭＳ Ｐゴシック" charset="0"/>
              </a:defRPr>
            </a:lvl6pPr>
            <a:lvl7pPr marL="914400" eaLnBrk="0" fontAlgn="base" hangingPunct="0">
              <a:spcBef>
                <a:spcPct val="0"/>
              </a:spcBef>
              <a:spcAft>
                <a:spcPct val="0"/>
              </a:spcAft>
              <a:defRPr sz="2400" b="1">
                <a:solidFill>
                  <a:schemeClr val="tx1"/>
                </a:solidFill>
                <a:latin typeface="Comic Sans MS" charset="0"/>
                <a:ea typeface="ＭＳ Ｐゴシック" charset="0"/>
              </a:defRPr>
            </a:lvl7pPr>
            <a:lvl8pPr marL="1371600" eaLnBrk="0" fontAlgn="base" hangingPunct="0">
              <a:spcBef>
                <a:spcPct val="0"/>
              </a:spcBef>
              <a:spcAft>
                <a:spcPct val="0"/>
              </a:spcAft>
              <a:defRPr sz="2400" b="1">
                <a:solidFill>
                  <a:schemeClr val="tx1"/>
                </a:solidFill>
                <a:latin typeface="Comic Sans MS" charset="0"/>
                <a:ea typeface="ＭＳ Ｐゴシック" charset="0"/>
              </a:defRPr>
            </a:lvl8pPr>
            <a:lvl9pPr marL="18288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defRPr/>
            </a:pPr>
            <a:r>
              <a:rPr lang="en-US" sz="1600" i="1" dirty="0">
                <a:solidFill>
                  <a:srgbClr val="FF0000"/>
                </a:solidFill>
                <a:latin typeface="Helvetica" charset="0"/>
                <a:cs typeface="Helvetica" charset="0"/>
              </a:rPr>
              <a:t>111</a:t>
            </a:r>
            <a:r>
              <a:rPr lang="en-US" sz="1600" dirty="0">
                <a:solidFill>
                  <a:srgbClr val="008000"/>
                </a:solidFill>
                <a:latin typeface="Helvetica" charset="0"/>
                <a:cs typeface="Helvetica" charset="0"/>
              </a:rPr>
              <a:t>1 1</a:t>
            </a:r>
            <a:r>
              <a:rPr lang="en-US" sz="1600" dirty="0">
                <a:solidFill>
                  <a:schemeClr val="accent5">
                    <a:lumMod val="50000"/>
                  </a:schemeClr>
                </a:solidFill>
                <a:latin typeface="Helvetica" charset="0"/>
                <a:cs typeface="Helvetica" charset="0"/>
              </a:rPr>
              <a:t>111</a:t>
            </a:r>
          </a:p>
        </p:txBody>
      </p:sp>
      <p:sp>
        <p:nvSpPr>
          <p:cNvPr id="37892" name="Rectangle 6"/>
          <p:cNvSpPr>
            <a:spLocks noChangeArrowheads="1"/>
          </p:cNvSpPr>
          <p:nvPr/>
        </p:nvSpPr>
        <p:spPr bwMode="auto">
          <a:xfrm>
            <a:off x="2717800" y="1066800"/>
            <a:ext cx="1295400" cy="6096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stack</a:t>
            </a:r>
          </a:p>
        </p:txBody>
      </p:sp>
      <p:sp>
        <p:nvSpPr>
          <p:cNvPr id="37893" name="Rectangle 7"/>
          <p:cNvSpPr>
            <a:spLocks noChangeArrowheads="1"/>
          </p:cNvSpPr>
          <p:nvPr/>
        </p:nvSpPr>
        <p:spPr bwMode="auto">
          <a:xfrm>
            <a:off x="2717800" y="3048000"/>
            <a:ext cx="1295400" cy="457200"/>
          </a:xfrm>
          <a:prstGeom prst="rect">
            <a:avLst/>
          </a:prstGeom>
          <a:solidFill>
            <a:srgbClr val="CCFFCC"/>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heap</a:t>
            </a:r>
          </a:p>
        </p:txBody>
      </p:sp>
      <p:sp>
        <p:nvSpPr>
          <p:cNvPr id="9" name="Rectangle 8"/>
          <p:cNvSpPr/>
          <p:nvPr/>
        </p:nvSpPr>
        <p:spPr bwMode="auto">
          <a:xfrm>
            <a:off x="2717800" y="5334000"/>
            <a:ext cx="1295400" cy="609600"/>
          </a:xfrm>
          <a:prstGeom prst="rect">
            <a:avLst/>
          </a:prstGeom>
          <a:solidFill>
            <a:schemeClr val="accent1">
              <a:lumMod val="60000"/>
              <a:lumOff val="40000"/>
            </a:schemeClr>
          </a:solidFill>
          <a:ln w="25400" cap="flat" cmpd="sng" algn="ctr">
            <a:solidFill>
              <a:schemeClr val="tx1"/>
            </a:solidFill>
            <a:prstDash val="solid"/>
            <a:round/>
            <a:headEnd type="triangle" w="med" len="med"/>
            <a:tailEnd type="none" w="med" len="med"/>
          </a:ln>
          <a:effectLst/>
        </p:spPr>
        <p:txBody>
          <a:bodyPr anchor="ctr"/>
          <a:lstStyle/>
          <a:p>
            <a:pPr algn="ctr">
              <a:defRPr/>
            </a:pPr>
            <a:r>
              <a:rPr lang="en-US" sz="2000" b="0" dirty="0">
                <a:latin typeface="Helvetica"/>
                <a:ea typeface="ＭＳ Ｐゴシック" charset="-128"/>
                <a:cs typeface="Helvetica"/>
              </a:rPr>
              <a:t>code</a:t>
            </a:r>
          </a:p>
        </p:txBody>
      </p:sp>
      <p:sp>
        <p:nvSpPr>
          <p:cNvPr id="37895" name="Rectangle 9"/>
          <p:cNvSpPr>
            <a:spLocks noChangeArrowheads="1"/>
          </p:cNvSpPr>
          <p:nvPr/>
        </p:nvSpPr>
        <p:spPr bwMode="auto">
          <a:xfrm>
            <a:off x="2717800" y="4114800"/>
            <a:ext cx="1295400" cy="609600"/>
          </a:xfrm>
          <a:prstGeom prst="rect">
            <a:avLst/>
          </a:prstGeom>
          <a:solidFill>
            <a:srgbClr val="FF6600"/>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data</a:t>
            </a:r>
          </a:p>
        </p:txBody>
      </p:sp>
      <p:sp>
        <p:nvSpPr>
          <p:cNvPr id="37896" name="Up Arrow 10"/>
          <p:cNvSpPr>
            <a:spLocks noChangeArrowheads="1"/>
          </p:cNvSpPr>
          <p:nvPr/>
        </p:nvSpPr>
        <p:spPr bwMode="auto">
          <a:xfrm flipH="1">
            <a:off x="3251201" y="2743200"/>
            <a:ext cx="106363" cy="304800"/>
          </a:xfrm>
          <a:prstGeom prst="upArrow">
            <a:avLst>
              <a:gd name="adj1" fmla="val 50000"/>
              <a:gd name="adj2" fmla="val 50149"/>
            </a:avLst>
          </a:prstGeom>
          <a:solidFill>
            <a:schemeClr val="tx1"/>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7897" name="Up Arrow 11"/>
          <p:cNvSpPr>
            <a:spLocks noChangeArrowheads="1"/>
          </p:cNvSpPr>
          <p:nvPr/>
        </p:nvSpPr>
        <p:spPr bwMode="auto">
          <a:xfrm flipH="1" flipV="1">
            <a:off x="3251201" y="1676400"/>
            <a:ext cx="106363" cy="304800"/>
          </a:xfrm>
          <a:prstGeom prst="upArrow">
            <a:avLst>
              <a:gd name="adj1" fmla="val 50000"/>
              <a:gd name="adj2" fmla="val 50149"/>
            </a:avLst>
          </a:prstGeom>
          <a:solidFill>
            <a:schemeClr val="tx1"/>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7898" name="Rectangle 12"/>
          <p:cNvSpPr>
            <a:spLocks noChangeArrowheads="1"/>
          </p:cNvSpPr>
          <p:nvPr/>
        </p:nvSpPr>
        <p:spPr bwMode="auto">
          <a:xfrm>
            <a:off x="2717800" y="1066800"/>
            <a:ext cx="1295400" cy="4876800"/>
          </a:xfrm>
          <a:prstGeom prst="rect">
            <a:avLst/>
          </a:prstGeom>
          <a:noFill/>
          <a:ln w="254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7899" name="TextBox 13"/>
          <p:cNvSpPr txBox="1">
            <a:spLocks noChangeArrowheads="1"/>
          </p:cNvSpPr>
          <p:nvPr/>
        </p:nvSpPr>
        <p:spPr bwMode="auto">
          <a:xfrm>
            <a:off x="2209800" y="685800"/>
            <a:ext cx="2184400"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Virtual memory view</a:t>
            </a:r>
          </a:p>
        </p:txBody>
      </p:sp>
      <p:sp>
        <p:nvSpPr>
          <p:cNvPr id="37900" name="Rectangle 14"/>
          <p:cNvSpPr>
            <a:spLocks noChangeArrowheads="1"/>
          </p:cNvSpPr>
          <p:nvPr/>
        </p:nvSpPr>
        <p:spPr bwMode="auto">
          <a:xfrm>
            <a:off x="2717800" y="4724400"/>
            <a:ext cx="1295400" cy="1219200"/>
          </a:xfrm>
          <a:prstGeom prst="rect">
            <a:avLst/>
          </a:prstGeom>
          <a:noFill/>
          <a:ln w="254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7901" name="Rectangle 15"/>
          <p:cNvSpPr>
            <a:spLocks noChangeArrowheads="1"/>
          </p:cNvSpPr>
          <p:nvPr/>
        </p:nvSpPr>
        <p:spPr bwMode="auto">
          <a:xfrm>
            <a:off x="2717800" y="3505200"/>
            <a:ext cx="1295400" cy="1219200"/>
          </a:xfrm>
          <a:prstGeom prst="rect">
            <a:avLst/>
          </a:prstGeom>
          <a:noFill/>
          <a:ln w="254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7902" name="Rectangle 16"/>
          <p:cNvSpPr>
            <a:spLocks noChangeArrowheads="1"/>
          </p:cNvSpPr>
          <p:nvPr/>
        </p:nvSpPr>
        <p:spPr bwMode="auto">
          <a:xfrm>
            <a:off x="2717800" y="2286000"/>
            <a:ext cx="1295400" cy="1219200"/>
          </a:xfrm>
          <a:prstGeom prst="rect">
            <a:avLst/>
          </a:prstGeom>
          <a:noFill/>
          <a:ln w="254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7903" name="TextBox 17"/>
          <p:cNvSpPr txBox="1">
            <a:spLocks noChangeArrowheads="1"/>
          </p:cNvSpPr>
          <p:nvPr/>
        </p:nvSpPr>
        <p:spPr bwMode="auto">
          <a:xfrm>
            <a:off x="1574801" y="5681664"/>
            <a:ext cx="1154113"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r" eaLnBrk="1" hangingPunct="1"/>
            <a:r>
              <a:rPr lang="en-US" altLang="en-US" sz="1600" i="1">
                <a:solidFill>
                  <a:srgbClr val="FF0000"/>
                </a:solidFill>
                <a:latin typeface="Helvetica" panose="020B0604020202020204" pitchFamily="34" charset="0"/>
              </a:rPr>
              <a:t>000</a:t>
            </a:r>
            <a:r>
              <a:rPr lang="en-US" altLang="en-US" sz="1600">
                <a:solidFill>
                  <a:srgbClr val="008200"/>
                </a:solidFill>
                <a:latin typeface="Helvetica" panose="020B0604020202020204" pitchFamily="34" charset="0"/>
              </a:rPr>
              <a:t>0 0</a:t>
            </a:r>
            <a:r>
              <a:rPr lang="en-US" altLang="en-US" sz="1600">
                <a:solidFill>
                  <a:srgbClr val="2A40E2"/>
                </a:solidFill>
                <a:latin typeface="Helvetica" panose="020B0604020202020204" pitchFamily="34" charset="0"/>
              </a:rPr>
              <a:t>000</a:t>
            </a:r>
          </a:p>
        </p:txBody>
      </p:sp>
      <p:sp>
        <p:nvSpPr>
          <p:cNvPr id="37904" name="TextBox 18"/>
          <p:cNvSpPr txBox="1">
            <a:spLocks noChangeArrowheads="1"/>
          </p:cNvSpPr>
          <p:nvPr/>
        </p:nvSpPr>
        <p:spPr bwMode="auto">
          <a:xfrm>
            <a:off x="1563689" y="4495800"/>
            <a:ext cx="1165225"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r" eaLnBrk="1" hangingPunct="1"/>
            <a:r>
              <a:rPr lang="en-US" altLang="en-US" sz="1600" i="1">
                <a:solidFill>
                  <a:srgbClr val="FF0000"/>
                </a:solidFill>
                <a:latin typeface="Helvetica" panose="020B0604020202020204" pitchFamily="34" charset="0"/>
              </a:rPr>
              <a:t>010</a:t>
            </a:r>
            <a:r>
              <a:rPr lang="en-US" altLang="en-US" sz="1600">
                <a:solidFill>
                  <a:srgbClr val="008200"/>
                </a:solidFill>
                <a:latin typeface="Helvetica" panose="020B0604020202020204" pitchFamily="34" charset="0"/>
              </a:rPr>
              <a:t>0 0</a:t>
            </a:r>
            <a:r>
              <a:rPr lang="en-US" altLang="en-US" sz="1600">
                <a:solidFill>
                  <a:srgbClr val="2A40E2"/>
                </a:solidFill>
                <a:latin typeface="Helvetica" panose="020B0604020202020204" pitchFamily="34" charset="0"/>
              </a:rPr>
              <a:t>000</a:t>
            </a:r>
          </a:p>
        </p:txBody>
      </p:sp>
      <p:sp>
        <p:nvSpPr>
          <p:cNvPr id="37905" name="TextBox 19"/>
          <p:cNvSpPr txBox="1">
            <a:spLocks noChangeArrowheads="1"/>
          </p:cNvSpPr>
          <p:nvPr/>
        </p:nvSpPr>
        <p:spPr bwMode="auto">
          <a:xfrm>
            <a:off x="1563689" y="3276600"/>
            <a:ext cx="1165225"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r" eaLnBrk="1" hangingPunct="1"/>
            <a:r>
              <a:rPr lang="en-US" altLang="en-US" sz="1600" i="1">
                <a:solidFill>
                  <a:srgbClr val="FF0000"/>
                </a:solidFill>
                <a:latin typeface="Helvetica" panose="020B0604020202020204" pitchFamily="34" charset="0"/>
              </a:rPr>
              <a:t>100</a:t>
            </a:r>
            <a:r>
              <a:rPr lang="en-US" altLang="en-US" sz="1600">
                <a:solidFill>
                  <a:srgbClr val="008200"/>
                </a:solidFill>
                <a:latin typeface="Helvetica" panose="020B0604020202020204" pitchFamily="34" charset="0"/>
              </a:rPr>
              <a:t>0 0</a:t>
            </a:r>
            <a:r>
              <a:rPr lang="en-US" altLang="en-US" sz="1600">
                <a:solidFill>
                  <a:srgbClr val="2A40E2"/>
                </a:solidFill>
                <a:latin typeface="Helvetica" panose="020B0604020202020204" pitchFamily="34" charset="0"/>
              </a:rPr>
              <a:t>000</a:t>
            </a:r>
          </a:p>
        </p:txBody>
      </p:sp>
      <p:sp>
        <p:nvSpPr>
          <p:cNvPr id="37906" name="TextBox 20"/>
          <p:cNvSpPr txBox="1">
            <a:spLocks noChangeArrowheads="1"/>
          </p:cNvSpPr>
          <p:nvPr/>
        </p:nvSpPr>
        <p:spPr bwMode="auto">
          <a:xfrm>
            <a:off x="1574801" y="2024064"/>
            <a:ext cx="1154113"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r" eaLnBrk="1" hangingPunct="1"/>
            <a:r>
              <a:rPr lang="en-US" altLang="en-US" sz="1600" i="1">
                <a:solidFill>
                  <a:srgbClr val="FF0000"/>
                </a:solidFill>
                <a:latin typeface="Helvetica" panose="020B0604020202020204" pitchFamily="34" charset="0"/>
              </a:rPr>
              <a:t>110</a:t>
            </a:r>
            <a:r>
              <a:rPr lang="en-US" altLang="en-US" sz="1600">
                <a:solidFill>
                  <a:srgbClr val="008200"/>
                </a:solidFill>
                <a:latin typeface="Helvetica" panose="020B0604020202020204" pitchFamily="34" charset="0"/>
              </a:rPr>
              <a:t>0 0</a:t>
            </a:r>
            <a:r>
              <a:rPr lang="en-US" altLang="en-US" sz="1600">
                <a:solidFill>
                  <a:srgbClr val="2A40E2"/>
                </a:solidFill>
                <a:latin typeface="Helvetica" panose="020B0604020202020204" pitchFamily="34" charset="0"/>
              </a:rPr>
              <a:t>000</a:t>
            </a:r>
          </a:p>
        </p:txBody>
      </p:sp>
      <p:sp>
        <p:nvSpPr>
          <p:cNvPr id="37907" name="Left Brace 22"/>
          <p:cNvSpPr>
            <a:spLocks/>
          </p:cNvSpPr>
          <p:nvPr/>
        </p:nvSpPr>
        <p:spPr bwMode="auto">
          <a:xfrm rot="5400000" flipH="1">
            <a:off x="1733551" y="5865814"/>
            <a:ext cx="187325" cy="352425"/>
          </a:xfrm>
          <a:prstGeom prst="leftBrace">
            <a:avLst>
              <a:gd name="adj1" fmla="val 8309"/>
              <a:gd name="adj2" fmla="val 50000"/>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a:p>
        </p:txBody>
      </p:sp>
      <p:sp>
        <p:nvSpPr>
          <p:cNvPr id="37908" name="TextBox 23"/>
          <p:cNvSpPr txBox="1">
            <a:spLocks noChangeArrowheads="1"/>
          </p:cNvSpPr>
          <p:nvPr/>
        </p:nvSpPr>
        <p:spPr bwMode="auto">
          <a:xfrm>
            <a:off x="1473200" y="6062664"/>
            <a:ext cx="928688"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a:solidFill>
                  <a:srgbClr val="FF0000"/>
                </a:solidFill>
                <a:latin typeface="Helvetica" panose="020B0604020202020204" pitchFamily="34" charset="0"/>
              </a:rPr>
              <a:t>page1 #</a:t>
            </a:r>
          </a:p>
        </p:txBody>
      </p:sp>
      <p:sp>
        <p:nvSpPr>
          <p:cNvPr id="37909" name="TextBox 24"/>
          <p:cNvSpPr txBox="1">
            <a:spLocks noChangeArrowheads="1"/>
          </p:cNvSpPr>
          <p:nvPr/>
        </p:nvSpPr>
        <p:spPr bwMode="auto">
          <a:xfrm>
            <a:off x="2305050" y="6062664"/>
            <a:ext cx="742950"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solidFill>
                  <a:srgbClr val="0000FF"/>
                </a:solidFill>
                <a:latin typeface="Helvetica" panose="020B0604020202020204" pitchFamily="34" charset="0"/>
              </a:rPr>
              <a:t>offset</a:t>
            </a:r>
          </a:p>
        </p:txBody>
      </p:sp>
      <p:sp>
        <p:nvSpPr>
          <p:cNvPr id="37910" name="Left Brace 25"/>
          <p:cNvSpPr>
            <a:spLocks/>
          </p:cNvSpPr>
          <p:nvPr/>
        </p:nvSpPr>
        <p:spPr bwMode="auto">
          <a:xfrm rot="5400000" flipH="1">
            <a:off x="2388394" y="5892007"/>
            <a:ext cx="201613" cy="304800"/>
          </a:xfrm>
          <a:prstGeom prst="leftBrace">
            <a:avLst>
              <a:gd name="adj1" fmla="val 8322"/>
              <a:gd name="adj2" fmla="val 50000"/>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a:p>
        </p:txBody>
      </p:sp>
      <p:sp>
        <p:nvSpPr>
          <p:cNvPr id="37911" name="TextBox 27"/>
          <p:cNvSpPr txBox="1">
            <a:spLocks noChangeArrowheads="1"/>
          </p:cNvSpPr>
          <p:nvPr/>
        </p:nvSpPr>
        <p:spPr bwMode="auto">
          <a:xfrm>
            <a:off x="7985126" y="728664"/>
            <a:ext cx="2378075"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Physical memory view</a:t>
            </a:r>
          </a:p>
        </p:txBody>
      </p:sp>
      <p:sp>
        <p:nvSpPr>
          <p:cNvPr id="37912" name="Rectangle 28"/>
          <p:cNvSpPr>
            <a:spLocks noChangeArrowheads="1"/>
          </p:cNvSpPr>
          <p:nvPr/>
        </p:nvSpPr>
        <p:spPr bwMode="auto">
          <a:xfrm>
            <a:off x="8153400" y="1066800"/>
            <a:ext cx="1295400" cy="4876800"/>
          </a:xfrm>
          <a:prstGeom prst="rect">
            <a:avLst/>
          </a:prstGeom>
          <a:noFill/>
          <a:ln w="254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7913" name="Rectangle 29"/>
          <p:cNvSpPr>
            <a:spLocks noChangeArrowheads="1"/>
          </p:cNvSpPr>
          <p:nvPr/>
        </p:nvSpPr>
        <p:spPr bwMode="auto">
          <a:xfrm>
            <a:off x="8153400" y="3810000"/>
            <a:ext cx="1295400" cy="609600"/>
          </a:xfrm>
          <a:prstGeom prst="rect">
            <a:avLst/>
          </a:prstGeom>
          <a:solidFill>
            <a:srgbClr val="FF6600"/>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data</a:t>
            </a:r>
          </a:p>
        </p:txBody>
      </p:sp>
      <p:sp>
        <p:nvSpPr>
          <p:cNvPr id="31" name="Rectangle 30"/>
          <p:cNvSpPr/>
          <p:nvPr/>
        </p:nvSpPr>
        <p:spPr bwMode="auto">
          <a:xfrm>
            <a:off x="8153400" y="5029200"/>
            <a:ext cx="1295400" cy="609600"/>
          </a:xfrm>
          <a:prstGeom prst="rect">
            <a:avLst/>
          </a:prstGeom>
          <a:solidFill>
            <a:schemeClr val="accent1">
              <a:lumMod val="60000"/>
              <a:lumOff val="40000"/>
            </a:schemeClr>
          </a:solidFill>
          <a:ln w="25400" cap="flat" cmpd="sng" algn="ctr">
            <a:solidFill>
              <a:schemeClr val="tx1"/>
            </a:solidFill>
            <a:prstDash val="solid"/>
            <a:round/>
            <a:headEnd type="triangle" w="med" len="med"/>
            <a:tailEnd type="none" w="med" len="med"/>
          </a:ln>
          <a:effectLst/>
        </p:spPr>
        <p:txBody>
          <a:bodyPr anchor="ctr"/>
          <a:lstStyle/>
          <a:p>
            <a:pPr algn="ctr">
              <a:defRPr/>
            </a:pPr>
            <a:r>
              <a:rPr lang="en-US" sz="2000" b="0" dirty="0">
                <a:latin typeface="Helvetica"/>
                <a:ea typeface="ＭＳ Ｐゴシック" charset="-128"/>
                <a:cs typeface="Helvetica"/>
              </a:rPr>
              <a:t>code</a:t>
            </a:r>
          </a:p>
        </p:txBody>
      </p:sp>
      <p:sp>
        <p:nvSpPr>
          <p:cNvPr id="32" name="Rectangle 31"/>
          <p:cNvSpPr/>
          <p:nvPr/>
        </p:nvSpPr>
        <p:spPr bwMode="auto">
          <a:xfrm>
            <a:off x="8153400" y="1066800"/>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3" name="Rectangle 32"/>
          <p:cNvSpPr/>
          <p:nvPr/>
        </p:nvSpPr>
        <p:spPr bwMode="auto">
          <a:xfrm>
            <a:off x="8153400" y="5638800"/>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4" name="Rectangle 33"/>
          <p:cNvSpPr/>
          <p:nvPr/>
        </p:nvSpPr>
        <p:spPr bwMode="auto">
          <a:xfrm>
            <a:off x="8153400" y="4419600"/>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7918" name="Rectangle 35"/>
          <p:cNvSpPr>
            <a:spLocks noChangeArrowheads="1"/>
          </p:cNvSpPr>
          <p:nvPr/>
        </p:nvSpPr>
        <p:spPr bwMode="auto">
          <a:xfrm>
            <a:off x="8153400" y="3352800"/>
            <a:ext cx="1295400" cy="457200"/>
          </a:xfrm>
          <a:prstGeom prst="rect">
            <a:avLst/>
          </a:prstGeom>
          <a:solidFill>
            <a:srgbClr val="CCFFCC"/>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heap</a:t>
            </a:r>
          </a:p>
        </p:txBody>
      </p:sp>
      <p:sp>
        <p:nvSpPr>
          <p:cNvPr id="38" name="Rectangle 37"/>
          <p:cNvSpPr/>
          <p:nvPr/>
        </p:nvSpPr>
        <p:spPr bwMode="auto">
          <a:xfrm>
            <a:off x="8153400" y="2743200"/>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7920" name="Rectangle 39"/>
          <p:cNvSpPr>
            <a:spLocks noChangeArrowheads="1"/>
          </p:cNvSpPr>
          <p:nvPr/>
        </p:nvSpPr>
        <p:spPr bwMode="auto">
          <a:xfrm>
            <a:off x="8153400" y="1371600"/>
            <a:ext cx="1295400" cy="3048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stack</a:t>
            </a:r>
          </a:p>
        </p:txBody>
      </p:sp>
      <p:sp>
        <p:nvSpPr>
          <p:cNvPr id="42" name="Rectangle 41"/>
          <p:cNvSpPr/>
          <p:nvPr/>
        </p:nvSpPr>
        <p:spPr bwMode="auto">
          <a:xfrm>
            <a:off x="8153400" y="1828800"/>
            <a:ext cx="1295400" cy="4572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8" name="Rectangle 47"/>
          <p:cNvSpPr/>
          <p:nvPr/>
        </p:nvSpPr>
        <p:spPr bwMode="auto">
          <a:xfrm>
            <a:off x="2717800" y="5791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9" name="Rectangle 48"/>
          <p:cNvSpPr/>
          <p:nvPr/>
        </p:nvSpPr>
        <p:spPr bwMode="auto">
          <a:xfrm>
            <a:off x="2717800" y="5638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50" name="Rectangle 49"/>
          <p:cNvSpPr/>
          <p:nvPr/>
        </p:nvSpPr>
        <p:spPr bwMode="auto">
          <a:xfrm>
            <a:off x="2717800" y="5486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51" name="Rectangle 50"/>
          <p:cNvSpPr/>
          <p:nvPr/>
        </p:nvSpPr>
        <p:spPr bwMode="auto">
          <a:xfrm>
            <a:off x="2717800" y="5334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57" name="Rectangle 56"/>
          <p:cNvSpPr/>
          <p:nvPr/>
        </p:nvSpPr>
        <p:spPr bwMode="auto">
          <a:xfrm>
            <a:off x="2717800" y="4724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58" name="Rectangle 57"/>
          <p:cNvSpPr/>
          <p:nvPr/>
        </p:nvSpPr>
        <p:spPr bwMode="auto">
          <a:xfrm>
            <a:off x="2717800" y="4876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59" name="Rectangle 58"/>
          <p:cNvSpPr/>
          <p:nvPr/>
        </p:nvSpPr>
        <p:spPr bwMode="auto">
          <a:xfrm>
            <a:off x="2717800" y="5029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0" name="Rectangle 59"/>
          <p:cNvSpPr/>
          <p:nvPr/>
        </p:nvSpPr>
        <p:spPr bwMode="auto">
          <a:xfrm>
            <a:off x="2717800" y="5181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1" name="Rectangle 60"/>
          <p:cNvSpPr/>
          <p:nvPr/>
        </p:nvSpPr>
        <p:spPr bwMode="auto">
          <a:xfrm>
            <a:off x="2717800" y="4114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2" name="Rectangle 61"/>
          <p:cNvSpPr/>
          <p:nvPr/>
        </p:nvSpPr>
        <p:spPr bwMode="auto">
          <a:xfrm>
            <a:off x="2717800" y="4267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3" name="Rectangle 62"/>
          <p:cNvSpPr/>
          <p:nvPr/>
        </p:nvSpPr>
        <p:spPr bwMode="auto">
          <a:xfrm>
            <a:off x="2717800" y="4419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4" name="Rectangle 63"/>
          <p:cNvSpPr/>
          <p:nvPr/>
        </p:nvSpPr>
        <p:spPr bwMode="auto">
          <a:xfrm>
            <a:off x="2717800" y="4572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5" name="Rectangle 64"/>
          <p:cNvSpPr/>
          <p:nvPr/>
        </p:nvSpPr>
        <p:spPr bwMode="auto">
          <a:xfrm>
            <a:off x="2717800" y="3505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6" name="Rectangle 65"/>
          <p:cNvSpPr/>
          <p:nvPr/>
        </p:nvSpPr>
        <p:spPr bwMode="auto">
          <a:xfrm>
            <a:off x="2717800" y="3657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7" name="Rectangle 66"/>
          <p:cNvSpPr/>
          <p:nvPr/>
        </p:nvSpPr>
        <p:spPr bwMode="auto">
          <a:xfrm>
            <a:off x="2717800" y="3810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8" name="Rectangle 67"/>
          <p:cNvSpPr/>
          <p:nvPr/>
        </p:nvSpPr>
        <p:spPr bwMode="auto">
          <a:xfrm>
            <a:off x="2717800" y="3962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9" name="Rectangle 68"/>
          <p:cNvSpPr/>
          <p:nvPr/>
        </p:nvSpPr>
        <p:spPr bwMode="auto">
          <a:xfrm>
            <a:off x="2717800" y="2895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0" name="Rectangle 69"/>
          <p:cNvSpPr/>
          <p:nvPr/>
        </p:nvSpPr>
        <p:spPr bwMode="auto">
          <a:xfrm>
            <a:off x="2717800" y="3048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1" name="Rectangle 70"/>
          <p:cNvSpPr/>
          <p:nvPr/>
        </p:nvSpPr>
        <p:spPr bwMode="auto">
          <a:xfrm>
            <a:off x="2717800" y="3200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2" name="Rectangle 71"/>
          <p:cNvSpPr/>
          <p:nvPr/>
        </p:nvSpPr>
        <p:spPr bwMode="auto">
          <a:xfrm>
            <a:off x="2717800" y="3352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3" name="Rectangle 72"/>
          <p:cNvSpPr/>
          <p:nvPr/>
        </p:nvSpPr>
        <p:spPr bwMode="auto">
          <a:xfrm>
            <a:off x="2717800" y="2286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4" name="Rectangle 73"/>
          <p:cNvSpPr/>
          <p:nvPr/>
        </p:nvSpPr>
        <p:spPr bwMode="auto">
          <a:xfrm>
            <a:off x="2717800" y="2438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5" name="Rectangle 74"/>
          <p:cNvSpPr/>
          <p:nvPr/>
        </p:nvSpPr>
        <p:spPr bwMode="auto">
          <a:xfrm>
            <a:off x="2717800" y="2590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6" name="Rectangle 75"/>
          <p:cNvSpPr/>
          <p:nvPr/>
        </p:nvSpPr>
        <p:spPr bwMode="auto">
          <a:xfrm>
            <a:off x="2717800" y="2743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7" name="Rectangle 76"/>
          <p:cNvSpPr/>
          <p:nvPr/>
        </p:nvSpPr>
        <p:spPr bwMode="auto">
          <a:xfrm>
            <a:off x="2717800" y="1676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8" name="Rectangle 77"/>
          <p:cNvSpPr/>
          <p:nvPr/>
        </p:nvSpPr>
        <p:spPr bwMode="auto">
          <a:xfrm>
            <a:off x="2717800" y="1828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9" name="Rectangle 78"/>
          <p:cNvSpPr/>
          <p:nvPr/>
        </p:nvSpPr>
        <p:spPr bwMode="auto">
          <a:xfrm>
            <a:off x="2717800" y="1981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80" name="Rectangle 79"/>
          <p:cNvSpPr/>
          <p:nvPr/>
        </p:nvSpPr>
        <p:spPr bwMode="auto">
          <a:xfrm>
            <a:off x="2717800" y="2133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81" name="Rectangle 80"/>
          <p:cNvSpPr/>
          <p:nvPr/>
        </p:nvSpPr>
        <p:spPr bwMode="auto">
          <a:xfrm>
            <a:off x="2717800" y="1066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82" name="Rectangle 81"/>
          <p:cNvSpPr/>
          <p:nvPr/>
        </p:nvSpPr>
        <p:spPr bwMode="auto">
          <a:xfrm>
            <a:off x="2717800" y="1219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83" name="Rectangle 82"/>
          <p:cNvSpPr/>
          <p:nvPr/>
        </p:nvSpPr>
        <p:spPr bwMode="auto">
          <a:xfrm>
            <a:off x="2717800" y="1371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84" name="Rectangle 83"/>
          <p:cNvSpPr/>
          <p:nvPr/>
        </p:nvSpPr>
        <p:spPr bwMode="auto">
          <a:xfrm>
            <a:off x="2717800" y="1524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3" name="Rectangle 102"/>
          <p:cNvSpPr/>
          <p:nvPr/>
        </p:nvSpPr>
        <p:spPr bwMode="auto">
          <a:xfrm>
            <a:off x="8153400" y="3505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4" name="Rectangle 103"/>
          <p:cNvSpPr/>
          <p:nvPr/>
        </p:nvSpPr>
        <p:spPr bwMode="auto">
          <a:xfrm>
            <a:off x="8153400" y="3657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solidFill>
                <a:schemeClr val="accent2">
                  <a:lumMod val="60000"/>
                  <a:lumOff val="40000"/>
                </a:schemeClr>
              </a:solidFill>
              <a:latin typeface="Helvetica"/>
              <a:ea typeface="ＭＳ Ｐゴシック" charset="-128"/>
              <a:cs typeface="Helvetica"/>
            </a:endParaRPr>
          </a:p>
        </p:txBody>
      </p:sp>
      <p:sp>
        <p:nvSpPr>
          <p:cNvPr id="105" name="Rectangle 104"/>
          <p:cNvSpPr/>
          <p:nvPr/>
        </p:nvSpPr>
        <p:spPr bwMode="auto">
          <a:xfrm>
            <a:off x="8153400" y="3810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6" name="Rectangle 105"/>
          <p:cNvSpPr/>
          <p:nvPr/>
        </p:nvSpPr>
        <p:spPr bwMode="auto">
          <a:xfrm>
            <a:off x="8153400" y="3962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7" name="Rectangle 106"/>
          <p:cNvSpPr/>
          <p:nvPr/>
        </p:nvSpPr>
        <p:spPr bwMode="auto">
          <a:xfrm>
            <a:off x="8153400" y="4114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8" name="Rectangle 107"/>
          <p:cNvSpPr/>
          <p:nvPr/>
        </p:nvSpPr>
        <p:spPr bwMode="auto">
          <a:xfrm>
            <a:off x="8153400" y="4267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9" name="Rectangle 108"/>
          <p:cNvSpPr/>
          <p:nvPr/>
        </p:nvSpPr>
        <p:spPr bwMode="auto">
          <a:xfrm>
            <a:off x="8153400" y="4419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0" name="Rectangle 109"/>
          <p:cNvSpPr/>
          <p:nvPr/>
        </p:nvSpPr>
        <p:spPr bwMode="auto">
          <a:xfrm>
            <a:off x="8153400" y="4572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1" name="Rectangle 110"/>
          <p:cNvSpPr/>
          <p:nvPr/>
        </p:nvSpPr>
        <p:spPr bwMode="auto">
          <a:xfrm>
            <a:off x="8153400" y="4724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2" name="Rectangle 111"/>
          <p:cNvSpPr/>
          <p:nvPr/>
        </p:nvSpPr>
        <p:spPr bwMode="auto">
          <a:xfrm>
            <a:off x="8153400" y="4876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3" name="Rectangle 112"/>
          <p:cNvSpPr/>
          <p:nvPr/>
        </p:nvSpPr>
        <p:spPr bwMode="auto">
          <a:xfrm>
            <a:off x="8153400" y="5029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4" name="Rectangle 113"/>
          <p:cNvSpPr/>
          <p:nvPr/>
        </p:nvSpPr>
        <p:spPr bwMode="auto">
          <a:xfrm>
            <a:off x="8153400" y="5181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5" name="Rectangle 114"/>
          <p:cNvSpPr/>
          <p:nvPr/>
        </p:nvSpPr>
        <p:spPr bwMode="auto">
          <a:xfrm>
            <a:off x="8153400" y="5334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6" name="Rectangle 115"/>
          <p:cNvSpPr/>
          <p:nvPr/>
        </p:nvSpPr>
        <p:spPr bwMode="auto">
          <a:xfrm>
            <a:off x="8153400" y="5486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7" name="Rectangle 116"/>
          <p:cNvSpPr/>
          <p:nvPr/>
        </p:nvSpPr>
        <p:spPr bwMode="auto">
          <a:xfrm>
            <a:off x="8153400" y="5638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8" name="Rectangle 117"/>
          <p:cNvSpPr/>
          <p:nvPr/>
        </p:nvSpPr>
        <p:spPr bwMode="auto">
          <a:xfrm>
            <a:off x="8153400" y="5791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9" name="Rectangle 118"/>
          <p:cNvSpPr/>
          <p:nvPr/>
        </p:nvSpPr>
        <p:spPr bwMode="auto">
          <a:xfrm>
            <a:off x="8153400" y="1066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0" name="Rectangle 119"/>
          <p:cNvSpPr/>
          <p:nvPr/>
        </p:nvSpPr>
        <p:spPr bwMode="auto">
          <a:xfrm>
            <a:off x="8153400" y="1219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1" name="Rectangle 120"/>
          <p:cNvSpPr/>
          <p:nvPr/>
        </p:nvSpPr>
        <p:spPr bwMode="auto">
          <a:xfrm>
            <a:off x="8153400" y="1371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2" name="Rectangle 121"/>
          <p:cNvSpPr/>
          <p:nvPr/>
        </p:nvSpPr>
        <p:spPr bwMode="auto">
          <a:xfrm>
            <a:off x="8153400" y="1524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3" name="Rectangle 122"/>
          <p:cNvSpPr/>
          <p:nvPr/>
        </p:nvSpPr>
        <p:spPr bwMode="auto">
          <a:xfrm>
            <a:off x="8153400" y="1676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4" name="Rectangle 123"/>
          <p:cNvSpPr/>
          <p:nvPr/>
        </p:nvSpPr>
        <p:spPr bwMode="auto">
          <a:xfrm>
            <a:off x="8153400" y="1828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5" name="Rectangle 124"/>
          <p:cNvSpPr/>
          <p:nvPr/>
        </p:nvSpPr>
        <p:spPr bwMode="auto">
          <a:xfrm>
            <a:off x="8153400" y="1981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6" name="Rectangle 125"/>
          <p:cNvSpPr/>
          <p:nvPr/>
        </p:nvSpPr>
        <p:spPr bwMode="auto">
          <a:xfrm>
            <a:off x="8153400" y="2133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7" name="Rectangle 126"/>
          <p:cNvSpPr/>
          <p:nvPr/>
        </p:nvSpPr>
        <p:spPr bwMode="auto">
          <a:xfrm>
            <a:off x="8153400" y="2286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8" name="Rectangle 127"/>
          <p:cNvSpPr/>
          <p:nvPr/>
        </p:nvSpPr>
        <p:spPr bwMode="auto">
          <a:xfrm>
            <a:off x="8153400" y="2438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9" name="Rectangle 128"/>
          <p:cNvSpPr/>
          <p:nvPr/>
        </p:nvSpPr>
        <p:spPr bwMode="auto">
          <a:xfrm>
            <a:off x="8153400" y="2590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0" name="Rectangle 129"/>
          <p:cNvSpPr/>
          <p:nvPr/>
        </p:nvSpPr>
        <p:spPr bwMode="auto">
          <a:xfrm>
            <a:off x="8153400" y="2743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1" name="Rectangle 130"/>
          <p:cNvSpPr/>
          <p:nvPr/>
        </p:nvSpPr>
        <p:spPr bwMode="auto">
          <a:xfrm>
            <a:off x="8153400" y="2895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2" name="Rectangle 131"/>
          <p:cNvSpPr/>
          <p:nvPr/>
        </p:nvSpPr>
        <p:spPr bwMode="auto">
          <a:xfrm>
            <a:off x="8153400" y="3048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3" name="Rectangle 132"/>
          <p:cNvSpPr/>
          <p:nvPr/>
        </p:nvSpPr>
        <p:spPr bwMode="auto">
          <a:xfrm>
            <a:off x="8153400" y="3200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4" name="Rectangle 133"/>
          <p:cNvSpPr/>
          <p:nvPr/>
        </p:nvSpPr>
        <p:spPr bwMode="auto">
          <a:xfrm>
            <a:off x="8153400" y="3352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7986" name="TextBox 168"/>
          <p:cNvSpPr txBox="1">
            <a:spLocks noChangeArrowheads="1"/>
          </p:cNvSpPr>
          <p:nvPr/>
        </p:nvSpPr>
        <p:spPr bwMode="auto">
          <a:xfrm>
            <a:off x="9437688" y="5681664"/>
            <a:ext cx="1154112"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0000 0000</a:t>
            </a:r>
          </a:p>
        </p:txBody>
      </p:sp>
      <p:sp>
        <p:nvSpPr>
          <p:cNvPr id="37987" name="TextBox 169"/>
          <p:cNvSpPr txBox="1">
            <a:spLocks noChangeArrowheads="1"/>
          </p:cNvSpPr>
          <p:nvPr/>
        </p:nvSpPr>
        <p:spPr bwMode="auto">
          <a:xfrm>
            <a:off x="9437688" y="5376864"/>
            <a:ext cx="1154112"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0001 0000</a:t>
            </a:r>
          </a:p>
        </p:txBody>
      </p:sp>
      <p:sp>
        <p:nvSpPr>
          <p:cNvPr id="37988" name="TextBox 170"/>
          <p:cNvSpPr txBox="1">
            <a:spLocks noChangeArrowheads="1"/>
          </p:cNvSpPr>
          <p:nvPr/>
        </p:nvSpPr>
        <p:spPr bwMode="auto">
          <a:xfrm>
            <a:off x="9448801" y="4114800"/>
            <a:ext cx="1039813"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0101 000</a:t>
            </a:r>
          </a:p>
        </p:txBody>
      </p:sp>
      <p:sp>
        <p:nvSpPr>
          <p:cNvPr id="37989" name="TextBox 171"/>
          <p:cNvSpPr txBox="1">
            <a:spLocks noChangeArrowheads="1"/>
          </p:cNvSpPr>
          <p:nvPr/>
        </p:nvSpPr>
        <p:spPr bwMode="auto">
          <a:xfrm>
            <a:off x="9471025" y="3548064"/>
            <a:ext cx="1017588"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0111 000</a:t>
            </a:r>
          </a:p>
        </p:txBody>
      </p:sp>
      <p:sp>
        <p:nvSpPr>
          <p:cNvPr id="37990" name="TextBox 172"/>
          <p:cNvSpPr txBox="1">
            <a:spLocks noChangeArrowheads="1"/>
          </p:cNvSpPr>
          <p:nvPr/>
        </p:nvSpPr>
        <p:spPr bwMode="auto">
          <a:xfrm>
            <a:off x="9372600" y="1414464"/>
            <a:ext cx="1131888"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1110 0000</a:t>
            </a:r>
          </a:p>
        </p:txBody>
      </p:sp>
      <p:sp>
        <p:nvSpPr>
          <p:cNvPr id="37991" name="Left Brace 176"/>
          <p:cNvSpPr>
            <a:spLocks/>
          </p:cNvSpPr>
          <p:nvPr/>
        </p:nvSpPr>
        <p:spPr bwMode="auto">
          <a:xfrm rot="5400000">
            <a:off x="2095500" y="5600700"/>
            <a:ext cx="152400" cy="228600"/>
          </a:xfrm>
          <a:prstGeom prst="leftBrace">
            <a:avLst>
              <a:gd name="adj1" fmla="val 8333"/>
              <a:gd name="adj2" fmla="val 50000"/>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a:p>
        </p:txBody>
      </p:sp>
      <p:sp>
        <p:nvSpPr>
          <p:cNvPr id="37992" name="TextBox 178"/>
          <p:cNvSpPr txBox="1">
            <a:spLocks noChangeArrowheads="1"/>
          </p:cNvSpPr>
          <p:nvPr/>
        </p:nvSpPr>
        <p:spPr bwMode="auto">
          <a:xfrm>
            <a:off x="1625600" y="5257800"/>
            <a:ext cx="928688"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a:solidFill>
                  <a:srgbClr val="008200"/>
                </a:solidFill>
                <a:latin typeface="Helvetica" panose="020B0604020202020204" pitchFamily="34" charset="0"/>
              </a:rPr>
              <a:t>page2 #</a:t>
            </a:r>
          </a:p>
        </p:txBody>
      </p:sp>
      <p:grpSp>
        <p:nvGrpSpPr>
          <p:cNvPr id="37993" name="Group 141"/>
          <p:cNvGrpSpPr>
            <a:grpSpLocks/>
          </p:cNvGrpSpPr>
          <p:nvPr/>
        </p:nvGrpSpPr>
        <p:grpSpPr bwMode="auto">
          <a:xfrm>
            <a:off x="4648200" y="2544764"/>
            <a:ext cx="990600" cy="1570037"/>
            <a:chOff x="4188007" y="838200"/>
            <a:chExt cx="990600" cy="1569660"/>
          </a:xfrm>
        </p:grpSpPr>
        <p:sp>
          <p:nvSpPr>
            <p:cNvPr id="38036" name="TextBox 180"/>
            <p:cNvSpPr txBox="1">
              <a:spLocks noChangeArrowheads="1"/>
            </p:cNvSpPr>
            <p:nvPr/>
          </p:nvSpPr>
          <p:spPr bwMode="auto">
            <a:xfrm>
              <a:off x="4188007" y="838200"/>
              <a:ext cx="990600" cy="15696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2286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200" i="1">
                  <a:solidFill>
                    <a:srgbClr val="FF0000"/>
                  </a:solidFill>
                  <a:latin typeface="Helvetica" panose="020B0604020202020204" pitchFamily="34" charset="0"/>
                </a:rPr>
                <a:t>111</a:t>
              </a:r>
              <a:r>
                <a:rPr lang="en-US" altLang="en-US" sz="1200" i="1">
                  <a:latin typeface="Helvetica" panose="020B0604020202020204" pitchFamily="34" charset="0"/>
                </a:rPr>
                <a:t>       </a:t>
              </a:r>
              <a:endParaRPr lang="en-US" altLang="en-US" sz="1200" i="1">
                <a:solidFill>
                  <a:srgbClr val="FF0000"/>
                </a:solidFill>
                <a:latin typeface="Helvetica" panose="020B0604020202020204" pitchFamily="34" charset="0"/>
              </a:endParaRPr>
            </a:p>
            <a:p>
              <a:pPr eaLnBrk="1" hangingPunct="1"/>
              <a:r>
                <a:rPr lang="en-US" altLang="en-US" sz="1200" i="1">
                  <a:solidFill>
                    <a:srgbClr val="FF0000"/>
                  </a:solidFill>
                  <a:latin typeface="Helvetica" panose="020B0604020202020204" pitchFamily="34" charset="0"/>
                </a:rPr>
                <a:t>110</a:t>
              </a:r>
              <a:r>
                <a:rPr lang="en-US" altLang="en-US" sz="1200" i="1">
                  <a:latin typeface="Helvetica" panose="020B0604020202020204" pitchFamily="34" charset="0"/>
                </a:rPr>
                <a:t>   null</a:t>
              </a:r>
            </a:p>
            <a:p>
              <a:pPr eaLnBrk="1" hangingPunct="1"/>
              <a:r>
                <a:rPr lang="en-US" altLang="en-US" sz="1200" i="1">
                  <a:solidFill>
                    <a:srgbClr val="FF0000"/>
                  </a:solidFill>
                  <a:latin typeface="Helvetica" panose="020B0604020202020204" pitchFamily="34" charset="0"/>
                </a:rPr>
                <a:t>101</a:t>
              </a:r>
              <a:r>
                <a:rPr lang="en-US" altLang="en-US" sz="1200" i="1">
                  <a:latin typeface="Helvetica" panose="020B0604020202020204" pitchFamily="34" charset="0"/>
                </a:rPr>
                <a:t>   null</a:t>
              </a:r>
            </a:p>
            <a:p>
              <a:pPr eaLnBrk="1" hangingPunct="1"/>
              <a:r>
                <a:rPr lang="en-US" altLang="en-US" sz="1200" i="1">
                  <a:solidFill>
                    <a:srgbClr val="FF0000"/>
                  </a:solidFill>
                  <a:latin typeface="Helvetica" panose="020B0604020202020204" pitchFamily="34" charset="0"/>
                </a:rPr>
                <a:t>100</a:t>
              </a:r>
              <a:r>
                <a:rPr lang="en-US" altLang="en-US" sz="1200" i="1">
                  <a:latin typeface="Helvetica" panose="020B0604020202020204" pitchFamily="34" charset="0"/>
                </a:rPr>
                <a:t>   </a:t>
              </a:r>
              <a:endParaRPr lang="en-US" altLang="en-US" sz="1200" i="1">
                <a:solidFill>
                  <a:srgbClr val="FF0000"/>
                </a:solidFill>
                <a:latin typeface="Helvetica" panose="020B0604020202020204" pitchFamily="34" charset="0"/>
              </a:endParaRPr>
            </a:p>
            <a:p>
              <a:pPr eaLnBrk="1" hangingPunct="1"/>
              <a:r>
                <a:rPr lang="en-US" altLang="en-US" sz="1200" i="1">
                  <a:solidFill>
                    <a:srgbClr val="FF0000"/>
                  </a:solidFill>
                  <a:latin typeface="Helvetica" panose="020B0604020202020204" pitchFamily="34" charset="0"/>
                </a:rPr>
                <a:t>011</a:t>
              </a:r>
              <a:r>
                <a:rPr lang="en-US" altLang="en-US" sz="1200" i="1">
                  <a:latin typeface="Helvetica" panose="020B0604020202020204" pitchFamily="34" charset="0"/>
                </a:rPr>
                <a:t>   null</a:t>
              </a:r>
            </a:p>
            <a:p>
              <a:pPr eaLnBrk="1" hangingPunct="1"/>
              <a:r>
                <a:rPr lang="en-US" altLang="en-US" sz="1200" i="1">
                  <a:solidFill>
                    <a:srgbClr val="FF0000"/>
                  </a:solidFill>
                  <a:latin typeface="Helvetica" panose="020B0604020202020204" pitchFamily="34" charset="0"/>
                </a:rPr>
                <a:t>010</a:t>
              </a:r>
              <a:r>
                <a:rPr lang="en-US" altLang="en-US" sz="1200" i="1">
                  <a:latin typeface="Helvetica" panose="020B0604020202020204" pitchFamily="34" charset="0"/>
                </a:rPr>
                <a:t>   </a:t>
              </a:r>
              <a:endParaRPr lang="en-US" altLang="en-US" sz="1200" i="1">
                <a:solidFill>
                  <a:srgbClr val="FF0000"/>
                </a:solidFill>
                <a:latin typeface="Helvetica" panose="020B0604020202020204" pitchFamily="34" charset="0"/>
              </a:endParaRPr>
            </a:p>
            <a:p>
              <a:pPr eaLnBrk="1" hangingPunct="1"/>
              <a:r>
                <a:rPr lang="en-US" altLang="en-US" sz="1200" i="1">
                  <a:solidFill>
                    <a:srgbClr val="FF0000"/>
                  </a:solidFill>
                  <a:latin typeface="Helvetica" panose="020B0604020202020204" pitchFamily="34" charset="0"/>
                </a:rPr>
                <a:t>001</a:t>
              </a:r>
              <a:r>
                <a:rPr lang="en-US" altLang="en-US" sz="1200" i="1">
                  <a:latin typeface="Helvetica" panose="020B0604020202020204" pitchFamily="34" charset="0"/>
                </a:rPr>
                <a:t>   null</a:t>
              </a:r>
              <a:endParaRPr lang="en-US" altLang="en-US" sz="1200" i="1">
                <a:solidFill>
                  <a:srgbClr val="FF0000"/>
                </a:solidFill>
                <a:latin typeface="Helvetica" panose="020B0604020202020204" pitchFamily="34" charset="0"/>
              </a:endParaRPr>
            </a:p>
            <a:p>
              <a:pPr eaLnBrk="1" hangingPunct="1"/>
              <a:r>
                <a:rPr lang="en-US" altLang="en-US" sz="1200" i="1">
                  <a:solidFill>
                    <a:srgbClr val="FF0000"/>
                  </a:solidFill>
                  <a:latin typeface="Helvetica" panose="020B0604020202020204" pitchFamily="34" charset="0"/>
                </a:rPr>
                <a:t>000</a:t>
              </a:r>
              <a:r>
                <a:rPr lang="en-US" altLang="en-US" sz="1200" i="1">
                  <a:latin typeface="Helvetica" panose="020B0604020202020204" pitchFamily="34" charset="0"/>
                </a:rPr>
                <a:t>   </a:t>
              </a:r>
            </a:p>
          </p:txBody>
        </p:sp>
        <p:sp>
          <p:nvSpPr>
            <p:cNvPr id="38037" name="Rectangle 182"/>
            <p:cNvSpPr>
              <a:spLocks noChangeArrowheads="1"/>
            </p:cNvSpPr>
            <p:nvPr/>
          </p:nvSpPr>
          <p:spPr bwMode="auto">
            <a:xfrm>
              <a:off x="4569007" y="838200"/>
              <a:ext cx="533400" cy="1524000"/>
            </a:xfrm>
            <a:prstGeom prst="rect">
              <a:avLst/>
            </a:prstGeom>
            <a:noFill/>
            <a:ln w="127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grpSp>
      <p:sp>
        <p:nvSpPr>
          <p:cNvPr id="37994" name="TextBox 184"/>
          <p:cNvSpPr txBox="1">
            <a:spLocks noChangeArrowheads="1"/>
          </p:cNvSpPr>
          <p:nvPr/>
        </p:nvSpPr>
        <p:spPr bwMode="auto">
          <a:xfrm>
            <a:off x="6400800" y="1303338"/>
            <a:ext cx="914400" cy="830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2286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200">
                <a:solidFill>
                  <a:srgbClr val="008000"/>
                </a:solidFill>
                <a:latin typeface="Helvetica" panose="020B0604020202020204" pitchFamily="34" charset="0"/>
              </a:rPr>
              <a:t>11</a:t>
            </a:r>
            <a:r>
              <a:rPr lang="en-US" altLang="en-US" sz="1200">
                <a:latin typeface="Helvetica" panose="020B0604020202020204" pitchFamily="34" charset="0"/>
              </a:rPr>
              <a:t>   11101    </a:t>
            </a:r>
            <a:endParaRPr lang="en-US" altLang="en-US" sz="1200">
              <a:solidFill>
                <a:srgbClr val="008000"/>
              </a:solidFill>
              <a:latin typeface="Helvetica" panose="020B0604020202020204" pitchFamily="34" charset="0"/>
            </a:endParaRPr>
          </a:p>
          <a:p>
            <a:pPr eaLnBrk="1" hangingPunct="1"/>
            <a:r>
              <a:rPr lang="en-US" altLang="en-US" sz="1200">
                <a:solidFill>
                  <a:srgbClr val="008000"/>
                </a:solidFill>
                <a:latin typeface="Helvetica" panose="020B0604020202020204" pitchFamily="34" charset="0"/>
              </a:rPr>
              <a:t>10</a:t>
            </a:r>
            <a:r>
              <a:rPr lang="en-US" altLang="en-US" sz="1200">
                <a:latin typeface="Helvetica" panose="020B0604020202020204" pitchFamily="34" charset="0"/>
              </a:rPr>
              <a:t>   11100</a:t>
            </a:r>
            <a:endParaRPr lang="en-US" altLang="en-US" sz="1200">
              <a:solidFill>
                <a:srgbClr val="008000"/>
              </a:solidFill>
              <a:latin typeface="Helvetica" panose="020B0604020202020204" pitchFamily="34" charset="0"/>
            </a:endParaRPr>
          </a:p>
          <a:p>
            <a:pPr eaLnBrk="1" hangingPunct="1"/>
            <a:r>
              <a:rPr lang="en-US" altLang="en-US" sz="1200">
                <a:solidFill>
                  <a:srgbClr val="008000"/>
                </a:solidFill>
                <a:latin typeface="Helvetica" panose="020B0604020202020204" pitchFamily="34" charset="0"/>
              </a:rPr>
              <a:t>01</a:t>
            </a:r>
            <a:r>
              <a:rPr lang="en-US" altLang="en-US" sz="1200">
                <a:latin typeface="Helvetica" panose="020B0604020202020204" pitchFamily="34" charset="0"/>
              </a:rPr>
              <a:t>   10111</a:t>
            </a:r>
          </a:p>
          <a:p>
            <a:pPr eaLnBrk="1" hangingPunct="1"/>
            <a:r>
              <a:rPr lang="en-US" altLang="en-US" sz="1200">
                <a:solidFill>
                  <a:srgbClr val="008000"/>
                </a:solidFill>
                <a:latin typeface="Helvetica" panose="020B0604020202020204" pitchFamily="34" charset="0"/>
              </a:rPr>
              <a:t>00</a:t>
            </a:r>
            <a:r>
              <a:rPr lang="en-US" altLang="en-US" sz="1200">
                <a:latin typeface="Helvetica" panose="020B0604020202020204" pitchFamily="34" charset="0"/>
              </a:rPr>
              <a:t>   10110</a:t>
            </a:r>
          </a:p>
        </p:txBody>
      </p:sp>
      <p:sp>
        <p:nvSpPr>
          <p:cNvPr id="37995" name="Rectangle 185"/>
          <p:cNvSpPr>
            <a:spLocks noChangeArrowheads="1"/>
          </p:cNvSpPr>
          <p:nvPr/>
        </p:nvSpPr>
        <p:spPr bwMode="auto">
          <a:xfrm>
            <a:off x="6705600" y="1295400"/>
            <a:ext cx="609600" cy="838200"/>
          </a:xfrm>
          <a:prstGeom prst="rect">
            <a:avLst/>
          </a:prstGeom>
          <a:noFill/>
          <a:ln w="127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7996" name="TextBox 190"/>
          <p:cNvSpPr txBox="1">
            <a:spLocks noChangeArrowheads="1"/>
          </p:cNvSpPr>
          <p:nvPr/>
        </p:nvSpPr>
        <p:spPr bwMode="auto">
          <a:xfrm>
            <a:off x="6400800" y="3817938"/>
            <a:ext cx="914400" cy="830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2286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200">
                <a:solidFill>
                  <a:srgbClr val="008000"/>
                </a:solidFill>
                <a:latin typeface="Helvetica" panose="020B0604020202020204" pitchFamily="34" charset="0"/>
              </a:rPr>
              <a:t>11</a:t>
            </a:r>
            <a:r>
              <a:rPr lang="en-US" altLang="en-US" sz="1200">
                <a:latin typeface="Helvetica" panose="020B0604020202020204" pitchFamily="34" charset="0"/>
              </a:rPr>
              <a:t>   01101    </a:t>
            </a:r>
          </a:p>
          <a:p>
            <a:pPr eaLnBrk="1" hangingPunct="1"/>
            <a:r>
              <a:rPr lang="en-US" altLang="en-US" sz="1200">
                <a:solidFill>
                  <a:srgbClr val="008000"/>
                </a:solidFill>
                <a:latin typeface="Helvetica" panose="020B0604020202020204" pitchFamily="34" charset="0"/>
              </a:rPr>
              <a:t>10</a:t>
            </a:r>
            <a:r>
              <a:rPr lang="en-US" altLang="en-US" sz="1200">
                <a:latin typeface="Helvetica" panose="020B0604020202020204" pitchFamily="34" charset="0"/>
              </a:rPr>
              <a:t>   01100</a:t>
            </a:r>
          </a:p>
          <a:p>
            <a:pPr eaLnBrk="1" hangingPunct="1"/>
            <a:r>
              <a:rPr lang="en-US" altLang="en-US" sz="1200">
                <a:solidFill>
                  <a:srgbClr val="008000"/>
                </a:solidFill>
                <a:latin typeface="Helvetica" panose="020B0604020202020204" pitchFamily="34" charset="0"/>
              </a:rPr>
              <a:t>01</a:t>
            </a:r>
            <a:r>
              <a:rPr lang="en-US" altLang="en-US" sz="1200">
                <a:latin typeface="Helvetica" panose="020B0604020202020204" pitchFamily="34" charset="0"/>
              </a:rPr>
              <a:t>   01011</a:t>
            </a:r>
            <a:endParaRPr lang="en-US" altLang="en-US" sz="1200">
              <a:solidFill>
                <a:srgbClr val="008000"/>
              </a:solidFill>
              <a:latin typeface="Helvetica" panose="020B0604020202020204" pitchFamily="34" charset="0"/>
            </a:endParaRPr>
          </a:p>
          <a:p>
            <a:pPr eaLnBrk="1" hangingPunct="1"/>
            <a:r>
              <a:rPr lang="en-US" altLang="en-US" sz="1200">
                <a:solidFill>
                  <a:srgbClr val="008000"/>
                </a:solidFill>
                <a:latin typeface="Helvetica" panose="020B0604020202020204" pitchFamily="34" charset="0"/>
              </a:rPr>
              <a:t>00</a:t>
            </a:r>
            <a:r>
              <a:rPr lang="en-US" altLang="en-US" sz="1200">
                <a:latin typeface="Helvetica" panose="020B0604020202020204" pitchFamily="34" charset="0"/>
              </a:rPr>
              <a:t>   01010</a:t>
            </a:r>
          </a:p>
        </p:txBody>
      </p:sp>
      <p:sp>
        <p:nvSpPr>
          <p:cNvPr id="37997" name="Rectangle 191"/>
          <p:cNvSpPr>
            <a:spLocks noChangeArrowheads="1"/>
          </p:cNvSpPr>
          <p:nvPr/>
        </p:nvSpPr>
        <p:spPr bwMode="auto">
          <a:xfrm>
            <a:off x="6705600" y="3810000"/>
            <a:ext cx="609600" cy="838200"/>
          </a:xfrm>
          <a:prstGeom prst="rect">
            <a:avLst/>
          </a:prstGeom>
          <a:noFill/>
          <a:ln w="127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7998" name="TextBox 193"/>
          <p:cNvSpPr txBox="1">
            <a:spLocks noChangeArrowheads="1"/>
          </p:cNvSpPr>
          <p:nvPr/>
        </p:nvSpPr>
        <p:spPr bwMode="auto">
          <a:xfrm>
            <a:off x="6400800" y="4960938"/>
            <a:ext cx="914400" cy="830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2286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200">
                <a:solidFill>
                  <a:srgbClr val="008000"/>
                </a:solidFill>
                <a:latin typeface="Helvetica" panose="020B0604020202020204" pitchFamily="34" charset="0"/>
              </a:rPr>
              <a:t>11</a:t>
            </a:r>
            <a:r>
              <a:rPr lang="en-US" altLang="en-US" sz="1200">
                <a:latin typeface="Helvetica" panose="020B0604020202020204" pitchFamily="34" charset="0"/>
              </a:rPr>
              <a:t>   00101    </a:t>
            </a:r>
          </a:p>
          <a:p>
            <a:pPr eaLnBrk="1" hangingPunct="1"/>
            <a:r>
              <a:rPr lang="en-US" altLang="en-US" sz="1200">
                <a:solidFill>
                  <a:srgbClr val="008000"/>
                </a:solidFill>
                <a:latin typeface="Helvetica" panose="020B0604020202020204" pitchFamily="34" charset="0"/>
              </a:rPr>
              <a:t>10</a:t>
            </a:r>
            <a:r>
              <a:rPr lang="en-US" altLang="en-US" sz="1200">
                <a:latin typeface="Helvetica" panose="020B0604020202020204" pitchFamily="34" charset="0"/>
              </a:rPr>
              <a:t>   00100</a:t>
            </a:r>
          </a:p>
          <a:p>
            <a:pPr eaLnBrk="1" hangingPunct="1"/>
            <a:r>
              <a:rPr lang="en-US" altLang="en-US" sz="1200">
                <a:solidFill>
                  <a:srgbClr val="008000"/>
                </a:solidFill>
                <a:latin typeface="Helvetica" panose="020B0604020202020204" pitchFamily="34" charset="0"/>
              </a:rPr>
              <a:t>01</a:t>
            </a:r>
            <a:r>
              <a:rPr lang="en-US" altLang="en-US" sz="1200">
                <a:latin typeface="Helvetica" panose="020B0604020202020204" pitchFamily="34" charset="0"/>
              </a:rPr>
              <a:t>   00011</a:t>
            </a:r>
            <a:endParaRPr lang="en-US" altLang="en-US" sz="1200">
              <a:solidFill>
                <a:srgbClr val="008000"/>
              </a:solidFill>
              <a:latin typeface="Helvetica" panose="020B0604020202020204" pitchFamily="34" charset="0"/>
            </a:endParaRPr>
          </a:p>
          <a:p>
            <a:pPr eaLnBrk="1" hangingPunct="1"/>
            <a:r>
              <a:rPr lang="en-US" altLang="en-US" sz="1200">
                <a:solidFill>
                  <a:srgbClr val="008000"/>
                </a:solidFill>
                <a:latin typeface="Helvetica" panose="020B0604020202020204" pitchFamily="34" charset="0"/>
              </a:rPr>
              <a:t>00</a:t>
            </a:r>
            <a:r>
              <a:rPr lang="en-US" altLang="en-US" sz="1200">
                <a:latin typeface="Helvetica" panose="020B0604020202020204" pitchFamily="34" charset="0"/>
              </a:rPr>
              <a:t>   00010</a:t>
            </a:r>
          </a:p>
        </p:txBody>
      </p:sp>
      <p:sp>
        <p:nvSpPr>
          <p:cNvPr id="37999" name="Rectangle 194"/>
          <p:cNvSpPr>
            <a:spLocks noChangeArrowheads="1"/>
          </p:cNvSpPr>
          <p:nvPr/>
        </p:nvSpPr>
        <p:spPr bwMode="auto">
          <a:xfrm>
            <a:off x="6705600" y="4953000"/>
            <a:ext cx="609600" cy="838200"/>
          </a:xfrm>
          <a:prstGeom prst="rect">
            <a:avLst/>
          </a:prstGeom>
          <a:noFill/>
          <a:ln w="127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8000" name="TextBox 196"/>
          <p:cNvSpPr txBox="1">
            <a:spLocks noChangeArrowheads="1"/>
          </p:cNvSpPr>
          <p:nvPr/>
        </p:nvSpPr>
        <p:spPr bwMode="auto">
          <a:xfrm>
            <a:off x="6400800" y="2522538"/>
            <a:ext cx="914400" cy="830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2286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200">
                <a:solidFill>
                  <a:srgbClr val="008000"/>
                </a:solidFill>
                <a:latin typeface="Helvetica" panose="020B0604020202020204" pitchFamily="34" charset="0"/>
              </a:rPr>
              <a:t>11</a:t>
            </a:r>
            <a:r>
              <a:rPr lang="en-US" altLang="en-US" sz="1200">
                <a:latin typeface="Helvetica" panose="020B0604020202020204" pitchFamily="34" charset="0"/>
              </a:rPr>
              <a:t>     null  </a:t>
            </a:r>
          </a:p>
          <a:p>
            <a:pPr eaLnBrk="1" hangingPunct="1"/>
            <a:r>
              <a:rPr lang="en-US" altLang="en-US" sz="1200">
                <a:solidFill>
                  <a:srgbClr val="008000"/>
                </a:solidFill>
                <a:latin typeface="Helvetica" panose="020B0604020202020204" pitchFamily="34" charset="0"/>
              </a:rPr>
              <a:t>10</a:t>
            </a:r>
            <a:r>
              <a:rPr lang="en-US" altLang="en-US" sz="1200">
                <a:latin typeface="Helvetica" panose="020B0604020202020204" pitchFamily="34" charset="0"/>
              </a:rPr>
              <a:t>   10000</a:t>
            </a:r>
            <a:endParaRPr lang="en-US" altLang="en-US" sz="1200">
              <a:solidFill>
                <a:srgbClr val="008000"/>
              </a:solidFill>
              <a:latin typeface="Helvetica" panose="020B0604020202020204" pitchFamily="34" charset="0"/>
            </a:endParaRPr>
          </a:p>
          <a:p>
            <a:pPr eaLnBrk="1" hangingPunct="1"/>
            <a:r>
              <a:rPr lang="en-US" altLang="en-US" sz="1200">
                <a:solidFill>
                  <a:srgbClr val="008000"/>
                </a:solidFill>
                <a:latin typeface="Helvetica" panose="020B0604020202020204" pitchFamily="34" charset="0"/>
              </a:rPr>
              <a:t>01</a:t>
            </a:r>
            <a:r>
              <a:rPr lang="en-US" altLang="en-US" sz="1200">
                <a:latin typeface="Helvetica" panose="020B0604020202020204" pitchFamily="34" charset="0"/>
              </a:rPr>
              <a:t>   01111</a:t>
            </a:r>
          </a:p>
          <a:p>
            <a:pPr eaLnBrk="1" hangingPunct="1"/>
            <a:r>
              <a:rPr lang="en-US" altLang="en-US" sz="1200">
                <a:solidFill>
                  <a:srgbClr val="008000"/>
                </a:solidFill>
                <a:latin typeface="Helvetica" panose="020B0604020202020204" pitchFamily="34" charset="0"/>
              </a:rPr>
              <a:t>00</a:t>
            </a:r>
            <a:r>
              <a:rPr lang="en-US" altLang="en-US" sz="1200">
                <a:latin typeface="Helvetica" panose="020B0604020202020204" pitchFamily="34" charset="0"/>
              </a:rPr>
              <a:t>   01110</a:t>
            </a:r>
          </a:p>
        </p:txBody>
      </p:sp>
      <p:sp>
        <p:nvSpPr>
          <p:cNvPr id="38001" name="Rectangle 197"/>
          <p:cNvSpPr>
            <a:spLocks noChangeArrowheads="1"/>
          </p:cNvSpPr>
          <p:nvPr/>
        </p:nvSpPr>
        <p:spPr bwMode="auto">
          <a:xfrm>
            <a:off x="6705600" y="2514600"/>
            <a:ext cx="609600" cy="838200"/>
          </a:xfrm>
          <a:prstGeom prst="rect">
            <a:avLst/>
          </a:prstGeom>
          <a:noFill/>
          <a:ln w="127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cxnSp>
        <p:nvCxnSpPr>
          <p:cNvPr id="38002" name="Straight Arrow Connector 199"/>
          <p:cNvCxnSpPr>
            <a:cxnSpLocks noChangeShapeType="1"/>
          </p:cNvCxnSpPr>
          <p:nvPr/>
        </p:nvCxnSpPr>
        <p:spPr bwMode="auto">
          <a:xfrm>
            <a:off x="7315201" y="1447800"/>
            <a:ext cx="854075" cy="1588"/>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003" name="Straight Arrow Connector 202"/>
          <p:cNvCxnSpPr>
            <a:cxnSpLocks noChangeShapeType="1"/>
          </p:cNvCxnSpPr>
          <p:nvPr/>
        </p:nvCxnSpPr>
        <p:spPr bwMode="auto">
          <a:xfrm>
            <a:off x="7315201" y="1600200"/>
            <a:ext cx="854075" cy="1588"/>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004" name="Straight Arrow Connector 203"/>
          <p:cNvCxnSpPr>
            <a:cxnSpLocks noChangeShapeType="1"/>
            <a:endCxn id="127" idx="1"/>
          </p:cNvCxnSpPr>
          <p:nvPr/>
        </p:nvCxnSpPr>
        <p:spPr bwMode="auto">
          <a:xfrm>
            <a:off x="7315200" y="1827214"/>
            <a:ext cx="838200" cy="534987"/>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005" name="Straight Arrow Connector 205"/>
          <p:cNvCxnSpPr>
            <a:cxnSpLocks noChangeShapeType="1"/>
          </p:cNvCxnSpPr>
          <p:nvPr/>
        </p:nvCxnSpPr>
        <p:spPr bwMode="auto">
          <a:xfrm>
            <a:off x="7315200" y="1979614"/>
            <a:ext cx="838200" cy="534987"/>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006" name="Straight Arrow Connector 208"/>
          <p:cNvCxnSpPr>
            <a:cxnSpLocks noChangeShapeType="1"/>
          </p:cNvCxnSpPr>
          <p:nvPr/>
        </p:nvCxnSpPr>
        <p:spPr bwMode="auto">
          <a:xfrm>
            <a:off x="7315200" y="3048000"/>
            <a:ext cx="838200" cy="533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007" name="Straight Arrow Connector 212"/>
          <p:cNvCxnSpPr>
            <a:cxnSpLocks noChangeShapeType="1"/>
          </p:cNvCxnSpPr>
          <p:nvPr/>
        </p:nvCxnSpPr>
        <p:spPr bwMode="auto">
          <a:xfrm>
            <a:off x="7315200" y="3200400"/>
            <a:ext cx="838200" cy="533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008" name="Straight Arrow Connector 213"/>
          <p:cNvCxnSpPr>
            <a:cxnSpLocks noChangeShapeType="1"/>
          </p:cNvCxnSpPr>
          <p:nvPr/>
        </p:nvCxnSpPr>
        <p:spPr bwMode="auto">
          <a:xfrm>
            <a:off x="7315200" y="2895600"/>
            <a:ext cx="838200" cy="533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009" name="Straight Arrow Connector 214"/>
          <p:cNvCxnSpPr>
            <a:cxnSpLocks noChangeShapeType="1"/>
          </p:cNvCxnSpPr>
          <p:nvPr/>
        </p:nvCxnSpPr>
        <p:spPr bwMode="auto">
          <a:xfrm rot="5400000" flipH="1" flipV="1">
            <a:off x="5143500" y="1409700"/>
            <a:ext cx="1371600" cy="11430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010" name="Straight Arrow Connector 218"/>
          <p:cNvCxnSpPr>
            <a:cxnSpLocks noChangeShapeType="1"/>
          </p:cNvCxnSpPr>
          <p:nvPr/>
        </p:nvCxnSpPr>
        <p:spPr bwMode="auto">
          <a:xfrm flipV="1">
            <a:off x="5257800" y="2514600"/>
            <a:ext cx="1143000" cy="6858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011" name="Straight Arrow Connector 220"/>
          <p:cNvCxnSpPr>
            <a:cxnSpLocks noChangeShapeType="1"/>
            <a:stCxn id="38032" idx="5"/>
          </p:cNvCxnSpPr>
          <p:nvPr/>
        </p:nvCxnSpPr>
        <p:spPr bwMode="auto">
          <a:xfrm rot="16200000" flipH="1">
            <a:off x="5741988" y="3151188"/>
            <a:ext cx="163512" cy="115411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012" name="Straight Arrow Connector 222"/>
          <p:cNvCxnSpPr>
            <a:cxnSpLocks noChangeShapeType="1"/>
          </p:cNvCxnSpPr>
          <p:nvPr/>
        </p:nvCxnSpPr>
        <p:spPr bwMode="auto">
          <a:xfrm>
            <a:off x="5257800" y="3962400"/>
            <a:ext cx="1143000" cy="9906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013" name="Straight Arrow Connector 224"/>
          <p:cNvCxnSpPr>
            <a:cxnSpLocks noChangeShapeType="1"/>
          </p:cNvCxnSpPr>
          <p:nvPr/>
        </p:nvCxnSpPr>
        <p:spPr bwMode="auto">
          <a:xfrm rot="16200000" flipH="1">
            <a:off x="3810000" y="1828800"/>
            <a:ext cx="1371600" cy="457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8014" name="Right Brace 227"/>
          <p:cNvSpPr>
            <a:spLocks/>
          </p:cNvSpPr>
          <p:nvPr/>
        </p:nvSpPr>
        <p:spPr bwMode="auto">
          <a:xfrm>
            <a:off x="4038600" y="1066800"/>
            <a:ext cx="228600" cy="609600"/>
          </a:xfrm>
          <a:prstGeom prst="rightBrace">
            <a:avLst>
              <a:gd name="adj1" fmla="val 8333"/>
              <a:gd name="adj2" fmla="val 50000"/>
            </a:avLst>
          </a:prstGeom>
          <a:solidFill>
            <a:schemeClr val="bg1"/>
          </a:solidFill>
          <a:ln w="25400">
            <a:solidFill>
              <a:schemeClr val="tx1"/>
            </a:solidFill>
            <a:round/>
            <a:headEn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a:p>
        </p:txBody>
      </p:sp>
      <p:sp>
        <p:nvSpPr>
          <p:cNvPr id="38015" name="Right Brace 229"/>
          <p:cNvSpPr>
            <a:spLocks/>
          </p:cNvSpPr>
          <p:nvPr/>
        </p:nvSpPr>
        <p:spPr bwMode="auto">
          <a:xfrm>
            <a:off x="4038600" y="3048000"/>
            <a:ext cx="228600" cy="457200"/>
          </a:xfrm>
          <a:prstGeom prst="rightBrace">
            <a:avLst>
              <a:gd name="adj1" fmla="val 8333"/>
              <a:gd name="adj2" fmla="val 50000"/>
            </a:avLst>
          </a:prstGeom>
          <a:solidFill>
            <a:schemeClr val="bg1"/>
          </a:solidFill>
          <a:ln w="25400">
            <a:solidFill>
              <a:schemeClr val="tx1"/>
            </a:solidFill>
            <a:round/>
            <a:headEn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a:p>
        </p:txBody>
      </p:sp>
      <p:sp>
        <p:nvSpPr>
          <p:cNvPr id="38016" name="Right Brace 230"/>
          <p:cNvSpPr>
            <a:spLocks/>
          </p:cNvSpPr>
          <p:nvPr/>
        </p:nvSpPr>
        <p:spPr bwMode="auto">
          <a:xfrm>
            <a:off x="4038600" y="4114800"/>
            <a:ext cx="228600" cy="609600"/>
          </a:xfrm>
          <a:prstGeom prst="rightBrace">
            <a:avLst>
              <a:gd name="adj1" fmla="val 8333"/>
              <a:gd name="adj2" fmla="val 50000"/>
            </a:avLst>
          </a:prstGeom>
          <a:solidFill>
            <a:schemeClr val="bg1"/>
          </a:solidFill>
          <a:ln w="25400">
            <a:solidFill>
              <a:schemeClr val="tx1"/>
            </a:solidFill>
            <a:round/>
            <a:headEn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a:p>
        </p:txBody>
      </p:sp>
      <p:sp>
        <p:nvSpPr>
          <p:cNvPr id="38017" name="Right Brace 231"/>
          <p:cNvSpPr>
            <a:spLocks/>
          </p:cNvSpPr>
          <p:nvPr/>
        </p:nvSpPr>
        <p:spPr bwMode="auto">
          <a:xfrm>
            <a:off x="4038600" y="5334000"/>
            <a:ext cx="228600" cy="609600"/>
          </a:xfrm>
          <a:prstGeom prst="rightBrace">
            <a:avLst>
              <a:gd name="adj1" fmla="val 8333"/>
              <a:gd name="adj2" fmla="val 50000"/>
            </a:avLst>
          </a:prstGeom>
          <a:solidFill>
            <a:schemeClr val="bg1"/>
          </a:solidFill>
          <a:ln w="25400">
            <a:solidFill>
              <a:schemeClr val="tx1"/>
            </a:solidFill>
            <a:round/>
            <a:headEn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a:p>
        </p:txBody>
      </p:sp>
      <p:cxnSp>
        <p:nvCxnSpPr>
          <p:cNvPr id="38018" name="Straight Arrow Connector 233"/>
          <p:cNvCxnSpPr>
            <a:cxnSpLocks noChangeShapeType="1"/>
            <a:stCxn id="38015" idx="1"/>
          </p:cNvCxnSpPr>
          <p:nvPr/>
        </p:nvCxnSpPr>
        <p:spPr bwMode="auto">
          <a:xfrm>
            <a:off x="4267200" y="3276600"/>
            <a:ext cx="4572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019" name="Straight Arrow Connector 235"/>
          <p:cNvCxnSpPr>
            <a:cxnSpLocks noChangeShapeType="1"/>
          </p:cNvCxnSpPr>
          <p:nvPr/>
        </p:nvCxnSpPr>
        <p:spPr bwMode="auto">
          <a:xfrm rot="5400000" flipH="1" flipV="1">
            <a:off x="4076700" y="3771900"/>
            <a:ext cx="838200" cy="457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020" name="Straight Arrow Connector 237"/>
          <p:cNvCxnSpPr>
            <a:cxnSpLocks noChangeShapeType="1"/>
          </p:cNvCxnSpPr>
          <p:nvPr/>
        </p:nvCxnSpPr>
        <p:spPr bwMode="auto">
          <a:xfrm rot="5400000" flipH="1" flipV="1">
            <a:off x="3657600" y="4572000"/>
            <a:ext cx="1676400" cy="457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021" name="Straight Arrow Connector 239"/>
          <p:cNvCxnSpPr>
            <a:cxnSpLocks noChangeShapeType="1"/>
            <a:endCxn id="105" idx="1"/>
          </p:cNvCxnSpPr>
          <p:nvPr/>
        </p:nvCxnSpPr>
        <p:spPr bwMode="auto">
          <a:xfrm flipV="1">
            <a:off x="7315200" y="3886200"/>
            <a:ext cx="838200" cy="76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022" name="Straight Arrow Connector 241"/>
          <p:cNvCxnSpPr>
            <a:cxnSpLocks noChangeShapeType="1"/>
          </p:cNvCxnSpPr>
          <p:nvPr/>
        </p:nvCxnSpPr>
        <p:spPr bwMode="auto">
          <a:xfrm flipV="1">
            <a:off x="7315200" y="4038600"/>
            <a:ext cx="838200" cy="76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023" name="Straight Arrow Connector 242"/>
          <p:cNvCxnSpPr>
            <a:cxnSpLocks noChangeShapeType="1"/>
          </p:cNvCxnSpPr>
          <p:nvPr/>
        </p:nvCxnSpPr>
        <p:spPr bwMode="auto">
          <a:xfrm flipV="1">
            <a:off x="7315200" y="4191000"/>
            <a:ext cx="838200" cy="152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024" name="Straight Arrow Connector 243"/>
          <p:cNvCxnSpPr>
            <a:cxnSpLocks noChangeShapeType="1"/>
          </p:cNvCxnSpPr>
          <p:nvPr/>
        </p:nvCxnSpPr>
        <p:spPr bwMode="auto">
          <a:xfrm flipV="1">
            <a:off x="7315200" y="4343400"/>
            <a:ext cx="838200" cy="152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025" name="Straight Arrow Connector 244"/>
          <p:cNvCxnSpPr>
            <a:cxnSpLocks noChangeShapeType="1"/>
            <a:endCxn id="113" idx="1"/>
          </p:cNvCxnSpPr>
          <p:nvPr/>
        </p:nvCxnSpPr>
        <p:spPr bwMode="auto">
          <a:xfrm>
            <a:off x="7315200" y="5105400"/>
            <a:ext cx="838200" cy="1588"/>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026" name="Straight Arrow Connector 246"/>
          <p:cNvCxnSpPr>
            <a:cxnSpLocks noChangeShapeType="1"/>
          </p:cNvCxnSpPr>
          <p:nvPr/>
        </p:nvCxnSpPr>
        <p:spPr bwMode="auto">
          <a:xfrm>
            <a:off x="7315200" y="5257800"/>
            <a:ext cx="838200" cy="1588"/>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027" name="Straight Arrow Connector 247"/>
          <p:cNvCxnSpPr>
            <a:cxnSpLocks noChangeShapeType="1"/>
            <a:endCxn id="115" idx="1"/>
          </p:cNvCxnSpPr>
          <p:nvPr/>
        </p:nvCxnSpPr>
        <p:spPr bwMode="auto">
          <a:xfrm flipV="1">
            <a:off x="7315200" y="5410201"/>
            <a:ext cx="838200" cy="74613"/>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028" name="Straight Arrow Connector 249"/>
          <p:cNvCxnSpPr>
            <a:cxnSpLocks noChangeShapeType="1"/>
          </p:cNvCxnSpPr>
          <p:nvPr/>
        </p:nvCxnSpPr>
        <p:spPr bwMode="auto">
          <a:xfrm flipV="1">
            <a:off x="7315200" y="5562601"/>
            <a:ext cx="838200" cy="74613"/>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8029" name="TextBox 252"/>
          <p:cNvSpPr txBox="1">
            <a:spLocks noChangeArrowheads="1"/>
          </p:cNvSpPr>
          <p:nvPr/>
        </p:nvSpPr>
        <p:spPr bwMode="auto">
          <a:xfrm>
            <a:off x="6248400" y="685800"/>
            <a:ext cx="1447800"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1600" dirty="0">
                <a:latin typeface="Helvetica" panose="020B0604020202020204" pitchFamily="34" charset="0"/>
              </a:rPr>
              <a:t>Page Tables</a:t>
            </a:r>
          </a:p>
          <a:p>
            <a:pPr algn="ctr" eaLnBrk="1" hangingPunct="1"/>
            <a:r>
              <a:rPr lang="en-US" altLang="en-US" sz="1600" dirty="0">
                <a:latin typeface="Helvetica" panose="020B0604020202020204" pitchFamily="34" charset="0"/>
              </a:rPr>
              <a:t>(level 2)</a:t>
            </a:r>
          </a:p>
        </p:txBody>
      </p:sp>
      <p:sp>
        <p:nvSpPr>
          <p:cNvPr id="38030" name="TextBox 253"/>
          <p:cNvSpPr txBox="1">
            <a:spLocks noChangeArrowheads="1"/>
          </p:cNvSpPr>
          <p:nvPr/>
        </p:nvSpPr>
        <p:spPr bwMode="auto">
          <a:xfrm>
            <a:off x="4572000" y="685800"/>
            <a:ext cx="1447800"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1600" dirty="0">
                <a:latin typeface="Helvetica" panose="020B0604020202020204" pitchFamily="34" charset="0"/>
              </a:rPr>
              <a:t>Page Table</a:t>
            </a:r>
          </a:p>
          <a:p>
            <a:pPr algn="ctr" eaLnBrk="1" hangingPunct="1"/>
            <a:r>
              <a:rPr lang="en-US" altLang="en-US" sz="1600" dirty="0">
                <a:latin typeface="Helvetica" panose="020B0604020202020204" pitchFamily="34" charset="0"/>
              </a:rPr>
              <a:t>(level 1)</a:t>
            </a:r>
          </a:p>
        </p:txBody>
      </p:sp>
      <p:sp>
        <p:nvSpPr>
          <p:cNvPr id="38031" name="Oval 254"/>
          <p:cNvSpPr>
            <a:spLocks noChangeArrowheads="1"/>
          </p:cNvSpPr>
          <p:nvPr/>
        </p:nvSpPr>
        <p:spPr bwMode="auto">
          <a:xfrm>
            <a:off x="5181600" y="3886200"/>
            <a:ext cx="76200" cy="76200"/>
          </a:xfrm>
          <a:prstGeom prst="ellipse">
            <a:avLst/>
          </a:prstGeom>
          <a:solidFill>
            <a:schemeClr val="tx1"/>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8032" name="Oval 255"/>
          <p:cNvSpPr>
            <a:spLocks noChangeArrowheads="1"/>
          </p:cNvSpPr>
          <p:nvPr/>
        </p:nvSpPr>
        <p:spPr bwMode="auto">
          <a:xfrm>
            <a:off x="5181600" y="3581400"/>
            <a:ext cx="76200" cy="76200"/>
          </a:xfrm>
          <a:prstGeom prst="ellipse">
            <a:avLst/>
          </a:prstGeom>
          <a:solidFill>
            <a:schemeClr val="tx1"/>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8033" name="Oval 256"/>
          <p:cNvSpPr>
            <a:spLocks noChangeArrowheads="1"/>
          </p:cNvSpPr>
          <p:nvPr/>
        </p:nvSpPr>
        <p:spPr bwMode="auto">
          <a:xfrm>
            <a:off x="5181600" y="3200400"/>
            <a:ext cx="76200" cy="76200"/>
          </a:xfrm>
          <a:prstGeom prst="ellipse">
            <a:avLst/>
          </a:prstGeom>
          <a:solidFill>
            <a:schemeClr val="tx1"/>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8034" name="Oval 257"/>
          <p:cNvSpPr>
            <a:spLocks noChangeArrowheads="1"/>
          </p:cNvSpPr>
          <p:nvPr/>
        </p:nvSpPr>
        <p:spPr bwMode="auto">
          <a:xfrm>
            <a:off x="5181600" y="2667000"/>
            <a:ext cx="76200" cy="76200"/>
          </a:xfrm>
          <a:prstGeom prst="ellipse">
            <a:avLst/>
          </a:prstGeom>
          <a:solidFill>
            <a:schemeClr val="tx1"/>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8035" name="TextBox 261"/>
          <p:cNvSpPr txBox="1">
            <a:spLocks noChangeArrowheads="1"/>
          </p:cNvSpPr>
          <p:nvPr/>
        </p:nvSpPr>
        <p:spPr bwMode="auto">
          <a:xfrm>
            <a:off x="1589088" y="1490664"/>
            <a:ext cx="1143000"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r" eaLnBrk="1" hangingPunct="1"/>
            <a:r>
              <a:rPr lang="en-US" altLang="en-US" sz="1600" i="1">
                <a:solidFill>
                  <a:srgbClr val="FF0000"/>
                </a:solidFill>
                <a:latin typeface="Helvetica" panose="020B0604020202020204" pitchFamily="34" charset="0"/>
              </a:rPr>
              <a:t>111</a:t>
            </a:r>
            <a:r>
              <a:rPr lang="en-US" altLang="en-US" sz="1600">
                <a:solidFill>
                  <a:srgbClr val="008000"/>
                </a:solidFill>
                <a:latin typeface="Helvetica" panose="020B0604020202020204" pitchFamily="34" charset="0"/>
              </a:rPr>
              <a:t>1 0</a:t>
            </a:r>
            <a:r>
              <a:rPr lang="en-US" altLang="en-US" sz="1600">
                <a:solidFill>
                  <a:srgbClr val="2A40E2"/>
                </a:solidFill>
                <a:latin typeface="Helvetica" panose="020B0604020202020204" pitchFamily="34" charset="0"/>
              </a:rPr>
              <a:t>000</a:t>
            </a:r>
          </a:p>
        </p:txBody>
      </p:sp>
    </p:spTree>
    <p:extLst>
      <p:ext uri="{BB962C8B-B14F-4D97-AF65-F5344CB8AC3E}">
        <p14:creationId xmlns:p14="http://schemas.microsoft.com/office/powerpoint/2010/main" val="21461465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35"/>
          <p:cNvSpPr>
            <a:spLocks noChangeArrowheads="1"/>
          </p:cNvSpPr>
          <p:nvPr/>
        </p:nvSpPr>
        <p:spPr bwMode="auto">
          <a:xfrm>
            <a:off x="8153400" y="2286000"/>
            <a:ext cx="1295400" cy="3048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stack</a:t>
            </a:r>
          </a:p>
        </p:txBody>
      </p:sp>
      <p:sp>
        <p:nvSpPr>
          <p:cNvPr id="38914" name="Title 1"/>
          <p:cNvSpPr>
            <a:spLocks noGrp="1"/>
          </p:cNvSpPr>
          <p:nvPr>
            <p:ph type="title"/>
          </p:nvPr>
        </p:nvSpPr>
        <p:spPr>
          <a:xfrm>
            <a:off x="2514600" y="76200"/>
            <a:ext cx="7162800" cy="533400"/>
          </a:xfrm>
        </p:spPr>
        <p:txBody>
          <a:bodyPr/>
          <a:lstStyle/>
          <a:p>
            <a:r>
              <a:rPr lang="en-US" altLang="en-US" dirty="0"/>
              <a:t>Summary: Two-Level Paging</a:t>
            </a:r>
          </a:p>
        </p:txBody>
      </p:sp>
      <p:sp>
        <p:nvSpPr>
          <p:cNvPr id="38915" name="Rectangle 6"/>
          <p:cNvSpPr>
            <a:spLocks noChangeArrowheads="1"/>
          </p:cNvSpPr>
          <p:nvPr/>
        </p:nvSpPr>
        <p:spPr bwMode="auto">
          <a:xfrm>
            <a:off x="2743200" y="1066800"/>
            <a:ext cx="1295400" cy="6096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stack</a:t>
            </a:r>
          </a:p>
        </p:txBody>
      </p:sp>
      <p:sp>
        <p:nvSpPr>
          <p:cNvPr id="38916" name="Rectangle 7"/>
          <p:cNvSpPr>
            <a:spLocks noChangeArrowheads="1"/>
          </p:cNvSpPr>
          <p:nvPr/>
        </p:nvSpPr>
        <p:spPr bwMode="auto">
          <a:xfrm>
            <a:off x="2743200" y="3048000"/>
            <a:ext cx="1295400" cy="457200"/>
          </a:xfrm>
          <a:prstGeom prst="rect">
            <a:avLst/>
          </a:prstGeom>
          <a:solidFill>
            <a:srgbClr val="CCFFCC"/>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heap</a:t>
            </a:r>
          </a:p>
        </p:txBody>
      </p:sp>
      <p:sp>
        <p:nvSpPr>
          <p:cNvPr id="9" name="Rectangle 8"/>
          <p:cNvSpPr/>
          <p:nvPr/>
        </p:nvSpPr>
        <p:spPr bwMode="auto">
          <a:xfrm>
            <a:off x="2743200" y="5334000"/>
            <a:ext cx="1295400" cy="609600"/>
          </a:xfrm>
          <a:prstGeom prst="rect">
            <a:avLst/>
          </a:prstGeom>
          <a:solidFill>
            <a:schemeClr val="accent1">
              <a:lumMod val="60000"/>
              <a:lumOff val="40000"/>
            </a:schemeClr>
          </a:solidFill>
          <a:ln w="25400" cap="flat" cmpd="sng" algn="ctr">
            <a:solidFill>
              <a:schemeClr val="tx1"/>
            </a:solidFill>
            <a:prstDash val="solid"/>
            <a:round/>
            <a:headEnd type="triangle" w="med" len="med"/>
            <a:tailEnd type="none" w="med" len="med"/>
          </a:ln>
          <a:effectLst/>
        </p:spPr>
        <p:txBody>
          <a:bodyPr anchor="ctr"/>
          <a:lstStyle/>
          <a:p>
            <a:pPr algn="ctr">
              <a:defRPr/>
            </a:pPr>
            <a:r>
              <a:rPr lang="en-US" sz="2000" b="0" dirty="0">
                <a:latin typeface="Helvetica"/>
                <a:ea typeface="ＭＳ Ｐゴシック" charset="-128"/>
                <a:cs typeface="Helvetica"/>
              </a:rPr>
              <a:t>code</a:t>
            </a:r>
          </a:p>
        </p:txBody>
      </p:sp>
      <p:sp>
        <p:nvSpPr>
          <p:cNvPr id="38918" name="Rectangle 9"/>
          <p:cNvSpPr>
            <a:spLocks noChangeArrowheads="1"/>
          </p:cNvSpPr>
          <p:nvPr/>
        </p:nvSpPr>
        <p:spPr bwMode="auto">
          <a:xfrm>
            <a:off x="2743200" y="4114800"/>
            <a:ext cx="1295400" cy="609600"/>
          </a:xfrm>
          <a:prstGeom prst="rect">
            <a:avLst/>
          </a:prstGeom>
          <a:solidFill>
            <a:srgbClr val="FF6600"/>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data</a:t>
            </a:r>
          </a:p>
        </p:txBody>
      </p:sp>
      <p:sp>
        <p:nvSpPr>
          <p:cNvPr id="38919" name="Up Arrow 10"/>
          <p:cNvSpPr>
            <a:spLocks noChangeArrowheads="1"/>
          </p:cNvSpPr>
          <p:nvPr/>
        </p:nvSpPr>
        <p:spPr bwMode="auto">
          <a:xfrm flipH="1">
            <a:off x="3276601" y="2743200"/>
            <a:ext cx="106363" cy="304800"/>
          </a:xfrm>
          <a:prstGeom prst="upArrow">
            <a:avLst>
              <a:gd name="adj1" fmla="val 50000"/>
              <a:gd name="adj2" fmla="val 50149"/>
            </a:avLst>
          </a:prstGeom>
          <a:solidFill>
            <a:schemeClr val="tx1"/>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8920" name="Up Arrow 11"/>
          <p:cNvSpPr>
            <a:spLocks noChangeArrowheads="1"/>
          </p:cNvSpPr>
          <p:nvPr/>
        </p:nvSpPr>
        <p:spPr bwMode="auto">
          <a:xfrm flipH="1" flipV="1">
            <a:off x="3276601" y="1676400"/>
            <a:ext cx="106363" cy="304800"/>
          </a:xfrm>
          <a:prstGeom prst="upArrow">
            <a:avLst>
              <a:gd name="adj1" fmla="val 50000"/>
              <a:gd name="adj2" fmla="val 50149"/>
            </a:avLst>
          </a:prstGeom>
          <a:solidFill>
            <a:schemeClr val="tx1"/>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8921" name="Rectangle 12"/>
          <p:cNvSpPr>
            <a:spLocks noChangeArrowheads="1"/>
          </p:cNvSpPr>
          <p:nvPr/>
        </p:nvSpPr>
        <p:spPr bwMode="auto">
          <a:xfrm>
            <a:off x="2743200" y="1066800"/>
            <a:ext cx="1295400" cy="4876800"/>
          </a:xfrm>
          <a:prstGeom prst="rect">
            <a:avLst/>
          </a:prstGeom>
          <a:noFill/>
          <a:ln w="254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8922" name="TextBox 13"/>
          <p:cNvSpPr txBox="1">
            <a:spLocks noChangeArrowheads="1"/>
          </p:cNvSpPr>
          <p:nvPr/>
        </p:nvSpPr>
        <p:spPr bwMode="auto">
          <a:xfrm>
            <a:off x="2209800" y="685800"/>
            <a:ext cx="2184400"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Virtual memory view</a:t>
            </a:r>
          </a:p>
        </p:txBody>
      </p:sp>
      <p:sp>
        <p:nvSpPr>
          <p:cNvPr id="38923" name="Rectangle 14"/>
          <p:cNvSpPr>
            <a:spLocks noChangeArrowheads="1"/>
          </p:cNvSpPr>
          <p:nvPr/>
        </p:nvSpPr>
        <p:spPr bwMode="auto">
          <a:xfrm>
            <a:off x="2743200" y="4724400"/>
            <a:ext cx="1295400" cy="1219200"/>
          </a:xfrm>
          <a:prstGeom prst="rect">
            <a:avLst/>
          </a:prstGeom>
          <a:noFill/>
          <a:ln w="254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8924" name="Rectangle 15"/>
          <p:cNvSpPr>
            <a:spLocks noChangeArrowheads="1"/>
          </p:cNvSpPr>
          <p:nvPr/>
        </p:nvSpPr>
        <p:spPr bwMode="auto">
          <a:xfrm>
            <a:off x="2743200" y="3505200"/>
            <a:ext cx="1295400" cy="1219200"/>
          </a:xfrm>
          <a:prstGeom prst="rect">
            <a:avLst/>
          </a:prstGeom>
          <a:noFill/>
          <a:ln w="254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8925" name="Rectangle 16"/>
          <p:cNvSpPr>
            <a:spLocks noChangeArrowheads="1"/>
          </p:cNvSpPr>
          <p:nvPr/>
        </p:nvSpPr>
        <p:spPr bwMode="auto">
          <a:xfrm>
            <a:off x="2743200" y="2286000"/>
            <a:ext cx="1295400" cy="1219200"/>
          </a:xfrm>
          <a:prstGeom prst="rect">
            <a:avLst/>
          </a:prstGeom>
          <a:noFill/>
          <a:ln w="254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8926" name="TextBox 19"/>
          <p:cNvSpPr txBox="1">
            <a:spLocks noChangeArrowheads="1"/>
          </p:cNvSpPr>
          <p:nvPr/>
        </p:nvSpPr>
        <p:spPr bwMode="auto">
          <a:xfrm>
            <a:off x="1555751" y="2938463"/>
            <a:ext cx="1173163"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r" eaLnBrk="1" hangingPunct="1"/>
            <a:r>
              <a:rPr lang="en-US" altLang="en-US" sz="1600" i="1">
                <a:solidFill>
                  <a:srgbClr val="FF0000"/>
                </a:solidFill>
                <a:latin typeface="Helvetica" panose="020B0604020202020204" pitchFamily="34" charset="0"/>
              </a:rPr>
              <a:t>100</a:t>
            </a:r>
            <a:r>
              <a:rPr lang="en-US" altLang="en-US" sz="1600">
                <a:solidFill>
                  <a:srgbClr val="008200"/>
                </a:solidFill>
                <a:latin typeface="Helvetica" panose="020B0604020202020204" pitchFamily="34" charset="0"/>
              </a:rPr>
              <a:t>1 0</a:t>
            </a:r>
            <a:r>
              <a:rPr lang="en-US" altLang="en-US" sz="1600">
                <a:solidFill>
                  <a:srgbClr val="2A40E2"/>
                </a:solidFill>
                <a:latin typeface="Helvetica" panose="020B0604020202020204" pitchFamily="34" charset="0"/>
              </a:rPr>
              <a:t>000</a:t>
            </a:r>
          </a:p>
          <a:p>
            <a:pPr algn="r" eaLnBrk="1" hangingPunct="1"/>
            <a:r>
              <a:rPr lang="en-US" altLang="en-US" sz="1600">
                <a:latin typeface="Helvetica" panose="020B0604020202020204" pitchFamily="34" charset="0"/>
              </a:rPr>
              <a:t>(0x90)</a:t>
            </a:r>
          </a:p>
        </p:txBody>
      </p:sp>
      <p:sp>
        <p:nvSpPr>
          <p:cNvPr id="38927" name="TextBox 27"/>
          <p:cNvSpPr txBox="1">
            <a:spLocks noChangeArrowheads="1"/>
          </p:cNvSpPr>
          <p:nvPr/>
        </p:nvSpPr>
        <p:spPr bwMode="auto">
          <a:xfrm>
            <a:off x="7985126" y="728664"/>
            <a:ext cx="2378075"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Physical memory view</a:t>
            </a:r>
          </a:p>
        </p:txBody>
      </p:sp>
      <p:sp>
        <p:nvSpPr>
          <p:cNvPr id="38928" name="Rectangle 28"/>
          <p:cNvSpPr>
            <a:spLocks noChangeArrowheads="1"/>
          </p:cNvSpPr>
          <p:nvPr/>
        </p:nvSpPr>
        <p:spPr bwMode="auto">
          <a:xfrm>
            <a:off x="8153400" y="1066800"/>
            <a:ext cx="1295400" cy="4876800"/>
          </a:xfrm>
          <a:prstGeom prst="rect">
            <a:avLst/>
          </a:prstGeom>
          <a:noFill/>
          <a:ln w="254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8929" name="Rectangle 29"/>
          <p:cNvSpPr>
            <a:spLocks noChangeArrowheads="1"/>
          </p:cNvSpPr>
          <p:nvPr/>
        </p:nvSpPr>
        <p:spPr bwMode="auto">
          <a:xfrm>
            <a:off x="8153400" y="3810000"/>
            <a:ext cx="1295400" cy="609600"/>
          </a:xfrm>
          <a:prstGeom prst="rect">
            <a:avLst/>
          </a:prstGeom>
          <a:solidFill>
            <a:srgbClr val="FF6600"/>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data</a:t>
            </a:r>
          </a:p>
        </p:txBody>
      </p:sp>
      <p:sp>
        <p:nvSpPr>
          <p:cNvPr id="31" name="Rectangle 30"/>
          <p:cNvSpPr/>
          <p:nvPr/>
        </p:nvSpPr>
        <p:spPr bwMode="auto">
          <a:xfrm>
            <a:off x="8153400" y="5029200"/>
            <a:ext cx="1295400" cy="609600"/>
          </a:xfrm>
          <a:prstGeom prst="rect">
            <a:avLst/>
          </a:prstGeom>
          <a:solidFill>
            <a:schemeClr val="accent1">
              <a:lumMod val="60000"/>
              <a:lumOff val="40000"/>
            </a:schemeClr>
          </a:solidFill>
          <a:ln w="25400" cap="flat" cmpd="sng" algn="ctr">
            <a:solidFill>
              <a:schemeClr val="tx1"/>
            </a:solidFill>
            <a:prstDash val="solid"/>
            <a:round/>
            <a:headEnd type="triangle" w="med" len="med"/>
            <a:tailEnd type="none" w="med" len="med"/>
          </a:ln>
          <a:effectLst/>
        </p:spPr>
        <p:txBody>
          <a:bodyPr anchor="ctr"/>
          <a:lstStyle/>
          <a:p>
            <a:pPr algn="ctr">
              <a:defRPr/>
            </a:pPr>
            <a:r>
              <a:rPr lang="en-US" sz="2000" b="0" dirty="0">
                <a:latin typeface="Helvetica"/>
                <a:ea typeface="ＭＳ Ｐゴシック" charset="-128"/>
                <a:cs typeface="Helvetica"/>
              </a:rPr>
              <a:t>code</a:t>
            </a:r>
          </a:p>
        </p:txBody>
      </p:sp>
      <p:sp>
        <p:nvSpPr>
          <p:cNvPr id="32" name="Rectangle 31"/>
          <p:cNvSpPr/>
          <p:nvPr/>
        </p:nvSpPr>
        <p:spPr bwMode="auto">
          <a:xfrm>
            <a:off x="8153400" y="1066800"/>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3" name="Rectangle 32"/>
          <p:cNvSpPr/>
          <p:nvPr/>
        </p:nvSpPr>
        <p:spPr bwMode="auto">
          <a:xfrm>
            <a:off x="8153400" y="5638800"/>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4" name="Rectangle 33"/>
          <p:cNvSpPr/>
          <p:nvPr/>
        </p:nvSpPr>
        <p:spPr bwMode="auto">
          <a:xfrm>
            <a:off x="8153400" y="4419600"/>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8934" name="Rectangle 35"/>
          <p:cNvSpPr>
            <a:spLocks noChangeArrowheads="1"/>
          </p:cNvSpPr>
          <p:nvPr/>
        </p:nvSpPr>
        <p:spPr bwMode="auto">
          <a:xfrm>
            <a:off x="8153400" y="3352800"/>
            <a:ext cx="1295400" cy="457200"/>
          </a:xfrm>
          <a:prstGeom prst="rect">
            <a:avLst/>
          </a:prstGeom>
          <a:solidFill>
            <a:srgbClr val="CCFFCC"/>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heap</a:t>
            </a:r>
          </a:p>
        </p:txBody>
      </p:sp>
      <p:sp>
        <p:nvSpPr>
          <p:cNvPr id="38" name="Rectangle 37"/>
          <p:cNvSpPr/>
          <p:nvPr/>
        </p:nvSpPr>
        <p:spPr bwMode="auto">
          <a:xfrm>
            <a:off x="8153400" y="2743200"/>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8936" name="Rectangle 39"/>
          <p:cNvSpPr>
            <a:spLocks noChangeArrowheads="1"/>
          </p:cNvSpPr>
          <p:nvPr/>
        </p:nvSpPr>
        <p:spPr bwMode="auto">
          <a:xfrm>
            <a:off x="8153400" y="1371600"/>
            <a:ext cx="1295400" cy="3048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stack</a:t>
            </a:r>
          </a:p>
        </p:txBody>
      </p:sp>
      <p:sp>
        <p:nvSpPr>
          <p:cNvPr id="42" name="Rectangle 41"/>
          <p:cNvSpPr/>
          <p:nvPr/>
        </p:nvSpPr>
        <p:spPr bwMode="auto">
          <a:xfrm>
            <a:off x="8153400" y="1828800"/>
            <a:ext cx="1295400" cy="4572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8" name="Rectangle 47"/>
          <p:cNvSpPr/>
          <p:nvPr/>
        </p:nvSpPr>
        <p:spPr bwMode="auto">
          <a:xfrm>
            <a:off x="2743200" y="5791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9" name="Rectangle 48"/>
          <p:cNvSpPr/>
          <p:nvPr/>
        </p:nvSpPr>
        <p:spPr bwMode="auto">
          <a:xfrm>
            <a:off x="2743200" y="5638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50" name="Rectangle 49"/>
          <p:cNvSpPr/>
          <p:nvPr/>
        </p:nvSpPr>
        <p:spPr bwMode="auto">
          <a:xfrm>
            <a:off x="2743200" y="5486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51" name="Rectangle 50"/>
          <p:cNvSpPr/>
          <p:nvPr/>
        </p:nvSpPr>
        <p:spPr bwMode="auto">
          <a:xfrm>
            <a:off x="2743200" y="5334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57" name="Rectangle 56"/>
          <p:cNvSpPr/>
          <p:nvPr/>
        </p:nvSpPr>
        <p:spPr bwMode="auto">
          <a:xfrm>
            <a:off x="2743200" y="4724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58" name="Rectangle 57"/>
          <p:cNvSpPr/>
          <p:nvPr/>
        </p:nvSpPr>
        <p:spPr bwMode="auto">
          <a:xfrm>
            <a:off x="2743200" y="4876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59" name="Rectangle 58"/>
          <p:cNvSpPr/>
          <p:nvPr/>
        </p:nvSpPr>
        <p:spPr bwMode="auto">
          <a:xfrm>
            <a:off x="2743200" y="5029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0" name="Rectangle 59"/>
          <p:cNvSpPr/>
          <p:nvPr/>
        </p:nvSpPr>
        <p:spPr bwMode="auto">
          <a:xfrm>
            <a:off x="2743200" y="5181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1" name="Rectangle 60"/>
          <p:cNvSpPr/>
          <p:nvPr/>
        </p:nvSpPr>
        <p:spPr bwMode="auto">
          <a:xfrm>
            <a:off x="2743200" y="4114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2" name="Rectangle 61"/>
          <p:cNvSpPr/>
          <p:nvPr/>
        </p:nvSpPr>
        <p:spPr bwMode="auto">
          <a:xfrm>
            <a:off x="2743200" y="4267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3" name="Rectangle 62"/>
          <p:cNvSpPr/>
          <p:nvPr/>
        </p:nvSpPr>
        <p:spPr bwMode="auto">
          <a:xfrm>
            <a:off x="2743200" y="4419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4" name="Rectangle 63"/>
          <p:cNvSpPr/>
          <p:nvPr/>
        </p:nvSpPr>
        <p:spPr bwMode="auto">
          <a:xfrm>
            <a:off x="2743200" y="4572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5" name="Rectangle 64"/>
          <p:cNvSpPr/>
          <p:nvPr/>
        </p:nvSpPr>
        <p:spPr bwMode="auto">
          <a:xfrm>
            <a:off x="2743200" y="3505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6" name="Rectangle 65"/>
          <p:cNvSpPr/>
          <p:nvPr/>
        </p:nvSpPr>
        <p:spPr bwMode="auto">
          <a:xfrm>
            <a:off x="2743200" y="3657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7" name="Rectangle 66"/>
          <p:cNvSpPr/>
          <p:nvPr/>
        </p:nvSpPr>
        <p:spPr bwMode="auto">
          <a:xfrm>
            <a:off x="2743200" y="3810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8" name="Rectangle 67"/>
          <p:cNvSpPr/>
          <p:nvPr/>
        </p:nvSpPr>
        <p:spPr bwMode="auto">
          <a:xfrm>
            <a:off x="2743200" y="3962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9" name="Rectangle 68"/>
          <p:cNvSpPr/>
          <p:nvPr/>
        </p:nvSpPr>
        <p:spPr bwMode="auto">
          <a:xfrm>
            <a:off x="2743200" y="2895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0" name="Rectangle 69"/>
          <p:cNvSpPr/>
          <p:nvPr/>
        </p:nvSpPr>
        <p:spPr bwMode="auto">
          <a:xfrm>
            <a:off x="2743200" y="3048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1" name="Rectangle 70"/>
          <p:cNvSpPr/>
          <p:nvPr/>
        </p:nvSpPr>
        <p:spPr bwMode="auto">
          <a:xfrm>
            <a:off x="2743200" y="3200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2" name="Rectangle 71"/>
          <p:cNvSpPr/>
          <p:nvPr/>
        </p:nvSpPr>
        <p:spPr bwMode="auto">
          <a:xfrm>
            <a:off x="2743200" y="3352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3" name="Rectangle 72"/>
          <p:cNvSpPr/>
          <p:nvPr/>
        </p:nvSpPr>
        <p:spPr bwMode="auto">
          <a:xfrm>
            <a:off x="2743200" y="2286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4" name="Rectangle 73"/>
          <p:cNvSpPr/>
          <p:nvPr/>
        </p:nvSpPr>
        <p:spPr bwMode="auto">
          <a:xfrm>
            <a:off x="2743200" y="2438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5" name="Rectangle 74"/>
          <p:cNvSpPr/>
          <p:nvPr/>
        </p:nvSpPr>
        <p:spPr bwMode="auto">
          <a:xfrm>
            <a:off x="2743200" y="2590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6" name="Rectangle 75"/>
          <p:cNvSpPr/>
          <p:nvPr/>
        </p:nvSpPr>
        <p:spPr bwMode="auto">
          <a:xfrm>
            <a:off x="2743200" y="2743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7" name="Rectangle 76"/>
          <p:cNvSpPr/>
          <p:nvPr/>
        </p:nvSpPr>
        <p:spPr bwMode="auto">
          <a:xfrm>
            <a:off x="2743200" y="1676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8" name="Rectangle 77"/>
          <p:cNvSpPr/>
          <p:nvPr/>
        </p:nvSpPr>
        <p:spPr bwMode="auto">
          <a:xfrm>
            <a:off x="2743200" y="1828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9" name="Rectangle 78"/>
          <p:cNvSpPr/>
          <p:nvPr/>
        </p:nvSpPr>
        <p:spPr bwMode="auto">
          <a:xfrm>
            <a:off x="2743200" y="1981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80" name="Rectangle 79"/>
          <p:cNvSpPr/>
          <p:nvPr/>
        </p:nvSpPr>
        <p:spPr bwMode="auto">
          <a:xfrm>
            <a:off x="2743200" y="2133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81" name="Rectangle 80"/>
          <p:cNvSpPr/>
          <p:nvPr/>
        </p:nvSpPr>
        <p:spPr bwMode="auto">
          <a:xfrm>
            <a:off x="2743200" y="1066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82" name="Rectangle 81"/>
          <p:cNvSpPr/>
          <p:nvPr/>
        </p:nvSpPr>
        <p:spPr bwMode="auto">
          <a:xfrm>
            <a:off x="2743200" y="1219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83" name="Rectangle 82"/>
          <p:cNvSpPr/>
          <p:nvPr/>
        </p:nvSpPr>
        <p:spPr bwMode="auto">
          <a:xfrm>
            <a:off x="2743200" y="1371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84" name="Rectangle 83"/>
          <p:cNvSpPr/>
          <p:nvPr/>
        </p:nvSpPr>
        <p:spPr bwMode="auto">
          <a:xfrm>
            <a:off x="2743200" y="1524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3" name="Rectangle 102"/>
          <p:cNvSpPr/>
          <p:nvPr/>
        </p:nvSpPr>
        <p:spPr bwMode="auto">
          <a:xfrm>
            <a:off x="8153400" y="3505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4" name="Rectangle 103"/>
          <p:cNvSpPr/>
          <p:nvPr/>
        </p:nvSpPr>
        <p:spPr bwMode="auto">
          <a:xfrm>
            <a:off x="8153400" y="3657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solidFill>
                <a:schemeClr val="accent2">
                  <a:lumMod val="60000"/>
                  <a:lumOff val="40000"/>
                </a:schemeClr>
              </a:solidFill>
              <a:latin typeface="Helvetica"/>
              <a:ea typeface="ＭＳ Ｐゴシック" charset="-128"/>
              <a:cs typeface="Helvetica"/>
            </a:endParaRPr>
          </a:p>
        </p:txBody>
      </p:sp>
      <p:sp>
        <p:nvSpPr>
          <p:cNvPr id="105" name="Rectangle 104"/>
          <p:cNvSpPr/>
          <p:nvPr/>
        </p:nvSpPr>
        <p:spPr bwMode="auto">
          <a:xfrm>
            <a:off x="8153400" y="3810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6" name="Rectangle 105"/>
          <p:cNvSpPr/>
          <p:nvPr/>
        </p:nvSpPr>
        <p:spPr bwMode="auto">
          <a:xfrm>
            <a:off x="8153400" y="3962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7" name="Rectangle 106"/>
          <p:cNvSpPr/>
          <p:nvPr/>
        </p:nvSpPr>
        <p:spPr bwMode="auto">
          <a:xfrm>
            <a:off x="8153400" y="4114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8" name="Rectangle 107"/>
          <p:cNvSpPr/>
          <p:nvPr/>
        </p:nvSpPr>
        <p:spPr bwMode="auto">
          <a:xfrm>
            <a:off x="8153400" y="4267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9" name="Rectangle 108"/>
          <p:cNvSpPr/>
          <p:nvPr/>
        </p:nvSpPr>
        <p:spPr bwMode="auto">
          <a:xfrm>
            <a:off x="8153400" y="4419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0" name="Rectangle 109"/>
          <p:cNvSpPr/>
          <p:nvPr/>
        </p:nvSpPr>
        <p:spPr bwMode="auto">
          <a:xfrm>
            <a:off x="8153400" y="4572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1" name="Rectangle 110"/>
          <p:cNvSpPr/>
          <p:nvPr/>
        </p:nvSpPr>
        <p:spPr bwMode="auto">
          <a:xfrm>
            <a:off x="8153400" y="4724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2" name="Rectangle 111"/>
          <p:cNvSpPr/>
          <p:nvPr/>
        </p:nvSpPr>
        <p:spPr bwMode="auto">
          <a:xfrm>
            <a:off x="8153400" y="4876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3" name="Rectangle 112"/>
          <p:cNvSpPr/>
          <p:nvPr/>
        </p:nvSpPr>
        <p:spPr bwMode="auto">
          <a:xfrm>
            <a:off x="8153400" y="5029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4" name="Rectangle 113"/>
          <p:cNvSpPr/>
          <p:nvPr/>
        </p:nvSpPr>
        <p:spPr bwMode="auto">
          <a:xfrm>
            <a:off x="8153400" y="5181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5" name="Rectangle 114"/>
          <p:cNvSpPr/>
          <p:nvPr/>
        </p:nvSpPr>
        <p:spPr bwMode="auto">
          <a:xfrm>
            <a:off x="8153400" y="5334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6" name="Rectangle 115"/>
          <p:cNvSpPr/>
          <p:nvPr/>
        </p:nvSpPr>
        <p:spPr bwMode="auto">
          <a:xfrm>
            <a:off x="8153400" y="5486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7" name="Rectangle 116"/>
          <p:cNvSpPr/>
          <p:nvPr/>
        </p:nvSpPr>
        <p:spPr bwMode="auto">
          <a:xfrm>
            <a:off x="8153400" y="5638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8" name="Rectangle 117"/>
          <p:cNvSpPr/>
          <p:nvPr/>
        </p:nvSpPr>
        <p:spPr bwMode="auto">
          <a:xfrm>
            <a:off x="8153400" y="5791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9" name="Rectangle 118"/>
          <p:cNvSpPr/>
          <p:nvPr/>
        </p:nvSpPr>
        <p:spPr bwMode="auto">
          <a:xfrm>
            <a:off x="8153400" y="1066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0" name="Rectangle 119"/>
          <p:cNvSpPr/>
          <p:nvPr/>
        </p:nvSpPr>
        <p:spPr bwMode="auto">
          <a:xfrm>
            <a:off x="8153400" y="1219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1" name="Rectangle 120"/>
          <p:cNvSpPr/>
          <p:nvPr/>
        </p:nvSpPr>
        <p:spPr bwMode="auto">
          <a:xfrm>
            <a:off x="8153400" y="1371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2" name="Rectangle 121"/>
          <p:cNvSpPr/>
          <p:nvPr/>
        </p:nvSpPr>
        <p:spPr bwMode="auto">
          <a:xfrm>
            <a:off x="8153400" y="1524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3" name="Rectangle 122"/>
          <p:cNvSpPr/>
          <p:nvPr/>
        </p:nvSpPr>
        <p:spPr bwMode="auto">
          <a:xfrm>
            <a:off x="8153400" y="1676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4" name="Rectangle 123"/>
          <p:cNvSpPr/>
          <p:nvPr/>
        </p:nvSpPr>
        <p:spPr bwMode="auto">
          <a:xfrm>
            <a:off x="8153400" y="1828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5" name="Rectangle 124"/>
          <p:cNvSpPr/>
          <p:nvPr/>
        </p:nvSpPr>
        <p:spPr bwMode="auto">
          <a:xfrm>
            <a:off x="8153400" y="1981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6" name="Rectangle 125"/>
          <p:cNvSpPr/>
          <p:nvPr/>
        </p:nvSpPr>
        <p:spPr bwMode="auto">
          <a:xfrm>
            <a:off x="8153400" y="2133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7" name="Rectangle 126"/>
          <p:cNvSpPr/>
          <p:nvPr/>
        </p:nvSpPr>
        <p:spPr bwMode="auto">
          <a:xfrm>
            <a:off x="8153400" y="2286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8" name="Rectangle 127"/>
          <p:cNvSpPr/>
          <p:nvPr/>
        </p:nvSpPr>
        <p:spPr bwMode="auto">
          <a:xfrm>
            <a:off x="8153400" y="2438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9" name="Rectangle 128"/>
          <p:cNvSpPr/>
          <p:nvPr/>
        </p:nvSpPr>
        <p:spPr bwMode="auto">
          <a:xfrm>
            <a:off x="8153400" y="2590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0" name="Rectangle 129"/>
          <p:cNvSpPr/>
          <p:nvPr/>
        </p:nvSpPr>
        <p:spPr bwMode="auto">
          <a:xfrm>
            <a:off x="8153400" y="2743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1" name="Rectangle 130"/>
          <p:cNvSpPr/>
          <p:nvPr/>
        </p:nvSpPr>
        <p:spPr bwMode="auto">
          <a:xfrm>
            <a:off x="8153400" y="2895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2" name="Rectangle 131"/>
          <p:cNvSpPr/>
          <p:nvPr/>
        </p:nvSpPr>
        <p:spPr bwMode="auto">
          <a:xfrm>
            <a:off x="8153400" y="3048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3" name="Rectangle 132"/>
          <p:cNvSpPr/>
          <p:nvPr/>
        </p:nvSpPr>
        <p:spPr bwMode="auto">
          <a:xfrm>
            <a:off x="8153400" y="3200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4" name="Rectangle 133"/>
          <p:cNvSpPr/>
          <p:nvPr/>
        </p:nvSpPr>
        <p:spPr bwMode="auto">
          <a:xfrm>
            <a:off x="8153400" y="3352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9002" name="TextBox 168"/>
          <p:cNvSpPr txBox="1">
            <a:spLocks noChangeArrowheads="1"/>
          </p:cNvSpPr>
          <p:nvPr/>
        </p:nvSpPr>
        <p:spPr bwMode="auto">
          <a:xfrm>
            <a:off x="9437688" y="5681664"/>
            <a:ext cx="1154112"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0000 0000</a:t>
            </a:r>
          </a:p>
        </p:txBody>
      </p:sp>
      <p:sp>
        <p:nvSpPr>
          <p:cNvPr id="39003" name="TextBox 169"/>
          <p:cNvSpPr txBox="1">
            <a:spLocks noChangeArrowheads="1"/>
          </p:cNvSpPr>
          <p:nvPr/>
        </p:nvSpPr>
        <p:spPr bwMode="auto">
          <a:xfrm>
            <a:off x="9437688" y="5376864"/>
            <a:ext cx="1154112"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0001 0000</a:t>
            </a:r>
          </a:p>
        </p:txBody>
      </p:sp>
      <p:sp>
        <p:nvSpPr>
          <p:cNvPr id="39004" name="TextBox 171"/>
          <p:cNvSpPr txBox="1">
            <a:spLocks noChangeArrowheads="1"/>
          </p:cNvSpPr>
          <p:nvPr/>
        </p:nvSpPr>
        <p:spPr bwMode="auto">
          <a:xfrm>
            <a:off x="9372601" y="3243263"/>
            <a:ext cx="1154113"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r" eaLnBrk="1" hangingPunct="1"/>
            <a:r>
              <a:rPr lang="en-US" altLang="en-US" sz="1600">
                <a:latin typeface="Helvetica" panose="020B0604020202020204" pitchFamily="34" charset="0"/>
              </a:rPr>
              <a:t>1000 0</a:t>
            </a:r>
            <a:r>
              <a:rPr lang="en-US" altLang="en-US" sz="1600">
                <a:solidFill>
                  <a:srgbClr val="0000FF"/>
                </a:solidFill>
                <a:latin typeface="Helvetica" panose="020B0604020202020204" pitchFamily="34" charset="0"/>
              </a:rPr>
              <a:t>000</a:t>
            </a:r>
          </a:p>
          <a:p>
            <a:pPr algn="r" eaLnBrk="1" hangingPunct="1"/>
            <a:r>
              <a:rPr lang="en-US" altLang="en-US" sz="1600">
                <a:solidFill>
                  <a:srgbClr val="000000"/>
                </a:solidFill>
                <a:latin typeface="Helvetica" panose="020B0604020202020204" pitchFamily="34" charset="0"/>
              </a:rPr>
              <a:t>(0x80)</a:t>
            </a:r>
          </a:p>
        </p:txBody>
      </p:sp>
      <p:sp>
        <p:nvSpPr>
          <p:cNvPr id="39005" name="TextBox 172"/>
          <p:cNvSpPr txBox="1">
            <a:spLocks noChangeArrowheads="1"/>
          </p:cNvSpPr>
          <p:nvPr/>
        </p:nvSpPr>
        <p:spPr bwMode="auto">
          <a:xfrm>
            <a:off x="9372600" y="1414464"/>
            <a:ext cx="1131888"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1110 0000</a:t>
            </a:r>
          </a:p>
        </p:txBody>
      </p:sp>
      <p:grpSp>
        <p:nvGrpSpPr>
          <p:cNvPr id="39006" name="Group 141"/>
          <p:cNvGrpSpPr>
            <a:grpSpLocks/>
          </p:cNvGrpSpPr>
          <p:nvPr/>
        </p:nvGrpSpPr>
        <p:grpSpPr bwMode="auto">
          <a:xfrm>
            <a:off x="4648200" y="2544764"/>
            <a:ext cx="990600" cy="1570037"/>
            <a:chOff x="4188007" y="838200"/>
            <a:chExt cx="990600" cy="1569660"/>
          </a:xfrm>
        </p:grpSpPr>
        <p:sp>
          <p:nvSpPr>
            <p:cNvPr id="39029" name="TextBox 180"/>
            <p:cNvSpPr txBox="1">
              <a:spLocks noChangeArrowheads="1"/>
            </p:cNvSpPr>
            <p:nvPr/>
          </p:nvSpPr>
          <p:spPr bwMode="auto">
            <a:xfrm>
              <a:off x="4188007" y="838200"/>
              <a:ext cx="990600" cy="15696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2286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200" i="1">
                  <a:solidFill>
                    <a:srgbClr val="FF0000"/>
                  </a:solidFill>
                  <a:latin typeface="Helvetica" panose="020B0604020202020204" pitchFamily="34" charset="0"/>
                </a:rPr>
                <a:t>111</a:t>
              </a:r>
              <a:r>
                <a:rPr lang="en-US" altLang="en-US" sz="1200" i="1">
                  <a:latin typeface="Helvetica" panose="020B0604020202020204" pitchFamily="34" charset="0"/>
                </a:rPr>
                <a:t>       </a:t>
              </a:r>
              <a:endParaRPr lang="en-US" altLang="en-US" sz="1200" i="1">
                <a:solidFill>
                  <a:srgbClr val="FF0000"/>
                </a:solidFill>
                <a:latin typeface="Helvetica" panose="020B0604020202020204" pitchFamily="34" charset="0"/>
              </a:endParaRPr>
            </a:p>
            <a:p>
              <a:pPr eaLnBrk="1" hangingPunct="1"/>
              <a:r>
                <a:rPr lang="en-US" altLang="en-US" sz="1200" i="1">
                  <a:solidFill>
                    <a:srgbClr val="FF0000"/>
                  </a:solidFill>
                  <a:latin typeface="Helvetica" panose="020B0604020202020204" pitchFamily="34" charset="0"/>
                </a:rPr>
                <a:t>110</a:t>
              </a:r>
              <a:r>
                <a:rPr lang="en-US" altLang="en-US" sz="1200" i="1">
                  <a:latin typeface="Helvetica" panose="020B0604020202020204" pitchFamily="34" charset="0"/>
                </a:rPr>
                <a:t>   null</a:t>
              </a:r>
            </a:p>
            <a:p>
              <a:pPr eaLnBrk="1" hangingPunct="1"/>
              <a:r>
                <a:rPr lang="en-US" altLang="en-US" sz="1200" i="1">
                  <a:solidFill>
                    <a:srgbClr val="FF0000"/>
                  </a:solidFill>
                  <a:latin typeface="Helvetica" panose="020B0604020202020204" pitchFamily="34" charset="0"/>
                </a:rPr>
                <a:t>101</a:t>
              </a:r>
              <a:r>
                <a:rPr lang="en-US" altLang="en-US" sz="1200" i="1">
                  <a:latin typeface="Helvetica" panose="020B0604020202020204" pitchFamily="34" charset="0"/>
                </a:rPr>
                <a:t>   null</a:t>
              </a:r>
            </a:p>
            <a:p>
              <a:pPr eaLnBrk="1" hangingPunct="1"/>
              <a:r>
                <a:rPr lang="en-US" altLang="en-US" sz="1200" i="1">
                  <a:solidFill>
                    <a:srgbClr val="FF0000"/>
                  </a:solidFill>
                  <a:latin typeface="Helvetica" panose="020B0604020202020204" pitchFamily="34" charset="0"/>
                </a:rPr>
                <a:t>100</a:t>
              </a:r>
              <a:r>
                <a:rPr lang="en-US" altLang="en-US" sz="1200" i="1">
                  <a:latin typeface="Helvetica" panose="020B0604020202020204" pitchFamily="34" charset="0"/>
                </a:rPr>
                <a:t>              </a:t>
              </a:r>
              <a:endParaRPr lang="en-US" altLang="en-US" sz="1200" i="1">
                <a:solidFill>
                  <a:srgbClr val="FF0000"/>
                </a:solidFill>
                <a:latin typeface="Helvetica" panose="020B0604020202020204" pitchFamily="34" charset="0"/>
              </a:endParaRPr>
            </a:p>
            <a:p>
              <a:pPr eaLnBrk="1" hangingPunct="1"/>
              <a:r>
                <a:rPr lang="en-US" altLang="en-US" sz="1200" i="1">
                  <a:solidFill>
                    <a:srgbClr val="FF0000"/>
                  </a:solidFill>
                  <a:latin typeface="Helvetica" panose="020B0604020202020204" pitchFamily="34" charset="0"/>
                </a:rPr>
                <a:t>011</a:t>
              </a:r>
              <a:r>
                <a:rPr lang="en-US" altLang="en-US" sz="1200" i="1">
                  <a:latin typeface="Helvetica" panose="020B0604020202020204" pitchFamily="34" charset="0"/>
                </a:rPr>
                <a:t>   null</a:t>
              </a:r>
            </a:p>
            <a:p>
              <a:pPr eaLnBrk="1" hangingPunct="1"/>
              <a:r>
                <a:rPr lang="en-US" altLang="en-US" sz="1200" i="1">
                  <a:solidFill>
                    <a:srgbClr val="FF0000"/>
                  </a:solidFill>
                  <a:latin typeface="Helvetica" panose="020B0604020202020204" pitchFamily="34" charset="0"/>
                </a:rPr>
                <a:t>010</a:t>
              </a:r>
              <a:r>
                <a:rPr lang="en-US" altLang="en-US" sz="1200" i="1">
                  <a:latin typeface="Helvetica" panose="020B0604020202020204" pitchFamily="34" charset="0"/>
                </a:rPr>
                <a:t>   </a:t>
              </a:r>
              <a:endParaRPr lang="en-US" altLang="en-US" sz="1200" i="1">
                <a:solidFill>
                  <a:srgbClr val="FF0000"/>
                </a:solidFill>
                <a:latin typeface="Helvetica" panose="020B0604020202020204" pitchFamily="34" charset="0"/>
              </a:endParaRPr>
            </a:p>
            <a:p>
              <a:pPr eaLnBrk="1" hangingPunct="1"/>
              <a:r>
                <a:rPr lang="en-US" altLang="en-US" sz="1200" i="1">
                  <a:solidFill>
                    <a:srgbClr val="FF0000"/>
                  </a:solidFill>
                  <a:latin typeface="Helvetica" panose="020B0604020202020204" pitchFamily="34" charset="0"/>
                </a:rPr>
                <a:t>001</a:t>
              </a:r>
              <a:r>
                <a:rPr lang="en-US" altLang="en-US" sz="1200" i="1">
                  <a:latin typeface="Helvetica" panose="020B0604020202020204" pitchFamily="34" charset="0"/>
                </a:rPr>
                <a:t>   null</a:t>
              </a:r>
              <a:endParaRPr lang="en-US" altLang="en-US" sz="1200" i="1">
                <a:solidFill>
                  <a:srgbClr val="FF0000"/>
                </a:solidFill>
                <a:latin typeface="Helvetica" panose="020B0604020202020204" pitchFamily="34" charset="0"/>
              </a:endParaRPr>
            </a:p>
            <a:p>
              <a:pPr eaLnBrk="1" hangingPunct="1"/>
              <a:r>
                <a:rPr lang="en-US" altLang="en-US" sz="1200" i="1">
                  <a:solidFill>
                    <a:srgbClr val="FF0000"/>
                  </a:solidFill>
                  <a:latin typeface="Helvetica" panose="020B0604020202020204" pitchFamily="34" charset="0"/>
                </a:rPr>
                <a:t>000</a:t>
              </a:r>
              <a:r>
                <a:rPr lang="en-US" altLang="en-US" sz="1200" i="1">
                  <a:latin typeface="Helvetica" panose="020B0604020202020204" pitchFamily="34" charset="0"/>
                </a:rPr>
                <a:t>   </a:t>
              </a:r>
            </a:p>
          </p:txBody>
        </p:sp>
        <p:sp>
          <p:nvSpPr>
            <p:cNvPr id="39030" name="Rectangle 182"/>
            <p:cNvSpPr>
              <a:spLocks noChangeArrowheads="1"/>
            </p:cNvSpPr>
            <p:nvPr/>
          </p:nvSpPr>
          <p:spPr bwMode="auto">
            <a:xfrm>
              <a:off x="4569007" y="838200"/>
              <a:ext cx="533400" cy="1524000"/>
            </a:xfrm>
            <a:prstGeom prst="rect">
              <a:avLst/>
            </a:prstGeom>
            <a:noFill/>
            <a:ln w="127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grpSp>
      <p:sp>
        <p:nvSpPr>
          <p:cNvPr id="39007" name="TextBox 184"/>
          <p:cNvSpPr txBox="1">
            <a:spLocks noChangeArrowheads="1"/>
          </p:cNvSpPr>
          <p:nvPr/>
        </p:nvSpPr>
        <p:spPr bwMode="auto">
          <a:xfrm>
            <a:off x="6400800" y="1303338"/>
            <a:ext cx="914400" cy="830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2286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200">
                <a:solidFill>
                  <a:srgbClr val="008000"/>
                </a:solidFill>
                <a:latin typeface="Helvetica" panose="020B0604020202020204" pitchFamily="34" charset="0"/>
              </a:rPr>
              <a:t>11</a:t>
            </a:r>
            <a:r>
              <a:rPr lang="en-US" altLang="en-US" sz="1200">
                <a:latin typeface="Helvetica" panose="020B0604020202020204" pitchFamily="34" charset="0"/>
              </a:rPr>
              <a:t>   11101    </a:t>
            </a:r>
            <a:endParaRPr lang="en-US" altLang="en-US" sz="1200">
              <a:solidFill>
                <a:srgbClr val="008000"/>
              </a:solidFill>
              <a:latin typeface="Helvetica" panose="020B0604020202020204" pitchFamily="34" charset="0"/>
            </a:endParaRPr>
          </a:p>
          <a:p>
            <a:pPr eaLnBrk="1" hangingPunct="1"/>
            <a:r>
              <a:rPr lang="en-US" altLang="en-US" sz="1200">
                <a:solidFill>
                  <a:srgbClr val="008000"/>
                </a:solidFill>
                <a:latin typeface="Helvetica" panose="020B0604020202020204" pitchFamily="34" charset="0"/>
              </a:rPr>
              <a:t>10</a:t>
            </a:r>
            <a:r>
              <a:rPr lang="en-US" altLang="en-US" sz="1200">
                <a:latin typeface="Helvetica" panose="020B0604020202020204" pitchFamily="34" charset="0"/>
              </a:rPr>
              <a:t>   11100</a:t>
            </a:r>
            <a:endParaRPr lang="en-US" altLang="en-US" sz="1200">
              <a:solidFill>
                <a:srgbClr val="008000"/>
              </a:solidFill>
              <a:latin typeface="Helvetica" panose="020B0604020202020204" pitchFamily="34" charset="0"/>
            </a:endParaRPr>
          </a:p>
          <a:p>
            <a:pPr eaLnBrk="1" hangingPunct="1"/>
            <a:r>
              <a:rPr lang="en-US" altLang="en-US" sz="1200">
                <a:solidFill>
                  <a:srgbClr val="008000"/>
                </a:solidFill>
                <a:latin typeface="Helvetica" panose="020B0604020202020204" pitchFamily="34" charset="0"/>
              </a:rPr>
              <a:t>01</a:t>
            </a:r>
            <a:r>
              <a:rPr lang="en-US" altLang="en-US" sz="1200">
                <a:latin typeface="Helvetica" panose="020B0604020202020204" pitchFamily="34" charset="0"/>
              </a:rPr>
              <a:t>   10111</a:t>
            </a:r>
          </a:p>
          <a:p>
            <a:pPr eaLnBrk="1" hangingPunct="1"/>
            <a:r>
              <a:rPr lang="en-US" altLang="en-US" sz="1200">
                <a:solidFill>
                  <a:srgbClr val="008000"/>
                </a:solidFill>
                <a:latin typeface="Helvetica" panose="020B0604020202020204" pitchFamily="34" charset="0"/>
              </a:rPr>
              <a:t>00</a:t>
            </a:r>
            <a:r>
              <a:rPr lang="en-US" altLang="en-US" sz="1200">
                <a:latin typeface="Helvetica" panose="020B0604020202020204" pitchFamily="34" charset="0"/>
              </a:rPr>
              <a:t>   10110</a:t>
            </a:r>
          </a:p>
        </p:txBody>
      </p:sp>
      <p:sp>
        <p:nvSpPr>
          <p:cNvPr id="39008" name="Rectangle 185"/>
          <p:cNvSpPr>
            <a:spLocks noChangeArrowheads="1"/>
          </p:cNvSpPr>
          <p:nvPr/>
        </p:nvSpPr>
        <p:spPr bwMode="auto">
          <a:xfrm>
            <a:off x="6705600" y="1295400"/>
            <a:ext cx="609600" cy="838200"/>
          </a:xfrm>
          <a:prstGeom prst="rect">
            <a:avLst/>
          </a:prstGeom>
          <a:noFill/>
          <a:ln w="127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9009" name="TextBox 190"/>
          <p:cNvSpPr txBox="1">
            <a:spLocks noChangeArrowheads="1"/>
          </p:cNvSpPr>
          <p:nvPr/>
        </p:nvSpPr>
        <p:spPr bwMode="auto">
          <a:xfrm>
            <a:off x="6400800" y="3817938"/>
            <a:ext cx="914400" cy="830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2286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200">
                <a:solidFill>
                  <a:srgbClr val="008000"/>
                </a:solidFill>
                <a:latin typeface="Helvetica" panose="020B0604020202020204" pitchFamily="34" charset="0"/>
              </a:rPr>
              <a:t>11</a:t>
            </a:r>
            <a:r>
              <a:rPr lang="en-US" altLang="en-US" sz="1200">
                <a:latin typeface="Helvetica" panose="020B0604020202020204" pitchFamily="34" charset="0"/>
              </a:rPr>
              <a:t>   01101    </a:t>
            </a:r>
          </a:p>
          <a:p>
            <a:pPr eaLnBrk="1" hangingPunct="1"/>
            <a:r>
              <a:rPr lang="en-US" altLang="en-US" sz="1200">
                <a:solidFill>
                  <a:srgbClr val="008000"/>
                </a:solidFill>
                <a:latin typeface="Helvetica" panose="020B0604020202020204" pitchFamily="34" charset="0"/>
              </a:rPr>
              <a:t>10</a:t>
            </a:r>
            <a:r>
              <a:rPr lang="en-US" altLang="en-US" sz="1200">
                <a:latin typeface="Helvetica" panose="020B0604020202020204" pitchFamily="34" charset="0"/>
              </a:rPr>
              <a:t>   01100</a:t>
            </a:r>
          </a:p>
          <a:p>
            <a:pPr eaLnBrk="1" hangingPunct="1"/>
            <a:r>
              <a:rPr lang="en-US" altLang="en-US" sz="1200">
                <a:solidFill>
                  <a:srgbClr val="008000"/>
                </a:solidFill>
                <a:latin typeface="Helvetica" panose="020B0604020202020204" pitchFamily="34" charset="0"/>
              </a:rPr>
              <a:t>01</a:t>
            </a:r>
            <a:r>
              <a:rPr lang="en-US" altLang="en-US" sz="1200">
                <a:latin typeface="Helvetica" panose="020B0604020202020204" pitchFamily="34" charset="0"/>
              </a:rPr>
              <a:t>   01011</a:t>
            </a:r>
            <a:endParaRPr lang="en-US" altLang="en-US" sz="1200">
              <a:solidFill>
                <a:srgbClr val="008000"/>
              </a:solidFill>
              <a:latin typeface="Helvetica" panose="020B0604020202020204" pitchFamily="34" charset="0"/>
            </a:endParaRPr>
          </a:p>
          <a:p>
            <a:pPr eaLnBrk="1" hangingPunct="1"/>
            <a:r>
              <a:rPr lang="en-US" altLang="en-US" sz="1200">
                <a:solidFill>
                  <a:srgbClr val="008000"/>
                </a:solidFill>
                <a:latin typeface="Helvetica" panose="020B0604020202020204" pitchFamily="34" charset="0"/>
              </a:rPr>
              <a:t>00</a:t>
            </a:r>
            <a:r>
              <a:rPr lang="en-US" altLang="en-US" sz="1200">
                <a:latin typeface="Helvetica" panose="020B0604020202020204" pitchFamily="34" charset="0"/>
              </a:rPr>
              <a:t>   01010</a:t>
            </a:r>
          </a:p>
        </p:txBody>
      </p:sp>
      <p:sp>
        <p:nvSpPr>
          <p:cNvPr id="39010" name="Rectangle 191"/>
          <p:cNvSpPr>
            <a:spLocks noChangeArrowheads="1"/>
          </p:cNvSpPr>
          <p:nvPr/>
        </p:nvSpPr>
        <p:spPr bwMode="auto">
          <a:xfrm>
            <a:off x="6705600" y="3810000"/>
            <a:ext cx="609600" cy="838200"/>
          </a:xfrm>
          <a:prstGeom prst="rect">
            <a:avLst/>
          </a:prstGeom>
          <a:noFill/>
          <a:ln w="127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9011" name="TextBox 193"/>
          <p:cNvSpPr txBox="1">
            <a:spLocks noChangeArrowheads="1"/>
          </p:cNvSpPr>
          <p:nvPr/>
        </p:nvSpPr>
        <p:spPr bwMode="auto">
          <a:xfrm>
            <a:off x="6400800" y="4960938"/>
            <a:ext cx="914400" cy="830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2286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200">
                <a:solidFill>
                  <a:srgbClr val="008000"/>
                </a:solidFill>
                <a:latin typeface="Helvetica" panose="020B0604020202020204" pitchFamily="34" charset="0"/>
              </a:rPr>
              <a:t>11</a:t>
            </a:r>
            <a:r>
              <a:rPr lang="en-US" altLang="en-US" sz="1200">
                <a:latin typeface="Helvetica" panose="020B0604020202020204" pitchFamily="34" charset="0"/>
              </a:rPr>
              <a:t>   00101    </a:t>
            </a:r>
          </a:p>
          <a:p>
            <a:pPr eaLnBrk="1" hangingPunct="1"/>
            <a:r>
              <a:rPr lang="en-US" altLang="en-US" sz="1200">
                <a:solidFill>
                  <a:srgbClr val="008000"/>
                </a:solidFill>
                <a:latin typeface="Helvetica" panose="020B0604020202020204" pitchFamily="34" charset="0"/>
              </a:rPr>
              <a:t>10</a:t>
            </a:r>
            <a:r>
              <a:rPr lang="en-US" altLang="en-US" sz="1200">
                <a:latin typeface="Helvetica" panose="020B0604020202020204" pitchFamily="34" charset="0"/>
              </a:rPr>
              <a:t>   00100</a:t>
            </a:r>
          </a:p>
          <a:p>
            <a:pPr eaLnBrk="1" hangingPunct="1"/>
            <a:r>
              <a:rPr lang="en-US" altLang="en-US" sz="1200">
                <a:solidFill>
                  <a:srgbClr val="008000"/>
                </a:solidFill>
                <a:latin typeface="Helvetica" panose="020B0604020202020204" pitchFamily="34" charset="0"/>
              </a:rPr>
              <a:t>01</a:t>
            </a:r>
            <a:r>
              <a:rPr lang="en-US" altLang="en-US" sz="1200">
                <a:latin typeface="Helvetica" panose="020B0604020202020204" pitchFamily="34" charset="0"/>
              </a:rPr>
              <a:t>   00011</a:t>
            </a:r>
            <a:endParaRPr lang="en-US" altLang="en-US" sz="1200">
              <a:solidFill>
                <a:srgbClr val="008000"/>
              </a:solidFill>
              <a:latin typeface="Helvetica" panose="020B0604020202020204" pitchFamily="34" charset="0"/>
            </a:endParaRPr>
          </a:p>
          <a:p>
            <a:pPr eaLnBrk="1" hangingPunct="1"/>
            <a:r>
              <a:rPr lang="en-US" altLang="en-US" sz="1200">
                <a:solidFill>
                  <a:srgbClr val="008000"/>
                </a:solidFill>
                <a:latin typeface="Helvetica" panose="020B0604020202020204" pitchFamily="34" charset="0"/>
              </a:rPr>
              <a:t>00</a:t>
            </a:r>
            <a:r>
              <a:rPr lang="en-US" altLang="en-US" sz="1200">
                <a:latin typeface="Helvetica" panose="020B0604020202020204" pitchFamily="34" charset="0"/>
              </a:rPr>
              <a:t>   00010</a:t>
            </a:r>
          </a:p>
        </p:txBody>
      </p:sp>
      <p:sp>
        <p:nvSpPr>
          <p:cNvPr id="39012" name="Rectangle 194"/>
          <p:cNvSpPr>
            <a:spLocks noChangeArrowheads="1"/>
          </p:cNvSpPr>
          <p:nvPr/>
        </p:nvSpPr>
        <p:spPr bwMode="auto">
          <a:xfrm>
            <a:off x="6705600" y="4953000"/>
            <a:ext cx="609600" cy="838200"/>
          </a:xfrm>
          <a:prstGeom prst="rect">
            <a:avLst/>
          </a:prstGeom>
          <a:noFill/>
          <a:ln w="127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9013" name="TextBox 196"/>
          <p:cNvSpPr txBox="1">
            <a:spLocks noChangeArrowheads="1"/>
          </p:cNvSpPr>
          <p:nvPr/>
        </p:nvSpPr>
        <p:spPr bwMode="auto">
          <a:xfrm>
            <a:off x="6400800" y="2522538"/>
            <a:ext cx="914400" cy="830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2286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200">
                <a:solidFill>
                  <a:srgbClr val="008000"/>
                </a:solidFill>
                <a:latin typeface="Helvetica" panose="020B0604020202020204" pitchFamily="34" charset="0"/>
              </a:rPr>
              <a:t>11</a:t>
            </a:r>
            <a:r>
              <a:rPr lang="en-US" altLang="en-US" sz="1200">
                <a:latin typeface="Helvetica" panose="020B0604020202020204" pitchFamily="34" charset="0"/>
              </a:rPr>
              <a:t>     null  </a:t>
            </a:r>
          </a:p>
          <a:p>
            <a:pPr eaLnBrk="1" hangingPunct="1"/>
            <a:r>
              <a:rPr lang="en-US" altLang="en-US" sz="1200">
                <a:solidFill>
                  <a:srgbClr val="008000"/>
                </a:solidFill>
                <a:latin typeface="Helvetica" panose="020B0604020202020204" pitchFamily="34" charset="0"/>
              </a:rPr>
              <a:t>10</a:t>
            </a:r>
            <a:r>
              <a:rPr lang="en-US" altLang="en-US" sz="1200">
                <a:latin typeface="Helvetica" panose="020B0604020202020204" pitchFamily="34" charset="0"/>
              </a:rPr>
              <a:t>   10000</a:t>
            </a:r>
            <a:endParaRPr lang="en-US" altLang="en-US" sz="1200">
              <a:solidFill>
                <a:srgbClr val="008000"/>
              </a:solidFill>
              <a:latin typeface="Helvetica" panose="020B0604020202020204" pitchFamily="34" charset="0"/>
            </a:endParaRPr>
          </a:p>
          <a:p>
            <a:pPr eaLnBrk="1" hangingPunct="1"/>
            <a:r>
              <a:rPr lang="en-US" altLang="en-US" sz="1200">
                <a:solidFill>
                  <a:srgbClr val="008000"/>
                </a:solidFill>
                <a:latin typeface="Helvetica" panose="020B0604020202020204" pitchFamily="34" charset="0"/>
              </a:rPr>
              <a:t>01</a:t>
            </a:r>
            <a:r>
              <a:rPr lang="en-US" altLang="en-US" sz="1200">
                <a:latin typeface="Helvetica" panose="020B0604020202020204" pitchFamily="34" charset="0"/>
              </a:rPr>
              <a:t>   01111</a:t>
            </a:r>
          </a:p>
          <a:p>
            <a:pPr eaLnBrk="1" hangingPunct="1"/>
            <a:r>
              <a:rPr lang="en-US" altLang="en-US" sz="1200">
                <a:solidFill>
                  <a:srgbClr val="008000"/>
                </a:solidFill>
                <a:latin typeface="Helvetica" panose="020B0604020202020204" pitchFamily="34" charset="0"/>
              </a:rPr>
              <a:t>00</a:t>
            </a:r>
            <a:r>
              <a:rPr lang="en-US" altLang="en-US" sz="1200">
                <a:latin typeface="Helvetica" panose="020B0604020202020204" pitchFamily="34" charset="0"/>
              </a:rPr>
              <a:t>   01110</a:t>
            </a:r>
          </a:p>
        </p:txBody>
      </p:sp>
      <p:sp>
        <p:nvSpPr>
          <p:cNvPr id="39014" name="Rectangle 197"/>
          <p:cNvSpPr>
            <a:spLocks noChangeArrowheads="1"/>
          </p:cNvSpPr>
          <p:nvPr/>
        </p:nvSpPr>
        <p:spPr bwMode="auto">
          <a:xfrm>
            <a:off x="6705600" y="2514600"/>
            <a:ext cx="609600" cy="838200"/>
          </a:xfrm>
          <a:prstGeom prst="rect">
            <a:avLst/>
          </a:prstGeom>
          <a:noFill/>
          <a:ln w="127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cxnSp>
        <p:nvCxnSpPr>
          <p:cNvPr id="25704" name="Straight Arrow Connector 213"/>
          <p:cNvCxnSpPr>
            <a:cxnSpLocks noChangeShapeType="1"/>
          </p:cNvCxnSpPr>
          <p:nvPr/>
        </p:nvCxnSpPr>
        <p:spPr bwMode="auto">
          <a:xfrm>
            <a:off x="7315200" y="2895600"/>
            <a:ext cx="838200" cy="533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9016" name="Straight Arrow Connector 218"/>
          <p:cNvCxnSpPr>
            <a:cxnSpLocks noChangeShapeType="1"/>
          </p:cNvCxnSpPr>
          <p:nvPr/>
        </p:nvCxnSpPr>
        <p:spPr bwMode="auto">
          <a:xfrm flipV="1">
            <a:off x="5257800" y="2590800"/>
            <a:ext cx="1219200" cy="6096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5706" name="Straight Arrow Connector 233"/>
          <p:cNvCxnSpPr>
            <a:cxnSpLocks noChangeShapeType="1"/>
          </p:cNvCxnSpPr>
          <p:nvPr/>
        </p:nvCxnSpPr>
        <p:spPr bwMode="auto">
          <a:xfrm>
            <a:off x="4038600" y="3124200"/>
            <a:ext cx="685800" cy="152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9018" name="TextBox 252"/>
          <p:cNvSpPr txBox="1">
            <a:spLocks noChangeArrowheads="1"/>
          </p:cNvSpPr>
          <p:nvPr/>
        </p:nvSpPr>
        <p:spPr bwMode="auto">
          <a:xfrm>
            <a:off x="6248400" y="685800"/>
            <a:ext cx="1447800"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1600" dirty="0">
                <a:latin typeface="Helvetica" panose="020B0604020202020204" pitchFamily="34" charset="0"/>
              </a:rPr>
              <a:t>Page Tables</a:t>
            </a:r>
          </a:p>
          <a:p>
            <a:pPr algn="ctr" eaLnBrk="1" hangingPunct="1"/>
            <a:r>
              <a:rPr lang="en-US" altLang="en-US" sz="1600" dirty="0">
                <a:latin typeface="Helvetica" panose="020B0604020202020204" pitchFamily="34" charset="0"/>
              </a:rPr>
              <a:t>(level 2)</a:t>
            </a:r>
          </a:p>
        </p:txBody>
      </p:sp>
      <p:sp>
        <p:nvSpPr>
          <p:cNvPr id="39019" name="TextBox 253"/>
          <p:cNvSpPr txBox="1">
            <a:spLocks noChangeArrowheads="1"/>
          </p:cNvSpPr>
          <p:nvPr/>
        </p:nvSpPr>
        <p:spPr bwMode="auto">
          <a:xfrm>
            <a:off x="4572000" y="685800"/>
            <a:ext cx="1447800"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1600" dirty="0">
                <a:latin typeface="Helvetica" panose="020B0604020202020204" pitchFamily="34" charset="0"/>
              </a:rPr>
              <a:t>Page Table</a:t>
            </a:r>
          </a:p>
          <a:p>
            <a:pPr algn="ctr" eaLnBrk="1" hangingPunct="1"/>
            <a:r>
              <a:rPr lang="en-US" altLang="en-US" sz="1600" dirty="0">
                <a:latin typeface="Helvetica" panose="020B0604020202020204" pitchFamily="34" charset="0"/>
              </a:rPr>
              <a:t>(level 1)</a:t>
            </a:r>
          </a:p>
        </p:txBody>
      </p:sp>
      <p:sp>
        <p:nvSpPr>
          <p:cNvPr id="39020" name="Oval 254"/>
          <p:cNvSpPr>
            <a:spLocks noChangeArrowheads="1"/>
          </p:cNvSpPr>
          <p:nvPr/>
        </p:nvSpPr>
        <p:spPr bwMode="auto">
          <a:xfrm>
            <a:off x="5181600" y="3886200"/>
            <a:ext cx="76200" cy="76200"/>
          </a:xfrm>
          <a:prstGeom prst="ellipse">
            <a:avLst/>
          </a:prstGeom>
          <a:solidFill>
            <a:schemeClr val="tx1"/>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9021" name="Oval 255"/>
          <p:cNvSpPr>
            <a:spLocks noChangeArrowheads="1"/>
          </p:cNvSpPr>
          <p:nvPr/>
        </p:nvSpPr>
        <p:spPr bwMode="auto">
          <a:xfrm>
            <a:off x="5181600" y="3581400"/>
            <a:ext cx="76200" cy="76200"/>
          </a:xfrm>
          <a:prstGeom prst="ellipse">
            <a:avLst/>
          </a:prstGeom>
          <a:solidFill>
            <a:schemeClr val="tx1"/>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9022" name="Oval 256"/>
          <p:cNvSpPr>
            <a:spLocks noChangeArrowheads="1"/>
          </p:cNvSpPr>
          <p:nvPr/>
        </p:nvSpPr>
        <p:spPr bwMode="auto">
          <a:xfrm>
            <a:off x="5181600" y="3200400"/>
            <a:ext cx="76200" cy="76200"/>
          </a:xfrm>
          <a:prstGeom prst="ellipse">
            <a:avLst/>
          </a:prstGeom>
          <a:solidFill>
            <a:schemeClr val="tx1"/>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9023" name="Oval 257"/>
          <p:cNvSpPr>
            <a:spLocks noChangeArrowheads="1"/>
          </p:cNvSpPr>
          <p:nvPr/>
        </p:nvSpPr>
        <p:spPr bwMode="auto">
          <a:xfrm>
            <a:off x="5181600" y="2667000"/>
            <a:ext cx="76200" cy="76200"/>
          </a:xfrm>
          <a:prstGeom prst="ellipse">
            <a:avLst/>
          </a:prstGeom>
          <a:solidFill>
            <a:schemeClr val="tx1"/>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261" name="Rectangle 260"/>
          <p:cNvSpPr>
            <a:spLocks noChangeArrowheads="1"/>
          </p:cNvSpPr>
          <p:nvPr/>
        </p:nvSpPr>
        <p:spPr bwMode="auto">
          <a:xfrm>
            <a:off x="-7543800" y="3733800"/>
            <a:ext cx="6629400" cy="13716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b="0" dirty="0">
                <a:latin typeface="Helvetica" panose="020B0604020202020204" pitchFamily="34" charset="0"/>
              </a:rPr>
              <a:t>In best case, total size of page tables ≈ number of pages </a:t>
            </a:r>
            <a:r>
              <a:rPr lang="en-US" altLang="en-US" b="0" dirty="0">
                <a:solidFill>
                  <a:srgbClr val="FF0000"/>
                </a:solidFill>
                <a:latin typeface="Helvetica" panose="020B0604020202020204" pitchFamily="34" charset="0"/>
              </a:rPr>
              <a:t>used</a:t>
            </a:r>
            <a:r>
              <a:rPr lang="en-US" altLang="en-US" b="0" dirty="0">
                <a:latin typeface="Helvetica" panose="020B0604020202020204" pitchFamily="34" charset="0"/>
              </a:rPr>
              <a:t> by program </a:t>
            </a:r>
            <a:r>
              <a:rPr lang="en-US" altLang="en-US" b="0" dirty="0">
                <a:solidFill>
                  <a:srgbClr val="FF0000"/>
                </a:solidFill>
                <a:latin typeface="Helvetica" panose="020B0604020202020204" pitchFamily="34" charset="0"/>
              </a:rPr>
              <a:t>virtual memory</a:t>
            </a:r>
            <a:r>
              <a:rPr lang="en-US" altLang="en-US" b="0" dirty="0">
                <a:latin typeface="Helvetica" panose="020B0604020202020204" pitchFamily="34" charset="0"/>
              </a:rPr>
              <a:t>. Requires two additional memory accesses!</a:t>
            </a:r>
          </a:p>
        </p:txBody>
      </p:sp>
      <p:sp>
        <p:nvSpPr>
          <p:cNvPr id="157" name="Rectangle 156"/>
          <p:cNvSpPr/>
          <p:nvPr/>
        </p:nvSpPr>
        <p:spPr bwMode="auto">
          <a:xfrm>
            <a:off x="2743200" y="3048000"/>
            <a:ext cx="1295400" cy="152400"/>
          </a:xfrm>
          <a:prstGeom prst="rect">
            <a:avLst/>
          </a:prstGeom>
          <a:solidFill>
            <a:schemeClr val="accent6">
              <a:lumMod val="75000"/>
            </a:schemeClr>
          </a:solid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59" name="Rectangle 158"/>
          <p:cNvSpPr/>
          <p:nvPr/>
        </p:nvSpPr>
        <p:spPr bwMode="auto">
          <a:xfrm>
            <a:off x="4724400" y="3168650"/>
            <a:ext cx="838200" cy="152400"/>
          </a:xfrm>
          <a:prstGeom prst="rect">
            <a:avLst/>
          </a:prstGeom>
          <a:noFill/>
          <a:ln w="38100" cap="flat" cmpd="sng" algn="ctr">
            <a:solidFill>
              <a:schemeClr val="accent6">
                <a:lumMod val="75000"/>
              </a:schemeClr>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60" name="Rectangle 159"/>
          <p:cNvSpPr/>
          <p:nvPr/>
        </p:nvSpPr>
        <p:spPr bwMode="auto">
          <a:xfrm>
            <a:off x="6400800" y="2768600"/>
            <a:ext cx="914400" cy="152400"/>
          </a:xfrm>
          <a:prstGeom prst="rect">
            <a:avLst/>
          </a:prstGeom>
          <a:noFill/>
          <a:ln w="38100" cap="flat" cmpd="sng" algn="ctr">
            <a:solidFill>
              <a:schemeClr val="accent6">
                <a:lumMod val="75000"/>
              </a:schemeClr>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61" name="Rectangle 160"/>
          <p:cNvSpPr/>
          <p:nvPr/>
        </p:nvSpPr>
        <p:spPr bwMode="auto">
          <a:xfrm>
            <a:off x="8153400" y="3352800"/>
            <a:ext cx="1295400" cy="152400"/>
          </a:xfrm>
          <a:prstGeom prst="rect">
            <a:avLst/>
          </a:prstGeom>
          <a:solidFill>
            <a:schemeClr val="accent6">
              <a:lumMod val="75000"/>
            </a:schemeClr>
          </a:solid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Tree>
    <p:extLst>
      <p:ext uri="{BB962C8B-B14F-4D97-AF65-F5344CB8AC3E}">
        <p14:creationId xmlns:p14="http://schemas.microsoft.com/office/powerpoint/2010/main" val="3527212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5706"/>
                                        </p:tgtEl>
                                        <p:attrNameLst>
                                          <p:attrName>style.visibility</p:attrName>
                                        </p:attrNameLst>
                                      </p:cBhvr>
                                      <p:to>
                                        <p:strVal val="visible"/>
                                      </p:to>
                                    </p:set>
                                    <p:animEffect transition="in" filter="wipe(left)">
                                      <p:cBhvr>
                                        <p:cTn id="7" dur="500"/>
                                        <p:tgtEl>
                                          <p:spTgt spid="25706"/>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9"/>
                                        </p:tgtEl>
                                        <p:attrNameLst>
                                          <p:attrName>style.visibility</p:attrName>
                                        </p:attrNameLst>
                                      </p:cBhvr>
                                      <p:to>
                                        <p:strVal val="visible"/>
                                      </p:to>
                                    </p:set>
                                    <p:animEffect transition="in" filter="wipe(left)">
                                      <p:cBhvr>
                                        <p:cTn id="11" dur="500"/>
                                        <p:tgtEl>
                                          <p:spTgt spid="15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60"/>
                                        </p:tgtEl>
                                        <p:attrNameLst>
                                          <p:attrName>style.visibility</p:attrName>
                                        </p:attrNameLst>
                                      </p:cBhvr>
                                      <p:to>
                                        <p:strVal val="visible"/>
                                      </p:to>
                                    </p:set>
                                    <p:animEffect transition="in" filter="wipe(left)">
                                      <p:cBhvr>
                                        <p:cTn id="16" dur="500"/>
                                        <p:tgtEl>
                                          <p:spTgt spid="16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25704"/>
                                        </p:tgtEl>
                                        <p:attrNameLst>
                                          <p:attrName>style.visibility</p:attrName>
                                        </p:attrNameLst>
                                      </p:cBhvr>
                                      <p:to>
                                        <p:strVal val="visible"/>
                                      </p:to>
                                    </p:set>
                                    <p:animEffect transition="in" filter="wipe(left)">
                                      <p:cBhvr>
                                        <p:cTn id="21" dur="500"/>
                                        <p:tgtEl>
                                          <p:spTgt spid="25704"/>
                                        </p:tgtEl>
                                      </p:cBhvr>
                                    </p:animEffect>
                                  </p:childTnLst>
                                </p:cTn>
                              </p:par>
                            </p:childTnLst>
                          </p:cTn>
                        </p:par>
                        <p:par>
                          <p:cTn id="22" fill="hold" nodeType="afterGroup">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161"/>
                                        </p:tgtEl>
                                        <p:attrNameLst>
                                          <p:attrName>style.visibility</p:attrName>
                                        </p:attrNameLst>
                                      </p:cBhvr>
                                      <p:to>
                                        <p:strVal val="visible"/>
                                      </p:to>
                                    </p:set>
                                    <p:animEffect transition="in" filter="wipe(left)">
                                      <p:cBhvr>
                                        <p:cTn id="25" dur="500"/>
                                        <p:tgtEl>
                                          <p:spTgt spid="16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0" presetClass="path" presetSubtype="0" accel="50000" decel="50000" fill="hold" grpId="0" nodeType="clickEffect">
                                  <p:stCondLst>
                                    <p:cond delay="0"/>
                                  </p:stCondLst>
                                  <p:childTnLst>
                                    <p:animMotion origin="layout" path="M -0.07605 -0.00555 L 0.84688 0.14815 " pathEditMode="relative" rAng="0" ptsTypes="AA">
                                      <p:cBhvr>
                                        <p:cTn id="29" dur="500" fill="hold"/>
                                        <p:tgtEl>
                                          <p:spTgt spid="261"/>
                                        </p:tgtEl>
                                        <p:attrNameLst>
                                          <p:attrName>ppt_x</p:attrName>
                                          <p:attrName>ppt_y</p:attrName>
                                        </p:attrNameLst>
                                      </p:cBhvr>
                                      <p:rCtr x="46146" y="7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 grpId="0" animBg="1"/>
      <p:bldP spid="159" grpId="0" animBg="1"/>
      <p:bldP spid="160" grpId="0" animBg="1"/>
      <p:bldP spid="161"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704624" name="Group 112"/>
          <p:cNvGrpSpPr>
            <a:grpSpLocks/>
          </p:cNvGrpSpPr>
          <p:nvPr/>
        </p:nvGrpSpPr>
        <p:grpSpPr bwMode="auto">
          <a:xfrm>
            <a:off x="6858000" y="2462213"/>
            <a:ext cx="3962400" cy="1489075"/>
            <a:chOff x="3120" y="720"/>
            <a:chExt cx="2496" cy="938"/>
          </a:xfrm>
        </p:grpSpPr>
        <p:sp>
          <p:nvSpPr>
            <p:cNvPr id="21579" name="Rectangle 35"/>
            <p:cNvSpPr>
              <a:spLocks noChangeArrowheads="1"/>
            </p:cNvSpPr>
            <p:nvPr/>
          </p:nvSpPr>
          <p:spPr bwMode="auto">
            <a:xfrm>
              <a:off x="4631" y="1156"/>
              <a:ext cx="985" cy="238"/>
            </a:xfrm>
            <a:prstGeom prst="rect">
              <a:avLst/>
            </a:prstGeom>
            <a:solidFill>
              <a:srgbClr val="00CCFF"/>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Offset</a:t>
              </a:r>
            </a:p>
          </p:txBody>
        </p:sp>
        <p:sp>
          <p:nvSpPr>
            <p:cNvPr id="21580" name="Freeform 36"/>
            <p:cNvSpPr>
              <a:spLocks/>
            </p:cNvSpPr>
            <p:nvPr/>
          </p:nvSpPr>
          <p:spPr bwMode="auto">
            <a:xfrm>
              <a:off x="3120" y="720"/>
              <a:ext cx="2001" cy="411"/>
            </a:xfrm>
            <a:custGeom>
              <a:avLst/>
              <a:gdLst>
                <a:gd name="T0" fmla="*/ 0 w 1824"/>
                <a:gd name="T1" fmla="*/ 0 h 288"/>
                <a:gd name="T2" fmla="*/ 2001 w 1824"/>
                <a:gd name="T3" fmla="*/ 0 h 288"/>
                <a:gd name="T4" fmla="*/ 2001 w 1824"/>
                <a:gd name="T5" fmla="*/ 411 h 288"/>
                <a:gd name="T6" fmla="*/ 0 60000 65536"/>
                <a:gd name="T7" fmla="*/ 0 60000 65536"/>
                <a:gd name="T8" fmla="*/ 0 60000 65536"/>
              </a:gdLst>
              <a:ahLst/>
              <a:cxnLst>
                <a:cxn ang="T6">
                  <a:pos x="T0" y="T1"/>
                </a:cxn>
                <a:cxn ang="T7">
                  <a:pos x="T2" y="T3"/>
                </a:cxn>
                <a:cxn ang="T8">
                  <a:pos x="T4" y="T5"/>
                </a:cxn>
              </a:cxnLst>
              <a:rect l="0" t="0" r="r" b="b"/>
              <a:pathLst>
                <a:path w="1824" h="288">
                  <a:moveTo>
                    <a:pt x="0" y="0"/>
                  </a:moveTo>
                  <a:lnTo>
                    <a:pt x="1824" y="0"/>
                  </a:lnTo>
                  <a:lnTo>
                    <a:pt x="1824" y="288"/>
                  </a:lnTo>
                </a:path>
              </a:pathLst>
            </a:custGeom>
            <a:noFill/>
            <a:ln w="38100" cap="flat" cmpd="sng">
              <a:solidFill>
                <a:schemeClr val="tx1"/>
              </a:solidFill>
              <a:prstDash val="solid"/>
              <a:round/>
              <a:headEnd type="none" w="med" len="med"/>
              <a:tailEnd type="triangle"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21581" name="Text Box 37"/>
            <p:cNvSpPr txBox="1">
              <a:spLocks noChangeArrowheads="1"/>
            </p:cNvSpPr>
            <p:nvPr/>
          </p:nvSpPr>
          <p:spPr bwMode="auto">
            <a:xfrm>
              <a:off x="4112" y="1408"/>
              <a:ext cx="1346" cy="25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b="0" dirty="0">
                  <a:latin typeface="Gill Sans" charset="0"/>
                  <a:ea typeface="Gill Sans" charset="0"/>
                  <a:cs typeface="Gill Sans" charset="0"/>
                </a:rPr>
                <a:t>Physical Address</a:t>
              </a:r>
            </a:p>
          </p:txBody>
        </p:sp>
        <p:sp>
          <p:nvSpPr>
            <p:cNvPr id="21578" name="Rectangle 39"/>
            <p:cNvSpPr>
              <a:spLocks noChangeArrowheads="1"/>
            </p:cNvSpPr>
            <p:nvPr/>
          </p:nvSpPr>
          <p:spPr bwMode="auto">
            <a:xfrm>
              <a:off x="4026" y="1156"/>
              <a:ext cx="630" cy="238"/>
            </a:xfrm>
            <a:prstGeom prst="rect">
              <a:avLst/>
            </a:prstGeom>
            <a:solidFill>
              <a:schemeClr val="bg1"/>
            </a:solidFill>
            <a:ln w="38100" algn="ctr">
              <a:solidFill>
                <a:schemeClr val="tx1"/>
              </a:solidFill>
              <a:prstDash val="sysDot"/>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75000"/>
                </a:lnSpc>
                <a:spcBef>
                  <a:spcPct val="0"/>
                </a:spcBef>
              </a:pPr>
              <a:endParaRPr lang="en-US" altLang="en-US" sz="1800" b="0">
                <a:latin typeface="Gill Sans" charset="0"/>
                <a:ea typeface="Gill Sans" charset="0"/>
                <a:cs typeface="Gill Sans" charset="0"/>
              </a:endParaRPr>
            </a:p>
          </p:txBody>
        </p:sp>
      </p:grpSp>
      <p:sp>
        <p:nvSpPr>
          <p:cNvPr id="704609" name="Rectangle 97"/>
          <p:cNvSpPr>
            <a:spLocks noGrp="1" noChangeArrowheads="1"/>
          </p:cNvSpPr>
          <p:nvPr>
            <p:ph type="body" idx="1"/>
          </p:nvPr>
        </p:nvSpPr>
        <p:spPr>
          <a:xfrm>
            <a:off x="1066800" y="762000"/>
            <a:ext cx="9372600" cy="6248400"/>
          </a:xfrm>
        </p:spPr>
        <p:txBody>
          <a:bodyPr>
            <a:normAutofit/>
          </a:bodyPr>
          <a:lstStyle/>
          <a:p>
            <a:pPr>
              <a:lnSpc>
                <a:spcPct val="80000"/>
              </a:lnSpc>
              <a:spcBef>
                <a:spcPct val="15000"/>
              </a:spcBef>
            </a:pPr>
            <a:r>
              <a:rPr lang="en-US" altLang="ko-KR" dirty="0">
                <a:ea typeface="굴림" panose="020B0600000101010101" pitchFamily="34" charset="-127"/>
              </a:rPr>
              <a:t>What about a tree of tables?</a:t>
            </a:r>
          </a:p>
          <a:p>
            <a:pPr lvl="1">
              <a:lnSpc>
                <a:spcPct val="80000"/>
              </a:lnSpc>
              <a:spcBef>
                <a:spcPct val="15000"/>
              </a:spcBef>
            </a:pPr>
            <a:r>
              <a:rPr lang="en-US" altLang="ko-KR" dirty="0">
                <a:ea typeface="굴림" panose="020B0600000101010101" pitchFamily="34" charset="-127"/>
              </a:rPr>
              <a:t>Lowest level page table </a:t>
            </a:r>
            <a:r>
              <a:rPr lang="en-US" altLang="ko-KR" dirty="0">
                <a:ea typeface="굴림" panose="020B0600000101010101" pitchFamily="34" charset="-127"/>
                <a:sym typeface="Symbol" panose="05050102010706020507" pitchFamily="18" charset="2"/>
              </a:rPr>
              <a:t> </a:t>
            </a:r>
            <a:r>
              <a:rPr lang="en-US" altLang="ko-KR" dirty="0">
                <a:ea typeface="굴림" panose="020B0600000101010101" pitchFamily="34" charset="-127"/>
              </a:rPr>
              <a:t>memory still allocated with bitmap</a:t>
            </a:r>
          </a:p>
          <a:p>
            <a:pPr lvl="1">
              <a:lnSpc>
                <a:spcPct val="80000"/>
              </a:lnSpc>
              <a:spcBef>
                <a:spcPct val="15000"/>
              </a:spcBef>
            </a:pPr>
            <a:r>
              <a:rPr lang="en-US" altLang="ko-KR" dirty="0">
                <a:ea typeface="굴림" panose="020B0600000101010101" pitchFamily="34" charset="-127"/>
              </a:rPr>
              <a:t>Higher levels often segmented</a:t>
            </a:r>
          </a:p>
          <a:p>
            <a:pPr>
              <a:lnSpc>
                <a:spcPct val="80000"/>
              </a:lnSpc>
              <a:spcBef>
                <a:spcPct val="15000"/>
              </a:spcBef>
            </a:pPr>
            <a:r>
              <a:rPr lang="en-US" altLang="ko-KR" dirty="0">
                <a:ea typeface="굴림" panose="020B0600000101010101" pitchFamily="34" charset="-127"/>
              </a:rPr>
              <a:t>Could have any number of levels. Example (top segment):</a:t>
            </a:r>
          </a:p>
          <a:p>
            <a:pPr>
              <a:lnSpc>
                <a:spcPct val="80000"/>
              </a:lnSpc>
              <a:spcBef>
                <a:spcPct val="15000"/>
              </a:spcBef>
            </a:pPr>
            <a:endParaRPr lang="en-US" altLang="ko-KR" dirty="0">
              <a:ea typeface="굴림" panose="020B0600000101010101" pitchFamily="34" charset="-127"/>
            </a:endParaRPr>
          </a:p>
          <a:p>
            <a:pPr>
              <a:lnSpc>
                <a:spcPct val="80000"/>
              </a:lnSpc>
              <a:spcBef>
                <a:spcPct val="15000"/>
              </a:spcBef>
            </a:pPr>
            <a:endParaRPr lang="en-US" altLang="ko-KR" dirty="0">
              <a:ea typeface="굴림" panose="020B0600000101010101" pitchFamily="34" charset="-127"/>
            </a:endParaRPr>
          </a:p>
          <a:p>
            <a:pPr>
              <a:lnSpc>
                <a:spcPct val="80000"/>
              </a:lnSpc>
              <a:spcBef>
                <a:spcPct val="15000"/>
              </a:spcBef>
            </a:pPr>
            <a:endParaRPr lang="en-US" altLang="ko-KR" dirty="0">
              <a:ea typeface="굴림" panose="020B0600000101010101" pitchFamily="34" charset="-127"/>
            </a:endParaRPr>
          </a:p>
          <a:p>
            <a:pPr>
              <a:lnSpc>
                <a:spcPct val="80000"/>
              </a:lnSpc>
              <a:spcBef>
                <a:spcPct val="15000"/>
              </a:spcBef>
            </a:pPr>
            <a:endParaRPr lang="en-US" altLang="ko-KR" dirty="0">
              <a:ea typeface="굴림" panose="020B0600000101010101" pitchFamily="34" charset="-127"/>
            </a:endParaRPr>
          </a:p>
          <a:p>
            <a:pPr>
              <a:lnSpc>
                <a:spcPct val="80000"/>
              </a:lnSpc>
              <a:spcBef>
                <a:spcPct val="15000"/>
              </a:spcBef>
            </a:pPr>
            <a:endParaRPr lang="en-US" altLang="ko-KR" dirty="0">
              <a:ea typeface="굴림" panose="020B0600000101010101" pitchFamily="34" charset="-127"/>
            </a:endParaRPr>
          </a:p>
          <a:p>
            <a:pPr>
              <a:lnSpc>
                <a:spcPct val="80000"/>
              </a:lnSpc>
              <a:spcBef>
                <a:spcPct val="15000"/>
              </a:spcBef>
            </a:pPr>
            <a:endParaRPr lang="en-US" altLang="ko-KR" dirty="0">
              <a:ea typeface="굴림" panose="020B0600000101010101" pitchFamily="34" charset="-127"/>
            </a:endParaRPr>
          </a:p>
          <a:p>
            <a:pPr>
              <a:lnSpc>
                <a:spcPct val="80000"/>
              </a:lnSpc>
              <a:spcBef>
                <a:spcPct val="15000"/>
              </a:spcBef>
            </a:pPr>
            <a:endParaRPr lang="en-US" altLang="ko-KR" dirty="0">
              <a:ea typeface="굴림" panose="020B0600000101010101" pitchFamily="34" charset="-127"/>
            </a:endParaRPr>
          </a:p>
          <a:p>
            <a:pPr>
              <a:lnSpc>
                <a:spcPct val="80000"/>
              </a:lnSpc>
              <a:spcBef>
                <a:spcPct val="15000"/>
              </a:spcBef>
            </a:pPr>
            <a:endParaRPr lang="en-US" altLang="ko-KR" dirty="0">
              <a:ea typeface="굴림" panose="020B0600000101010101" pitchFamily="34" charset="-127"/>
            </a:endParaRPr>
          </a:p>
          <a:p>
            <a:pPr>
              <a:lnSpc>
                <a:spcPct val="80000"/>
              </a:lnSpc>
              <a:spcBef>
                <a:spcPct val="15000"/>
              </a:spcBef>
            </a:pPr>
            <a:endParaRPr lang="en-US" altLang="ko-KR" dirty="0">
              <a:ea typeface="굴림" panose="020B0600000101010101" pitchFamily="34" charset="-127"/>
            </a:endParaRPr>
          </a:p>
          <a:p>
            <a:pPr>
              <a:lnSpc>
                <a:spcPct val="80000"/>
              </a:lnSpc>
              <a:spcBef>
                <a:spcPct val="15000"/>
              </a:spcBef>
            </a:pPr>
            <a:endParaRPr lang="en-US" altLang="ko-KR" dirty="0">
              <a:ea typeface="굴림" panose="020B0600000101010101" pitchFamily="34" charset="-127"/>
            </a:endParaRPr>
          </a:p>
          <a:p>
            <a:pPr>
              <a:lnSpc>
                <a:spcPct val="80000"/>
              </a:lnSpc>
              <a:spcBef>
                <a:spcPct val="15000"/>
              </a:spcBef>
            </a:pPr>
            <a:r>
              <a:rPr lang="en-US" altLang="ko-KR" dirty="0">
                <a:ea typeface="굴림" panose="020B0600000101010101" pitchFamily="34" charset="-127"/>
              </a:rPr>
              <a:t>What must be saved/restored on context switch?</a:t>
            </a:r>
          </a:p>
          <a:p>
            <a:pPr lvl="1">
              <a:lnSpc>
                <a:spcPct val="80000"/>
              </a:lnSpc>
              <a:spcBef>
                <a:spcPct val="15000"/>
              </a:spcBef>
            </a:pPr>
            <a:r>
              <a:rPr lang="en-US" altLang="ko-KR" dirty="0">
                <a:ea typeface="굴림" panose="020B0600000101010101" pitchFamily="34" charset="-127"/>
              </a:rPr>
              <a:t>Contents of top-level segment registers (for this example)</a:t>
            </a:r>
          </a:p>
          <a:p>
            <a:pPr lvl="1">
              <a:lnSpc>
                <a:spcPct val="80000"/>
              </a:lnSpc>
              <a:spcBef>
                <a:spcPct val="15000"/>
              </a:spcBef>
            </a:pPr>
            <a:r>
              <a:rPr lang="en-US" altLang="ko-KR" dirty="0">
                <a:ea typeface="굴림" panose="020B0600000101010101" pitchFamily="34" charset="-127"/>
              </a:rPr>
              <a:t>Pointer to top-level table (page table)</a:t>
            </a:r>
          </a:p>
          <a:p>
            <a:pPr>
              <a:lnSpc>
                <a:spcPct val="80000"/>
              </a:lnSpc>
              <a:spcBef>
                <a:spcPct val="15000"/>
              </a:spcBef>
            </a:pPr>
            <a:endParaRPr lang="ko-KR" altLang="en-US" dirty="0">
              <a:ea typeface="굴림" panose="020B0600000101010101" pitchFamily="34" charset="-127"/>
            </a:endParaRPr>
          </a:p>
        </p:txBody>
      </p:sp>
      <p:sp>
        <p:nvSpPr>
          <p:cNvPr id="21507" name="Rectangle 2"/>
          <p:cNvSpPr>
            <a:spLocks noGrp="1" noChangeArrowheads="1"/>
          </p:cNvSpPr>
          <p:nvPr>
            <p:ph type="title"/>
          </p:nvPr>
        </p:nvSpPr>
        <p:spPr>
          <a:xfrm>
            <a:off x="1676399" y="152400"/>
            <a:ext cx="8839202" cy="533400"/>
          </a:xfrm>
        </p:spPr>
        <p:txBody>
          <a:bodyPr/>
          <a:lstStyle/>
          <a:p>
            <a:r>
              <a:rPr lang="en-US" altLang="ko-KR" dirty="0">
                <a:ea typeface="굴림" panose="020B0600000101010101" pitchFamily="34" charset="-127"/>
              </a:rPr>
              <a:t>Multi-level Translation: Segments + Pages</a:t>
            </a:r>
          </a:p>
        </p:txBody>
      </p:sp>
      <p:grpSp>
        <p:nvGrpSpPr>
          <p:cNvPr id="704638" name="Group 126"/>
          <p:cNvGrpSpPr>
            <a:grpSpLocks/>
          </p:cNvGrpSpPr>
          <p:nvPr/>
        </p:nvGrpSpPr>
        <p:grpSpPr bwMode="auto">
          <a:xfrm>
            <a:off x="5816601" y="2843212"/>
            <a:ext cx="1858963" cy="1792288"/>
            <a:chOff x="2512" y="1728"/>
            <a:chExt cx="1171" cy="1129"/>
          </a:xfrm>
        </p:grpSpPr>
        <p:sp>
          <p:nvSpPr>
            <p:cNvPr id="21582" name="Rectangle 21"/>
            <p:cNvSpPr>
              <a:spLocks noChangeArrowheads="1"/>
            </p:cNvSpPr>
            <p:nvPr/>
          </p:nvSpPr>
          <p:spPr bwMode="auto">
            <a:xfrm>
              <a:off x="2512" y="1728"/>
              <a:ext cx="753" cy="188"/>
            </a:xfrm>
            <a:prstGeom prst="rect">
              <a:avLst/>
            </a:prstGeom>
            <a:solidFill>
              <a:srgbClr val="FFFF00"/>
            </a:solidFill>
            <a:ln w="1905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page #0</a:t>
              </a:r>
            </a:p>
          </p:txBody>
        </p:sp>
        <p:sp>
          <p:nvSpPr>
            <p:cNvPr id="21583" name="Rectangle 22"/>
            <p:cNvSpPr>
              <a:spLocks noChangeArrowheads="1"/>
            </p:cNvSpPr>
            <p:nvPr/>
          </p:nvSpPr>
          <p:spPr bwMode="auto">
            <a:xfrm>
              <a:off x="2512" y="1916"/>
              <a:ext cx="753" cy="188"/>
            </a:xfrm>
            <a:prstGeom prst="rect">
              <a:avLst/>
            </a:prstGeom>
            <a:solidFill>
              <a:srgbClr val="FFFF00"/>
            </a:solidFill>
            <a:ln w="1905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page #1</a:t>
              </a:r>
            </a:p>
          </p:txBody>
        </p:sp>
        <p:sp>
          <p:nvSpPr>
            <p:cNvPr id="21584" name="Rectangle 24"/>
            <p:cNvSpPr>
              <a:spLocks noChangeArrowheads="1"/>
            </p:cNvSpPr>
            <p:nvPr/>
          </p:nvSpPr>
          <p:spPr bwMode="auto">
            <a:xfrm>
              <a:off x="2512" y="2293"/>
              <a:ext cx="753" cy="188"/>
            </a:xfrm>
            <a:prstGeom prst="rect">
              <a:avLst/>
            </a:prstGeom>
            <a:solidFill>
              <a:srgbClr val="FFFF00"/>
            </a:solidFill>
            <a:ln w="1905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page #3</a:t>
              </a:r>
            </a:p>
          </p:txBody>
        </p:sp>
        <p:sp>
          <p:nvSpPr>
            <p:cNvPr id="21585" name="Rectangle 25"/>
            <p:cNvSpPr>
              <a:spLocks noChangeArrowheads="1"/>
            </p:cNvSpPr>
            <p:nvPr/>
          </p:nvSpPr>
          <p:spPr bwMode="auto">
            <a:xfrm>
              <a:off x="2512" y="2481"/>
              <a:ext cx="753" cy="188"/>
            </a:xfrm>
            <a:prstGeom prst="rect">
              <a:avLst/>
            </a:prstGeom>
            <a:solidFill>
              <a:srgbClr val="FFFF00"/>
            </a:solidFill>
            <a:ln w="1905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page #4</a:t>
              </a:r>
            </a:p>
          </p:txBody>
        </p:sp>
        <p:sp>
          <p:nvSpPr>
            <p:cNvPr id="21586" name="Rectangle 26"/>
            <p:cNvSpPr>
              <a:spLocks noChangeArrowheads="1"/>
            </p:cNvSpPr>
            <p:nvPr/>
          </p:nvSpPr>
          <p:spPr bwMode="auto">
            <a:xfrm>
              <a:off x="2512" y="2669"/>
              <a:ext cx="753" cy="188"/>
            </a:xfrm>
            <a:prstGeom prst="rect">
              <a:avLst/>
            </a:prstGeom>
            <a:solidFill>
              <a:srgbClr val="FFFF00"/>
            </a:solidFill>
            <a:ln w="1905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page #5</a:t>
              </a:r>
            </a:p>
          </p:txBody>
        </p:sp>
        <p:sp>
          <p:nvSpPr>
            <p:cNvPr id="21587" name="Rectangle 28"/>
            <p:cNvSpPr>
              <a:spLocks noChangeArrowheads="1"/>
            </p:cNvSpPr>
            <p:nvPr/>
          </p:nvSpPr>
          <p:spPr bwMode="auto">
            <a:xfrm>
              <a:off x="3263" y="1728"/>
              <a:ext cx="420" cy="188"/>
            </a:xfrm>
            <a:prstGeom prst="rect">
              <a:avLst/>
            </a:prstGeom>
            <a:solidFill>
              <a:srgbClr val="FFFF00"/>
            </a:solidFill>
            <a:ln w="1905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600" b="0">
                  <a:latin typeface="Gill Sans" charset="0"/>
                  <a:ea typeface="Gill Sans" charset="0"/>
                  <a:cs typeface="Gill Sans" charset="0"/>
                </a:rPr>
                <a:t>V,R</a:t>
              </a:r>
            </a:p>
          </p:txBody>
        </p:sp>
        <p:sp>
          <p:nvSpPr>
            <p:cNvPr id="21588" name="Rectangle 29"/>
            <p:cNvSpPr>
              <a:spLocks noChangeArrowheads="1"/>
            </p:cNvSpPr>
            <p:nvPr/>
          </p:nvSpPr>
          <p:spPr bwMode="auto">
            <a:xfrm>
              <a:off x="3263" y="1916"/>
              <a:ext cx="420" cy="188"/>
            </a:xfrm>
            <a:prstGeom prst="rect">
              <a:avLst/>
            </a:prstGeom>
            <a:solidFill>
              <a:srgbClr val="FFFF00"/>
            </a:solidFill>
            <a:ln w="1905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600" b="0">
                  <a:latin typeface="Gill Sans" charset="0"/>
                  <a:ea typeface="Gill Sans" charset="0"/>
                  <a:cs typeface="Gill Sans" charset="0"/>
                </a:rPr>
                <a:t>V,R</a:t>
              </a:r>
            </a:p>
          </p:txBody>
        </p:sp>
        <p:grpSp>
          <p:nvGrpSpPr>
            <p:cNvPr id="21589" name="Group 119"/>
            <p:cNvGrpSpPr>
              <a:grpSpLocks/>
            </p:cNvGrpSpPr>
            <p:nvPr/>
          </p:nvGrpSpPr>
          <p:grpSpPr bwMode="auto">
            <a:xfrm>
              <a:off x="2512" y="2104"/>
              <a:ext cx="1171" cy="189"/>
              <a:chOff x="2512" y="2104"/>
              <a:chExt cx="1171" cy="189"/>
            </a:xfrm>
          </p:grpSpPr>
          <p:sp>
            <p:nvSpPr>
              <p:cNvPr id="21593" name="Rectangle 23"/>
              <p:cNvSpPr>
                <a:spLocks noChangeArrowheads="1"/>
              </p:cNvSpPr>
              <p:nvPr/>
            </p:nvSpPr>
            <p:spPr bwMode="auto">
              <a:xfrm>
                <a:off x="2512" y="2104"/>
                <a:ext cx="753" cy="189"/>
              </a:xfrm>
              <a:prstGeom prst="rect">
                <a:avLst/>
              </a:prstGeom>
              <a:solidFill>
                <a:srgbClr val="FFFF00"/>
              </a:solidFill>
              <a:ln w="1905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page #2</a:t>
                </a:r>
              </a:p>
            </p:txBody>
          </p:sp>
          <p:sp>
            <p:nvSpPr>
              <p:cNvPr id="21594" name="Rectangle 30"/>
              <p:cNvSpPr>
                <a:spLocks noChangeArrowheads="1"/>
              </p:cNvSpPr>
              <p:nvPr/>
            </p:nvSpPr>
            <p:spPr bwMode="auto">
              <a:xfrm>
                <a:off x="3263" y="2104"/>
                <a:ext cx="420" cy="189"/>
              </a:xfrm>
              <a:prstGeom prst="rect">
                <a:avLst/>
              </a:prstGeom>
              <a:solidFill>
                <a:srgbClr val="FFFF00"/>
              </a:solidFill>
              <a:ln w="1905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600" b="0">
                    <a:latin typeface="Gill Sans" charset="0"/>
                    <a:ea typeface="Gill Sans" charset="0"/>
                    <a:cs typeface="Gill Sans" charset="0"/>
                  </a:rPr>
                  <a:t>V,R,W</a:t>
                </a:r>
              </a:p>
            </p:txBody>
          </p:sp>
        </p:grpSp>
        <p:sp>
          <p:nvSpPr>
            <p:cNvPr id="21590" name="Rectangle 31"/>
            <p:cNvSpPr>
              <a:spLocks noChangeArrowheads="1"/>
            </p:cNvSpPr>
            <p:nvPr/>
          </p:nvSpPr>
          <p:spPr bwMode="auto">
            <a:xfrm>
              <a:off x="3263" y="2293"/>
              <a:ext cx="420" cy="188"/>
            </a:xfrm>
            <a:prstGeom prst="rect">
              <a:avLst/>
            </a:prstGeom>
            <a:solidFill>
              <a:srgbClr val="FFFF00"/>
            </a:solidFill>
            <a:ln w="1905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600" b="0">
                  <a:latin typeface="Gill Sans" charset="0"/>
                  <a:ea typeface="Gill Sans" charset="0"/>
                  <a:cs typeface="Gill Sans" charset="0"/>
                </a:rPr>
                <a:t>V,R,W</a:t>
              </a:r>
            </a:p>
          </p:txBody>
        </p:sp>
        <p:sp>
          <p:nvSpPr>
            <p:cNvPr id="21591" name="Rectangle 32"/>
            <p:cNvSpPr>
              <a:spLocks noChangeArrowheads="1"/>
            </p:cNvSpPr>
            <p:nvPr/>
          </p:nvSpPr>
          <p:spPr bwMode="auto">
            <a:xfrm>
              <a:off x="3263" y="2481"/>
              <a:ext cx="420" cy="188"/>
            </a:xfrm>
            <a:prstGeom prst="rect">
              <a:avLst/>
            </a:prstGeom>
            <a:solidFill>
              <a:srgbClr val="FFFF00"/>
            </a:solidFill>
            <a:ln w="1905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600" b="0">
                  <a:latin typeface="Gill Sans" charset="0"/>
                  <a:ea typeface="Gill Sans" charset="0"/>
                  <a:cs typeface="Gill Sans" charset="0"/>
                </a:rPr>
                <a:t>N</a:t>
              </a:r>
            </a:p>
          </p:txBody>
        </p:sp>
        <p:sp>
          <p:nvSpPr>
            <p:cNvPr id="21592" name="Rectangle 33"/>
            <p:cNvSpPr>
              <a:spLocks noChangeArrowheads="1"/>
            </p:cNvSpPr>
            <p:nvPr/>
          </p:nvSpPr>
          <p:spPr bwMode="auto">
            <a:xfrm>
              <a:off x="3263" y="2669"/>
              <a:ext cx="420" cy="188"/>
            </a:xfrm>
            <a:prstGeom prst="rect">
              <a:avLst/>
            </a:prstGeom>
            <a:solidFill>
              <a:srgbClr val="FFFF00"/>
            </a:solidFill>
            <a:ln w="1905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600" b="0">
                  <a:latin typeface="Gill Sans" charset="0"/>
                  <a:ea typeface="Gill Sans" charset="0"/>
                  <a:cs typeface="Gill Sans" charset="0"/>
                </a:rPr>
                <a:t>V,R,W</a:t>
              </a:r>
            </a:p>
          </p:txBody>
        </p:sp>
      </p:grpSp>
      <p:grpSp>
        <p:nvGrpSpPr>
          <p:cNvPr id="704630" name="Group 118"/>
          <p:cNvGrpSpPr>
            <a:grpSpLocks/>
          </p:cNvGrpSpPr>
          <p:nvPr/>
        </p:nvGrpSpPr>
        <p:grpSpPr bwMode="auto">
          <a:xfrm>
            <a:off x="1905001" y="2157412"/>
            <a:ext cx="4938713" cy="704850"/>
            <a:chOff x="48" y="1440"/>
            <a:chExt cx="3111" cy="444"/>
          </a:xfrm>
        </p:grpSpPr>
        <p:sp>
          <p:nvSpPr>
            <p:cNvPr id="21573" name="Text Box 9"/>
            <p:cNvSpPr txBox="1">
              <a:spLocks noChangeArrowheads="1"/>
            </p:cNvSpPr>
            <p:nvPr/>
          </p:nvSpPr>
          <p:spPr bwMode="auto">
            <a:xfrm>
              <a:off x="48" y="1440"/>
              <a:ext cx="752" cy="444"/>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0"/>
                </a:spcBef>
              </a:pPr>
              <a:r>
                <a:rPr lang="en-US" altLang="en-US" b="0" dirty="0">
                  <a:latin typeface="Gill Sans" charset="0"/>
                  <a:ea typeface="Gill Sans" charset="0"/>
                  <a:cs typeface="Gill Sans" charset="0"/>
                </a:rPr>
                <a:t>Virtual </a:t>
              </a:r>
            </a:p>
            <a:p>
              <a:pPr>
                <a:spcBef>
                  <a:spcPct val="0"/>
                </a:spcBef>
              </a:pPr>
              <a:r>
                <a:rPr lang="en-US" altLang="en-US" b="0" dirty="0">
                  <a:latin typeface="Gill Sans" charset="0"/>
                  <a:ea typeface="Gill Sans" charset="0"/>
                  <a:cs typeface="Gill Sans" charset="0"/>
                </a:rPr>
                <a:t>Address:</a:t>
              </a:r>
            </a:p>
          </p:txBody>
        </p:sp>
        <p:grpSp>
          <p:nvGrpSpPr>
            <p:cNvPr id="21574" name="Group 93"/>
            <p:cNvGrpSpPr>
              <a:grpSpLocks/>
            </p:cNvGrpSpPr>
            <p:nvPr/>
          </p:nvGrpSpPr>
          <p:grpSpPr bwMode="auto">
            <a:xfrm>
              <a:off x="912" y="1490"/>
              <a:ext cx="2247" cy="238"/>
              <a:chOff x="1625" y="528"/>
              <a:chExt cx="2247" cy="238"/>
            </a:xfrm>
          </p:grpSpPr>
          <p:sp>
            <p:nvSpPr>
              <p:cNvPr id="21575" name="Rectangle 7"/>
              <p:cNvSpPr>
                <a:spLocks noChangeArrowheads="1"/>
              </p:cNvSpPr>
              <p:nvPr/>
            </p:nvSpPr>
            <p:spPr bwMode="auto">
              <a:xfrm>
                <a:off x="2887" y="528"/>
                <a:ext cx="985" cy="238"/>
              </a:xfrm>
              <a:prstGeom prst="rect">
                <a:avLst/>
              </a:prstGeom>
              <a:solidFill>
                <a:srgbClr val="00CCFF"/>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Offset</a:t>
                </a:r>
              </a:p>
            </p:txBody>
          </p:sp>
          <p:sp>
            <p:nvSpPr>
              <p:cNvPr id="21576" name="Rectangle 8"/>
              <p:cNvSpPr>
                <a:spLocks noChangeArrowheads="1"/>
              </p:cNvSpPr>
              <p:nvPr/>
            </p:nvSpPr>
            <p:spPr bwMode="auto">
              <a:xfrm>
                <a:off x="2256" y="528"/>
                <a:ext cx="631" cy="238"/>
              </a:xfrm>
              <a:prstGeom prst="rect">
                <a:avLst/>
              </a:prstGeom>
              <a:solidFill>
                <a:schemeClr val="hlink"/>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75000"/>
                  </a:lnSpc>
                  <a:spcBef>
                    <a:spcPct val="0"/>
                  </a:spcBef>
                </a:pPr>
                <a:r>
                  <a:rPr lang="en-US" altLang="en-US" sz="1600" b="0">
                    <a:latin typeface="Gill Sans" charset="0"/>
                    <a:ea typeface="Gill Sans" charset="0"/>
                    <a:cs typeface="Gill Sans" charset="0"/>
                  </a:rPr>
                  <a:t>Virtual</a:t>
                </a:r>
              </a:p>
              <a:p>
                <a:pPr>
                  <a:lnSpc>
                    <a:spcPct val="75000"/>
                  </a:lnSpc>
                  <a:spcBef>
                    <a:spcPct val="0"/>
                  </a:spcBef>
                </a:pPr>
                <a:r>
                  <a:rPr lang="en-US" altLang="en-US" sz="1600" b="0">
                    <a:latin typeface="Gill Sans" charset="0"/>
                    <a:ea typeface="Gill Sans" charset="0"/>
                    <a:cs typeface="Gill Sans" charset="0"/>
                  </a:rPr>
                  <a:t>Page #</a:t>
                </a:r>
              </a:p>
            </p:txBody>
          </p:sp>
          <p:sp>
            <p:nvSpPr>
              <p:cNvPr id="21577" name="Rectangle 46"/>
              <p:cNvSpPr>
                <a:spLocks noChangeArrowheads="1"/>
              </p:cNvSpPr>
              <p:nvPr/>
            </p:nvSpPr>
            <p:spPr bwMode="auto">
              <a:xfrm>
                <a:off x="1625" y="528"/>
                <a:ext cx="631" cy="238"/>
              </a:xfrm>
              <a:prstGeom prst="rect">
                <a:avLst/>
              </a:prstGeom>
              <a:solidFill>
                <a:schemeClr val="hlink"/>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75000"/>
                  </a:lnSpc>
                  <a:spcBef>
                    <a:spcPct val="0"/>
                  </a:spcBef>
                </a:pPr>
                <a:r>
                  <a:rPr lang="en-US" altLang="en-US" sz="1600" b="0">
                    <a:latin typeface="Gill Sans" charset="0"/>
                    <a:ea typeface="Gill Sans" charset="0"/>
                    <a:cs typeface="Gill Sans" charset="0"/>
                  </a:rPr>
                  <a:t>Virtual</a:t>
                </a:r>
              </a:p>
              <a:p>
                <a:pPr>
                  <a:lnSpc>
                    <a:spcPct val="75000"/>
                  </a:lnSpc>
                  <a:spcBef>
                    <a:spcPct val="0"/>
                  </a:spcBef>
                </a:pPr>
                <a:r>
                  <a:rPr lang="en-US" altLang="en-US" sz="1600" b="0">
                    <a:latin typeface="Gill Sans" charset="0"/>
                    <a:ea typeface="Gill Sans" charset="0"/>
                    <a:cs typeface="Gill Sans" charset="0"/>
                  </a:rPr>
                  <a:t>Seg #</a:t>
                </a:r>
              </a:p>
            </p:txBody>
          </p:sp>
        </p:grpSp>
      </p:grpSp>
      <p:grpSp>
        <p:nvGrpSpPr>
          <p:cNvPr id="704618" name="Group 106"/>
          <p:cNvGrpSpPr>
            <a:grpSpLocks/>
          </p:cNvGrpSpPr>
          <p:nvPr/>
        </p:nvGrpSpPr>
        <p:grpSpPr bwMode="auto">
          <a:xfrm>
            <a:off x="3124201" y="3224213"/>
            <a:ext cx="1895475" cy="2073275"/>
            <a:chOff x="768" y="1200"/>
            <a:chExt cx="1194" cy="1306"/>
          </a:xfrm>
        </p:grpSpPr>
        <p:grpSp>
          <p:nvGrpSpPr>
            <p:cNvPr id="21540" name="Group 49"/>
            <p:cNvGrpSpPr>
              <a:grpSpLocks/>
            </p:cNvGrpSpPr>
            <p:nvPr/>
          </p:nvGrpSpPr>
          <p:grpSpPr bwMode="auto">
            <a:xfrm>
              <a:off x="768" y="1200"/>
              <a:ext cx="1018" cy="163"/>
              <a:chOff x="2352" y="960"/>
              <a:chExt cx="1392" cy="288"/>
            </a:xfrm>
          </p:grpSpPr>
          <p:sp>
            <p:nvSpPr>
              <p:cNvPr id="21571" name="Rectangle 50"/>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Base0</a:t>
                </a:r>
              </a:p>
            </p:txBody>
          </p:sp>
          <p:sp>
            <p:nvSpPr>
              <p:cNvPr id="21572" name="Rectangle 51"/>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Limit0</a:t>
                </a:r>
              </a:p>
            </p:txBody>
          </p:sp>
        </p:grpSp>
        <p:sp>
          <p:nvSpPr>
            <p:cNvPr id="21541" name="Rectangle 52"/>
            <p:cNvSpPr>
              <a:spLocks noChangeArrowheads="1"/>
            </p:cNvSpPr>
            <p:nvPr/>
          </p:nvSpPr>
          <p:spPr bwMode="auto">
            <a:xfrm>
              <a:off x="1786" y="1200"/>
              <a:ext cx="176" cy="163"/>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V</a:t>
              </a:r>
            </a:p>
          </p:txBody>
        </p:sp>
        <p:grpSp>
          <p:nvGrpSpPr>
            <p:cNvPr id="21542" name="Group 54"/>
            <p:cNvGrpSpPr>
              <a:grpSpLocks/>
            </p:cNvGrpSpPr>
            <p:nvPr/>
          </p:nvGrpSpPr>
          <p:grpSpPr bwMode="auto">
            <a:xfrm>
              <a:off x="768" y="1363"/>
              <a:ext cx="1018" cy="164"/>
              <a:chOff x="2352" y="960"/>
              <a:chExt cx="1392" cy="288"/>
            </a:xfrm>
          </p:grpSpPr>
          <p:sp>
            <p:nvSpPr>
              <p:cNvPr id="21569" name="Rectangle 55"/>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Base1</a:t>
                </a:r>
              </a:p>
            </p:txBody>
          </p:sp>
          <p:sp>
            <p:nvSpPr>
              <p:cNvPr id="21570" name="Rectangle 56"/>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Limit1</a:t>
                </a:r>
              </a:p>
            </p:txBody>
          </p:sp>
        </p:grpSp>
        <p:sp>
          <p:nvSpPr>
            <p:cNvPr id="21543" name="Rectangle 57"/>
            <p:cNvSpPr>
              <a:spLocks noChangeArrowheads="1"/>
            </p:cNvSpPr>
            <p:nvPr/>
          </p:nvSpPr>
          <p:spPr bwMode="auto">
            <a:xfrm>
              <a:off x="1786" y="1363"/>
              <a:ext cx="176" cy="164"/>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V</a:t>
              </a:r>
            </a:p>
          </p:txBody>
        </p:sp>
        <p:grpSp>
          <p:nvGrpSpPr>
            <p:cNvPr id="21544" name="Group 99"/>
            <p:cNvGrpSpPr>
              <a:grpSpLocks/>
            </p:cNvGrpSpPr>
            <p:nvPr/>
          </p:nvGrpSpPr>
          <p:grpSpPr bwMode="auto">
            <a:xfrm>
              <a:off x="768" y="1527"/>
              <a:ext cx="1194" cy="163"/>
              <a:chOff x="768" y="1527"/>
              <a:chExt cx="1194" cy="163"/>
            </a:xfrm>
          </p:grpSpPr>
          <p:grpSp>
            <p:nvGrpSpPr>
              <p:cNvPr id="21565" name="Group 59"/>
              <p:cNvGrpSpPr>
                <a:grpSpLocks/>
              </p:cNvGrpSpPr>
              <p:nvPr/>
            </p:nvGrpSpPr>
            <p:grpSpPr bwMode="auto">
              <a:xfrm>
                <a:off x="768" y="1527"/>
                <a:ext cx="1018" cy="163"/>
                <a:chOff x="2352" y="960"/>
                <a:chExt cx="1392" cy="288"/>
              </a:xfrm>
            </p:grpSpPr>
            <p:sp>
              <p:nvSpPr>
                <p:cNvPr id="21567" name="Rectangle 60"/>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Base2</a:t>
                  </a:r>
                </a:p>
              </p:txBody>
            </p:sp>
            <p:sp>
              <p:nvSpPr>
                <p:cNvPr id="21568" name="Rectangle 61"/>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Limit2</a:t>
                  </a:r>
                </a:p>
              </p:txBody>
            </p:sp>
          </p:grpSp>
          <p:sp>
            <p:nvSpPr>
              <p:cNvPr id="21566" name="Rectangle 62"/>
              <p:cNvSpPr>
                <a:spLocks noChangeArrowheads="1"/>
              </p:cNvSpPr>
              <p:nvPr/>
            </p:nvSpPr>
            <p:spPr bwMode="auto">
              <a:xfrm>
                <a:off x="1786" y="1527"/>
                <a:ext cx="176" cy="163"/>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V</a:t>
                </a:r>
              </a:p>
            </p:txBody>
          </p:sp>
        </p:grpSp>
        <p:grpSp>
          <p:nvGrpSpPr>
            <p:cNvPr id="21545" name="Group 64"/>
            <p:cNvGrpSpPr>
              <a:grpSpLocks/>
            </p:cNvGrpSpPr>
            <p:nvPr/>
          </p:nvGrpSpPr>
          <p:grpSpPr bwMode="auto">
            <a:xfrm>
              <a:off x="768" y="1690"/>
              <a:ext cx="1018" cy="163"/>
              <a:chOff x="2352" y="960"/>
              <a:chExt cx="1392" cy="288"/>
            </a:xfrm>
          </p:grpSpPr>
          <p:sp>
            <p:nvSpPr>
              <p:cNvPr id="21563" name="Rectangle 65"/>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Base3</a:t>
                </a:r>
              </a:p>
            </p:txBody>
          </p:sp>
          <p:sp>
            <p:nvSpPr>
              <p:cNvPr id="21564" name="Rectangle 66"/>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Limit3</a:t>
                </a:r>
              </a:p>
            </p:txBody>
          </p:sp>
        </p:grpSp>
        <p:sp>
          <p:nvSpPr>
            <p:cNvPr id="21546" name="Rectangle 67"/>
            <p:cNvSpPr>
              <a:spLocks noChangeArrowheads="1"/>
            </p:cNvSpPr>
            <p:nvPr/>
          </p:nvSpPr>
          <p:spPr bwMode="auto">
            <a:xfrm>
              <a:off x="1786" y="1690"/>
              <a:ext cx="176" cy="163"/>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N</a:t>
              </a:r>
            </a:p>
          </p:txBody>
        </p:sp>
        <p:grpSp>
          <p:nvGrpSpPr>
            <p:cNvPr id="21547" name="Group 69"/>
            <p:cNvGrpSpPr>
              <a:grpSpLocks/>
            </p:cNvGrpSpPr>
            <p:nvPr/>
          </p:nvGrpSpPr>
          <p:grpSpPr bwMode="auto">
            <a:xfrm>
              <a:off x="768" y="1853"/>
              <a:ext cx="1018" cy="163"/>
              <a:chOff x="2352" y="960"/>
              <a:chExt cx="1392" cy="288"/>
            </a:xfrm>
          </p:grpSpPr>
          <p:sp>
            <p:nvSpPr>
              <p:cNvPr id="21561" name="Rectangle 70"/>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Base4</a:t>
                </a:r>
              </a:p>
            </p:txBody>
          </p:sp>
          <p:sp>
            <p:nvSpPr>
              <p:cNvPr id="21562" name="Rectangle 71"/>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Limit4</a:t>
                </a:r>
              </a:p>
            </p:txBody>
          </p:sp>
        </p:grpSp>
        <p:sp>
          <p:nvSpPr>
            <p:cNvPr id="21548" name="Rectangle 72"/>
            <p:cNvSpPr>
              <a:spLocks noChangeArrowheads="1"/>
            </p:cNvSpPr>
            <p:nvPr/>
          </p:nvSpPr>
          <p:spPr bwMode="auto">
            <a:xfrm>
              <a:off x="1786" y="1853"/>
              <a:ext cx="176" cy="163"/>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V</a:t>
              </a:r>
            </a:p>
          </p:txBody>
        </p:sp>
        <p:grpSp>
          <p:nvGrpSpPr>
            <p:cNvPr id="21549" name="Group 74"/>
            <p:cNvGrpSpPr>
              <a:grpSpLocks/>
            </p:cNvGrpSpPr>
            <p:nvPr/>
          </p:nvGrpSpPr>
          <p:grpSpPr bwMode="auto">
            <a:xfrm>
              <a:off x="768" y="2016"/>
              <a:ext cx="1018" cy="164"/>
              <a:chOff x="2352" y="960"/>
              <a:chExt cx="1392" cy="288"/>
            </a:xfrm>
          </p:grpSpPr>
          <p:sp>
            <p:nvSpPr>
              <p:cNvPr id="21559" name="Rectangle 75"/>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Base5</a:t>
                </a:r>
              </a:p>
            </p:txBody>
          </p:sp>
          <p:sp>
            <p:nvSpPr>
              <p:cNvPr id="21560" name="Rectangle 76"/>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Limit5</a:t>
                </a:r>
              </a:p>
            </p:txBody>
          </p:sp>
        </p:grpSp>
        <p:sp>
          <p:nvSpPr>
            <p:cNvPr id="21550" name="Rectangle 77"/>
            <p:cNvSpPr>
              <a:spLocks noChangeArrowheads="1"/>
            </p:cNvSpPr>
            <p:nvPr/>
          </p:nvSpPr>
          <p:spPr bwMode="auto">
            <a:xfrm>
              <a:off x="1786" y="2016"/>
              <a:ext cx="176" cy="164"/>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N</a:t>
              </a:r>
            </a:p>
          </p:txBody>
        </p:sp>
        <p:grpSp>
          <p:nvGrpSpPr>
            <p:cNvPr id="21551" name="Group 79"/>
            <p:cNvGrpSpPr>
              <a:grpSpLocks/>
            </p:cNvGrpSpPr>
            <p:nvPr/>
          </p:nvGrpSpPr>
          <p:grpSpPr bwMode="auto">
            <a:xfrm>
              <a:off x="768" y="2180"/>
              <a:ext cx="1018" cy="163"/>
              <a:chOff x="2352" y="960"/>
              <a:chExt cx="1392" cy="288"/>
            </a:xfrm>
          </p:grpSpPr>
          <p:sp>
            <p:nvSpPr>
              <p:cNvPr id="21557" name="Rectangle 80"/>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Base6</a:t>
                </a:r>
              </a:p>
            </p:txBody>
          </p:sp>
          <p:sp>
            <p:nvSpPr>
              <p:cNvPr id="21558" name="Rectangle 81"/>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Limit6</a:t>
                </a:r>
              </a:p>
            </p:txBody>
          </p:sp>
        </p:grpSp>
        <p:sp>
          <p:nvSpPr>
            <p:cNvPr id="21552" name="Rectangle 82"/>
            <p:cNvSpPr>
              <a:spLocks noChangeArrowheads="1"/>
            </p:cNvSpPr>
            <p:nvPr/>
          </p:nvSpPr>
          <p:spPr bwMode="auto">
            <a:xfrm>
              <a:off x="1786" y="2180"/>
              <a:ext cx="176" cy="163"/>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N</a:t>
              </a:r>
            </a:p>
          </p:txBody>
        </p:sp>
        <p:grpSp>
          <p:nvGrpSpPr>
            <p:cNvPr id="21553" name="Group 84"/>
            <p:cNvGrpSpPr>
              <a:grpSpLocks/>
            </p:cNvGrpSpPr>
            <p:nvPr/>
          </p:nvGrpSpPr>
          <p:grpSpPr bwMode="auto">
            <a:xfrm>
              <a:off x="768" y="2343"/>
              <a:ext cx="1018" cy="163"/>
              <a:chOff x="2352" y="960"/>
              <a:chExt cx="1392" cy="288"/>
            </a:xfrm>
          </p:grpSpPr>
          <p:sp>
            <p:nvSpPr>
              <p:cNvPr id="21555" name="Rectangle 85"/>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Base7</a:t>
                </a:r>
              </a:p>
            </p:txBody>
          </p:sp>
          <p:sp>
            <p:nvSpPr>
              <p:cNvPr id="21556" name="Rectangle 86"/>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Limit7</a:t>
                </a:r>
              </a:p>
            </p:txBody>
          </p:sp>
        </p:grpSp>
        <p:sp>
          <p:nvSpPr>
            <p:cNvPr id="21554" name="Rectangle 87"/>
            <p:cNvSpPr>
              <a:spLocks noChangeArrowheads="1"/>
            </p:cNvSpPr>
            <p:nvPr/>
          </p:nvSpPr>
          <p:spPr bwMode="auto">
            <a:xfrm>
              <a:off x="1786" y="2343"/>
              <a:ext cx="176" cy="163"/>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V</a:t>
              </a:r>
            </a:p>
          </p:txBody>
        </p:sp>
      </p:grpSp>
      <p:sp>
        <p:nvSpPr>
          <p:cNvPr id="704606" name="Line 94"/>
          <p:cNvSpPr>
            <a:spLocks noChangeShapeType="1"/>
          </p:cNvSpPr>
          <p:nvPr/>
        </p:nvSpPr>
        <p:spPr bwMode="auto">
          <a:xfrm>
            <a:off x="4724400" y="2614612"/>
            <a:ext cx="1066800" cy="990600"/>
          </a:xfrm>
          <a:prstGeom prst="line">
            <a:avLst/>
          </a:prstGeom>
          <a:noFill/>
          <a:ln w="76200">
            <a:solidFill>
              <a:schemeClr val="hlink"/>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704608" name="Freeform 96"/>
          <p:cNvSpPr>
            <a:spLocks/>
          </p:cNvSpPr>
          <p:nvPr/>
        </p:nvSpPr>
        <p:spPr bwMode="auto">
          <a:xfrm>
            <a:off x="2514600" y="2614612"/>
            <a:ext cx="1219200" cy="1219200"/>
          </a:xfrm>
          <a:custGeom>
            <a:avLst/>
            <a:gdLst>
              <a:gd name="T0" fmla="*/ 1219200 w 768"/>
              <a:gd name="T1" fmla="*/ 0 h 768"/>
              <a:gd name="T2" fmla="*/ 1219200 w 768"/>
              <a:gd name="T3" fmla="*/ 304800 h 768"/>
              <a:gd name="T4" fmla="*/ 0 w 768"/>
              <a:gd name="T5" fmla="*/ 304800 h 768"/>
              <a:gd name="T6" fmla="*/ 0 w 768"/>
              <a:gd name="T7" fmla="*/ 1219200 h 768"/>
              <a:gd name="T8" fmla="*/ 609600 w 768"/>
              <a:gd name="T9" fmla="*/ 1219200 h 7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8" h="768">
                <a:moveTo>
                  <a:pt x="768" y="0"/>
                </a:moveTo>
                <a:lnTo>
                  <a:pt x="768" y="192"/>
                </a:lnTo>
                <a:lnTo>
                  <a:pt x="0" y="192"/>
                </a:lnTo>
                <a:lnTo>
                  <a:pt x="0" y="768"/>
                </a:lnTo>
                <a:lnTo>
                  <a:pt x="384" y="768"/>
                </a:lnTo>
              </a:path>
            </a:pathLst>
          </a:custGeom>
          <a:noFill/>
          <a:ln w="76200" cap="flat" cmpd="sng">
            <a:solidFill>
              <a:schemeClr val="hlink"/>
            </a:solidFill>
            <a:prstDash val="solid"/>
            <a:round/>
            <a:headEnd type="none" w="med" len="med"/>
            <a:tailEnd type="triangle"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nvGrpSpPr>
          <p:cNvPr id="704612" name="Group 100"/>
          <p:cNvGrpSpPr>
            <a:grpSpLocks/>
          </p:cNvGrpSpPr>
          <p:nvPr/>
        </p:nvGrpSpPr>
        <p:grpSpPr bwMode="auto">
          <a:xfrm>
            <a:off x="3124201" y="3744913"/>
            <a:ext cx="1895475" cy="258763"/>
            <a:chOff x="768" y="1527"/>
            <a:chExt cx="1194" cy="163"/>
          </a:xfrm>
        </p:grpSpPr>
        <p:grpSp>
          <p:nvGrpSpPr>
            <p:cNvPr id="21536" name="Group 101"/>
            <p:cNvGrpSpPr>
              <a:grpSpLocks/>
            </p:cNvGrpSpPr>
            <p:nvPr/>
          </p:nvGrpSpPr>
          <p:grpSpPr bwMode="auto">
            <a:xfrm>
              <a:off x="768" y="1527"/>
              <a:ext cx="1018" cy="163"/>
              <a:chOff x="2352" y="960"/>
              <a:chExt cx="1392" cy="288"/>
            </a:xfrm>
          </p:grpSpPr>
          <p:sp>
            <p:nvSpPr>
              <p:cNvPr id="21538" name="Rectangle 102"/>
              <p:cNvSpPr>
                <a:spLocks noChangeArrowheads="1"/>
              </p:cNvSpPr>
              <p:nvPr/>
            </p:nvSpPr>
            <p:spPr bwMode="auto">
              <a:xfrm>
                <a:off x="2352" y="960"/>
                <a:ext cx="672" cy="288"/>
              </a:xfrm>
              <a:prstGeom prst="rect">
                <a:avLst/>
              </a:prstGeom>
              <a:solidFill>
                <a:schemeClr val="accent1"/>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Base2</a:t>
                </a:r>
              </a:p>
            </p:txBody>
          </p:sp>
          <p:sp>
            <p:nvSpPr>
              <p:cNvPr id="21539" name="Rectangle 103"/>
              <p:cNvSpPr>
                <a:spLocks noChangeArrowheads="1"/>
              </p:cNvSpPr>
              <p:nvPr/>
            </p:nvSpPr>
            <p:spPr bwMode="auto">
              <a:xfrm>
                <a:off x="3024" y="960"/>
                <a:ext cx="720" cy="288"/>
              </a:xfrm>
              <a:prstGeom prst="rect">
                <a:avLst/>
              </a:prstGeom>
              <a:solidFill>
                <a:schemeClr val="accent1"/>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Limit2</a:t>
                </a:r>
              </a:p>
            </p:txBody>
          </p:sp>
        </p:grpSp>
        <p:sp>
          <p:nvSpPr>
            <p:cNvPr id="21537" name="Rectangle 104"/>
            <p:cNvSpPr>
              <a:spLocks noChangeArrowheads="1"/>
            </p:cNvSpPr>
            <p:nvPr/>
          </p:nvSpPr>
          <p:spPr bwMode="auto">
            <a:xfrm>
              <a:off x="1786" y="1527"/>
              <a:ext cx="176" cy="163"/>
            </a:xfrm>
            <a:prstGeom prst="rect">
              <a:avLst/>
            </a:prstGeom>
            <a:solidFill>
              <a:schemeClr val="accent1"/>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V</a:t>
              </a:r>
            </a:p>
          </p:txBody>
        </p:sp>
      </p:grpSp>
      <p:sp>
        <p:nvSpPr>
          <p:cNvPr id="704601" name="Line 89"/>
          <p:cNvSpPr>
            <a:spLocks noChangeShapeType="1"/>
          </p:cNvSpPr>
          <p:nvPr/>
        </p:nvSpPr>
        <p:spPr bwMode="auto">
          <a:xfrm flipV="1">
            <a:off x="3733800" y="2843212"/>
            <a:ext cx="2057400" cy="990600"/>
          </a:xfrm>
          <a:prstGeom prst="line">
            <a:avLst/>
          </a:prstGeom>
          <a:noFill/>
          <a:ln w="76200">
            <a:solidFill>
              <a:schemeClr val="hlink"/>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nvGrpSpPr>
          <p:cNvPr id="704628" name="Group 116"/>
          <p:cNvGrpSpPr>
            <a:grpSpLocks/>
          </p:cNvGrpSpPr>
          <p:nvPr/>
        </p:nvGrpSpPr>
        <p:grpSpPr bwMode="auto">
          <a:xfrm>
            <a:off x="4495803" y="3300412"/>
            <a:ext cx="2590801" cy="2262188"/>
            <a:chOff x="1632" y="1248"/>
            <a:chExt cx="1632" cy="1425"/>
          </a:xfrm>
        </p:grpSpPr>
        <p:grpSp>
          <p:nvGrpSpPr>
            <p:cNvPr id="21528" name="Group 115"/>
            <p:cNvGrpSpPr>
              <a:grpSpLocks/>
            </p:cNvGrpSpPr>
            <p:nvPr/>
          </p:nvGrpSpPr>
          <p:grpSpPr bwMode="auto">
            <a:xfrm>
              <a:off x="2064" y="2287"/>
              <a:ext cx="1200" cy="386"/>
              <a:chOff x="2064" y="2170"/>
              <a:chExt cx="1200" cy="386"/>
            </a:xfrm>
          </p:grpSpPr>
          <p:sp>
            <p:nvSpPr>
              <p:cNvPr id="21533" name="Text Box 11"/>
              <p:cNvSpPr txBox="1">
                <a:spLocks noChangeArrowheads="1"/>
              </p:cNvSpPr>
              <p:nvPr/>
            </p:nvSpPr>
            <p:spPr bwMode="auto">
              <a:xfrm>
                <a:off x="2628" y="2170"/>
                <a:ext cx="636" cy="386"/>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85000"/>
                  </a:lnSpc>
                  <a:spcBef>
                    <a:spcPct val="0"/>
                  </a:spcBef>
                </a:pPr>
                <a:r>
                  <a:rPr lang="en-US" altLang="en-US" b="0" dirty="0">
                    <a:latin typeface="Gill Sans" charset="0"/>
                    <a:ea typeface="Gill Sans" charset="0"/>
                    <a:cs typeface="Gill Sans" charset="0"/>
                  </a:rPr>
                  <a:t>Access</a:t>
                </a:r>
              </a:p>
              <a:p>
                <a:pPr algn="ctr">
                  <a:lnSpc>
                    <a:spcPct val="85000"/>
                  </a:lnSpc>
                  <a:spcBef>
                    <a:spcPct val="0"/>
                  </a:spcBef>
                </a:pPr>
                <a:r>
                  <a:rPr lang="en-US" altLang="en-US" b="0" dirty="0">
                    <a:latin typeface="Gill Sans" charset="0"/>
                    <a:ea typeface="Gill Sans" charset="0"/>
                    <a:cs typeface="Gill Sans" charset="0"/>
                  </a:rPr>
                  <a:t>Error</a:t>
                </a:r>
              </a:p>
            </p:txBody>
          </p:sp>
          <p:sp>
            <p:nvSpPr>
              <p:cNvPr id="21534" name="Oval 12"/>
              <p:cNvSpPr>
                <a:spLocks noChangeArrowheads="1"/>
              </p:cNvSpPr>
              <p:nvPr/>
            </p:nvSpPr>
            <p:spPr bwMode="auto">
              <a:xfrm>
                <a:off x="2064" y="2208"/>
                <a:ext cx="317" cy="269"/>
              </a:xfrm>
              <a:prstGeom prst="ellipse">
                <a:avLst/>
              </a:prstGeom>
              <a:solidFill>
                <a:srgbClr val="FF66CC"/>
              </a:solidFill>
              <a:ln w="38100" algn="ctr">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4000" b="0">
                    <a:latin typeface="Gill Sans" charset="0"/>
                    <a:ea typeface="Gill Sans" charset="0"/>
                    <a:cs typeface="Gill Sans" charset="0"/>
                  </a:rPr>
                  <a:t>&gt;</a:t>
                </a:r>
              </a:p>
            </p:txBody>
          </p:sp>
          <p:sp>
            <p:nvSpPr>
              <p:cNvPr id="21535" name="Line 14"/>
              <p:cNvSpPr>
                <a:spLocks noChangeShapeType="1"/>
              </p:cNvSpPr>
              <p:nvPr/>
            </p:nvSpPr>
            <p:spPr bwMode="auto">
              <a:xfrm>
                <a:off x="2400" y="2352"/>
                <a:ext cx="288"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sp>
          <p:nvSpPr>
            <p:cNvPr id="21529" name="Line 95"/>
            <p:cNvSpPr>
              <a:spLocks noChangeShapeType="1"/>
            </p:cNvSpPr>
            <p:nvPr/>
          </p:nvSpPr>
          <p:spPr bwMode="auto">
            <a:xfrm>
              <a:off x="2256" y="1248"/>
              <a:ext cx="0" cy="1056"/>
            </a:xfrm>
            <a:prstGeom prst="line">
              <a:avLst/>
            </a:prstGeom>
            <a:noFill/>
            <a:ln w="76200">
              <a:solidFill>
                <a:schemeClr val="hlink"/>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nvGrpSpPr>
            <p:cNvPr id="21530" name="Group 105"/>
            <p:cNvGrpSpPr>
              <a:grpSpLocks/>
            </p:cNvGrpSpPr>
            <p:nvPr/>
          </p:nvGrpSpPr>
          <p:grpSpPr bwMode="auto">
            <a:xfrm>
              <a:off x="1632" y="1584"/>
              <a:ext cx="480" cy="768"/>
              <a:chOff x="1632" y="1584"/>
              <a:chExt cx="480" cy="672"/>
            </a:xfrm>
          </p:grpSpPr>
          <p:sp>
            <p:nvSpPr>
              <p:cNvPr id="21531" name="Line 90"/>
              <p:cNvSpPr>
                <a:spLocks noChangeShapeType="1"/>
              </p:cNvSpPr>
              <p:nvPr/>
            </p:nvSpPr>
            <p:spPr bwMode="auto">
              <a:xfrm>
                <a:off x="1632" y="1584"/>
                <a:ext cx="480" cy="672"/>
              </a:xfrm>
              <a:prstGeom prst="line">
                <a:avLst/>
              </a:prstGeom>
              <a:noFill/>
              <a:ln w="76200">
                <a:solidFill>
                  <a:schemeClr val="hlink"/>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21532" name="Line 92"/>
              <p:cNvSpPr>
                <a:spLocks noChangeShapeType="1"/>
              </p:cNvSpPr>
              <p:nvPr/>
            </p:nvSpPr>
            <p:spPr bwMode="auto">
              <a:xfrm flipH="1">
                <a:off x="1728" y="1632"/>
                <a:ext cx="144" cy="96"/>
              </a:xfrm>
              <a:prstGeom prst="line">
                <a:avLst/>
              </a:prstGeom>
              <a:noFill/>
              <a:ln w="76200">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grpSp>
      <p:grpSp>
        <p:nvGrpSpPr>
          <p:cNvPr id="704635" name="Group 123"/>
          <p:cNvGrpSpPr>
            <a:grpSpLocks/>
          </p:cNvGrpSpPr>
          <p:nvPr/>
        </p:nvGrpSpPr>
        <p:grpSpPr bwMode="auto">
          <a:xfrm>
            <a:off x="5815013" y="3436937"/>
            <a:ext cx="1858962" cy="300038"/>
            <a:chOff x="2512" y="2104"/>
            <a:chExt cx="1171" cy="189"/>
          </a:xfrm>
        </p:grpSpPr>
        <p:sp>
          <p:nvSpPr>
            <p:cNvPr id="21526" name="Rectangle 124"/>
            <p:cNvSpPr>
              <a:spLocks noChangeArrowheads="1"/>
            </p:cNvSpPr>
            <p:nvPr/>
          </p:nvSpPr>
          <p:spPr bwMode="auto">
            <a:xfrm>
              <a:off x="2512" y="2104"/>
              <a:ext cx="753" cy="189"/>
            </a:xfrm>
            <a:prstGeom prst="rect">
              <a:avLst/>
            </a:prstGeom>
            <a:solidFill>
              <a:schemeClr val="accent1"/>
            </a:solidFill>
            <a:ln w="1905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page #2</a:t>
              </a:r>
            </a:p>
          </p:txBody>
        </p:sp>
        <p:sp>
          <p:nvSpPr>
            <p:cNvPr id="21527" name="Rectangle 125"/>
            <p:cNvSpPr>
              <a:spLocks noChangeArrowheads="1"/>
            </p:cNvSpPr>
            <p:nvPr/>
          </p:nvSpPr>
          <p:spPr bwMode="auto">
            <a:xfrm>
              <a:off x="3263" y="2104"/>
              <a:ext cx="420" cy="189"/>
            </a:xfrm>
            <a:prstGeom prst="rect">
              <a:avLst/>
            </a:prstGeom>
            <a:solidFill>
              <a:schemeClr val="accent1"/>
            </a:solidFill>
            <a:ln w="1905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600" b="0">
                  <a:latin typeface="Gill Sans" charset="0"/>
                  <a:ea typeface="Gill Sans" charset="0"/>
                  <a:cs typeface="Gill Sans" charset="0"/>
                </a:rPr>
                <a:t>V,R,W</a:t>
              </a:r>
            </a:p>
          </p:txBody>
        </p:sp>
      </p:grpSp>
      <p:grpSp>
        <p:nvGrpSpPr>
          <p:cNvPr id="704622" name="Group 110"/>
          <p:cNvGrpSpPr>
            <a:grpSpLocks/>
          </p:cNvGrpSpPr>
          <p:nvPr/>
        </p:nvGrpSpPr>
        <p:grpSpPr bwMode="auto">
          <a:xfrm>
            <a:off x="6934201" y="3154363"/>
            <a:ext cx="2360613" cy="377825"/>
            <a:chOff x="3168" y="1156"/>
            <a:chExt cx="1487" cy="238"/>
          </a:xfrm>
        </p:grpSpPr>
        <p:sp>
          <p:nvSpPr>
            <p:cNvPr id="21524" name="Rectangle 109"/>
            <p:cNvSpPr>
              <a:spLocks noChangeArrowheads="1"/>
            </p:cNvSpPr>
            <p:nvPr/>
          </p:nvSpPr>
          <p:spPr bwMode="auto">
            <a:xfrm>
              <a:off x="4025" y="1156"/>
              <a:ext cx="630" cy="238"/>
            </a:xfrm>
            <a:prstGeom prst="rect">
              <a:avLst/>
            </a:prstGeom>
            <a:solidFill>
              <a:schemeClr val="hlink"/>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75000"/>
                </a:lnSpc>
                <a:spcBef>
                  <a:spcPct val="0"/>
                </a:spcBef>
              </a:pPr>
              <a:r>
                <a:rPr lang="en-US" altLang="en-US" sz="1600" b="0">
                  <a:latin typeface="Gill Sans" charset="0"/>
                  <a:ea typeface="Gill Sans" charset="0"/>
                  <a:cs typeface="Gill Sans" charset="0"/>
                </a:rPr>
                <a:t>Physical</a:t>
              </a:r>
            </a:p>
            <a:p>
              <a:pPr>
                <a:lnSpc>
                  <a:spcPct val="75000"/>
                </a:lnSpc>
                <a:spcBef>
                  <a:spcPct val="0"/>
                </a:spcBef>
              </a:pPr>
              <a:r>
                <a:rPr lang="en-US" altLang="en-US" sz="1600" b="0" dirty="0">
                  <a:latin typeface="Gill Sans" charset="0"/>
                  <a:ea typeface="Gill Sans" charset="0"/>
                  <a:cs typeface="Gill Sans" charset="0"/>
                </a:rPr>
                <a:t>Page #</a:t>
              </a:r>
            </a:p>
          </p:txBody>
        </p:sp>
        <p:sp>
          <p:nvSpPr>
            <p:cNvPr id="21525" name="Line 40"/>
            <p:cNvSpPr>
              <a:spLocks noChangeShapeType="1"/>
            </p:cNvSpPr>
            <p:nvPr/>
          </p:nvSpPr>
          <p:spPr bwMode="auto">
            <a:xfrm flipV="1">
              <a:off x="3168" y="1292"/>
              <a:ext cx="827" cy="99"/>
            </a:xfrm>
            <a:prstGeom prst="line">
              <a:avLst/>
            </a:prstGeom>
            <a:noFill/>
            <a:ln w="76200">
              <a:solidFill>
                <a:schemeClr val="hlink"/>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grpSp>
        <p:nvGrpSpPr>
          <p:cNvPr id="704626" name="Group 114"/>
          <p:cNvGrpSpPr>
            <a:grpSpLocks/>
          </p:cNvGrpSpPr>
          <p:nvPr/>
        </p:nvGrpSpPr>
        <p:grpSpPr bwMode="auto">
          <a:xfrm>
            <a:off x="7620000" y="3605212"/>
            <a:ext cx="2895600" cy="1930400"/>
            <a:chOff x="3600" y="1440"/>
            <a:chExt cx="1824" cy="1216"/>
          </a:xfrm>
        </p:grpSpPr>
        <p:sp>
          <p:nvSpPr>
            <p:cNvPr id="21520" name="AutoShape 42"/>
            <p:cNvSpPr>
              <a:spLocks noChangeArrowheads="1"/>
            </p:cNvSpPr>
            <p:nvPr/>
          </p:nvSpPr>
          <p:spPr bwMode="auto">
            <a:xfrm>
              <a:off x="4080" y="1920"/>
              <a:ext cx="1344" cy="175"/>
            </a:xfrm>
            <a:prstGeom prst="roundRect">
              <a:avLst>
                <a:gd name="adj" fmla="val 16667"/>
              </a:avLst>
            </a:prstGeom>
            <a:solidFill>
              <a:srgbClr val="FF66CC"/>
            </a:solidFill>
            <a:ln w="38100" algn="ctr">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dirty="0">
                  <a:latin typeface="Gill Sans" charset="0"/>
                  <a:ea typeface="Gill Sans" charset="0"/>
                  <a:cs typeface="Gill Sans" charset="0"/>
                </a:rPr>
                <a:t>Check Permissions</a:t>
              </a:r>
            </a:p>
          </p:txBody>
        </p:sp>
        <p:sp>
          <p:nvSpPr>
            <p:cNvPr id="21521" name="Line 43"/>
            <p:cNvSpPr>
              <a:spLocks noChangeShapeType="1"/>
            </p:cNvSpPr>
            <p:nvPr/>
          </p:nvSpPr>
          <p:spPr bwMode="auto">
            <a:xfrm>
              <a:off x="3600" y="1440"/>
              <a:ext cx="528" cy="480"/>
            </a:xfrm>
            <a:prstGeom prst="line">
              <a:avLst/>
            </a:prstGeom>
            <a:noFill/>
            <a:ln w="76200">
              <a:solidFill>
                <a:schemeClr val="hlink"/>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21522" name="Text Box 44"/>
            <p:cNvSpPr txBox="1">
              <a:spLocks noChangeArrowheads="1"/>
            </p:cNvSpPr>
            <p:nvPr/>
          </p:nvSpPr>
          <p:spPr bwMode="auto">
            <a:xfrm>
              <a:off x="4151" y="2270"/>
              <a:ext cx="636" cy="386"/>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85000"/>
                </a:lnSpc>
                <a:spcBef>
                  <a:spcPct val="0"/>
                </a:spcBef>
              </a:pPr>
              <a:r>
                <a:rPr lang="en-US" altLang="en-US" b="0" dirty="0">
                  <a:latin typeface="Gill Sans" charset="0"/>
                  <a:ea typeface="Gill Sans" charset="0"/>
                  <a:cs typeface="Gill Sans" charset="0"/>
                </a:rPr>
                <a:t>Access</a:t>
              </a:r>
            </a:p>
            <a:p>
              <a:pPr algn="ctr">
                <a:lnSpc>
                  <a:spcPct val="85000"/>
                </a:lnSpc>
                <a:spcBef>
                  <a:spcPct val="0"/>
                </a:spcBef>
              </a:pPr>
              <a:r>
                <a:rPr lang="en-US" altLang="en-US" b="0" dirty="0">
                  <a:latin typeface="Gill Sans" charset="0"/>
                  <a:ea typeface="Gill Sans" charset="0"/>
                  <a:cs typeface="Gill Sans" charset="0"/>
                </a:rPr>
                <a:t>Error</a:t>
              </a:r>
            </a:p>
          </p:txBody>
        </p:sp>
        <p:sp>
          <p:nvSpPr>
            <p:cNvPr id="21523" name="Line 45"/>
            <p:cNvSpPr>
              <a:spLocks noChangeShapeType="1"/>
            </p:cNvSpPr>
            <p:nvPr/>
          </p:nvSpPr>
          <p:spPr bwMode="auto">
            <a:xfrm>
              <a:off x="4485" y="2095"/>
              <a:ext cx="0" cy="199"/>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spTree>
    <p:extLst>
      <p:ext uri="{BB962C8B-B14F-4D97-AF65-F5344CB8AC3E}">
        <p14:creationId xmlns:p14="http://schemas.microsoft.com/office/powerpoint/2010/main" val="8760227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460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460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0460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0460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046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04624"/>
                                        </p:tgtEl>
                                        <p:attrNameLst>
                                          <p:attrName>style.visibility</p:attrName>
                                        </p:attrNameLst>
                                      </p:cBhvr>
                                      <p:to>
                                        <p:strVal val="visible"/>
                                      </p:to>
                                    </p:set>
                                    <p:animEffect transition="in" filter="wipe(left)">
                                      <p:cBhvr>
                                        <p:cTn id="27" dur="500"/>
                                        <p:tgtEl>
                                          <p:spTgt spid="704624"/>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70461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704608"/>
                                        </p:tgtEl>
                                        <p:attrNameLst>
                                          <p:attrName>style.visibility</p:attrName>
                                        </p:attrNameLst>
                                      </p:cBhvr>
                                      <p:to>
                                        <p:strVal val="visible"/>
                                      </p:to>
                                    </p:set>
                                    <p:animEffect transition="in" filter="wipe(up)">
                                      <p:cBhvr>
                                        <p:cTn id="36" dur="500"/>
                                        <p:tgtEl>
                                          <p:spTgt spid="704608"/>
                                        </p:tgtEl>
                                      </p:cBhvr>
                                    </p:animEffect>
                                  </p:childTnLst>
                                </p:cTn>
                              </p:par>
                            </p:childTnLst>
                          </p:cTn>
                        </p:par>
                        <p:par>
                          <p:cTn id="37" fill="hold">
                            <p:stCondLst>
                              <p:cond delay="500"/>
                            </p:stCondLst>
                            <p:childTnLst>
                              <p:par>
                                <p:cTn id="38" presetID="22" presetClass="entr" presetSubtype="8" fill="hold" nodeType="afterEffect">
                                  <p:stCondLst>
                                    <p:cond delay="0"/>
                                  </p:stCondLst>
                                  <p:childTnLst>
                                    <p:set>
                                      <p:cBhvr>
                                        <p:cTn id="39" dur="1" fill="hold">
                                          <p:stCondLst>
                                            <p:cond delay="0"/>
                                          </p:stCondLst>
                                        </p:cTn>
                                        <p:tgtEl>
                                          <p:spTgt spid="704612"/>
                                        </p:tgtEl>
                                        <p:attrNameLst>
                                          <p:attrName>style.visibility</p:attrName>
                                        </p:attrNameLst>
                                      </p:cBhvr>
                                      <p:to>
                                        <p:strVal val="visible"/>
                                      </p:to>
                                    </p:set>
                                    <p:animEffect transition="in" filter="wipe(left)">
                                      <p:cBhvr>
                                        <p:cTn id="40" dur="500"/>
                                        <p:tgtEl>
                                          <p:spTgt spid="704612"/>
                                        </p:tgtEl>
                                      </p:cBhvr>
                                    </p:animEffect>
                                  </p:childTnLst>
                                </p:cTn>
                              </p:par>
                            </p:childTnLst>
                          </p:cTn>
                        </p:par>
                        <p:par>
                          <p:cTn id="41" fill="hold">
                            <p:stCondLst>
                              <p:cond delay="1000"/>
                            </p:stCondLst>
                            <p:childTnLst>
                              <p:par>
                                <p:cTn id="42" presetID="22" presetClass="entr" presetSubtype="4" fill="hold" grpId="0" nodeType="afterEffect">
                                  <p:stCondLst>
                                    <p:cond delay="0"/>
                                  </p:stCondLst>
                                  <p:childTnLst>
                                    <p:set>
                                      <p:cBhvr>
                                        <p:cTn id="43" dur="1" fill="hold">
                                          <p:stCondLst>
                                            <p:cond delay="0"/>
                                          </p:stCondLst>
                                        </p:cTn>
                                        <p:tgtEl>
                                          <p:spTgt spid="704601"/>
                                        </p:tgtEl>
                                        <p:attrNameLst>
                                          <p:attrName>style.visibility</p:attrName>
                                        </p:attrNameLst>
                                      </p:cBhvr>
                                      <p:to>
                                        <p:strVal val="visible"/>
                                      </p:to>
                                    </p:set>
                                    <p:animEffect transition="in" filter="wipe(down)">
                                      <p:cBhvr>
                                        <p:cTn id="44" dur="500"/>
                                        <p:tgtEl>
                                          <p:spTgt spid="704601"/>
                                        </p:tgtEl>
                                      </p:cBhvr>
                                    </p:animEffect>
                                  </p:childTnLst>
                                </p:cTn>
                              </p:par>
                            </p:childTnLst>
                          </p:cTn>
                        </p:par>
                        <p:par>
                          <p:cTn id="45" fill="hold">
                            <p:stCondLst>
                              <p:cond delay="1500"/>
                            </p:stCondLst>
                            <p:childTnLst>
                              <p:par>
                                <p:cTn id="46" presetID="1" presetClass="entr" presetSubtype="0" fill="hold" nodeType="afterEffect">
                                  <p:stCondLst>
                                    <p:cond delay="0"/>
                                  </p:stCondLst>
                                  <p:childTnLst>
                                    <p:set>
                                      <p:cBhvr>
                                        <p:cTn id="47" dur="1" fill="hold">
                                          <p:stCondLst>
                                            <p:cond delay="0"/>
                                          </p:stCondLst>
                                        </p:cTn>
                                        <p:tgtEl>
                                          <p:spTgt spid="704638"/>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704606"/>
                                        </p:tgtEl>
                                        <p:attrNameLst>
                                          <p:attrName>style.visibility</p:attrName>
                                        </p:attrNameLst>
                                      </p:cBhvr>
                                      <p:to>
                                        <p:strVal val="visible"/>
                                      </p:to>
                                    </p:set>
                                    <p:animEffect transition="in" filter="wipe(left)">
                                      <p:cBhvr>
                                        <p:cTn id="52" dur="500"/>
                                        <p:tgtEl>
                                          <p:spTgt spid="704606"/>
                                        </p:tgtEl>
                                      </p:cBhvr>
                                    </p:animEffect>
                                  </p:childTnLst>
                                </p:cTn>
                              </p:par>
                            </p:childTnLst>
                          </p:cTn>
                        </p:par>
                        <p:par>
                          <p:cTn id="53" fill="hold">
                            <p:stCondLst>
                              <p:cond delay="500"/>
                            </p:stCondLst>
                            <p:childTnLst>
                              <p:par>
                                <p:cTn id="54" presetID="22" presetClass="entr" presetSubtype="8" fill="hold" nodeType="afterEffect">
                                  <p:stCondLst>
                                    <p:cond delay="0"/>
                                  </p:stCondLst>
                                  <p:childTnLst>
                                    <p:set>
                                      <p:cBhvr>
                                        <p:cTn id="55" dur="1" fill="hold">
                                          <p:stCondLst>
                                            <p:cond delay="0"/>
                                          </p:stCondLst>
                                        </p:cTn>
                                        <p:tgtEl>
                                          <p:spTgt spid="704635"/>
                                        </p:tgtEl>
                                        <p:attrNameLst>
                                          <p:attrName>style.visibility</p:attrName>
                                        </p:attrNameLst>
                                      </p:cBhvr>
                                      <p:to>
                                        <p:strVal val="visible"/>
                                      </p:to>
                                    </p:set>
                                    <p:animEffect transition="in" filter="wipe(left)">
                                      <p:cBhvr>
                                        <p:cTn id="56" dur="500"/>
                                        <p:tgtEl>
                                          <p:spTgt spid="704635"/>
                                        </p:tgtEl>
                                      </p:cBhvr>
                                    </p:animEffect>
                                  </p:childTnLst>
                                </p:cTn>
                              </p:par>
                            </p:childTnLst>
                          </p:cTn>
                        </p:par>
                        <p:par>
                          <p:cTn id="57" fill="hold">
                            <p:stCondLst>
                              <p:cond delay="1000"/>
                            </p:stCondLst>
                            <p:childTnLst>
                              <p:par>
                                <p:cTn id="58" presetID="22" presetClass="entr" presetSubtype="8" fill="hold" nodeType="afterEffect">
                                  <p:stCondLst>
                                    <p:cond delay="0"/>
                                  </p:stCondLst>
                                  <p:childTnLst>
                                    <p:set>
                                      <p:cBhvr>
                                        <p:cTn id="59" dur="1" fill="hold">
                                          <p:stCondLst>
                                            <p:cond delay="0"/>
                                          </p:stCondLst>
                                        </p:cTn>
                                        <p:tgtEl>
                                          <p:spTgt spid="704622"/>
                                        </p:tgtEl>
                                        <p:attrNameLst>
                                          <p:attrName>style.visibility</p:attrName>
                                        </p:attrNameLst>
                                      </p:cBhvr>
                                      <p:to>
                                        <p:strVal val="visible"/>
                                      </p:to>
                                    </p:set>
                                    <p:animEffect transition="in" filter="wipe(left)">
                                      <p:cBhvr>
                                        <p:cTn id="60" dur="500"/>
                                        <p:tgtEl>
                                          <p:spTgt spid="704622"/>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704628"/>
                                        </p:tgtEl>
                                        <p:attrNameLst>
                                          <p:attrName>style.visibility</p:attrName>
                                        </p:attrNameLst>
                                      </p:cBhvr>
                                      <p:to>
                                        <p:strVal val="visible"/>
                                      </p:to>
                                    </p:set>
                                    <p:animEffect transition="in" filter="wipe(up)">
                                      <p:cBhvr>
                                        <p:cTn id="65" dur="500"/>
                                        <p:tgtEl>
                                          <p:spTgt spid="704628"/>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704626"/>
                                        </p:tgtEl>
                                        <p:attrNameLst>
                                          <p:attrName>style.visibility</p:attrName>
                                        </p:attrNameLst>
                                      </p:cBhvr>
                                      <p:to>
                                        <p:strVal val="visible"/>
                                      </p:to>
                                    </p:set>
                                    <p:animEffect transition="in" filter="wipe(left)">
                                      <p:cBhvr>
                                        <p:cTn id="70" dur="500"/>
                                        <p:tgtEl>
                                          <p:spTgt spid="704626"/>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704609">
                                            <p:txEl>
                                              <p:pRg st="14" end="14"/>
                                            </p:txEl>
                                          </p:spTgt>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704609">
                                            <p:txEl>
                                              <p:pRg st="15" end="15"/>
                                            </p:txEl>
                                          </p:spTgt>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04609">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4609" grpId="0" build="p"/>
      <p:bldP spid="704606" grpId="0" animBg="1"/>
      <p:bldP spid="704608" grpId="0" animBg="1"/>
      <p:bldP spid="70460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676400" y="152400"/>
            <a:ext cx="8839200" cy="533400"/>
          </a:xfrm>
        </p:spPr>
        <p:txBody>
          <a:bodyPr/>
          <a:lstStyle/>
          <a:p>
            <a:r>
              <a:rPr lang="en-US" altLang="ko-KR" dirty="0"/>
              <a:t>What about Sharing (Complete Segment)?</a:t>
            </a:r>
          </a:p>
        </p:txBody>
      </p:sp>
      <p:grpSp>
        <p:nvGrpSpPr>
          <p:cNvPr id="707612" name="Group 28"/>
          <p:cNvGrpSpPr>
            <a:grpSpLocks/>
          </p:cNvGrpSpPr>
          <p:nvPr/>
        </p:nvGrpSpPr>
        <p:grpSpPr bwMode="auto">
          <a:xfrm>
            <a:off x="1981200" y="746126"/>
            <a:ext cx="5068888" cy="396875"/>
            <a:chOff x="-34" y="1478"/>
            <a:chExt cx="3193" cy="250"/>
          </a:xfrm>
        </p:grpSpPr>
        <p:sp>
          <p:nvSpPr>
            <p:cNvPr id="22638" name="Text Box 29"/>
            <p:cNvSpPr txBox="1">
              <a:spLocks noChangeArrowheads="1"/>
            </p:cNvSpPr>
            <p:nvPr/>
          </p:nvSpPr>
          <p:spPr bwMode="auto">
            <a:xfrm>
              <a:off x="-34" y="1478"/>
              <a:ext cx="960" cy="25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0"/>
                </a:spcBef>
              </a:pPr>
              <a:r>
                <a:rPr lang="en-US" altLang="en-US" b="0" dirty="0">
                  <a:latin typeface="Gill Sans" charset="0"/>
                  <a:ea typeface="Gill Sans" charset="0"/>
                  <a:cs typeface="Gill Sans" charset="0"/>
                </a:rPr>
                <a:t>Process A:</a:t>
              </a:r>
            </a:p>
          </p:txBody>
        </p:sp>
        <p:grpSp>
          <p:nvGrpSpPr>
            <p:cNvPr id="22639" name="Group 30"/>
            <p:cNvGrpSpPr>
              <a:grpSpLocks/>
            </p:cNvGrpSpPr>
            <p:nvPr/>
          </p:nvGrpSpPr>
          <p:grpSpPr bwMode="auto">
            <a:xfrm>
              <a:off x="912" y="1490"/>
              <a:ext cx="2247" cy="238"/>
              <a:chOff x="1625" y="528"/>
              <a:chExt cx="2247" cy="238"/>
            </a:xfrm>
          </p:grpSpPr>
          <p:sp>
            <p:nvSpPr>
              <p:cNvPr id="22640" name="Rectangle 31"/>
              <p:cNvSpPr>
                <a:spLocks noChangeArrowheads="1"/>
              </p:cNvSpPr>
              <p:nvPr/>
            </p:nvSpPr>
            <p:spPr bwMode="auto">
              <a:xfrm>
                <a:off x="2887" y="528"/>
                <a:ext cx="985" cy="238"/>
              </a:xfrm>
              <a:prstGeom prst="rect">
                <a:avLst/>
              </a:prstGeom>
              <a:solidFill>
                <a:srgbClr val="00CCFF"/>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Offset</a:t>
                </a:r>
              </a:p>
            </p:txBody>
          </p:sp>
          <p:sp>
            <p:nvSpPr>
              <p:cNvPr id="22641" name="Rectangle 32"/>
              <p:cNvSpPr>
                <a:spLocks noChangeArrowheads="1"/>
              </p:cNvSpPr>
              <p:nvPr/>
            </p:nvSpPr>
            <p:spPr bwMode="auto">
              <a:xfrm>
                <a:off x="2256" y="528"/>
                <a:ext cx="631" cy="238"/>
              </a:xfrm>
              <a:prstGeom prst="rect">
                <a:avLst/>
              </a:prstGeom>
              <a:solidFill>
                <a:schemeClr val="hlink"/>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75000"/>
                  </a:lnSpc>
                  <a:spcBef>
                    <a:spcPct val="0"/>
                  </a:spcBef>
                </a:pPr>
                <a:r>
                  <a:rPr lang="en-US" altLang="en-US" sz="1600" b="0" dirty="0">
                    <a:latin typeface="Gill Sans" charset="0"/>
                    <a:ea typeface="Gill Sans" charset="0"/>
                    <a:cs typeface="Gill Sans" charset="0"/>
                  </a:rPr>
                  <a:t>Virtual</a:t>
                </a:r>
              </a:p>
              <a:p>
                <a:pPr>
                  <a:lnSpc>
                    <a:spcPct val="75000"/>
                  </a:lnSpc>
                  <a:spcBef>
                    <a:spcPct val="0"/>
                  </a:spcBef>
                </a:pPr>
                <a:r>
                  <a:rPr lang="en-US" altLang="en-US" sz="1600" b="0" dirty="0">
                    <a:latin typeface="Gill Sans" charset="0"/>
                    <a:ea typeface="Gill Sans" charset="0"/>
                    <a:cs typeface="Gill Sans" charset="0"/>
                  </a:rPr>
                  <a:t>Page #</a:t>
                </a:r>
              </a:p>
            </p:txBody>
          </p:sp>
          <p:sp>
            <p:nvSpPr>
              <p:cNvPr id="22642" name="Rectangle 33"/>
              <p:cNvSpPr>
                <a:spLocks noChangeArrowheads="1"/>
              </p:cNvSpPr>
              <p:nvPr/>
            </p:nvSpPr>
            <p:spPr bwMode="auto">
              <a:xfrm>
                <a:off x="1625" y="528"/>
                <a:ext cx="631" cy="238"/>
              </a:xfrm>
              <a:prstGeom prst="rect">
                <a:avLst/>
              </a:prstGeom>
              <a:solidFill>
                <a:schemeClr val="hlink"/>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75000"/>
                  </a:lnSpc>
                  <a:spcBef>
                    <a:spcPct val="0"/>
                  </a:spcBef>
                </a:pPr>
                <a:r>
                  <a:rPr lang="en-US" altLang="en-US" sz="1600" b="0">
                    <a:latin typeface="Gill Sans" charset="0"/>
                    <a:ea typeface="Gill Sans" charset="0"/>
                    <a:cs typeface="Gill Sans" charset="0"/>
                  </a:rPr>
                  <a:t>Virtual</a:t>
                </a:r>
              </a:p>
              <a:p>
                <a:pPr>
                  <a:lnSpc>
                    <a:spcPct val="75000"/>
                  </a:lnSpc>
                  <a:spcBef>
                    <a:spcPct val="0"/>
                  </a:spcBef>
                </a:pPr>
                <a:r>
                  <a:rPr lang="en-US" altLang="en-US" sz="1600" b="0">
                    <a:latin typeface="Gill Sans" charset="0"/>
                    <a:ea typeface="Gill Sans" charset="0"/>
                    <a:cs typeface="Gill Sans" charset="0"/>
                  </a:rPr>
                  <a:t>Seg #</a:t>
                </a:r>
              </a:p>
            </p:txBody>
          </p:sp>
        </p:grpSp>
      </p:grpSp>
      <p:sp>
        <p:nvSpPr>
          <p:cNvPr id="707653" name="Freeform 69"/>
          <p:cNvSpPr>
            <a:spLocks/>
          </p:cNvSpPr>
          <p:nvPr/>
        </p:nvSpPr>
        <p:spPr bwMode="auto">
          <a:xfrm>
            <a:off x="2720975" y="1143000"/>
            <a:ext cx="1219200" cy="1219200"/>
          </a:xfrm>
          <a:custGeom>
            <a:avLst/>
            <a:gdLst>
              <a:gd name="T0" fmla="*/ 1219200 w 768"/>
              <a:gd name="T1" fmla="*/ 0 h 768"/>
              <a:gd name="T2" fmla="*/ 1219200 w 768"/>
              <a:gd name="T3" fmla="*/ 304800 h 768"/>
              <a:gd name="T4" fmla="*/ 0 w 768"/>
              <a:gd name="T5" fmla="*/ 304800 h 768"/>
              <a:gd name="T6" fmla="*/ 0 w 768"/>
              <a:gd name="T7" fmla="*/ 1219200 h 768"/>
              <a:gd name="T8" fmla="*/ 609600 w 768"/>
              <a:gd name="T9" fmla="*/ 1219200 h 7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8" h="768">
                <a:moveTo>
                  <a:pt x="768" y="0"/>
                </a:moveTo>
                <a:lnTo>
                  <a:pt x="768" y="192"/>
                </a:lnTo>
                <a:lnTo>
                  <a:pt x="0" y="192"/>
                </a:lnTo>
                <a:lnTo>
                  <a:pt x="0" y="768"/>
                </a:lnTo>
                <a:lnTo>
                  <a:pt x="384" y="768"/>
                </a:lnTo>
              </a:path>
            </a:pathLst>
          </a:custGeom>
          <a:noFill/>
          <a:ln w="76200" cap="flat" cmpd="sng">
            <a:solidFill>
              <a:schemeClr val="hlink"/>
            </a:solidFill>
            <a:prstDash val="solid"/>
            <a:round/>
            <a:headEnd type="none" w="med" len="med"/>
            <a:tailEnd type="triangle"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nvGrpSpPr>
          <p:cNvPr id="707805" name="Group 221"/>
          <p:cNvGrpSpPr>
            <a:grpSpLocks/>
          </p:cNvGrpSpPr>
          <p:nvPr/>
        </p:nvGrpSpPr>
        <p:grpSpPr bwMode="auto">
          <a:xfrm>
            <a:off x="3330576" y="1752601"/>
            <a:ext cx="1895475" cy="2073275"/>
            <a:chOff x="768" y="1248"/>
            <a:chExt cx="1194" cy="1306"/>
          </a:xfrm>
        </p:grpSpPr>
        <p:grpSp>
          <p:nvGrpSpPr>
            <p:cNvPr id="22599" name="Group 34"/>
            <p:cNvGrpSpPr>
              <a:grpSpLocks/>
            </p:cNvGrpSpPr>
            <p:nvPr/>
          </p:nvGrpSpPr>
          <p:grpSpPr bwMode="auto">
            <a:xfrm>
              <a:off x="768" y="1248"/>
              <a:ext cx="1194" cy="1306"/>
              <a:chOff x="768" y="1200"/>
              <a:chExt cx="1194" cy="1306"/>
            </a:xfrm>
          </p:grpSpPr>
          <p:grpSp>
            <p:nvGrpSpPr>
              <p:cNvPr id="22605" name="Group 35"/>
              <p:cNvGrpSpPr>
                <a:grpSpLocks/>
              </p:cNvGrpSpPr>
              <p:nvPr/>
            </p:nvGrpSpPr>
            <p:grpSpPr bwMode="auto">
              <a:xfrm>
                <a:off x="768" y="1200"/>
                <a:ext cx="1018" cy="163"/>
                <a:chOff x="2352" y="960"/>
                <a:chExt cx="1392" cy="288"/>
              </a:xfrm>
            </p:grpSpPr>
            <p:sp>
              <p:nvSpPr>
                <p:cNvPr id="22636" name="Rectangle 36"/>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Base0</a:t>
                  </a:r>
                </a:p>
              </p:txBody>
            </p:sp>
            <p:sp>
              <p:nvSpPr>
                <p:cNvPr id="22637" name="Rectangle 37"/>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Limit0</a:t>
                  </a:r>
                </a:p>
              </p:txBody>
            </p:sp>
          </p:grpSp>
          <p:sp>
            <p:nvSpPr>
              <p:cNvPr id="22606" name="Rectangle 38"/>
              <p:cNvSpPr>
                <a:spLocks noChangeArrowheads="1"/>
              </p:cNvSpPr>
              <p:nvPr/>
            </p:nvSpPr>
            <p:spPr bwMode="auto">
              <a:xfrm>
                <a:off x="1786" y="1200"/>
                <a:ext cx="176" cy="163"/>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V</a:t>
                </a:r>
              </a:p>
            </p:txBody>
          </p:sp>
          <p:grpSp>
            <p:nvGrpSpPr>
              <p:cNvPr id="22607" name="Group 39"/>
              <p:cNvGrpSpPr>
                <a:grpSpLocks/>
              </p:cNvGrpSpPr>
              <p:nvPr/>
            </p:nvGrpSpPr>
            <p:grpSpPr bwMode="auto">
              <a:xfrm>
                <a:off x="768" y="1363"/>
                <a:ext cx="1018" cy="164"/>
                <a:chOff x="2352" y="960"/>
                <a:chExt cx="1392" cy="288"/>
              </a:xfrm>
            </p:grpSpPr>
            <p:sp>
              <p:nvSpPr>
                <p:cNvPr id="22634" name="Rectangle 40"/>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Base1</a:t>
                  </a:r>
                </a:p>
              </p:txBody>
            </p:sp>
            <p:sp>
              <p:nvSpPr>
                <p:cNvPr id="22635" name="Rectangle 41"/>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Limit1</a:t>
                  </a:r>
                </a:p>
              </p:txBody>
            </p:sp>
          </p:grpSp>
          <p:sp>
            <p:nvSpPr>
              <p:cNvPr id="22608" name="Rectangle 42"/>
              <p:cNvSpPr>
                <a:spLocks noChangeArrowheads="1"/>
              </p:cNvSpPr>
              <p:nvPr/>
            </p:nvSpPr>
            <p:spPr bwMode="auto">
              <a:xfrm>
                <a:off x="1786" y="1363"/>
                <a:ext cx="176" cy="164"/>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V</a:t>
                </a:r>
              </a:p>
            </p:txBody>
          </p:sp>
          <p:grpSp>
            <p:nvGrpSpPr>
              <p:cNvPr id="22609" name="Group 43"/>
              <p:cNvGrpSpPr>
                <a:grpSpLocks/>
              </p:cNvGrpSpPr>
              <p:nvPr/>
            </p:nvGrpSpPr>
            <p:grpSpPr bwMode="auto">
              <a:xfrm>
                <a:off x="768" y="1527"/>
                <a:ext cx="1194" cy="163"/>
                <a:chOff x="768" y="1527"/>
                <a:chExt cx="1194" cy="163"/>
              </a:xfrm>
            </p:grpSpPr>
            <p:grpSp>
              <p:nvGrpSpPr>
                <p:cNvPr id="22630" name="Group 44"/>
                <p:cNvGrpSpPr>
                  <a:grpSpLocks/>
                </p:cNvGrpSpPr>
                <p:nvPr/>
              </p:nvGrpSpPr>
              <p:grpSpPr bwMode="auto">
                <a:xfrm>
                  <a:off x="768" y="1527"/>
                  <a:ext cx="1018" cy="163"/>
                  <a:chOff x="2352" y="960"/>
                  <a:chExt cx="1392" cy="288"/>
                </a:xfrm>
              </p:grpSpPr>
              <p:sp>
                <p:nvSpPr>
                  <p:cNvPr id="22632" name="Rectangle 45"/>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Base2</a:t>
                    </a:r>
                  </a:p>
                </p:txBody>
              </p:sp>
              <p:sp>
                <p:nvSpPr>
                  <p:cNvPr id="22633" name="Rectangle 46"/>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Limit2</a:t>
                    </a:r>
                  </a:p>
                </p:txBody>
              </p:sp>
            </p:grpSp>
            <p:sp>
              <p:nvSpPr>
                <p:cNvPr id="22631" name="Rectangle 47"/>
                <p:cNvSpPr>
                  <a:spLocks noChangeArrowheads="1"/>
                </p:cNvSpPr>
                <p:nvPr/>
              </p:nvSpPr>
              <p:spPr bwMode="auto">
                <a:xfrm>
                  <a:off x="1786" y="1527"/>
                  <a:ext cx="176" cy="163"/>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V</a:t>
                  </a:r>
                </a:p>
              </p:txBody>
            </p:sp>
          </p:grpSp>
          <p:grpSp>
            <p:nvGrpSpPr>
              <p:cNvPr id="22610" name="Group 48"/>
              <p:cNvGrpSpPr>
                <a:grpSpLocks/>
              </p:cNvGrpSpPr>
              <p:nvPr/>
            </p:nvGrpSpPr>
            <p:grpSpPr bwMode="auto">
              <a:xfrm>
                <a:off x="768" y="1690"/>
                <a:ext cx="1018" cy="163"/>
                <a:chOff x="2352" y="960"/>
                <a:chExt cx="1392" cy="288"/>
              </a:xfrm>
            </p:grpSpPr>
            <p:sp>
              <p:nvSpPr>
                <p:cNvPr id="22628" name="Rectangle 49"/>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Base3</a:t>
                  </a:r>
                </a:p>
              </p:txBody>
            </p:sp>
            <p:sp>
              <p:nvSpPr>
                <p:cNvPr id="22629" name="Rectangle 50"/>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Limit3</a:t>
                  </a:r>
                </a:p>
              </p:txBody>
            </p:sp>
          </p:grpSp>
          <p:sp>
            <p:nvSpPr>
              <p:cNvPr id="22611" name="Rectangle 51"/>
              <p:cNvSpPr>
                <a:spLocks noChangeArrowheads="1"/>
              </p:cNvSpPr>
              <p:nvPr/>
            </p:nvSpPr>
            <p:spPr bwMode="auto">
              <a:xfrm>
                <a:off x="1786" y="1690"/>
                <a:ext cx="176" cy="163"/>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N</a:t>
                </a:r>
              </a:p>
            </p:txBody>
          </p:sp>
          <p:grpSp>
            <p:nvGrpSpPr>
              <p:cNvPr id="22612" name="Group 52"/>
              <p:cNvGrpSpPr>
                <a:grpSpLocks/>
              </p:cNvGrpSpPr>
              <p:nvPr/>
            </p:nvGrpSpPr>
            <p:grpSpPr bwMode="auto">
              <a:xfrm>
                <a:off x="768" y="1853"/>
                <a:ext cx="1018" cy="163"/>
                <a:chOff x="2352" y="960"/>
                <a:chExt cx="1392" cy="288"/>
              </a:xfrm>
            </p:grpSpPr>
            <p:sp>
              <p:nvSpPr>
                <p:cNvPr id="22626" name="Rectangle 53"/>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Base4</a:t>
                  </a:r>
                </a:p>
              </p:txBody>
            </p:sp>
            <p:sp>
              <p:nvSpPr>
                <p:cNvPr id="22627" name="Rectangle 54"/>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Limit4</a:t>
                  </a:r>
                </a:p>
              </p:txBody>
            </p:sp>
          </p:grpSp>
          <p:sp>
            <p:nvSpPr>
              <p:cNvPr id="22613" name="Rectangle 55"/>
              <p:cNvSpPr>
                <a:spLocks noChangeArrowheads="1"/>
              </p:cNvSpPr>
              <p:nvPr/>
            </p:nvSpPr>
            <p:spPr bwMode="auto">
              <a:xfrm>
                <a:off x="1786" y="1853"/>
                <a:ext cx="176" cy="163"/>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V</a:t>
                </a:r>
              </a:p>
            </p:txBody>
          </p:sp>
          <p:grpSp>
            <p:nvGrpSpPr>
              <p:cNvPr id="22614" name="Group 56"/>
              <p:cNvGrpSpPr>
                <a:grpSpLocks/>
              </p:cNvGrpSpPr>
              <p:nvPr/>
            </p:nvGrpSpPr>
            <p:grpSpPr bwMode="auto">
              <a:xfrm>
                <a:off x="768" y="2016"/>
                <a:ext cx="1018" cy="164"/>
                <a:chOff x="2352" y="960"/>
                <a:chExt cx="1392" cy="288"/>
              </a:xfrm>
            </p:grpSpPr>
            <p:sp>
              <p:nvSpPr>
                <p:cNvPr id="22624" name="Rectangle 57"/>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Base5</a:t>
                  </a:r>
                </a:p>
              </p:txBody>
            </p:sp>
            <p:sp>
              <p:nvSpPr>
                <p:cNvPr id="22625" name="Rectangle 58"/>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Limit5</a:t>
                  </a:r>
                </a:p>
              </p:txBody>
            </p:sp>
          </p:grpSp>
          <p:sp>
            <p:nvSpPr>
              <p:cNvPr id="22615" name="Rectangle 59"/>
              <p:cNvSpPr>
                <a:spLocks noChangeArrowheads="1"/>
              </p:cNvSpPr>
              <p:nvPr/>
            </p:nvSpPr>
            <p:spPr bwMode="auto">
              <a:xfrm>
                <a:off x="1786" y="2016"/>
                <a:ext cx="176" cy="164"/>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N</a:t>
                </a:r>
              </a:p>
            </p:txBody>
          </p:sp>
          <p:grpSp>
            <p:nvGrpSpPr>
              <p:cNvPr id="22616" name="Group 60"/>
              <p:cNvGrpSpPr>
                <a:grpSpLocks/>
              </p:cNvGrpSpPr>
              <p:nvPr/>
            </p:nvGrpSpPr>
            <p:grpSpPr bwMode="auto">
              <a:xfrm>
                <a:off x="768" y="2180"/>
                <a:ext cx="1018" cy="163"/>
                <a:chOff x="2352" y="960"/>
                <a:chExt cx="1392" cy="288"/>
              </a:xfrm>
            </p:grpSpPr>
            <p:sp>
              <p:nvSpPr>
                <p:cNvPr id="22622" name="Rectangle 61"/>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Base6</a:t>
                  </a:r>
                </a:p>
              </p:txBody>
            </p:sp>
            <p:sp>
              <p:nvSpPr>
                <p:cNvPr id="22623" name="Rectangle 62"/>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Limit6</a:t>
                  </a:r>
                </a:p>
              </p:txBody>
            </p:sp>
          </p:grpSp>
          <p:sp>
            <p:nvSpPr>
              <p:cNvPr id="22617" name="Rectangle 63"/>
              <p:cNvSpPr>
                <a:spLocks noChangeArrowheads="1"/>
              </p:cNvSpPr>
              <p:nvPr/>
            </p:nvSpPr>
            <p:spPr bwMode="auto">
              <a:xfrm>
                <a:off x="1786" y="2180"/>
                <a:ext cx="176" cy="163"/>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N</a:t>
                </a:r>
              </a:p>
            </p:txBody>
          </p:sp>
          <p:grpSp>
            <p:nvGrpSpPr>
              <p:cNvPr id="22618" name="Group 64"/>
              <p:cNvGrpSpPr>
                <a:grpSpLocks/>
              </p:cNvGrpSpPr>
              <p:nvPr/>
            </p:nvGrpSpPr>
            <p:grpSpPr bwMode="auto">
              <a:xfrm>
                <a:off x="768" y="2343"/>
                <a:ext cx="1018" cy="163"/>
                <a:chOff x="2352" y="960"/>
                <a:chExt cx="1392" cy="288"/>
              </a:xfrm>
            </p:grpSpPr>
            <p:sp>
              <p:nvSpPr>
                <p:cNvPr id="22620" name="Rectangle 65"/>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Base7</a:t>
                  </a:r>
                </a:p>
              </p:txBody>
            </p:sp>
            <p:sp>
              <p:nvSpPr>
                <p:cNvPr id="22621" name="Rectangle 66"/>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Limit7</a:t>
                  </a:r>
                </a:p>
              </p:txBody>
            </p:sp>
          </p:grpSp>
          <p:sp>
            <p:nvSpPr>
              <p:cNvPr id="22619" name="Rectangle 67"/>
              <p:cNvSpPr>
                <a:spLocks noChangeArrowheads="1"/>
              </p:cNvSpPr>
              <p:nvPr/>
            </p:nvSpPr>
            <p:spPr bwMode="auto">
              <a:xfrm>
                <a:off x="1786" y="2343"/>
                <a:ext cx="176" cy="163"/>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V</a:t>
                </a:r>
              </a:p>
            </p:txBody>
          </p:sp>
        </p:grpSp>
        <p:grpSp>
          <p:nvGrpSpPr>
            <p:cNvPr id="22600" name="Group 70"/>
            <p:cNvGrpSpPr>
              <a:grpSpLocks/>
            </p:cNvGrpSpPr>
            <p:nvPr/>
          </p:nvGrpSpPr>
          <p:grpSpPr bwMode="auto">
            <a:xfrm>
              <a:off x="768" y="1576"/>
              <a:ext cx="1194" cy="163"/>
              <a:chOff x="768" y="1527"/>
              <a:chExt cx="1194" cy="163"/>
            </a:xfrm>
          </p:grpSpPr>
          <p:grpSp>
            <p:nvGrpSpPr>
              <p:cNvPr id="22601" name="Group 71"/>
              <p:cNvGrpSpPr>
                <a:grpSpLocks/>
              </p:cNvGrpSpPr>
              <p:nvPr/>
            </p:nvGrpSpPr>
            <p:grpSpPr bwMode="auto">
              <a:xfrm>
                <a:off x="768" y="1527"/>
                <a:ext cx="1018" cy="163"/>
                <a:chOff x="2352" y="960"/>
                <a:chExt cx="1392" cy="288"/>
              </a:xfrm>
            </p:grpSpPr>
            <p:sp>
              <p:nvSpPr>
                <p:cNvPr id="22603" name="Rectangle 72"/>
                <p:cNvSpPr>
                  <a:spLocks noChangeArrowheads="1"/>
                </p:cNvSpPr>
                <p:nvPr/>
              </p:nvSpPr>
              <p:spPr bwMode="auto">
                <a:xfrm>
                  <a:off x="2352" y="960"/>
                  <a:ext cx="672" cy="288"/>
                </a:xfrm>
                <a:prstGeom prst="rect">
                  <a:avLst/>
                </a:prstGeom>
                <a:solidFill>
                  <a:schemeClr val="accent1"/>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Base2</a:t>
                  </a:r>
                </a:p>
              </p:txBody>
            </p:sp>
            <p:sp>
              <p:nvSpPr>
                <p:cNvPr id="22604" name="Rectangle 73"/>
                <p:cNvSpPr>
                  <a:spLocks noChangeArrowheads="1"/>
                </p:cNvSpPr>
                <p:nvPr/>
              </p:nvSpPr>
              <p:spPr bwMode="auto">
                <a:xfrm>
                  <a:off x="3024" y="960"/>
                  <a:ext cx="720" cy="288"/>
                </a:xfrm>
                <a:prstGeom prst="rect">
                  <a:avLst/>
                </a:prstGeom>
                <a:solidFill>
                  <a:schemeClr val="accent1"/>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Limit2</a:t>
                  </a:r>
                </a:p>
              </p:txBody>
            </p:sp>
          </p:grpSp>
          <p:sp>
            <p:nvSpPr>
              <p:cNvPr id="22602" name="Rectangle 74"/>
              <p:cNvSpPr>
                <a:spLocks noChangeArrowheads="1"/>
              </p:cNvSpPr>
              <p:nvPr/>
            </p:nvSpPr>
            <p:spPr bwMode="auto">
              <a:xfrm>
                <a:off x="1786" y="1527"/>
                <a:ext cx="176" cy="163"/>
              </a:xfrm>
              <a:prstGeom prst="rect">
                <a:avLst/>
              </a:prstGeom>
              <a:solidFill>
                <a:schemeClr val="accent1"/>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V</a:t>
                </a:r>
              </a:p>
            </p:txBody>
          </p:sp>
        </p:grpSp>
      </p:grpSp>
      <p:sp>
        <p:nvSpPr>
          <p:cNvPr id="707659" name="Line 75"/>
          <p:cNvSpPr>
            <a:spLocks noChangeShapeType="1"/>
          </p:cNvSpPr>
          <p:nvPr/>
        </p:nvSpPr>
        <p:spPr bwMode="auto">
          <a:xfrm flipV="1">
            <a:off x="3940175" y="914400"/>
            <a:ext cx="4191000" cy="1447800"/>
          </a:xfrm>
          <a:prstGeom prst="line">
            <a:avLst/>
          </a:prstGeom>
          <a:noFill/>
          <a:ln w="76200">
            <a:solidFill>
              <a:schemeClr val="hlink"/>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nvGrpSpPr>
          <p:cNvPr id="707809" name="Group 225"/>
          <p:cNvGrpSpPr>
            <a:grpSpLocks/>
          </p:cNvGrpSpPr>
          <p:nvPr/>
        </p:nvGrpSpPr>
        <p:grpSpPr bwMode="auto">
          <a:xfrm>
            <a:off x="7932741" y="914401"/>
            <a:ext cx="2106613" cy="2225675"/>
            <a:chOff x="4037" y="672"/>
            <a:chExt cx="1327" cy="1402"/>
          </a:xfrm>
        </p:grpSpPr>
        <p:grpSp>
          <p:nvGrpSpPr>
            <p:cNvPr id="22584" name="Group 4"/>
            <p:cNvGrpSpPr>
              <a:grpSpLocks/>
            </p:cNvGrpSpPr>
            <p:nvPr/>
          </p:nvGrpSpPr>
          <p:grpSpPr bwMode="auto">
            <a:xfrm>
              <a:off x="4162" y="672"/>
              <a:ext cx="1171" cy="1129"/>
              <a:chOff x="2400" y="1104"/>
              <a:chExt cx="1248" cy="1236"/>
            </a:xfrm>
          </p:grpSpPr>
          <p:sp>
            <p:nvSpPr>
              <p:cNvPr id="22586" name="Rectangle 5"/>
              <p:cNvSpPr>
                <a:spLocks noChangeArrowheads="1"/>
              </p:cNvSpPr>
              <p:nvPr/>
            </p:nvSpPr>
            <p:spPr bwMode="auto">
              <a:xfrm>
                <a:off x="2400" y="1104"/>
                <a:ext cx="803" cy="206"/>
              </a:xfrm>
              <a:prstGeom prst="rect">
                <a:avLst/>
              </a:prstGeom>
              <a:solidFill>
                <a:srgbClr val="00FFFF"/>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page #0</a:t>
                </a:r>
              </a:p>
            </p:txBody>
          </p:sp>
          <p:sp>
            <p:nvSpPr>
              <p:cNvPr id="22587" name="Rectangle 6"/>
              <p:cNvSpPr>
                <a:spLocks noChangeArrowheads="1"/>
              </p:cNvSpPr>
              <p:nvPr/>
            </p:nvSpPr>
            <p:spPr bwMode="auto">
              <a:xfrm>
                <a:off x="2400" y="1310"/>
                <a:ext cx="803" cy="206"/>
              </a:xfrm>
              <a:prstGeom prst="rect">
                <a:avLst/>
              </a:prstGeom>
              <a:solidFill>
                <a:srgbClr val="00FFFF"/>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page #1</a:t>
                </a:r>
              </a:p>
            </p:txBody>
          </p:sp>
          <p:sp>
            <p:nvSpPr>
              <p:cNvPr id="22588" name="Rectangle 7"/>
              <p:cNvSpPr>
                <a:spLocks noChangeArrowheads="1"/>
              </p:cNvSpPr>
              <p:nvPr/>
            </p:nvSpPr>
            <p:spPr bwMode="auto">
              <a:xfrm>
                <a:off x="2400" y="1516"/>
                <a:ext cx="803" cy="206"/>
              </a:xfrm>
              <a:prstGeom prst="rect">
                <a:avLst/>
              </a:prstGeom>
              <a:solidFill>
                <a:srgbClr val="00FFFF"/>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page #2</a:t>
                </a:r>
              </a:p>
            </p:txBody>
          </p:sp>
          <p:sp>
            <p:nvSpPr>
              <p:cNvPr id="22589" name="Rectangle 8"/>
              <p:cNvSpPr>
                <a:spLocks noChangeArrowheads="1"/>
              </p:cNvSpPr>
              <p:nvPr/>
            </p:nvSpPr>
            <p:spPr bwMode="auto">
              <a:xfrm>
                <a:off x="2400" y="1722"/>
                <a:ext cx="803" cy="206"/>
              </a:xfrm>
              <a:prstGeom prst="rect">
                <a:avLst/>
              </a:prstGeom>
              <a:solidFill>
                <a:srgbClr val="00FFFF"/>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page #3</a:t>
                </a:r>
              </a:p>
            </p:txBody>
          </p:sp>
          <p:sp>
            <p:nvSpPr>
              <p:cNvPr id="22590" name="Rectangle 9"/>
              <p:cNvSpPr>
                <a:spLocks noChangeArrowheads="1"/>
              </p:cNvSpPr>
              <p:nvPr/>
            </p:nvSpPr>
            <p:spPr bwMode="auto">
              <a:xfrm>
                <a:off x="2400" y="1928"/>
                <a:ext cx="803" cy="206"/>
              </a:xfrm>
              <a:prstGeom prst="rect">
                <a:avLst/>
              </a:prstGeom>
              <a:solidFill>
                <a:srgbClr val="00FFFF"/>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page #4</a:t>
                </a:r>
              </a:p>
            </p:txBody>
          </p:sp>
          <p:sp>
            <p:nvSpPr>
              <p:cNvPr id="22591" name="Rectangle 10"/>
              <p:cNvSpPr>
                <a:spLocks noChangeArrowheads="1"/>
              </p:cNvSpPr>
              <p:nvPr/>
            </p:nvSpPr>
            <p:spPr bwMode="auto">
              <a:xfrm>
                <a:off x="2400" y="2134"/>
                <a:ext cx="803" cy="206"/>
              </a:xfrm>
              <a:prstGeom prst="rect">
                <a:avLst/>
              </a:prstGeom>
              <a:solidFill>
                <a:srgbClr val="00FFFF"/>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page #5</a:t>
                </a:r>
              </a:p>
            </p:txBody>
          </p:sp>
          <p:grpSp>
            <p:nvGrpSpPr>
              <p:cNvPr id="22592" name="Group 11"/>
              <p:cNvGrpSpPr>
                <a:grpSpLocks/>
              </p:cNvGrpSpPr>
              <p:nvPr/>
            </p:nvGrpSpPr>
            <p:grpSpPr bwMode="auto">
              <a:xfrm>
                <a:off x="3200" y="1104"/>
                <a:ext cx="448" cy="1236"/>
                <a:chOff x="3200" y="1104"/>
                <a:chExt cx="400" cy="1236"/>
              </a:xfrm>
            </p:grpSpPr>
            <p:sp>
              <p:nvSpPr>
                <p:cNvPr id="22593" name="Rectangle 12"/>
                <p:cNvSpPr>
                  <a:spLocks noChangeArrowheads="1"/>
                </p:cNvSpPr>
                <p:nvPr/>
              </p:nvSpPr>
              <p:spPr bwMode="auto">
                <a:xfrm>
                  <a:off x="3200" y="1104"/>
                  <a:ext cx="400" cy="206"/>
                </a:xfrm>
                <a:prstGeom prst="rect">
                  <a:avLst/>
                </a:prstGeom>
                <a:solidFill>
                  <a:srgbClr val="00FFFF"/>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600" b="0">
                      <a:latin typeface="Gill Sans" charset="0"/>
                      <a:ea typeface="Gill Sans" charset="0"/>
                      <a:cs typeface="Gill Sans" charset="0"/>
                    </a:rPr>
                    <a:t>V,R</a:t>
                  </a:r>
                </a:p>
              </p:txBody>
            </p:sp>
            <p:sp>
              <p:nvSpPr>
                <p:cNvPr id="22594" name="Rectangle 13"/>
                <p:cNvSpPr>
                  <a:spLocks noChangeArrowheads="1"/>
                </p:cNvSpPr>
                <p:nvPr/>
              </p:nvSpPr>
              <p:spPr bwMode="auto">
                <a:xfrm>
                  <a:off x="3200" y="1310"/>
                  <a:ext cx="400" cy="206"/>
                </a:xfrm>
                <a:prstGeom prst="rect">
                  <a:avLst/>
                </a:prstGeom>
                <a:solidFill>
                  <a:srgbClr val="00FFFF"/>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600" b="0">
                      <a:latin typeface="Gill Sans" charset="0"/>
                      <a:ea typeface="Gill Sans" charset="0"/>
                      <a:cs typeface="Gill Sans" charset="0"/>
                    </a:rPr>
                    <a:t>V,R</a:t>
                  </a:r>
                </a:p>
              </p:txBody>
            </p:sp>
            <p:sp>
              <p:nvSpPr>
                <p:cNvPr id="22595" name="Rectangle 14"/>
                <p:cNvSpPr>
                  <a:spLocks noChangeArrowheads="1"/>
                </p:cNvSpPr>
                <p:nvPr/>
              </p:nvSpPr>
              <p:spPr bwMode="auto">
                <a:xfrm>
                  <a:off x="3200" y="1516"/>
                  <a:ext cx="400" cy="206"/>
                </a:xfrm>
                <a:prstGeom prst="rect">
                  <a:avLst/>
                </a:prstGeom>
                <a:solidFill>
                  <a:srgbClr val="00FFFF"/>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600" b="0">
                      <a:latin typeface="Gill Sans" charset="0"/>
                      <a:ea typeface="Gill Sans" charset="0"/>
                      <a:cs typeface="Gill Sans" charset="0"/>
                    </a:rPr>
                    <a:t>V,R,W</a:t>
                  </a:r>
                </a:p>
              </p:txBody>
            </p:sp>
            <p:sp>
              <p:nvSpPr>
                <p:cNvPr id="22596" name="Rectangle 15"/>
                <p:cNvSpPr>
                  <a:spLocks noChangeArrowheads="1"/>
                </p:cNvSpPr>
                <p:nvPr/>
              </p:nvSpPr>
              <p:spPr bwMode="auto">
                <a:xfrm>
                  <a:off x="3200" y="1722"/>
                  <a:ext cx="400" cy="206"/>
                </a:xfrm>
                <a:prstGeom prst="rect">
                  <a:avLst/>
                </a:prstGeom>
                <a:solidFill>
                  <a:srgbClr val="00FFFF"/>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600" b="0">
                      <a:latin typeface="Gill Sans" charset="0"/>
                      <a:ea typeface="Gill Sans" charset="0"/>
                      <a:cs typeface="Gill Sans" charset="0"/>
                    </a:rPr>
                    <a:t>V,R,W</a:t>
                  </a:r>
                </a:p>
              </p:txBody>
            </p:sp>
            <p:sp>
              <p:nvSpPr>
                <p:cNvPr id="22597" name="Rectangle 16"/>
                <p:cNvSpPr>
                  <a:spLocks noChangeArrowheads="1"/>
                </p:cNvSpPr>
                <p:nvPr/>
              </p:nvSpPr>
              <p:spPr bwMode="auto">
                <a:xfrm>
                  <a:off x="3200" y="1928"/>
                  <a:ext cx="400" cy="206"/>
                </a:xfrm>
                <a:prstGeom prst="rect">
                  <a:avLst/>
                </a:prstGeom>
                <a:solidFill>
                  <a:srgbClr val="00FFFF"/>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600" b="0">
                      <a:latin typeface="Gill Sans" charset="0"/>
                      <a:ea typeface="Gill Sans" charset="0"/>
                      <a:cs typeface="Gill Sans" charset="0"/>
                    </a:rPr>
                    <a:t>N</a:t>
                  </a:r>
                </a:p>
              </p:txBody>
            </p:sp>
            <p:sp>
              <p:nvSpPr>
                <p:cNvPr id="22598" name="Rectangle 17"/>
                <p:cNvSpPr>
                  <a:spLocks noChangeArrowheads="1"/>
                </p:cNvSpPr>
                <p:nvPr/>
              </p:nvSpPr>
              <p:spPr bwMode="auto">
                <a:xfrm>
                  <a:off x="3200" y="2134"/>
                  <a:ext cx="400" cy="206"/>
                </a:xfrm>
                <a:prstGeom prst="rect">
                  <a:avLst/>
                </a:prstGeom>
                <a:solidFill>
                  <a:srgbClr val="00FFFF"/>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600" b="0">
                      <a:latin typeface="Gill Sans" charset="0"/>
                      <a:ea typeface="Gill Sans" charset="0"/>
                      <a:cs typeface="Gill Sans" charset="0"/>
                    </a:rPr>
                    <a:t>V,R,W</a:t>
                  </a:r>
                </a:p>
              </p:txBody>
            </p:sp>
          </p:grpSp>
        </p:grpSp>
        <p:sp>
          <p:nvSpPr>
            <p:cNvPr id="22585" name="Text Box 122"/>
            <p:cNvSpPr txBox="1">
              <a:spLocks noChangeArrowheads="1"/>
            </p:cNvSpPr>
            <p:nvPr/>
          </p:nvSpPr>
          <p:spPr bwMode="auto">
            <a:xfrm>
              <a:off x="4037" y="1824"/>
              <a:ext cx="1327" cy="25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b="0">
                  <a:latin typeface="Gill Sans" charset="0"/>
                  <a:ea typeface="Gill Sans" charset="0"/>
                  <a:cs typeface="Gill Sans" charset="0"/>
                </a:rPr>
                <a:t>Shared Segment</a:t>
              </a:r>
            </a:p>
          </p:txBody>
        </p:sp>
      </p:grpSp>
      <p:grpSp>
        <p:nvGrpSpPr>
          <p:cNvPr id="707808" name="Group 224"/>
          <p:cNvGrpSpPr>
            <a:grpSpLocks/>
          </p:cNvGrpSpPr>
          <p:nvPr/>
        </p:nvGrpSpPr>
        <p:grpSpPr bwMode="auto">
          <a:xfrm>
            <a:off x="6189664" y="3200401"/>
            <a:ext cx="1895475" cy="2073275"/>
            <a:chOff x="2939" y="2112"/>
            <a:chExt cx="1194" cy="1306"/>
          </a:xfrm>
        </p:grpSpPr>
        <p:grpSp>
          <p:nvGrpSpPr>
            <p:cNvPr id="22540" name="Group 88"/>
            <p:cNvGrpSpPr>
              <a:grpSpLocks/>
            </p:cNvGrpSpPr>
            <p:nvPr/>
          </p:nvGrpSpPr>
          <p:grpSpPr bwMode="auto">
            <a:xfrm>
              <a:off x="2939" y="2112"/>
              <a:ext cx="1194" cy="1306"/>
              <a:chOff x="768" y="1200"/>
              <a:chExt cx="1194" cy="1306"/>
            </a:xfrm>
          </p:grpSpPr>
          <p:grpSp>
            <p:nvGrpSpPr>
              <p:cNvPr id="22546" name="Group 89"/>
              <p:cNvGrpSpPr>
                <a:grpSpLocks/>
              </p:cNvGrpSpPr>
              <p:nvPr/>
            </p:nvGrpSpPr>
            <p:grpSpPr bwMode="auto">
              <a:xfrm>
                <a:off x="768" y="1200"/>
                <a:ext cx="1018" cy="163"/>
                <a:chOff x="2352" y="960"/>
                <a:chExt cx="1392" cy="288"/>
              </a:xfrm>
            </p:grpSpPr>
            <p:sp>
              <p:nvSpPr>
                <p:cNvPr id="22577" name="Rectangle 90"/>
                <p:cNvSpPr>
                  <a:spLocks noChangeArrowheads="1"/>
                </p:cNvSpPr>
                <p:nvPr/>
              </p:nvSpPr>
              <p:spPr bwMode="auto">
                <a:xfrm>
                  <a:off x="2352" y="960"/>
                  <a:ext cx="672" cy="288"/>
                </a:xfrm>
                <a:prstGeom prst="rect">
                  <a:avLst/>
                </a:prstGeom>
                <a:solidFill>
                  <a:srgbClr val="FFFF00"/>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Base0</a:t>
                  </a:r>
                </a:p>
              </p:txBody>
            </p:sp>
            <p:sp>
              <p:nvSpPr>
                <p:cNvPr id="22578" name="Rectangle 91"/>
                <p:cNvSpPr>
                  <a:spLocks noChangeArrowheads="1"/>
                </p:cNvSpPr>
                <p:nvPr/>
              </p:nvSpPr>
              <p:spPr bwMode="auto">
                <a:xfrm>
                  <a:off x="3024" y="960"/>
                  <a:ext cx="720" cy="288"/>
                </a:xfrm>
                <a:prstGeom prst="rect">
                  <a:avLst/>
                </a:prstGeom>
                <a:solidFill>
                  <a:srgbClr val="FFFF00"/>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Limit0</a:t>
                  </a:r>
                </a:p>
              </p:txBody>
            </p:sp>
          </p:grpSp>
          <p:sp>
            <p:nvSpPr>
              <p:cNvPr id="22547" name="Rectangle 92"/>
              <p:cNvSpPr>
                <a:spLocks noChangeArrowheads="1"/>
              </p:cNvSpPr>
              <p:nvPr/>
            </p:nvSpPr>
            <p:spPr bwMode="auto">
              <a:xfrm>
                <a:off x="1786" y="1200"/>
                <a:ext cx="176" cy="163"/>
              </a:xfrm>
              <a:prstGeom prst="rect">
                <a:avLst/>
              </a:prstGeom>
              <a:solidFill>
                <a:srgbClr val="FFFF00"/>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V</a:t>
                </a:r>
              </a:p>
            </p:txBody>
          </p:sp>
          <p:grpSp>
            <p:nvGrpSpPr>
              <p:cNvPr id="22548" name="Group 93"/>
              <p:cNvGrpSpPr>
                <a:grpSpLocks/>
              </p:cNvGrpSpPr>
              <p:nvPr/>
            </p:nvGrpSpPr>
            <p:grpSpPr bwMode="auto">
              <a:xfrm>
                <a:off x="768" y="1363"/>
                <a:ext cx="1018" cy="164"/>
                <a:chOff x="2352" y="960"/>
                <a:chExt cx="1392" cy="288"/>
              </a:xfrm>
            </p:grpSpPr>
            <p:sp>
              <p:nvSpPr>
                <p:cNvPr id="22575" name="Rectangle 94"/>
                <p:cNvSpPr>
                  <a:spLocks noChangeArrowheads="1"/>
                </p:cNvSpPr>
                <p:nvPr/>
              </p:nvSpPr>
              <p:spPr bwMode="auto">
                <a:xfrm>
                  <a:off x="2352" y="960"/>
                  <a:ext cx="672" cy="288"/>
                </a:xfrm>
                <a:prstGeom prst="rect">
                  <a:avLst/>
                </a:prstGeom>
                <a:solidFill>
                  <a:srgbClr val="FFFF00"/>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Base1</a:t>
                  </a:r>
                </a:p>
              </p:txBody>
            </p:sp>
            <p:sp>
              <p:nvSpPr>
                <p:cNvPr id="22576" name="Rectangle 95"/>
                <p:cNvSpPr>
                  <a:spLocks noChangeArrowheads="1"/>
                </p:cNvSpPr>
                <p:nvPr/>
              </p:nvSpPr>
              <p:spPr bwMode="auto">
                <a:xfrm>
                  <a:off x="3024" y="960"/>
                  <a:ext cx="720" cy="288"/>
                </a:xfrm>
                <a:prstGeom prst="rect">
                  <a:avLst/>
                </a:prstGeom>
                <a:solidFill>
                  <a:srgbClr val="FFFF00"/>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Limit1</a:t>
                  </a:r>
                </a:p>
              </p:txBody>
            </p:sp>
          </p:grpSp>
          <p:sp>
            <p:nvSpPr>
              <p:cNvPr id="22549" name="Rectangle 96"/>
              <p:cNvSpPr>
                <a:spLocks noChangeArrowheads="1"/>
              </p:cNvSpPr>
              <p:nvPr/>
            </p:nvSpPr>
            <p:spPr bwMode="auto">
              <a:xfrm>
                <a:off x="1786" y="1363"/>
                <a:ext cx="176" cy="164"/>
              </a:xfrm>
              <a:prstGeom prst="rect">
                <a:avLst/>
              </a:prstGeom>
              <a:solidFill>
                <a:srgbClr val="FFFF00"/>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V</a:t>
                </a:r>
              </a:p>
            </p:txBody>
          </p:sp>
          <p:grpSp>
            <p:nvGrpSpPr>
              <p:cNvPr id="22550" name="Group 97"/>
              <p:cNvGrpSpPr>
                <a:grpSpLocks/>
              </p:cNvGrpSpPr>
              <p:nvPr/>
            </p:nvGrpSpPr>
            <p:grpSpPr bwMode="auto">
              <a:xfrm>
                <a:off x="768" y="1527"/>
                <a:ext cx="1194" cy="163"/>
                <a:chOff x="768" y="1527"/>
                <a:chExt cx="1194" cy="163"/>
              </a:xfrm>
            </p:grpSpPr>
            <p:grpSp>
              <p:nvGrpSpPr>
                <p:cNvPr id="22571" name="Group 98"/>
                <p:cNvGrpSpPr>
                  <a:grpSpLocks/>
                </p:cNvGrpSpPr>
                <p:nvPr/>
              </p:nvGrpSpPr>
              <p:grpSpPr bwMode="auto">
                <a:xfrm>
                  <a:off x="768" y="1527"/>
                  <a:ext cx="1018" cy="163"/>
                  <a:chOff x="2352" y="960"/>
                  <a:chExt cx="1392" cy="288"/>
                </a:xfrm>
              </p:grpSpPr>
              <p:sp>
                <p:nvSpPr>
                  <p:cNvPr id="22573" name="Rectangle 99"/>
                  <p:cNvSpPr>
                    <a:spLocks noChangeArrowheads="1"/>
                  </p:cNvSpPr>
                  <p:nvPr/>
                </p:nvSpPr>
                <p:spPr bwMode="auto">
                  <a:xfrm>
                    <a:off x="2352" y="960"/>
                    <a:ext cx="672" cy="288"/>
                  </a:xfrm>
                  <a:prstGeom prst="rect">
                    <a:avLst/>
                  </a:prstGeom>
                  <a:solidFill>
                    <a:srgbClr val="FFFF00"/>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Base2</a:t>
                    </a:r>
                  </a:p>
                </p:txBody>
              </p:sp>
              <p:sp>
                <p:nvSpPr>
                  <p:cNvPr id="22574" name="Rectangle 100"/>
                  <p:cNvSpPr>
                    <a:spLocks noChangeArrowheads="1"/>
                  </p:cNvSpPr>
                  <p:nvPr/>
                </p:nvSpPr>
                <p:spPr bwMode="auto">
                  <a:xfrm>
                    <a:off x="3024" y="960"/>
                    <a:ext cx="720" cy="288"/>
                  </a:xfrm>
                  <a:prstGeom prst="rect">
                    <a:avLst/>
                  </a:prstGeom>
                  <a:solidFill>
                    <a:srgbClr val="FFFF00"/>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Limit2</a:t>
                    </a:r>
                  </a:p>
                </p:txBody>
              </p:sp>
            </p:grpSp>
            <p:sp>
              <p:nvSpPr>
                <p:cNvPr id="22572" name="Rectangle 101"/>
                <p:cNvSpPr>
                  <a:spLocks noChangeArrowheads="1"/>
                </p:cNvSpPr>
                <p:nvPr/>
              </p:nvSpPr>
              <p:spPr bwMode="auto">
                <a:xfrm>
                  <a:off x="1786" y="1527"/>
                  <a:ext cx="176" cy="163"/>
                </a:xfrm>
                <a:prstGeom prst="rect">
                  <a:avLst/>
                </a:prstGeom>
                <a:solidFill>
                  <a:srgbClr val="FFFF00"/>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V</a:t>
                  </a:r>
                </a:p>
              </p:txBody>
            </p:sp>
          </p:grpSp>
          <p:grpSp>
            <p:nvGrpSpPr>
              <p:cNvPr id="22551" name="Group 102"/>
              <p:cNvGrpSpPr>
                <a:grpSpLocks/>
              </p:cNvGrpSpPr>
              <p:nvPr/>
            </p:nvGrpSpPr>
            <p:grpSpPr bwMode="auto">
              <a:xfrm>
                <a:off x="768" y="1690"/>
                <a:ext cx="1018" cy="163"/>
                <a:chOff x="2352" y="960"/>
                <a:chExt cx="1392" cy="288"/>
              </a:xfrm>
            </p:grpSpPr>
            <p:sp>
              <p:nvSpPr>
                <p:cNvPr id="22569" name="Rectangle 103"/>
                <p:cNvSpPr>
                  <a:spLocks noChangeArrowheads="1"/>
                </p:cNvSpPr>
                <p:nvPr/>
              </p:nvSpPr>
              <p:spPr bwMode="auto">
                <a:xfrm>
                  <a:off x="2352" y="960"/>
                  <a:ext cx="672" cy="288"/>
                </a:xfrm>
                <a:prstGeom prst="rect">
                  <a:avLst/>
                </a:prstGeom>
                <a:solidFill>
                  <a:srgbClr val="FFFF00"/>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Base3</a:t>
                  </a:r>
                </a:p>
              </p:txBody>
            </p:sp>
            <p:sp>
              <p:nvSpPr>
                <p:cNvPr id="22570" name="Rectangle 104"/>
                <p:cNvSpPr>
                  <a:spLocks noChangeArrowheads="1"/>
                </p:cNvSpPr>
                <p:nvPr/>
              </p:nvSpPr>
              <p:spPr bwMode="auto">
                <a:xfrm>
                  <a:off x="3024" y="960"/>
                  <a:ext cx="720" cy="288"/>
                </a:xfrm>
                <a:prstGeom prst="rect">
                  <a:avLst/>
                </a:prstGeom>
                <a:solidFill>
                  <a:srgbClr val="FFFF00"/>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Limit3</a:t>
                  </a:r>
                </a:p>
              </p:txBody>
            </p:sp>
          </p:grpSp>
          <p:sp>
            <p:nvSpPr>
              <p:cNvPr id="22552" name="Rectangle 105"/>
              <p:cNvSpPr>
                <a:spLocks noChangeArrowheads="1"/>
              </p:cNvSpPr>
              <p:nvPr/>
            </p:nvSpPr>
            <p:spPr bwMode="auto">
              <a:xfrm>
                <a:off x="1786" y="1690"/>
                <a:ext cx="176" cy="163"/>
              </a:xfrm>
              <a:prstGeom prst="rect">
                <a:avLst/>
              </a:prstGeom>
              <a:solidFill>
                <a:srgbClr val="FFFF00"/>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N</a:t>
                </a:r>
              </a:p>
            </p:txBody>
          </p:sp>
          <p:grpSp>
            <p:nvGrpSpPr>
              <p:cNvPr id="22553" name="Group 106"/>
              <p:cNvGrpSpPr>
                <a:grpSpLocks/>
              </p:cNvGrpSpPr>
              <p:nvPr/>
            </p:nvGrpSpPr>
            <p:grpSpPr bwMode="auto">
              <a:xfrm>
                <a:off x="768" y="1853"/>
                <a:ext cx="1018" cy="163"/>
                <a:chOff x="2352" y="960"/>
                <a:chExt cx="1392" cy="288"/>
              </a:xfrm>
            </p:grpSpPr>
            <p:sp>
              <p:nvSpPr>
                <p:cNvPr id="22567" name="Rectangle 107"/>
                <p:cNvSpPr>
                  <a:spLocks noChangeArrowheads="1"/>
                </p:cNvSpPr>
                <p:nvPr/>
              </p:nvSpPr>
              <p:spPr bwMode="auto">
                <a:xfrm>
                  <a:off x="2352" y="960"/>
                  <a:ext cx="672" cy="288"/>
                </a:xfrm>
                <a:prstGeom prst="rect">
                  <a:avLst/>
                </a:prstGeom>
                <a:solidFill>
                  <a:srgbClr val="FFFF00"/>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Base4</a:t>
                  </a:r>
                </a:p>
              </p:txBody>
            </p:sp>
            <p:sp>
              <p:nvSpPr>
                <p:cNvPr id="22568" name="Rectangle 108"/>
                <p:cNvSpPr>
                  <a:spLocks noChangeArrowheads="1"/>
                </p:cNvSpPr>
                <p:nvPr/>
              </p:nvSpPr>
              <p:spPr bwMode="auto">
                <a:xfrm>
                  <a:off x="3024" y="960"/>
                  <a:ext cx="720" cy="288"/>
                </a:xfrm>
                <a:prstGeom prst="rect">
                  <a:avLst/>
                </a:prstGeom>
                <a:solidFill>
                  <a:srgbClr val="FFFF00"/>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Limit4</a:t>
                  </a:r>
                </a:p>
              </p:txBody>
            </p:sp>
          </p:grpSp>
          <p:sp>
            <p:nvSpPr>
              <p:cNvPr id="22554" name="Rectangle 109"/>
              <p:cNvSpPr>
                <a:spLocks noChangeArrowheads="1"/>
              </p:cNvSpPr>
              <p:nvPr/>
            </p:nvSpPr>
            <p:spPr bwMode="auto">
              <a:xfrm>
                <a:off x="1786" y="1853"/>
                <a:ext cx="176" cy="163"/>
              </a:xfrm>
              <a:prstGeom prst="rect">
                <a:avLst/>
              </a:prstGeom>
              <a:solidFill>
                <a:srgbClr val="FFFF00"/>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V</a:t>
                </a:r>
              </a:p>
            </p:txBody>
          </p:sp>
          <p:grpSp>
            <p:nvGrpSpPr>
              <p:cNvPr id="22555" name="Group 110"/>
              <p:cNvGrpSpPr>
                <a:grpSpLocks/>
              </p:cNvGrpSpPr>
              <p:nvPr/>
            </p:nvGrpSpPr>
            <p:grpSpPr bwMode="auto">
              <a:xfrm>
                <a:off x="768" y="2016"/>
                <a:ext cx="1018" cy="164"/>
                <a:chOff x="2352" y="960"/>
                <a:chExt cx="1392" cy="288"/>
              </a:xfrm>
            </p:grpSpPr>
            <p:sp>
              <p:nvSpPr>
                <p:cNvPr id="22565" name="Rectangle 111"/>
                <p:cNvSpPr>
                  <a:spLocks noChangeArrowheads="1"/>
                </p:cNvSpPr>
                <p:nvPr/>
              </p:nvSpPr>
              <p:spPr bwMode="auto">
                <a:xfrm>
                  <a:off x="2352" y="960"/>
                  <a:ext cx="672" cy="288"/>
                </a:xfrm>
                <a:prstGeom prst="rect">
                  <a:avLst/>
                </a:prstGeom>
                <a:solidFill>
                  <a:srgbClr val="FFFF00"/>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Base5</a:t>
                  </a:r>
                </a:p>
              </p:txBody>
            </p:sp>
            <p:sp>
              <p:nvSpPr>
                <p:cNvPr id="22566" name="Rectangle 112"/>
                <p:cNvSpPr>
                  <a:spLocks noChangeArrowheads="1"/>
                </p:cNvSpPr>
                <p:nvPr/>
              </p:nvSpPr>
              <p:spPr bwMode="auto">
                <a:xfrm>
                  <a:off x="3024" y="960"/>
                  <a:ext cx="720" cy="288"/>
                </a:xfrm>
                <a:prstGeom prst="rect">
                  <a:avLst/>
                </a:prstGeom>
                <a:solidFill>
                  <a:srgbClr val="FFFF00"/>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Limit5</a:t>
                  </a:r>
                </a:p>
              </p:txBody>
            </p:sp>
          </p:grpSp>
          <p:sp>
            <p:nvSpPr>
              <p:cNvPr id="22556" name="Rectangle 113"/>
              <p:cNvSpPr>
                <a:spLocks noChangeArrowheads="1"/>
              </p:cNvSpPr>
              <p:nvPr/>
            </p:nvSpPr>
            <p:spPr bwMode="auto">
              <a:xfrm>
                <a:off x="1786" y="2016"/>
                <a:ext cx="176" cy="164"/>
              </a:xfrm>
              <a:prstGeom prst="rect">
                <a:avLst/>
              </a:prstGeom>
              <a:solidFill>
                <a:srgbClr val="FFFF00"/>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N</a:t>
                </a:r>
              </a:p>
            </p:txBody>
          </p:sp>
          <p:grpSp>
            <p:nvGrpSpPr>
              <p:cNvPr id="22557" name="Group 114"/>
              <p:cNvGrpSpPr>
                <a:grpSpLocks/>
              </p:cNvGrpSpPr>
              <p:nvPr/>
            </p:nvGrpSpPr>
            <p:grpSpPr bwMode="auto">
              <a:xfrm>
                <a:off x="768" y="2180"/>
                <a:ext cx="1018" cy="163"/>
                <a:chOff x="2352" y="960"/>
                <a:chExt cx="1392" cy="288"/>
              </a:xfrm>
            </p:grpSpPr>
            <p:sp>
              <p:nvSpPr>
                <p:cNvPr id="22563" name="Rectangle 115"/>
                <p:cNvSpPr>
                  <a:spLocks noChangeArrowheads="1"/>
                </p:cNvSpPr>
                <p:nvPr/>
              </p:nvSpPr>
              <p:spPr bwMode="auto">
                <a:xfrm>
                  <a:off x="2352" y="960"/>
                  <a:ext cx="672" cy="288"/>
                </a:xfrm>
                <a:prstGeom prst="rect">
                  <a:avLst/>
                </a:prstGeom>
                <a:solidFill>
                  <a:srgbClr val="FFFF00"/>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Base6</a:t>
                  </a:r>
                </a:p>
              </p:txBody>
            </p:sp>
            <p:sp>
              <p:nvSpPr>
                <p:cNvPr id="22564" name="Rectangle 116"/>
                <p:cNvSpPr>
                  <a:spLocks noChangeArrowheads="1"/>
                </p:cNvSpPr>
                <p:nvPr/>
              </p:nvSpPr>
              <p:spPr bwMode="auto">
                <a:xfrm>
                  <a:off x="3024" y="960"/>
                  <a:ext cx="720" cy="288"/>
                </a:xfrm>
                <a:prstGeom prst="rect">
                  <a:avLst/>
                </a:prstGeom>
                <a:solidFill>
                  <a:srgbClr val="FFFF00"/>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Limit6</a:t>
                  </a:r>
                </a:p>
              </p:txBody>
            </p:sp>
          </p:grpSp>
          <p:sp>
            <p:nvSpPr>
              <p:cNvPr id="22558" name="Rectangle 117"/>
              <p:cNvSpPr>
                <a:spLocks noChangeArrowheads="1"/>
              </p:cNvSpPr>
              <p:nvPr/>
            </p:nvSpPr>
            <p:spPr bwMode="auto">
              <a:xfrm>
                <a:off x="1786" y="2180"/>
                <a:ext cx="176" cy="163"/>
              </a:xfrm>
              <a:prstGeom prst="rect">
                <a:avLst/>
              </a:prstGeom>
              <a:solidFill>
                <a:srgbClr val="FFFF00"/>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N</a:t>
                </a:r>
              </a:p>
            </p:txBody>
          </p:sp>
          <p:grpSp>
            <p:nvGrpSpPr>
              <p:cNvPr id="22559" name="Group 118"/>
              <p:cNvGrpSpPr>
                <a:grpSpLocks/>
              </p:cNvGrpSpPr>
              <p:nvPr/>
            </p:nvGrpSpPr>
            <p:grpSpPr bwMode="auto">
              <a:xfrm>
                <a:off x="768" y="2343"/>
                <a:ext cx="1018" cy="163"/>
                <a:chOff x="2352" y="960"/>
                <a:chExt cx="1392" cy="288"/>
              </a:xfrm>
            </p:grpSpPr>
            <p:sp>
              <p:nvSpPr>
                <p:cNvPr id="22561" name="Rectangle 119"/>
                <p:cNvSpPr>
                  <a:spLocks noChangeArrowheads="1"/>
                </p:cNvSpPr>
                <p:nvPr/>
              </p:nvSpPr>
              <p:spPr bwMode="auto">
                <a:xfrm>
                  <a:off x="2352" y="960"/>
                  <a:ext cx="672" cy="288"/>
                </a:xfrm>
                <a:prstGeom prst="rect">
                  <a:avLst/>
                </a:prstGeom>
                <a:solidFill>
                  <a:srgbClr val="FFFF00"/>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Base7</a:t>
                  </a:r>
                </a:p>
              </p:txBody>
            </p:sp>
            <p:sp>
              <p:nvSpPr>
                <p:cNvPr id="22562" name="Rectangle 120"/>
                <p:cNvSpPr>
                  <a:spLocks noChangeArrowheads="1"/>
                </p:cNvSpPr>
                <p:nvPr/>
              </p:nvSpPr>
              <p:spPr bwMode="auto">
                <a:xfrm>
                  <a:off x="3024" y="960"/>
                  <a:ext cx="720" cy="288"/>
                </a:xfrm>
                <a:prstGeom prst="rect">
                  <a:avLst/>
                </a:prstGeom>
                <a:solidFill>
                  <a:srgbClr val="FFFF00"/>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Limit7</a:t>
                  </a:r>
                </a:p>
              </p:txBody>
            </p:sp>
          </p:grpSp>
          <p:sp>
            <p:nvSpPr>
              <p:cNvPr id="22560" name="Rectangle 121"/>
              <p:cNvSpPr>
                <a:spLocks noChangeArrowheads="1"/>
              </p:cNvSpPr>
              <p:nvPr/>
            </p:nvSpPr>
            <p:spPr bwMode="auto">
              <a:xfrm>
                <a:off x="1786" y="2343"/>
                <a:ext cx="176" cy="163"/>
              </a:xfrm>
              <a:prstGeom prst="rect">
                <a:avLst/>
              </a:prstGeom>
              <a:solidFill>
                <a:srgbClr val="FFFF00"/>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V</a:t>
                </a:r>
              </a:p>
            </p:txBody>
          </p:sp>
        </p:grpSp>
        <p:grpSp>
          <p:nvGrpSpPr>
            <p:cNvPr id="22541" name="Group 215"/>
            <p:cNvGrpSpPr>
              <a:grpSpLocks/>
            </p:cNvGrpSpPr>
            <p:nvPr/>
          </p:nvGrpSpPr>
          <p:grpSpPr bwMode="auto">
            <a:xfrm>
              <a:off x="2939" y="2439"/>
              <a:ext cx="1194" cy="163"/>
              <a:chOff x="768" y="1527"/>
              <a:chExt cx="1194" cy="163"/>
            </a:xfrm>
          </p:grpSpPr>
          <p:grpSp>
            <p:nvGrpSpPr>
              <p:cNvPr id="22542" name="Group 216"/>
              <p:cNvGrpSpPr>
                <a:grpSpLocks/>
              </p:cNvGrpSpPr>
              <p:nvPr/>
            </p:nvGrpSpPr>
            <p:grpSpPr bwMode="auto">
              <a:xfrm>
                <a:off x="768" y="1527"/>
                <a:ext cx="1018" cy="163"/>
                <a:chOff x="2352" y="960"/>
                <a:chExt cx="1392" cy="288"/>
              </a:xfrm>
            </p:grpSpPr>
            <p:sp>
              <p:nvSpPr>
                <p:cNvPr id="22544" name="Rectangle 217"/>
                <p:cNvSpPr>
                  <a:spLocks noChangeArrowheads="1"/>
                </p:cNvSpPr>
                <p:nvPr/>
              </p:nvSpPr>
              <p:spPr bwMode="auto">
                <a:xfrm>
                  <a:off x="2352" y="960"/>
                  <a:ext cx="672" cy="288"/>
                </a:xfrm>
                <a:prstGeom prst="rect">
                  <a:avLst/>
                </a:prstGeom>
                <a:solidFill>
                  <a:schemeClr val="accent1"/>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Base2</a:t>
                  </a:r>
                </a:p>
              </p:txBody>
            </p:sp>
            <p:sp>
              <p:nvSpPr>
                <p:cNvPr id="22545" name="Rectangle 218"/>
                <p:cNvSpPr>
                  <a:spLocks noChangeArrowheads="1"/>
                </p:cNvSpPr>
                <p:nvPr/>
              </p:nvSpPr>
              <p:spPr bwMode="auto">
                <a:xfrm>
                  <a:off x="3024" y="960"/>
                  <a:ext cx="720" cy="288"/>
                </a:xfrm>
                <a:prstGeom prst="rect">
                  <a:avLst/>
                </a:prstGeom>
                <a:solidFill>
                  <a:schemeClr val="accent1"/>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Limit2</a:t>
                  </a:r>
                </a:p>
              </p:txBody>
            </p:sp>
          </p:grpSp>
          <p:sp>
            <p:nvSpPr>
              <p:cNvPr id="22543" name="Rectangle 219"/>
              <p:cNvSpPr>
                <a:spLocks noChangeArrowheads="1"/>
              </p:cNvSpPr>
              <p:nvPr/>
            </p:nvSpPr>
            <p:spPr bwMode="auto">
              <a:xfrm>
                <a:off x="1786" y="1527"/>
                <a:ext cx="176" cy="163"/>
              </a:xfrm>
              <a:prstGeom prst="rect">
                <a:avLst/>
              </a:prstGeom>
              <a:solidFill>
                <a:schemeClr val="accent1"/>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V</a:t>
                </a:r>
              </a:p>
            </p:txBody>
          </p:sp>
        </p:grpSp>
      </p:grpSp>
      <p:sp>
        <p:nvSpPr>
          <p:cNvPr id="707806" name="Freeform 222"/>
          <p:cNvSpPr>
            <a:spLocks/>
          </p:cNvSpPr>
          <p:nvPr/>
        </p:nvSpPr>
        <p:spPr bwMode="auto">
          <a:xfrm>
            <a:off x="4016376" y="3810000"/>
            <a:ext cx="2239963" cy="1752600"/>
          </a:xfrm>
          <a:custGeom>
            <a:avLst/>
            <a:gdLst>
              <a:gd name="T0" fmla="*/ 0 w 1536"/>
              <a:gd name="T1" fmla="*/ 1752600 h 1104"/>
              <a:gd name="T2" fmla="*/ 0 w 1536"/>
              <a:gd name="T3" fmla="*/ 1219200 h 1104"/>
              <a:gd name="T4" fmla="*/ 1539975 w 1536"/>
              <a:gd name="T5" fmla="*/ 0 h 1104"/>
              <a:gd name="T6" fmla="*/ 2239963 w 1536"/>
              <a:gd name="T7" fmla="*/ 0 h 110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36" h="1104">
                <a:moveTo>
                  <a:pt x="0" y="1104"/>
                </a:moveTo>
                <a:lnTo>
                  <a:pt x="0" y="768"/>
                </a:lnTo>
                <a:lnTo>
                  <a:pt x="1056" y="0"/>
                </a:lnTo>
                <a:lnTo>
                  <a:pt x="1536" y="0"/>
                </a:lnTo>
              </a:path>
            </a:pathLst>
          </a:custGeom>
          <a:noFill/>
          <a:ln w="76200" cap="flat" cmpd="sng">
            <a:solidFill>
              <a:schemeClr val="hlink"/>
            </a:solidFill>
            <a:prstDash val="solid"/>
            <a:round/>
            <a:headEnd type="none" w="med" len="med"/>
            <a:tailEnd type="triangle"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707807" name="Freeform 223"/>
          <p:cNvSpPr>
            <a:spLocks/>
          </p:cNvSpPr>
          <p:nvPr/>
        </p:nvSpPr>
        <p:spPr bwMode="auto">
          <a:xfrm>
            <a:off x="6840539" y="914400"/>
            <a:ext cx="1290637" cy="2895600"/>
          </a:xfrm>
          <a:custGeom>
            <a:avLst/>
            <a:gdLst>
              <a:gd name="T0" fmla="*/ 0 w 624"/>
              <a:gd name="T1" fmla="*/ 2895600 h 1776"/>
              <a:gd name="T2" fmla="*/ 0 w 624"/>
              <a:gd name="T3" fmla="*/ 1017373 h 1776"/>
              <a:gd name="T4" fmla="*/ 1290637 w 624"/>
              <a:gd name="T5" fmla="*/ 0 h 1776"/>
              <a:gd name="T6" fmla="*/ 0 60000 65536"/>
              <a:gd name="T7" fmla="*/ 0 60000 65536"/>
              <a:gd name="T8" fmla="*/ 0 60000 65536"/>
            </a:gdLst>
            <a:ahLst/>
            <a:cxnLst>
              <a:cxn ang="T6">
                <a:pos x="T0" y="T1"/>
              </a:cxn>
              <a:cxn ang="T7">
                <a:pos x="T2" y="T3"/>
              </a:cxn>
              <a:cxn ang="T8">
                <a:pos x="T4" y="T5"/>
              </a:cxn>
            </a:cxnLst>
            <a:rect l="0" t="0" r="r" b="b"/>
            <a:pathLst>
              <a:path w="624" h="1776">
                <a:moveTo>
                  <a:pt x="0" y="1776"/>
                </a:moveTo>
                <a:lnTo>
                  <a:pt x="0" y="624"/>
                </a:lnTo>
                <a:lnTo>
                  <a:pt x="624" y="0"/>
                </a:lnTo>
              </a:path>
            </a:pathLst>
          </a:custGeom>
          <a:noFill/>
          <a:ln w="76200" cap="flat" cmpd="sng">
            <a:solidFill>
              <a:schemeClr val="hlink"/>
            </a:solidFill>
            <a:prstDash val="solid"/>
            <a:round/>
            <a:headEnd type="none" w="med" len="med"/>
            <a:tailEnd type="triangle"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nvGrpSpPr>
          <p:cNvPr id="115" name="Group 28"/>
          <p:cNvGrpSpPr>
            <a:grpSpLocks/>
          </p:cNvGrpSpPr>
          <p:nvPr/>
        </p:nvGrpSpPr>
        <p:grpSpPr bwMode="auto">
          <a:xfrm>
            <a:off x="1981200" y="5541232"/>
            <a:ext cx="5068888" cy="396875"/>
            <a:chOff x="-34" y="1478"/>
            <a:chExt cx="3193" cy="250"/>
          </a:xfrm>
        </p:grpSpPr>
        <p:sp>
          <p:nvSpPr>
            <p:cNvPr id="116" name="Text Box 29"/>
            <p:cNvSpPr txBox="1">
              <a:spLocks noChangeArrowheads="1"/>
            </p:cNvSpPr>
            <p:nvPr/>
          </p:nvSpPr>
          <p:spPr bwMode="auto">
            <a:xfrm>
              <a:off x="-34" y="1478"/>
              <a:ext cx="960" cy="25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0"/>
                </a:spcBef>
              </a:pPr>
              <a:r>
                <a:rPr lang="en-US" altLang="en-US" b="0" dirty="0">
                  <a:latin typeface="Gill Sans" charset="0"/>
                  <a:ea typeface="Gill Sans" charset="0"/>
                  <a:cs typeface="Gill Sans" charset="0"/>
                </a:rPr>
                <a:t>Process B:</a:t>
              </a:r>
            </a:p>
          </p:txBody>
        </p:sp>
        <p:grpSp>
          <p:nvGrpSpPr>
            <p:cNvPr id="117" name="Group 30"/>
            <p:cNvGrpSpPr>
              <a:grpSpLocks/>
            </p:cNvGrpSpPr>
            <p:nvPr/>
          </p:nvGrpSpPr>
          <p:grpSpPr bwMode="auto">
            <a:xfrm>
              <a:off x="912" y="1490"/>
              <a:ext cx="2247" cy="238"/>
              <a:chOff x="1625" y="528"/>
              <a:chExt cx="2247" cy="238"/>
            </a:xfrm>
          </p:grpSpPr>
          <p:sp>
            <p:nvSpPr>
              <p:cNvPr id="118" name="Rectangle 31"/>
              <p:cNvSpPr>
                <a:spLocks noChangeArrowheads="1"/>
              </p:cNvSpPr>
              <p:nvPr/>
            </p:nvSpPr>
            <p:spPr bwMode="auto">
              <a:xfrm>
                <a:off x="2887" y="528"/>
                <a:ext cx="985" cy="238"/>
              </a:xfrm>
              <a:prstGeom prst="rect">
                <a:avLst/>
              </a:prstGeom>
              <a:solidFill>
                <a:srgbClr val="00CCFF"/>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Offset</a:t>
                </a:r>
              </a:p>
            </p:txBody>
          </p:sp>
          <p:sp>
            <p:nvSpPr>
              <p:cNvPr id="119" name="Rectangle 32"/>
              <p:cNvSpPr>
                <a:spLocks noChangeArrowheads="1"/>
              </p:cNvSpPr>
              <p:nvPr/>
            </p:nvSpPr>
            <p:spPr bwMode="auto">
              <a:xfrm>
                <a:off x="2256" y="528"/>
                <a:ext cx="631" cy="238"/>
              </a:xfrm>
              <a:prstGeom prst="rect">
                <a:avLst/>
              </a:prstGeom>
              <a:solidFill>
                <a:schemeClr val="hlink"/>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75000"/>
                  </a:lnSpc>
                  <a:spcBef>
                    <a:spcPct val="0"/>
                  </a:spcBef>
                </a:pPr>
                <a:r>
                  <a:rPr lang="en-US" altLang="en-US" sz="1600" b="0" dirty="0">
                    <a:latin typeface="Gill Sans" charset="0"/>
                    <a:ea typeface="Gill Sans" charset="0"/>
                    <a:cs typeface="Gill Sans" charset="0"/>
                  </a:rPr>
                  <a:t>Virtual</a:t>
                </a:r>
              </a:p>
              <a:p>
                <a:pPr>
                  <a:lnSpc>
                    <a:spcPct val="75000"/>
                  </a:lnSpc>
                  <a:spcBef>
                    <a:spcPct val="0"/>
                  </a:spcBef>
                </a:pPr>
                <a:r>
                  <a:rPr lang="en-US" altLang="en-US" sz="1600" b="0" dirty="0">
                    <a:latin typeface="Gill Sans" charset="0"/>
                    <a:ea typeface="Gill Sans" charset="0"/>
                    <a:cs typeface="Gill Sans" charset="0"/>
                  </a:rPr>
                  <a:t>Page #</a:t>
                </a:r>
              </a:p>
            </p:txBody>
          </p:sp>
          <p:sp>
            <p:nvSpPr>
              <p:cNvPr id="120" name="Rectangle 33"/>
              <p:cNvSpPr>
                <a:spLocks noChangeArrowheads="1"/>
              </p:cNvSpPr>
              <p:nvPr/>
            </p:nvSpPr>
            <p:spPr bwMode="auto">
              <a:xfrm>
                <a:off x="1625" y="528"/>
                <a:ext cx="631" cy="238"/>
              </a:xfrm>
              <a:prstGeom prst="rect">
                <a:avLst/>
              </a:prstGeom>
              <a:solidFill>
                <a:schemeClr val="hlink"/>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75000"/>
                  </a:lnSpc>
                  <a:spcBef>
                    <a:spcPct val="0"/>
                  </a:spcBef>
                </a:pPr>
                <a:r>
                  <a:rPr lang="en-US" altLang="en-US" sz="1600" b="0">
                    <a:latin typeface="Gill Sans" charset="0"/>
                    <a:ea typeface="Gill Sans" charset="0"/>
                    <a:cs typeface="Gill Sans" charset="0"/>
                  </a:rPr>
                  <a:t>Virtual</a:t>
                </a:r>
              </a:p>
              <a:p>
                <a:pPr>
                  <a:lnSpc>
                    <a:spcPct val="75000"/>
                  </a:lnSpc>
                  <a:spcBef>
                    <a:spcPct val="0"/>
                  </a:spcBef>
                </a:pPr>
                <a:r>
                  <a:rPr lang="en-US" altLang="en-US" sz="1600" b="0">
                    <a:latin typeface="Gill Sans" charset="0"/>
                    <a:ea typeface="Gill Sans" charset="0"/>
                    <a:cs typeface="Gill Sans" charset="0"/>
                  </a:rPr>
                  <a:t>Seg #</a:t>
                </a:r>
              </a:p>
            </p:txBody>
          </p:sp>
        </p:grpSp>
      </p:grpSp>
      <p:sp>
        <p:nvSpPr>
          <p:cNvPr id="121" name="Line 94"/>
          <p:cNvSpPr>
            <a:spLocks noChangeShapeType="1"/>
          </p:cNvSpPr>
          <p:nvPr/>
        </p:nvSpPr>
        <p:spPr bwMode="auto">
          <a:xfrm>
            <a:off x="4826794" y="1171490"/>
            <a:ext cx="3228227" cy="1107428"/>
          </a:xfrm>
          <a:prstGeom prst="line">
            <a:avLst/>
          </a:prstGeom>
          <a:noFill/>
          <a:ln w="76200">
            <a:solidFill>
              <a:schemeClr val="hlink"/>
            </a:solidFill>
            <a:prstDash val="sysDot"/>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122" name="Freeform 222"/>
          <p:cNvSpPr>
            <a:spLocks/>
          </p:cNvSpPr>
          <p:nvPr/>
        </p:nvSpPr>
        <p:spPr bwMode="auto">
          <a:xfrm>
            <a:off x="4999038" y="2297969"/>
            <a:ext cx="3055982" cy="3243263"/>
          </a:xfrm>
          <a:custGeom>
            <a:avLst/>
            <a:gdLst>
              <a:gd name="T0" fmla="*/ 0 w 1536"/>
              <a:gd name="T1" fmla="*/ 1752600 h 1104"/>
              <a:gd name="T2" fmla="*/ 0 w 1536"/>
              <a:gd name="T3" fmla="*/ 1219200 h 1104"/>
              <a:gd name="T4" fmla="*/ 1539975 w 1536"/>
              <a:gd name="T5" fmla="*/ 0 h 1104"/>
              <a:gd name="T6" fmla="*/ 2239963 w 1536"/>
              <a:gd name="T7" fmla="*/ 0 h 1104"/>
              <a:gd name="T8" fmla="*/ 0 60000 65536"/>
              <a:gd name="T9" fmla="*/ 0 60000 65536"/>
              <a:gd name="T10" fmla="*/ 0 60000 65536"/>
              <a:gd name="T11" fmla="*/ 0 60000 65536"/>
              <a:gd name="connsiteX0" fmla="*/ 0 w 13643"/>
              <a:gd name="connsiteY0" fmla="*/ 10000 h 10000"/>
              <a:gd name="connsiteX1" fmla="*/ 0 w 13643"/>
              <a:gd name="connsiteY1" fmla="*/ 6957 h 10000"/>
              <a:gd name="connsiteX2" fmla="*/ 6875 w 13643"/>
              <a:gd name="connsiteY2" fmla="*/ 0 h 10000"/>
              <a:gd name="connsiteX3" fmla="*/ 13643 w 13643"/>
              <a:gd name="connsiteY3" fmla="*/ 0 h 10000"/>
            </a:gdLst>
            <a:ahLst/>
            <a:cxnLst>
              <a:cxn ang="0">
                <a:pos x="connsiteX0" y="connsiteY0"/>
              </a:cxn>
              <a:cxn ang="0">
                <a:pos x="connsiteX1" y="connsiteY1"/>
              </a:cxn>
              <a:cxn ang="0">
                <a:pos x="connsiteX2" y="connsiteY2"/>
              </a:cxn>
              <a:cxn ang="0">
                <a:pos x="connsiteX3" y="connsiteY3"/>
              </a:cxn>
            </a:cxnLst>
            <a:rect l="l" t="t" r="r" b="b"/>
            <a:pathLst>
              <a:path w="13643" h="10000">
                <a:moveTo>
                  <a:pt x="0" y="10000"/>
                </a:moveTo>
                <a:lnTo>
                  <a:pt x="0" y="6957"/>
                </a:lnTo>
                <a:lnTo>
                  <a:pt x="6875" y="0"/>
                </a:lnTo>
                <a:lnTo>
                  <a:pt x="13643" y="0"/>
                </a:lnTo>
              </a:path>
            </a:pathLst>
          </a:custGeom>
          <a:noFill/>
          <a:ln w="76200" cap="flat" cmpd="sng">
            <a:solidFill>
              <a:schemeClr val="hlink"/>
            </a:solidFill>
            <a:prstDash val="sysDot"/>
            <a:round/>
            <a:headEnd type="none" w="med" len="med"/>
            <a:tailEnd type="triangle"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Tree>
    <p:extLst>
      <p:ext uri="{BB962C8B-B14F-4D97-AF65-F5344CB8AC3E}">
        <p14:creationId xmlns:p14="http://schemas.microsoft.com/office/powerpoint/2010/main" val="5766189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076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707653"/>
                                        </p:tgtEl>
                                        <p:attrNameLst>
                                          <p:attrName>style.visibility</p:attrName>
                                        </p:attrNameLst>
                                      </p:cBhvr>
                                      <p:to>
                                        <p:strVal val="visible"/>
                                      </p:to>
                                    </p:set>
                                    <p:animEffect transition="in" filter="wipe(up)">
                                      <p:cBhvr>
                                        <p:cTn id="11" dur="500"/>
                                        <p:tgtEl>
                                          <p:spTgt spid="707653"/>
                                        </p:tgtEl>
                                      </p:cBhvr>
                                    </p:animEffect>
                                  </p:childTnLst>
                                </p:cTn>
                              </p:par>
                            </p:childTnLst>
                          </p:cTn>
                        </p:par>
                        <p:par>
                          <p:cTn id="12" fill="hold" nodeType="afterGroup">
                            <p:stCondLst>
                              <p:cond delay="500"/>
                            </p:stCondLst>
                            <p:childTnLst>
                              <p:par>
                                <p:cTn id="13" presetID="1" presetClass="entr" presetSubtype="0" fill="hold" nodeType="afterEffect">
                                  <p:stCondLst>
                                    <p:cond delay="0"/>
                                  </p:stCondLst>
                                  <p:childTnLst>
                                    <p:set>
                                      <p:cBhvr>
                                        <p:cTn id="14" dur="1" fill="hold">
                                          <p:stCondLst>
                                            <p:cond delay="0"/>
                                          </p:stCondLst>
                                        </p:cTn>
                                        <p:tgtEl>
                                          <p:spTgt spid="707805"/>
                                        </p:tgtEl>
                                        <p:attrNameLst>
                                          <p:attrName>style.visibility</p:attrName>
                                        </p:attrNameLst>
                                      </p:cBhvr>
                                      <p:to>
                                        <p:strVal val="visible"/>
                                      </p:to>
                                    </p:set>
                                  </p:childTnLst>
                                </p:cTn>
                              </p:par>
                            </p:childTnLst>
                          </p:cTn>
                        </p:par>
                        <p:par>
                          <p:cTn id="15" fill="hold" nodeType="afterGroup">
                            <p:stCondLst>
                              <p:cond delay="500"/>
                            </p:stCondLst>
                            <p:childTnLst>
                              <p:par>
                                <p:cTn id="16" presetID="22" presetClass="entr" presetSubtype="4" fill="hold" grpId="0" nodeType="afterEffect">
                                  <p:stCondLst>
                                    <p:cond delay="0"/>
                                  </p:stCondLst>
                                  <p:childTnLst>
                                    <p:set>
                                      <p:cBhvr>
                                        <p:cTn id="17" dur="1" fill="hold">
                                          <p:stCondLst>
                                            <p:cond delay="0"/>
                                          </p:stCondLst>
                                        </p:cTn>
                                        <p:tgtEl>
                                          <p:spTgt spid="707659"/>
                                        </p:tgtEl>
                                        <p:attrNameLst>
                                          <p:attrName>style.visibility</p:attrName>
                                        </p:attrNameLst>
                                      </p:cBhvr>
                                      <p:to>
                                        <p:strVal val="visible"/>
                                      </p:to>
                                    </p:set>
                                    <p:animEffect transition="in" filter="wipe(down)">
                                      <p:cBhvr>
                                        <p:cTn id="18" dur="500"/>
                                        <p:tgtEl>
                                          <p:spTgt spid="707659"/>
                                        </p:tgtEl>
                                      </p:cBhvr>
                                    </p:animEffect>
                                  </p:childTnLst>
                                </p:cTn>
                              </p:par>
                            </p:childTnLst>
                          </p:cTn>
                        </p:par>
                        <p:par>
                          <p:cTn id="19" fill="hold" nodeType="afterGroup">
                            <p:stCondLst>
                              <p:cond delay="1000"/>
                            </p:stCondLst>
                            <p:childTnLst>
                              <p:par>
                                <p:cTn id="20" presetID="1" presetClass="entr" presetSubtype="0" fill="hold" nodeType="afterEffect">
                                  <p:stCondLst>
                                    <p:cond delay="0"/>
                                  </p:stCondLst>
                                  <p:childTnLst>
                                    <p:set>
                                      <p:cBhvr>
                                        <p:cTn id="21" dur="1" fill="hold">
                                          <p:stCondLst>
                                            <p:cond delay="0"/>
                                          </p:stCondLst>
                                        </p:cTn>
                                        <p:tgtEl>
                                          <p:spTgt spid="707809"/>
                                        </p:tgtEl>
                                        <p:attrNameLst>
                                          <p:attrName>style.visibility</p:attrName>
                                        </p:attrNameLst>
                                      </p:cBhvr>
                                      <p:to>
                                        <p:strVal val="visible"/>
                                      </p:to>
                                    </p:set>
                                  </p:childTnLst>
                                </p:cTn>
                              </p:par>
                            </p:childTnLst>
                          </p:cTn>
                        </p:par>
                      </p:childTnLst>
                    </p:cTn>
                  </p:par>
                  <p:par>
                    <p:cTn id="22" fill="hold">
                      <p:stCondLst>
                        <p:cond delay="indefinite"/>
                      </p:stCondLst>
                      <p:childTnLst>
                        <p:par>
                          <p:cTn id="23" fill="hold" nodeType="afterGroup">
                            <p:stCondLst>
                              <p:cond delay="0"/>
                            </p:stCondLst>
                            <p:childTnLst>
                              <p:par>
                                <p:cTn id="24" presetID="1" presetClass="entr" presetSubtype="0" fill="hold" nodeType="clickEffect">
                                  <p:stCondLst>
                                    <p:cond delay="0"/>
                                  </p:stCondLst>
                                  <p:childTnLst>
                                    <p:set>
                                      <p:cBhvr>
                                        <p:cTn id="25" dur="1" fill="hold">
                                          <p:stCondLst>
                                            <p:cond delay="0"/>
                                          </p:stCondLst>
                                        </p:cTn>
                                        <p:tgtEl>
                                          <p:spTgt spid="115"/>
                                        </p:tgtEl>
                                        <p:attrNameLst>
                                          <p:attrName>style.visibility</p:attrName>
                                        </p:attrNameLst>
                                      </p:cBhvr>
                                      <p:to>
                                        <p:strVal val="visible"/>
                                      </p:to>
                                    </p:set>
                                  </p:childTnLst>
                                </p:cTn>
                              </p:par>
                            </p:childTnLst>
                          </p:cTn>
                        </p:par>
                        <p:par>
                          <p:cTn id="26" fill="hold">
                            <p:stCondLst>
                              <p:cond delay="0"/>
                            </p:stCondLst>
                            <p:childTnLst>
                              <p:par>
                                <p:cTn id="27" presetID="22" presetClass="entr" presetSubtype="4" fill="hold" grpId="0" nodeType="afterEffect">
                                  <p:stCondLst>
                                    <p:cond delay="0"/>
                                  </p:stCondLst>
                                  <p:childTnLst>
                                    <p:set>
                                      <p:cBhvr>
                                        <p:cTn id="28" dur="1" fill="hold">
                                          <p:stCondLst>
                                            <p:cond delay="0"/>
                                          </p:stCondLst>
                                        </p:cTn>
                                        <p:tgtEl>
                                          <p:spTgt spid="707806"/>
                                        </p:tgtEl>
                                        <p:attrNameLst>
                                          <p:attrName>style.visibility</p:attrName>
                                        </p:attrNameLst>
                                      </p:cBhvr>
                                      <p:to>
                                        <p:strVal val="visible"/>
                                      </p:to>
                                    </p:set>
                                    <p:animEffect transition="in" filter="wipe(down)">
                                      <p:cBhvr>
                                        <p:cTn id="29" dur="500"/>
                                        <p:tgtEl>
                                          <p:spTgt spid="707806"/>
                                        </p:tgtEl>
                                      </p:cBhvr>
                                    </p:animEffect>
                                  </p:childTnLst>
                                </p:cTn>
                              </p:par>
                            </p:childTnLst>
                          </p:cTn>
                        </p:par>
                        <p:par>
                          <p:cTn id="30" fill="hold" nodeType="afterGroup">
                            <p:stCondLst>
                              <p:cond delay="500"/>
                            </p:stCondLst>
                            <p:childTnLst>
                              <p:par>
                                <p:cTn id="31" presetID="1" presetClass="entr" presetSubtype="0" fill="hold" nodeType="afterEffect">
                                  <p:stCondLst>
                                    <p:cond delay="0"/>
                                  </p:stCondLst>
                                  <p:childTnLst>
                                    <p:set>
                                      <p:cBhvr>
                                        <p:cTn id="32" dur="1" fill="hold">
                                          <p:stCondLst>
                                            <p:cond delay="0"/>
                                          </p:stCondLst>
                                        </p:cTn>
                                        <p:tgtEl>
                                          <p:spTgt spid="707808"/>
                                        </p:tgtEl>
                                        <p:attrNameLst>
                                          <p:attrName>style.visibility</p:attrName>
                                        </p:attrNameLst>
                                      </p:cBhvr>
                                      <p:to>
                                        <p:strVal val="visible"/>
                                      </p:to>
                                    </p:set>
                                  </p:childTnLst>
                                </p:cTn>
                              </p:par>
                            </p:childTnLst>
                          </p:cTn>
                        </p:par>
                        <p:par>
                          <p:cTn id="33" fill="hold" nodeType="afterGroup">
                            <p:stCondLst>
                              <p:cond delay="500"/>
                            </p:stCondLst>
                            <p:childTnLst>
                              <p:par>
                                <p:cTn id="34" presetID="22" presetClass="entr" presetSubtype="4" fill="hold" grpId="0" nodeType="afterEffect">
                                  <p:stCondLst>
                                    <p:cond delay="0"/>
                                  </p:stCondLst>
                                  <p:childTnLst>
                                    <p:set>
                                      <p:cBhvr>
                                        <p:cTn id="35" dur="1" fill="hold">
                                          <p:stCondLst>
                                            <p:cond delay="0"/>
                                          </p:stCondLst>
                                        </p:cTn>
                                        <p:tgtEl>
                                          <p:spTgt spid="707807"/>
                                        </p:tgtEl>
                                        <p:attrNameLst>
                                          <p:attrName>style.visibility</p:attrName>
                                        </p:attrNameLst>
                                      </p:cBhvr>
                                      <p:to>
                                        <p:strVal val="visible"/>
                                      </p:to>
                                    </p:set>
                                    <p:animEffect transition="in" filter="wipe(down)">
                                      <p:cBhvr>
                                        <p:cTn id="36" dur="500"/>
                                        <p:tgtEl>
                                          <p:spTgt spid="70780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21"/>
                                        </p:tgtEl>
                                        <p:attrNameLst>
                                          <p:attrName>style.visibility</p:attrName>
                                        </p:attrNameLst>
                                      </p:cBhvr>
                                      <p:to>
                                        <p:strVal val="visible"/>
                                      </p:to>
                                    </p:set>
                                    <p:animEffect transition="in" filter="wipe(left)">
                                      <p:cBhvr>
                                        <p:cTn id="41" dur="500"/>
                                        <p:tgtEl>
                                          <p:spTgt spid="121"/>
                                        </p:tgtEl>
                                      </p:cBhvr>
                                    </p:animEffect>
                                  </p:childTnLst>
                                </p:cTn>
                              </p:par>
                            </p:childTnLst>
                          </p:cTn>
                        </p:par>
                        <p:par>
                          <p:cTn id="42" fill="hold">
                            <p:stCondLst>
                              <p:cond delay="500"/>
                            </p:stCondLst>
                            <p:childTnLst>
                              <p:par>
                                <p:cTn id="43" presetID="22" presetClass="entr" presetSubtype="4" fill="hold" grpId="0" nodeType="afterEffect">
                                  <p:stCondLst>
                                    <p:cond delay="0"/>
                                  </p:stCondLst>
                                  <p:childTnLst>
                                    <p:set>
                                      <p:cBhvr>
                                        <p:cTn id="44" dur="1" fill="hold">
                                          <p:stCondLst>
                                            <p:cond delay="0"/>
                                          </p:stCondLst>
                                        </p:cTn>
                                        <p:tgtEl>
                                          <p:spTgt spid="122"/>
                                        </p:tgtEl>
                                        <p:attrNameLst>
                                          <p:attrName>style.visibility</p:attrName>
                                        </p:attrNameLst>
                                      </p:cBhvr>
                                      <p:to>
                                        <p:strVal val="visible"/>
                                      </p:to>
                                    </p:set>
                                    <p:animEffect transition="in" filter="wipe(down)">
                                      <p:cBhvr>
                                        <p:cTn id="45" dur="5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7653" grpId="0" animBg="1"/>
      <p:bldP spid="707659" grpId="0" animBg="1"/>
      <p:bldP spid="707806" grpId="0" animBg="1"/>
      <p:bldP spid="707807" grpId="0" animBg="1"/>
      <p:bldP spid="121" grpId="0" animBg="1"/>
      <p:bldP spid="122"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ko-KR">
                <a:ea typeface="굴림" panose="020B0600000101010101" pitchFamily="34" charset="-127"/>
              </a:rPr>
              <a:t>Multi-level Translation Analysis</a:t>
            </a:r>
          </a:p>
        </p:txBody>
      </p:sp>
      <p:sp>
        <p:nvSpPr>
          <p:cNvPr id="705539" name="Rectangle 3"/>
          <p:cNvSpPr>
            <a:spLocks noGrp="1" noChangeArrowheads="1"/>
          </p:cNvSpPr>
          <p:nvPr>
            <p:ph type="body" idx="1"/>
          </p:nvPr>
        </p:nvSpPr>
        <p:spPr>
          <a:xfrm>
            <a:off x="762000" y="838200"/>
            <a:ext cx="10744200" cy="5791200"/>
          </a:xfrm>
        </p:spPr>
        <p:txBody>
          <a:bodyPr>
            <a:normAutofit/>
          </a:bodyPr>
          <a:lstStyle/>
          <a:p>
            <a:pPr>
              <a:lnSpc>
                <a:spcPct val="80000"/>
              </a:lnSpc>
              <a:spcBef>
                <a:spcPct val="20000"/>
              </a:spcBef>
            </a:pPr>
            <a:r>
              <a:rPr lang="en-US" altLang="ko-KR" sz="2800" dirty="0">
                <a:ea typeface="굴림" panose="020B0600000101010101" pitchFamily="34" charset="-127"/>
              </a:rPr>
              <a:t>Pros:</a:t>
            </a:r>
          </a:p>
          <a:p>
            <a:pPr lvl="1">
              <a:lnSpc>
                <a:spcPct val="80000"/>
              </a:lnSpc>
              <a:spcBef>
                <a:spcPct val="20000"/>
              </a:spcBef>
            </a:pPr>
            <a:r>
              <a:rPr lang="en-US" altLang="ko-KR" sz="2400" dirty="0">
                <a:ea typeface="굴림" panose="020B0600000101010101" pitchFamily="34" charset="-127"/>
              </a:rPr>
              <a:t>Only need to allocate as many page table entries as we need for application</a:t>
            </a:r>
          </a:p>
          <a:p>
            <a:pPr lvl="2">
              <a:lnSpc>
                <a:spcPct val="80000"/>
              </a:lnSpc>
              <a:spcBef>
                <a:spcPct val="20000"/>
              </a:spcBef>
            </a:pPr>
            <a:r>
              <a:rPr lang="en-US" altLang="ko-KR" sz="2400" dirty="0">
                <a:ea typeface="굴림" panose="020B0600000101010101" pitchFamily="34" charset="-127"/>
              </a:rPr>
              <a:t>In other wards, sparse address spaces are easy</a:t>
            </a:r>
          </a:p>
          <a:p>
            <a:pPr lvl="1">
              <a:lnSpc>
                <a:spcPct val="80000"/>
              </a:lnSpc>
              <a:spcBef>
                <a:spcPct val="20000"/>
              </a:spcBef>
            </a:pPr>
            <a:r>
              <a:rPr lang="en-US" altLang="ko-KR" sz="2400" dirty="0">
                <a:ea typeface="굴림" panose="020B0600000101010101" pitchFamily="34" charset="-127"/>
              </a:rPr>
              <a:t>Easy memory allocation</a:t>
            </a:r>
          </a:p>
          <a:p>
            <a:pPr lvl="1">
              <a:lnSpc>
                <a:spcPct val="80000"/>
              </a:lnSpc>
              <a:spcBef>
                <a:spcPct val="20000"/>
              </a:spcBef>
            </a:pPr>
            <a:r>
              <a:rPr lang="en-US" altLang="ko-KR" sz="2400" dirty="0">
                <a:ea typeface="굴림" panose="020B0600000101010101" pitchFamily="34" charset="-127"/>
              </a:rPr>
              <a:t>Easy Sharing</a:t>
            </a:r>
          </a:p>
          <a:p>
            <a:pPr lvl="2">
              <a:lnSpc>
                <a:spcPct val="80000"/>
              </a:lnSpc>
              <a:spcBef>
                <a:spcPct val="20000"/>
              </a:spcBef>
            </a:pPr>
            <a:r>
              <a:rPr lang="en-US" altLang="ko-KR" sz="2400" dirty="0">
                <a:ea typeface="굴림" panose="020B0600000101010101" pitchFamily="34" charset="-127"/>
              </a:rPr>
              <a:t>Share at segment or page level (need additional reference counting)</a:t>
            </a:r>
          </a:p>
          <a:p>
            <a:pPr>
              <a:lnSpc>
                <a:spcPct val="80000"/>
              </a:lnSpc>
              <a:spcBef>
                <a:spcPct val="20000"/>
              </a:spcBef>
            </a:pPr>
            <a:r>
              <a:rPr lang="en-US" altLang="ko-KR" sz="2800" dirty="0">
                <a:ea typeface="굴림" panose="020B0600000101010101" pitchFamily="34" charset="-127"/>
              </a:rPr>
              <a:t>Cons:</a:t>
            </a:r>
          </a:p>
          <a:p>
            <a:pPr lvl="1">
              <a:lnSpc>
                <a:spcPct val="80000"/>
              </a:lnSpc>
              <a:spcBef>
                <a:spcPct val="20000"/>
              </a:spcBef>
            </a:pPr>
            <a:r>
              <a:rPr lang="en-US" altLang="ko-KR" sz="2400" dirty="0">
                <a:ea typeface="굴림" panose="020B0600000101010101" pitchFamily="34" charset="-127"/>
              </a:rPr>
              <a:t>One pointer per page (typically 4K – 16K pages today)</a:t>
            </a:r>
          </a:p>
          <a:p>
            <a:pPr lvl="1">
              <a:lnSpc>
                <a:spcPct val="80000"/>
              </a:lnSpc>
              <a:spcBef>
                <a:spcPct val="20000"/>
              </a:spcBef>
            </a:pPr>
            <a:r>
              <a:rPr lang="en-US" altLang="ko-KR" sz="2400" dirty="0">
                <a:ea typeface="굴림" panose="020B0600000101010101" pitchFamily="34" charset="-127"/>
              </a:rPr>
              <a:t>Page tables need to be contiguous</a:t>
            </a:r>
          </a:p>
          <a:p>
            <a:pPr lvl="2">
              <a:lnSpc>
                <a:spcPct val="80000"/>
              </a:lnSpc>
              <a:spcBef>
                <a:spcPct val="20000"/>
              </a:spcBef>
            </a:pPr>
            <a:r>
              <a:rPr lang="en-US" altLang="ko-KR" sz="2400" dirty="0">
                <a:ea typeface="굴림" panose="020B0600000101010101" pitchFamily="34" charset="-127"/>
              </a:rPr>
              <a:t>However, the 10b-10b-12b configuration keeps tables to exactly one page in size</a:t>
            </a:r>
          </a:p>
          <a:p>
            <a:pPr lvl="1">
              <a:lnSpc>
                <a:spcPct val="80000"/>
              </a:lnSpc>
              <a:spcBef>
                <a:spcPct val="20000"/>
              </a:spcBef>
            </a:pPr>
            <a:r>
              <a:rPr lang="en-US" altLang="ko-KR" sz="2400" dirty="0">
                <a:ea typeface="굴림" panose="020B0600000101010101" pitchFamily="34" charset="-127"/>
              </a:rPr>
              <a:t>Two (or more, if &gt;2 levels) lookups per reference</a:t>
            </a:r>
          </a:p>
          <a:p>
            <a:pPr lvl="2">
              <a:lnSpc>
                <a:spcPct val="80000"/>
              </a:lnSpc>
              <a:spcBef>
                <a:spcPct val="20000"/>
              </a:spcBef>
            </a:pPr>
            <a:r>
              <a:rPr lang="en-US" altLang="ko-KR" sz="2400" dirty="0">
                <a:ea typeface="굴림" panose="020B0600000101010101" pitchFamily="34" charset="-127"/>
              </a:rPr>
              <a:t>Seems very expensive!</a:t>
            </a:r>
          </a:p>
        </p:txBody>
      </p:sp>
    </p:spTree>
    <p:extLst>
      <p:ext uri="{BB962C8B-B14F-4D97-AF65-F5344CB8AC3E}">
        <p14:creationId xmlns:p14="http://schemas.microsoft.com/office/powerpoint/2010/main" val="31399108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55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553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0553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05539">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05539">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0553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0553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0553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05539">
                                            <p:txEl>
                                              <p:pRg st="8" end="8"/>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05539">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05539">
                                            <p:txEl>
                                              <p:pRg st="10" end="1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0553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5539"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ko-KR" dirty="0"/>
              <a:t>Recall: Dual-Mode Operation</a:t>
            </a:r>
          </a:p>
        </p:txBody>
      </p:sp>
      <p:sp>
        <p:nvSpPr>
          <p:cNvPr id="790531" name="Rectangle 3"/>
          <p:cNvSpPr>
            <a:spLocks noGrp="1" noChangeArrowheads="1"/>
          </p:cNvSpPr>
          <p:nvPr>
            <p:ph type="body" idx="1"/>
          </p:nvPr>
        </p:nvSpPr>
        <p:spPr>
          <a:xfrm>
            <a:off x="609600" y="685800"/>
            <a:ext cx="11049000" cy="6096000"/>
          </a:xfrm>
        </p:spPr>
        <p:txBody>
          <a:bodyPr>
            <a:normAutofit fontScale="92500" lnSpcReduction="10000"/>
          </a:bodyPr>
          <a:lstStyle/>
          <a:p>
            <a:r>
              <a:rPr lang="en-US" altLang="ko-KR" dirty="0"/>
              <a:t>Can a process modify its own translation tables?  </a:t>
            </a:r>
            <a:r>
              <a:rPr lang="en-US" altLang="ko-KR" dirty="0">
                <a:solidFill>
                  <a:srgbClr val="FF0000"/>
                </a:solidFill>
              </a:rPr>
              <a:t>NO!</a:t>
            </a:r>
          </a:p>
          <a:p>
            <a:pPr lvl="1"/>
            <a:r>
              <a:rPr lang="en-US" altLang="ko-KR" dirty="0"/>
              <a:t>If it could, could get access to all of physical memory (no protection!)</a:t>
            </a:r>
          </a:p>
          <a:p>
            <a:r>
              <a:rPr lang="en-US" altLang="ko-KR" dirty="0"/>
              <a:t>To Assist with Protection, </a:t>
            </a:r>
            <a:r>
              <a:rPr lang="en-US" altLang="ko-KR" dirty="0">
                <a:solidFill>
                  <a:srgbClr val="FF0000"/>
                </a:solidFill>
              </a:rPr>
              <a:t>Hardware</a:t>
            </a:r>
            <a:r>
              <a:rPr lang="en-US" altLang="ko-KR" dirty="0"/>
              <a:t> provides at least two modes (Dual-Mode Operation):</a:t>
            </a:r>
          </a:p>
          <a:p>
            <a:pPr lvl="1"/>
            <a:r>
              <a:rPr lang="en-US" altLang="ko-KR" dirty="0"/>
              <a:t>“Kernel” mode (or “supervisor” or “protected”)</a:t>
            </a:r>
          </a:p>
          <a:p>
            <a:pPr lvl="1"/>
            <a:r>
              <a:rPr lang="en-US" altLang="ko-KR" dirty="0"/>
              <a:t>“User” mode (Normal program mode)</a:t>
            </a:r>
          </a:p>
          <a:p>
            <a:pPr lvl="1"/>
            <a:r>
              <a:rPr lang="en-US" altLang="ko-KR" dirty="0"/>
              <a:t>Mode set with bit(s) in control register only accessible in Kernel mode</a:t>
            </a:r>
          </a:p>
          <a:p>
            <a:pPr lvl="1"/>
            <a:r>
              <a:rPr lang="en-US" altLang="ko-KR" dirty="0"/>
              <a:t>Kernel can easily switch to user mode; User program must invoke an exception of some sort to get back to kernel mode (more in moment)</a:t>
            </a:r>
          </a:p>
          <a:p>
            <a:r>
              <a:rPr lang="en-US" altLang="ko-KR" dirty="0"/>
              <a:t>Note that x86 model actually has more modes:</a:t>
            </a:r>
          </a:p>
          <a:p>
            <a:pPr lvl="1"/>
            <a:r>
              <a:rPr lang="en-US" altLang="ko-KR" dirty="0"/>
              <a:t>Traditionally, four “rings” representing priority; most OSes use only two:</a:t>
            </a:r>
          </a:p>
          <a:p>
            <a:pPr lvl="2"/>
            <a:r>
              <a:rPr lang="en-US" altLang="ko-KR" dirty="0"/>
              <a:t>Ring 0 </a:t>
            </a:r>
            <a:r>
              <a:rPr lang="en-US" altLang="ko-KR" dirty="0">
                <a:sym typeface="Symbol" panose="05050102010706020507" pitchFamily="18" charset="2"/>
              </a:rPr>
              <a:t> Kernel mode,  Ring 3  User mode</a:t>
            </a:r>
          </a:p>
          <a:p>
            <a:pPr lvl="2"/>
            <a:r>
              <a:rPr lang="en-US" altLang="ko-KR" dirty="0">
                <a:solidFill>
                  <a:srgbClr val="FF0000"/>
                </a:solidFill>
                <a:sym typeface="Symbol" panose="05050102010706020507" pitchFamily="18" charset="2"/>
              </a:rPr>
              <a:t>Called “Current Privilege Level” or CPL</a:t>
            </a:r>
          </a:p>
          <a:p>
            <a:pPr lvl="1"/>
            <a:r>
              <a:rPr lang="en-US" altLang="ko-KR" dirty="0">
                <a:sym typeface="Symbol" panose="05050102010706020507" pitchFamily="18" charset="2"/>
              </a:rPr>
              <a:t>Newer processors have additional mode for hypervisor (“Ring -1”)</a:t>
            </a:r>
            <a:endParaRPr lang="en-US" altLang="ko-KR" dirty="0"/>
          </a:p>
          <a:p>
            <a:r>
              <a:rPr lang="en-US" altLang="ko-KR" dirty="0">
                <a:solidFill>
                  <a:srgbClr val="FF0000"/>
                </a:solidFill>
              </a:rPr>
              <a:t>Certain operations restricted to Kernel mode:</a:t>
            </a:r>
          </a:p>
          <a:p>
            <a:pPr lvl="1"/>
            <a:r>
              <a:rPr lang="en-US" altLang="ko-KR" dirty="0">
                <a:solidFill>
                  <a:srgbClr val="FF0000"/>
                </a:solidFill>
              </a:rPr>
              <a:t>Modifying page table base (CR3 in x86), and segment descriptor tables</a:t>
            </a:r>
          </a:p>
          <a:p>
            <a:pPr lvl="2"/>
            <a:r>
              <a:rPr lang="en-US" altLang="ko-KR" dirty="0">
                <a:solidFill>
                  <a:srgbClr val="FF0000"/>
                </a:solidFill>
              </a:rPr>
              <a:t>Have to transition into Kernel mode before you can change them!</a:t>
            </a:r>
          </a:p>
          <a:p>
            <a:pPr lvl="1"/>
            <a:r>
              <a:rPr lang="en-US" altLang="ko-KR" dirty="0">
                <a:solidFill>
                  <a:srgbClr val="FF0000"/>
                </a:solidFill>
              </a:rPr>
              <a:t>Also, all page-table pages must be mapped only in kernel mode</a:t>
            </a:r>
          </a:p>
          <a:p>
            <a:pPr lvl="1"/>
            <a:endParaRPr lang="en-US" altLang="ko-KR" dirty="0"/>
          </a:p>
          <a:p>
            <a:endParaRPr lang="ko-KR" altLang="en-US" dirty="0"/>
          </a:p>
        </p:txBody>
      </p:sp>
    </p:spTree>
    <p:extLst>
      <p:ext uri="{BB962C8B-B14F-4D97-AF65-F5344CB8AC3E}">
        <p14:creationId xmlns:p14="http://schemas.microsoft.com/office/powerpoint/2010/main" val="15780622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05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9053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9053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9053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9053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9053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9053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9053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90531">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90531">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90531">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90531">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90531">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90531">
                                            <p:txEl>
                                              <p:pRg st="13" end="1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90531">
                                            <p:txEl>
                                              <p:pRg st="14" end="14"/>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90531">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0531"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1905000" y="76200"/>
            <a:ext cx="8153400" cy="533400"/>
          </a:xfrm>
        </p:spPr>
        <p:txBody>
          <a:bodyPr/>
          <a:lstStyle/>
          <a:p>
            <a:r>
              <a:rPr lang="en-US" altLang="ko-KR" dirty="0"/>
              <a:t>Recall: Multi-Segment Model</a:t>
            </a:r>
          </a:p>
        </p:txBody>
      </p:sp>
      <p:sp>
        <p:nvSpPr>
          <p:cNvPr id="692227" name="Rectangle 3"/>
          <p:cNvSpPr>
            <a:spLocks noGrp="1" noChangeArrowheads="1"/>
          </p:cNvSpPr>
          <p:nvPr>
            <p:ph type="body" idx="1"/>
          </p:nvPr>
        </p:nvSpPr>
        <p:spPr>
          <a:xfrm>
            <a:off x="741242" y="3459223"/>
            <a:ext cx="10231558" cy="3200400"/>
          </a:xfrm>
        </p:spPr>
        <p:txBody>
          <a:bodyPr/>
          <a:lstStyle/>
          <a:p>
            <a:pPr>
              <a:lnSpc>
                <a:spcPct val="80000"/>
              </a:lnSpc>
              <a:spcBef>
                <a:spcPct val="10000"/>
              </a:spcBef>
            </a:pPr>
            <a:r>
              <a:rPr lang="en-US" altLang="ko-KR" dirty="0"/>
              <a:t>Segment map resides in processor</a:t>
            </a:r>
          </a:p>
          <a:p>
            <a:pPr lvl="1">
              <a:lnSpc>
                <a:spcPct val="80000"/>
              </a:lnSpc>
              <a:spcBef>
                <a:spcPct val="10000"/>
              </a:spcBef>
            </a:pPr>
            <a:r>
              <a:rPr lang="en-US" altLang="ko-KR" dirty="0"/>
              <a:t>Segment number mapped into base/limit pair</a:t>
            </a:r>
          </a:p>
          <a:p>
            <a:pPr lvl="1">
              <a:lnSpc>
                <a:spcPct val="80000"/>
              </a:lnSpc>
              <a:spcBef>
                <a:spcPct val="10000"/>
              </a:spcBef>
            </a:pPr>
            <a:r>
              <a:rPr lang="en-US" altLang="ko-KR" dirty="0"/>
              <a:t>Base added to offset to generate physical address</a:t>
            </a:r>
          </a:p>
          <a:p>
            <a:pPr lvl="1">
              <a:lnSpc>
                <a:spcPct val="80000"/>
              </a:lnSpc>
              <a:spcBef>
                <a:spcPct val="10000"/>
              </a:spcBef>
            </a:pPr>
            <a:r>
              <a:rPr lang="en-US" altLang="ko-KR" dirty="0"/>
              <a:t>Error check catches offset out of range</a:t>
            </a:r>
          </a:p>
          <a:p>
            <a:pPr>
              <a:lnSpc>
                <a:spcPct val="80000"/>
              </a:lnSpc>
              <a:spcBef>
                <a:spcPct val="10000"/>
              </a:spcBef>
            </a:pPr>
            <a:r>
              <a:rPr lang="en-US" altLang="ko-KR" dirty="0"/>
              <a:t>As many chunks of physical memory as entries</a:t>
            </a:r>
          </a:p>
          <a:p>
            <a:pPr lvl="1">
              <a:lnSpc>
                <a:spcPct val="80000"/>
              </a:lnSpc>
              <a:spcBef>
                <a:spcPct val="10000"/>
              </a:spcBef>
            </a:pPr>
            <a:r>
              <a:rPr lang="en-US" altLang="ko-KR" dirty="0"/>
              <a:t>Segment addressed by portion of virtual address</a:t>
            </a:r>
          </a:p>
          <a:p>
            <a:pPr lvl="1">
              <a:lnSpc>
                <a:spcPct val="80000"/>
              </a:lnSpc>
              <a:spcBef>
                <a:spcPct val="10000"/>
              </a:spcBef>
            </a:pPr>
            <a:r>
              <a:rPr lang="en-US" altLang="ko-KR" dirty="0"/>
              <a:t>However, could be included in instruction instead:</a:t>
            </a:r>
          </a:p>
          <a:p>
            <a:pPr lvl="2">
              <a:lnSpc>
                <a:spcPct val="80000"/>
              </a:lnSpc>
              <a:spcBef>
                <a:spcPct val="10000"/>
              </a:spcBef>
            </a:pPr>
            <a:r>
              <a:rPr lang="en-US" altLang="ko-KR" dirty="0"/>
              <a:t>x86 Example: </a:t>
            </a:r>
            <a:r>
              <a:rPr lang="en-US" altLang="ko-KR" dirty="0" err="1"/>
              <a:t>mov</a:t>
            </a:r>
            <a:r>
              <a:rPr lang="en-US" altLang="ko-KR" dirty="0"/>
              <a:t> [</a:t>
            </a:r>
            <a:r>
              <a:rPr lang="en-US" altLang="ko-KR" dirty="0" err="1">
                <a:solidFill>
                  <a:schemeClr val="hlink"/>
                </a:solidFill>
              </a:rPr>
              <a:t>es</a:t>
            </a:r>
            <a:r>
              <a:rPr lang="en-US" altLang="ko-KR" dirty="0" err="1"/>
              <a:t>:bx</a:t>
            </a:r>
            <a:r>
              <a:rPr lang="en-US" altLang="ko-KR" dirty="0"/>
              <a:t>],ax. </a:t>
            </a:r>
          </a:p>
          <a:p>
            <a:pPr>
              <a:lnSpc>
                <a:spcPct val="80000"/>
              </a:lnSpc>
              <a:spcBef>
                <a:spcPct val="10000"/>
              </a:spcBef>
            </a:pPr>
            <a:r>
              <a:rPr lang="en-US" altLang="ko-KR" dirty="0"/>
              <a:t>What is “V/N” (valid / not valid)?</a:t>
            </a:r>
          </a:p>
          <a:p>
            <a:pPr lvl="1">
              <a:lnSpc>
                <a:spcPct val="80000"/>
              </a:lnSpc>
              <a:spcBef>
                <a:spcPct val="10000"/>
              </a:spcBef>
            </a:pPr>
            <a:r>
              <a:rPr lang="en-US" altLang="ko-KR" dirty="0"/>
              <a:t>Can mark segments as invalid; requires check as well</a:t>
            </a:r>
          </a:p>
        </p:txBody>
      </p:sp>
      <p:grpSp>
        <p:nvGrpSpPr>
          <p:cNvPr id="39939" name="Group 78"/>
          <p:cNvGrpSpPr>
            <a:grpSpLocks/>
          </p:cNvGrpSpPr>
          <p:nvPr/>
        </p:nvGrpSpPr>
        <p:grpSpPr bwMode="auto">
          <a:xfrm>
            <a:off x="5257801" y="1203326"/>
            <a:ext cx="1895475" cy="2073275"/>
            <a:chOff x="2352" y="758"/>
            <a:chExt cx="1194" cy="1306"/>
          </a:xfrm>
        </p:grpSpPr>
        <p:grpSp>
          <p:nvGrpSpPr>
            <p:cNvPr id="39968" name="Group 13"/>
            <p:cNvGrpSpPr>
              <a:grpSpLocks/>
            </p:cNvGrpSpPr>
            <p:nvPr/>
          </p:nvGrpSpPr>
          <p:grpSpPr bwMode="auto">
            <a:xfrm>
              <a:off x="2352" y="758"/>
              <a:ext cx="1194" cy="163"/>
              <a:chOff x="2352" y="960"/>
              <a:chExt cx="1632" cy="288"/>
            </a:xfrm>
          </p:grpSpPr>
          <p:grpSp>
            <p:nvGrpSpPr>
              <p:cNvPr id="40004" name="Group 11"/>
              <p:cNvGrpSpPr>
                <a:grpSpLocks/>
              </p:cNvGrpSpPr>
              <p:nvPr/>
            </p:nvGrpSpPr>
            <p:grpSpPr bwMode="auto">
              <a:xfrm>
                <a:off x="2352" y="960"/>
                <a:ext cx="1392" cy="288"/>
                <a:chOff x="2352" y="960"/>
                <a:chExt cx="1392" cy="288"/>
              </a:xfrm>
            </p:grpSpPr>
            <p:sp>
              <p:nvSpPr>
                <p:cNvPr id="40006" name="Rectangle 8"/>
                <p:cNvSpPr>
                  <a:spLocks noChangeArrowheads="1"/>
                </p:cNvSpPr>
                <p:nvPr/>
              </p:nvSpPr>
              <p:spPr bwMode="auto">
                <a:xfrm>
                  <a:off x="2352" y="960"/>
                  <a:ext cx="672" cy="288"/>
                </a:xfrm>
                <a:prstGeom prst="rect">
                  <a:avLst/>
                </a:prstGeom>
                <a:solidFill>
                  <a:srgbClr val="99FFCC"/>
                </a:solidFill>
                <a:ln w="127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charset="0"/>
                      <a:ea typeface="Gill Sans" charset="0"/>
                      <a:cs typeface="Gill Sans" charset="0"/>
                    </a:rPr>
                    <a:t>Base0</a:t>
                  </a:r>
                </a:p>
              </p:txBody>
            </p:sp>
            <p:sp>
              <p:nvSpPr>
                <p:cNvPr id="40007" name="Rectangle 10"/>
                <p:cNvSpPr>
                  <a:spLocks noChangeArrowheads="1"/>
                </p:cNvSpPr>
                <p:nvPr/>
              </p:nvSpPr>
              <p:spPr bwMode="auto">
                <a:xfrm>
                  <a:off x="3024" y="960"/>
                  <a:ext cx="720" cy="288"/>
                </a:xfrm>
                <a:prstGeom prst="rect">
                  <a:avLst/>
                </a:prstGeom>
                <a:solidFill>
                  <a:srgbClr val="99FFCC"/>
                </a:solidFill>
                <a:ln w="127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charset="0"/>
                      <a:ea typeface="Gill Sans" charset="0"/>
                      <a:cs typeface="Gill Sans" charset="0"/>
                    </a:rPr>
                    <a:t>Limit0</a:t>
                  </a:r>
                </a:p>
              </p:txBody>
            </p:sp>
          </p:grpSp>
          <p:sp>
            <p:nvSpPr>
              <p:cNvPr id="40005" name="Rectangle 12"/>
              <p:cNvSpPr>
                <a:spLocks noChangeArrowheads="1"/>
              </p:cNvSpPr>
              <p:nvPr/>
            </p:nvSpPr>
            <p:spPr bwMode="auto">
              <a:xfrm>
                <a:off x="3744" y="960"/>
                <a:ext cx="240" cy="288"/>
              </a:xfrm>
              <a:prstGeom prst="rect">
                <a:avLst/>
              </a:prstGeom>
              <a:solidFill>
                <a:srgbClr val="99FFCC"/>
              </a:solidFill>
              <a:ln w="127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charset="0"/>
                    <a:ea typeface="Gill Sans" charset="0"/>
                    <a:cs typeface="Gill Sans" charset="0"/>
                  </a:rPr>
                  <a:t>V</a:t>
                </a:r>
              </a:p>
            </p:txBody>
          </p:sp>
        </p:grpSp>
        <p:grpSp>
          <p:nvGrpSpPr>
            <p:cNvPr id="39969" name="Group 14"/>
            <p:cNvGrpSpPr>
              <a:grpSpLocks/>
            </p:cNvGrpSpPr>
            <p:nvPr/>
          </p:nvGrpSpPr>
          <p:grpSpPr bwMode="auto">
            <a:xfrm>
              <a:off x="2352" y="921"/>
              <a:ext cx="1194" cy="164"/>
              <a:chOff x="2352" y="960"/>
              <a:chExt cx="1632" cy="288"/>
            </a:xfrm>
          </p:grpSpPr>
          <p:grpSp>
            <p:nvGrpSpPr>
              <p:cNvPr id="40000" name="Group 15"/>
              <p:cNvGrpSpPr>
                <a:grpSpLocks/>
              </p:cNvGrpSpPr>
              <p:nvPr/>
            </p:nvGrpSpPr>
            <p:grpSpPr bwMode="auto">
              <a:xfrm>
                <a:off x="2352" y="960"/>
                <a:ext cx="1392" cy="288"/>
                <a:chOff x="2352" y="960"/>
                <a:chExt cx="1392" cy="288"/>
              </a:xfrm>
            </p:grpSpPr>
            <p:sp>
              <p:nvSpPr>
                <p:cNvPr id="40002" name="Rectangle 16"/>
                <p:cNvSpPr>
                  <a:spLocks noChangeArrowheads="1"/>
                </p:cNvSpPr>
                <p:nvPr/>
              </p:nvSpPr>
              <p:spPr bwMode="auto">
                <a:xfrm>
                  <a:off x="2352" y="960"/>
                  <a:ext cx="672" cy="288"/>
                </a:xfrm>
                <a:prstGeom prst="rect">
                  <a:avLst/>
                </a:prstGeom>
                <a:solidFill>
                  <a:srgbClr val="99FFCC"/>
                </a:solidFill>
                <a:ln w="127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charset="0"/>
                      <a:ea typeface="Gill Sans" charset="0"/>
                      <a:cs typeface="Gill Sans" charset="0"/>
                    </a:rPr>
                    <a:t>Base1</a:t>
                  </a:r>
                </a:p>
              </p:txBody>
            </p:sp>
            <p:sp>
              <p:nvSpPr>
                <p:cNvPr id="40003" name="Rectangle 17"/>
                <p:cNvSpPr>
                  <a:spLocks noChangeArrowheads="1"/>
                </p:cNvSpPr>
                <p:nvPr/>
              </p:nvSpPr>
              <p:spPr bwMode="auto">
                <a:xfrm>
                  <a:off x="3024" y="960"/>
                  <a:ext cx="720" cy="288"/>
                </a:xfrm>
                <a:prstGeom prst="rect">
                  <a:avLst/>
                </a:prstGeom>
                <a:solidFill>
                  <a:srgbClr val="99FFCC"/>
                </a:solidFill>
                <a:ln w="127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charset="0"/>
                      <a:ea typeface="Gill Sans" charset="0"/>
                      <a:cs typeface="Gill Sans" charset="0"/>
                    </a:rPr>
                    <a:t>Limit1</a:t>
                  </a:r>
                </a:p>
              </p:txBody>
            </p:sp>
          </p:grpSp>
          <p:sp>
            <p:nvSpPr>
              <p:cNvPr id="40001" name="Rectangle 18"/>
              <p:cNvSpPr>
                <a:spLocks noChangeArrowheads="1"/>
              </p:cNvSpPr>
              <p:nvPr/>
            </p:nvSpPr>
            <p:spPr bwMode="auto">
              <a:xfrm>
                <a:off x="3744" y="960"/>
                <a:ext cx="240" cy="288"/>
              </a:xfrm>
              <a:prstGeom prst="rect">
                <a:avLst/>
              </a:prstGeom>
              <a:solidFill>
                <a:srgbClr val="99FFCC"/>
              </a:solidFill>
              <a:ln w="127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charset="0"/>
                    <a:ea typeface="Gill Sans" charset="0"/>
                    <a:cs typeface="Gill Sans" charset="0"/>
                  </a:rPr>
                  <a:t>V</a:t>
                </a:r>
              </a:p>
            </p:txBody>
          </p:sp>
        </p:grpSp>
        <p:grpSp>
          <p:nvGrpSpPr>
            <p:cNvPr id="39970" name="Group 19"/>
            <p:cNvGrpSpPr>
              <a:grpSpLocks/>
            </p:cNvGrpSpPr>
            <p:nvPr/>
          </p:nvGrpSpPr>
          <p:grpSpPr bwMode="auto">
            <a:xfrm>
              <a:off x="2352" y="1085"/>
              <a:ext cx="1194" cy="163"/>
              <a:chOff x="2352" y="960"/>
              <a:chExt cx="1632" cy="288"/>
            </a:xfrm>
          </p:grpSpPr>
          <p:grpSp>
            <p:nvGrpSpPr>
              <p:cNvPr id="39996" name="Group 20"/>
              <p:cNvGrpSpPr>
                <a:grpSpLocks/>
              </p:cNvGrpSpPr>
              <p:nvPr/>
            </p:nvGrpSpPr>
            <p:grpSpPr bwMode="auto">
              <a:xfrm>
                <a:off x="2352" y="960"/>
                <a:ext cx="1392" cy="288"/>
                <a:chOff x="2352" y="960"/>
                <a:chExt cx="1392" cy="288"/>
              </a:xfrm>
            </p:grpSpPr>
            <p:sp>
              <p:nvSpPr>
                <p:cNvPr id="39998" name="Rectangle 21"/>
                <p:cNvSpPr>
                  <a:spLocks noChangeArrowheads="1"/>
                </p:cNvSpPr>
                <p:nvPr/>
              </p:nvSpPr>
              <p:spPr bwMode="auto">
                <a:xfrm>
                  <a:off x="2352" y="960"/>
                  <a:ext cx="672" cy="288"/>
                </a:xfrm>
                <a:prstGeom prst="rect">
                  <a:avLst/>
                </a:prstGeom>
                <a:solidFill>
                  <a:srgbClr val="99FFCC"/>
                </a:solidFill>
                <a:ln w="127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charset="0"/>
                      <a:ea typeface="Gill Sans" charset="0"/>
                      <a:cs typeface="Gill Sans" charset="0"/>
                    </a:rPr>
                    <a:t>Base2</a:t>
                  </a:r>
                </a:p>
              </p:txBody>
            </p:sp>
            <p:sp>
              <p:nvSpPr>
                <p:cNvPr id="39999" name="Rectangle 22"/>
                <p:cNvSpPr>
                  <a:spLocks noChangeArrowheads="1"/>
                </p:cNvSpPr>
                <p:nvPr/>
              </p:nvSpPr>
              <p:spPr bwMode="auto">
                <a:xfrm>
                  <a:off x="3024" y="960"/>
                  <a:ext cx="720" cy="288"/>
                </a:xfrm>
                <a:prstGeom prst="rect">
                  <a:avLst/>
                </a:prstGeom>
                <a:solidFill>
                  <a:srgbClr val="99FFCC"/>
                </a:solidFill>
                <a:ln w="127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charset="0"/>
                      <a:ea typeface="Gill Sans" charset="0"/>
                      <a:cs typeface="Gill Sans" charset="0"/>
                    </a:rPr>
                    <a:t>Limit2</a:t>
                  </a:r>
                </a:p>
              </p:txBody>
            </p:sp>
          </p:grpSp>
          <p:sp>
            <p:nvSpPr>
              <p:cNvPr id="39997" name="Rectangle 23"/>
              <p:cNvSpPr>
                <a:spLocks noChangeArrowheads="1"/>
              </p:cNvSpPr>
              <p:nvPr/>
            </p:nvSpPr>
            <p:spPr bwMode="auto">
              <a:xfrm>
                <a:off x="3744" y="960"/>
                <a:ext cx="240" cy="288"/>
              </a:xfrm>
              <a:prstGeom prst="rect">
                <a:avLst/>
              </a:prstGeom>
              <a:solidFill>
                <a:srgbClr val="99FFCC"/>
              </a:solidFill>
              <a:ln w="127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charset="0"/>
                    <a:ea typeface="Gill Sans" charset="0"/>
                    <a:cs typeface="Gill Sans" charset="0"/>
                  </a:rPr>
                  <a:t>V</a:t>
                </a:r>
              </a:p>
            </p:txBody>
          </p:sp>
        </p:grpSp>
        <p:grpSp>
          <p:nvGrpSpPr>
            <p:cNvPr id="39971" name="Group 24"/>
            <p:cNvGrpSpPr>
              <a:grpSpLocks/>
            </p:cNvGrpSpPr>
            <p:nvPr/>
          </p:nvGrpSpPr>
          <p:grpSpPr bwMode="auto">
            <a:xfrm>
              <a:off x="2352" y="1248"/>
              <a:ext cx="1194" cy="163"/>
              <a:chOff x="2352" y="960"/>
              <a:chExt cx="1632" cy="288"/>
            </a:xfrm>
          </p:grpSpPr>
          <p:grpSp>
            <p:nvGrpSpPr>
              <p:cNvPr id="39992" name="Group 25"/>
              <p:cNvGrpSpPr>
                <a:grpSpLocks/>
              </p:cNvGrpSpPr>
              <p:nvPr/>
            </p:nvGrpSpPr>
            <p:grpSpPr bwMode="auto">
              <a:xfrm>
                <a:off x="2352" y="960"/>
                <a:ext cx="1392" cy="288"/>
                <a:chOff x="2352" y="960"/>
                <a:chExt cx="1392" cy="288"/>
              </a:xfrm>
            </p:grpSpPr>
            <p:sp>
              <p:nvSpPr>
                <p:cNvPr id="39994" name="Rectangle 26"/>
                <p:cNvSpPr>
                  <a:spLocks noChangeArrowheads="1"/>
                </p:cNvSpPr>
                <p:nvPr/>
              </p:nvSpPr>
              <p:spPr bwMode="auto">
                <a:xfrm>
                  <a:off x="2352" y="960"/>
                  <a:ext cx="672" cy="288"/>
                </a:xfrm>
                <a:prstGeom prst="rect">
                  <a:avLst/>
                </a:prstGeom>
                <a:solidFill>
                  <a:srgbClr val="99FFCC"/>
                </a:solidFill>
                <a:ln w="127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charset="0"/>
                      <a:ea typeface="Gill Sans" charset="0"/>
                      <a:cs typeface="Gill Sans" charset="0"/>
                    </a:rPr>
                    <a:t>Base3</a:t>
                  </a:r>
                </a:p>
              </p:txBody>
            </p:sp>
            <p:sp>
              <p:nvSpPr>
                <p:cNvPr id="39995" name="Rectangle 27"/>
                <p:cNvSpPr>
                  <a:spLocks noChangeArrowheads="1"/>
                </p:cNvSpPr>
                <p:nvPr/>
              </p:nvSpPr>
              <p:spPr bwMode="auto">
                <a:xfrm>
                  <a:off x="3024" y="960"/>
                  <a:ext cx="720" cy="288"/>
                </a:xfrm>
                <a:prstGeom prst="rect">
                  <a:avLst/>
                </a:prstGeom>
                <a:solidFill>
                  <a:srgbClr val="99FFCC"/>
                </a:solidFill>
                <a:ln w="127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charset="0"/>
                      <a:ea typeface="Gill Sans" charset="0"/>
                      <a:cs typeface="Gill Sans" charset="0"/>
                    </a:rPr>
                    <a:t>Limit3</a:t>
                  </a:r>
                </a:p>
              </p:txBody>
            </p:sp>
          </p:grpSp>
          <p:sp>
            <p:nvSpPr>
              <p:cNvPr id="39993" name="Rectangle 28"/>
              <p:cNvSpPr>
                <a:spLocks noChangeArrowheads="1"/>
              </p:cNvSpPr>
              <p:nvPr/>
            </p:nvSpPr>
            <p:spPr bwMode="auto">
              <a:xfrm>
                <a:off x="3744" y="960"/>
                <a:ext cx="240" cy="288"/>
              </a:xfrm>
              <a:prstGeom prst="rect">
                <a:avLst/>
              </a:prstGeom>
              <a:solidFill>
                <a:srgbClr val="99FFCC"/>
              </a:solidFill>
              <a:ln w="127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charset="0"/>
                    <a:ea typeface="Gill Sans" charset="0"/>
                    <a:cs typeface="Gill Sans" charset="0"/>
                  </a:rPr>
                  <a:t>N</a:t>
                </a:r>
              </a:p>
            </p:txBody>
          </p:sp>
        </p:grpSp>
        <p:grpSp>
          <p:nvGrpSpPr>
            <p:cNvPr id="39972" name="Group 29"/>
            <p:cNvGrpSpPr>
              <a:grpSpLocks/>
            </p:cNvGrpSpPr>
            <p:nvPr/>
          </p:nvGrpSpPr>
          <p:grpSpPr bwMode="auto">
            <a:xfrm>
              <a:off x="2352" y="1411"/>
              <a:ext cx="1194" cy="163"/>
              <a:chOff x="2352" y="960"/>
              <a:chExt cx="1632" cy="288"/>
            </a:xfrm>
          </p:grpSpPr>
          <p:grpSp>
            <p:nvGrpSpPr>
              <p:cNvPr id="39988" name="Group 30"/>
              <p:cNvGrpSpPr>
                <a:grpSpLocks/>
              </p:cNvGrpSpPr>
              <p:nvPr/>
            </p:nvGrpSpPr>
            <p:grpSpPr bwMode="auto">
              <a:xfrm>
                <a:off x="2352" y="960"/>
                <a:ext cx="1392" cy="288"/>
                <a:chOff x="2352" y="960"/>
                <a:chExt cx="1392" cy="288"/>
              </a:xfrm>
            </p:grpSpPr>
            <p:sp>
              <p:nvSpPr>
                <p:cNvPr id="39990" name="Rectangle 31"/>
                <p:cNvSpPr>
                  <a:spLocks noChangeArrowheads="1"/>
                </p:cNvSpPr>
                <p:nvPr/>
              </p:nvSpPr>
              <p:spPr bwMode="auto">
                <a:xfrm>
                  <a:off x="2352" y="960"/>
                  <a:ext cx="672" cy="288"/>
                </a:xfrm>
                <a:prstGeom prst="rect">
                  <a:avLst/>
                </a:prstGeom>
                <a:solidFill>
                  <a:srgbClr val="99FFCC"/>
                </a:solidFill>
                <a:ln w="127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charset="0"/>
                      <a:ea typeface="Gill Sans" charset="0"/>
                      <a:cs typeface="Gill Sans" charset="0"/>
                    </a:rPr>
                    <a:t>Base4</a:t>
                  </a:r>
                </a:p>
              </p:txBody>
            </p:sp>
            <p:sp>
              <p:nvSpPr>
                <p:cNvPr id="39991" name="Rectangle 32"/>
                <p:cNvSpPr>
                  <a:spLocks noChangeArrowheads="1"/>
                </p:cNvSpPr>
                <p:nvPr/>
              </p:nvSpPr>
              <p:spPr bwMode="auto">
                <a:xfrm>
                  <a:off x="3024" y="960"/>
                  <a:ext cx="720" cy="288"/>
                </a:xfrm>
                <a:prstGeom prst="rect">
                  <a:avLst/>
                </a:prstGeom>
                <a:solidFill>
                  <a:srgbClr val="99FFCC"/>
                </a:solidFill>
                <a:ln w="127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charset="0"/>
                      <a:ea typeface="Gill Sans" charset="0"/>
                      <a:cs typeface="Gill Sans" charset="0"/>
                    </a:rPr>
                    <a:t>Limit4</a:t>
                  </a:r>
                </a:p>
              </p:txBody>
            </p:sp>
          </p:grpSp>
          <p:sp>
            <p:nvSpPr>
              <p:cNvPr id="39989" name="Rectangle 33"/>
              <p:cNvSpPr>
                <a:spLocks noChangeArrowheads="1"/>
              </p:cNvSpPr>
              <p:nvPr/>
            </p:nvSpPr>
            <p:spPr bwMode="auto">
              <a:xfrm>
                <a:off x="3744" y="960"/>
                <a:ext cx="240" cy="288"/>
              </a:xfrm>
              <a:prstGeom prst="rect">
                <a:avLst/>
              </a:prstGeom>
              <a:solidFill>
                <a:srgbClr val="99FFCC"/>
              </a:solidFill>
              <a:ln w="127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charset="0"/>
                    <a:ea typeface="Gill Sans" charset="0"/>
                    <a:cs typeface="Gill Sans" charset="0"/>
                  </a:rPr>
                  <a:t>V</a:t>
                </a:r>
              </a:p>
            </p:txBody>
          </p:sp>
        </p:grpSp>
        <p:grpSp>
          <p:nvGrpSpPr>
            <p:cNvPr id="39973" name="Group 34"/>
            <p:cNvGrpSpPr>
              <a:grpSpLocks/>
            </p:cNvGrpSpPr>
            <p:nvPr/>
          </p:nvGrpSpPr>
          <p:grpSpPr bwMode="auto">
            <a:xfrm>
              <a:off x="2352" y="1574"/>
              <a:ext cx="1194" cy="164"/>
              <a:chOff x="2352" y="960"/>
              <a:chExt cx="1632" cy="288"/>
            </a:xfrm>
          </p:grpSpPr>
          <p:grpSp>
            <p:nvGrpSpPr>
              <p:cNvPr id="39984" name="Group 35"/>
              <p:cNvGrpSpPr>
                <a:grpSpLocks/>
              </p:cNvGrpSpPr>
              <p:nvPr/>
            </p:nvGrpSpPr>
            <p:grpSpPr bwMode="auto">
              <a:xfrm>
                <a:off x="2352" y="960"/>
                <a:ext cx="1392" cy="288"/>
                <a:chOff x="2352" y="960"/>
                <a:chExt cx="1392" cy="288"/>
              </a:xfrm>
            </p:grpSpPr>
            <p:sp>
              <p:nvSpPr>
                <p:cNvPr id="39986" name="Rectangle 36"/>
                <p:cNvSpPr>
                  <a:spLocks noChangeArrowheads="1"/>
                </p:cNvSpPr>
                <p:nvPr/>
              </p:nvSpPr>
              <p:spPr bwMode="auto">
                <a:xfrm>
                  <a:off x="2352" y="960"/>
                  <a:ext cx="672" cy="288"/>
                </a:xfrm>
                <a:prstGeom prst="rect">
                  <a:avLst/>
                </a:prstGeom>
                <a:solidFill>
                  <a:srgbClr val="99FFCC"/>
                </a:solidFill>
                <a:ln w="127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charset="0"/>
                      <a:ea typeface="Gill Sans" charset="0"/>
                      <a:cs typeface="Gill Sans" charset="0"/>
                    </a:rPr>
                    <a:t>Base5</a:t>
                  </a:r>
                </a:p>
              </p:txBody>
            </p:sp>
            <p:sp>
              <p:nvSpPr>
                <p:cNvPr id="39987" name="Rectangle 37"/>
                <p:cNvSpPr>
                  <a:spLocks noChangeArrowheads="1"/>
                </p:cNvSpPr>
                <p:nvPr/>
              </p:nvSpPr>
              <p:spPr bwMode="auto">
                <a:xfrm>
                  <a:off x="3024" y="960"/>
                  <a:ext cx="720" cy="288"/>
                </a:xfrm>
                <a:prstGeom prst="rect">
                  <a:avLst/>
                </a:prstGeom>
                <a:solidFill>
                  <a:srgbClr val="99FFCC"/>
                </a:solidFill>
                <a:ln w="127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charset="0"/>
                      <a:ea typeface="Gill Sans" charset="0"/>
                      <a:cs typeface="Gill Sans" charset="0"/>
                    </a:rPr>
                    <a:t>Limit5</a:t>
                  </a:r>
                </a:p>
              </p:txBody>
            </p:sp>
          </p:grpSp>
          <p:sp>
            <p:nvSpPr>
              <p:cNvPr id="39985" name="Rectangle 38"/>
              <p:cNvSpPr>
                <a:spLocks noChangeArrowheads="1"/>
              </p:cNvSpPr>
              <p:nvPr/>
            </p:nvSpPr>
            <p:spPr bwMode="auto">
              <a:xfrm>
                <a:off x="3744" y="960"/>
                <a:ext cx="240" cy="288"/>
              </a:xfrm>
              <a:prstGeom prst="rect">
                <a:avLst/>
              </a:prstGeom>
              <a:solidFill>
                <a:srgbClr val="99FFCC"/>
              </a:solidFill>
              <a:ln w="127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charset="0"/>
                    <a:ea typeface="Gill Sans" charset="0"/>
                    <a:cs typeface="Gill Sans" charset="0"/>
                  </a:rPr>
                  <a:t>N</a:t>
                </a:r>
              </a:p>
            </p:txBody>
          </p:sp>
        </p:grpSp>
        <p:grpSp>
          <p:nvGrpSpPr>
            <p:cNvPr id="39974" name="Group 39"/>
            <p:cNvGrpSpPr>
              <a:grpSpLocks/>
            </p:cNvGrpSpPr>
            <p:nvPr/>
          </p:nvGrpSpPr>
          <p:grpSpPr bwMode="auto">
            <a:xfrm>
              <a:off x="2352" y="1738"/>
              <a:ext cx="1194" cy="163"/>
              <a:chOff x="2352" y="960"/>
              <a:chExt cx="1632" cy="288"/>
            </a:xfrm>
          </p:grpSpPr>
          <p:grpSp>
            <p:nvGrpSpPr>
              <p:cNvPr id="39980" name="Group 40"/>
              <p:cNvGrpSpPr>
                <a:grpSpLocks/>
              </p:cNvGrpSpPr>
              <p:nvPr/>
            </p:nvGrpSpPr>
            <p:grpSpPr bwMode="auto">
              <a:xfrm>
                <a:off x="2352" y="960"/>
                <a:ext cx="1392" cy="288"/>
                <a:chOff x="2352" y="960"/>
                <a:chExt cx="1392" cy="288"/>
              </a:xfrm>
            </p:grpSpPr>
            <p:sp>
              <p:nvSpPr>
                <p:cNvPr id="39982" name="Rectangle 41"/>
                <p:cNvSpPr>
                  <a:spLocks noChangeArrowheads="1"/>
                </p:cNvSpPr>
                <p:nvPr/>
              </p:nvSpPr>
              <p:spPr bwMode="auto">
                <a:xfrm>
                  <a:off x="2352" y="960"/>
                  <a:ext cx="672" cy="288"/>
                </a:xfrm>
                <a:prstGeom prst="rect">
                  <a:avLst/>
                </a:prstGeom>
                <a:solidFill>
                  <a:srgbClr val="99FFCC"/>
                </a:solidFill>
                <a:ln w="127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charset="0"/>
                      <a:ea typeface="Gill Sans" charset="0"/>
                      <a:cs typeface="Gill Sans" charset="0"/>
                    </a:rPr>
                    <a:t>Base6</a:t>
                  </a:r>
                </a:p>
              </p:txBody>
            </p:sp>
            <p:sp>
              <p:nvSpPr>
                <p:cNvPr id="39983" name="Rectangle 42"/>
                <p:cNvSpPr>
                  <a:spLocks noChangeArrowheads="1"/>
                </p:cNvSpPr>
                <p:nvPr/>
              </p:nvSpPr>
              <p:spPr bwMode="auto">
                <a:xfrm>
                  <a:off x="3024" y="960"/>
                  <a:ext cx="720" cy="288"/>
                </a:xfrm>
                <a:prstGeom prst="rect">
                  <a:avLst/>
                </a:prstGeom>
                <a:solidFill>
                  <a:srgbClr val="99FFCC"/>
                </a:solidFill>
                <a:ln w="127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charset="0"/>
                      <a:ea typeface="Gill Sans" charset="0"/>
                      <a:cs typeface="Gill Sans" charset="0"/>
                    </a:rPr>
                    <a:t>Limit6</a:t>
                  </a:r>
                </a:p>
              </p:txBody>
            </p:sp>
          </p:grpSp>
          <p:sp>
            <p:nvSpPr>
              <p:cNvPr id="39981" name="Rectangle 43"/>
              <p:cNvSpPr>
                <a:spLocks noChangeArrowheads="1"/>
              </p:cNvSpPr>
              <p:nvPr/>
            </p:nvSpPr>
            <p:spPr bwMode="auto">
              <a:xfrm>
                <a:off x="3744" y="960"/>
                <a:ext cx="240" cy="288"/>
              </a:xfrm>
              <a:prstGeom prst="rect">
                <a:avLst/>
              </a:prstGeom>
              <a:solidFill>
                <a:srgbClr val="99FFCC"/>
              </a:solidFill>
              <a:ln w="127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charset="0"/>
                    <a:ea typeface="Gill Sans" charset="0"/>
                    <a:cs typeface="Gill Sans" charset="0"/>
                  </a:rPr>
                  <a:t>N</a:t>
                </a:r>
              </a:p>
            </p:txBody>
          </p:sp>
        </p:grpSp>
        <p:grpSp>
          <p:nvGrpSpPr>
            <p:cNvPr id="39975" name="Group 44"/>
            <p:cNvGrpSpPr>
              <a:grpSpLocks/>
            </p:cNvGrpSpPr>
            <p:nvPr/>
          </p:nvGrpSpPr>
          <p:grpSpPr bwMode="auto">
            <a:xfrm>
              <a:off x="2352" y="1901"/>
              <a:ext cx="1194" cy="163"/>
              <a:chOff x="2352" y="960"/>
              <a:chExt cx="1632" cy="288"/>
            </a:xfrm>
          </p:grpSpPr>
          <p:grpSp>
            <p:nvGrpSpPr>
              <p:cNvPr id="39976" name="Group 45"/>
              <p:cNvGrpSpPr>
                <a:grpSpLocks/>
              </p:cNvGrpSpPr>
              <p:nvPr/>
            </p:nvGrpSpPr>
            <p:grpSpPr bwMode="auto">
              <a:xfrm>
                <a:off x="2352" y="960"/>
                <a:ext cx="1392" cy="288"/>
                <a:chOff x="2352" y="960"/>
                <a:chExt cx="1392" cy="288"/>
              </a:xfrm>
            </p:grpSpPr>
            <p:sp>
              <p:nvSpPr>
                <p:cNvPr id="39978" name="Rectangle 46"/>
                <p:cNvSpPr>
                  <a:spLocks noChangeArrowheads="1"/>
                </p:cNvSpPr>
                <p:nvPr/>
              </p:nvSpPr>
              <p:spPr bwMode="auto">
                <a:xfrm>
                  <a:off x="2352" y="960"/>
                  <a:ext cx="672" cy="288"/>
                </a:xfrm>
                <a:prstGeom prst="rect">
                  <a:avLst/>
                </a:prstGeom>
                <a:solidFill>
                  <a:srgbClr val="99FFCC"/>
                </a:solidFill>
                <a:ln w="127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charset="0"/>
                      <a:ea typeface="Gill Sans" charset="0"/>
                      <a:cs typeface="Gill Sans" charset="0"/>
                    </a:rPr>
                    <a:t>Base7</a:t>
                  </a:r>
                </a:p>
              </p:txBody>
            </p:sp>
            <p:sp>
              <p:nvSpPr>
                <p:cNvPr id="39979" name="Rectangle 47"/>
                <p:cNvSpPr>
                  <a:spLocks noChangeArrowheads="1"/>
                </p:cNvSpPr>
                <p:nvPr/>
              </p:nvSpPr>
              <p:spPr bwMode="auto">
                <a:xfrm>
                  <a:off x="3024" y="960"/>
                  <a:ext cx="720" cy="288"/>
                </a:xfrm>
                <a:prstGeom prst="rect">
                  <a:avLst/>
                </a:prstGeom>
                <a:solidFill>
                  <a:srgbClr val="99FFCC"/>
                </a:solidFill>
                <a:ln w="127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charset="0"/>
                      <a:ea typeface="Gill Sans" charset="0"/>
                      <a:cs typeface="Gill Sans" charset="0"/>
                    </a:rPr>
                    <a:t>Limit7</a:t>
                  </a:r>
                </a:p>
              </p:txBody>
            </p:sp>
          </p:grpSp>
          <p:sp>
            <p:nvSpPr>
              <p:cNvPr id="39977" name="Rectangle 48"/>
              <p:cNvSpPr>
                <a:spLocks noChangeArrowheads="1"/>
              </p:cNvSpPr>
              <p:nvPr/>
            </p:nvSpPr>
            <p:spPr bwMode="auto">
              <a:xfrm>
                <a:off x="3744" y="960"/>
                <a:ext cx="240" cy="288"/>
              </a:xfrm>
              <a:prstGeom prst="rect">
                <a:avLst/>
              </a:prstGeom>
              <a:solidFill>
                <a:srgbClr val="99FFCC"/>
              </a:solidFill>
              <a:ln w="127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charset="0"/>
                    <a:ea typeface="Gill Sans" charset="0"/>
                    <a:cs typeface="Gill Sans" charset="0"/>
                  </a:rPr>
                  <a:t>V</a:t>
                </a:r>
              </a:p>
            </p:txBody>
          </p:sp>
        </p:grpSp>
      </p:grpSp>
      <p:grpSp>
        <p:nvGrpSpPr>
          <p:cNvPr id="19" name="Group 69"/>
          <p:cNvGrpSpPr>
            <a:grpSpLocks/>
          </p:cNvGrpSpPr>
          <p:nvPr/>
        </p:nvGrpSpPr>
        <p:grpSpPr bwMode="auto">
          <a:xfrm>
            <a:off x="2057400" y="746125"/>
            <a:ext cx="3106738" cy="704850"/>
            <a:chOff x="336" y="432"/>
            <a:chExt cx="1957" cy="444"/>
          </a:xfrm>
        </p:grpSpPr>
        <p:sp>
          <p:nvSpPr>
            <p:cNvPr id="39965" name="Rectangle 4"/>
            <p:cNvSpPr>
              <a:spLocks noChangeArrowheads="1"/>
            </p:cNvSpPr>
            <p:nvPr/>
          </p:nvSpPr>
          <p:spPr bwMode="auto">
            <a:xfrm>
              <a:off x="1577" y="511"/>
              <a:ext cx="716" cy="199"/>
            </a:xfrm>
            <a:prstGeom prst="rect">
              <a:avLst/>
            </a:prstGeom>
            <a:solidFill>
              <a:srgbClr val="00FFFF"/>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charset="0"/>
                  <a:ea typeface="Gill Sans" charset="0"/>
                  <a:cs typeface="Gill Sans" charset="0"/>
                </a:rPr>
                <a:t>Offset</a:t>
              </a:r>
            </a:p>
          </p:txBody>
        </p:sp>
        <p:sp>
          <p:nvSpPr>
            <p:cNvPr id="39966" name="Rectangle 5"/>
            <p:cNvSpPr>
              <a:spLocks noChangeArrowheads="1"/>
            </p:cNvSpPr>
            <p:nvPr/>
          </p:nvSpPr>
          <p:spPr bwMode="auto">
            <a:xfrm>
              <a:off x="1077" y="511"/>
              <a:ext cx="500" cy="199"/>
            </a:xfrm>
            <a:prstGeom prst="rect">
              <a:avLst/>
            </a:prstGeom>
            <a:solidFill>
              <a:schemeClr val="hlink"/>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charset="0"/>
                  <a:ea typeface="Gill Sans" charset="0"/>
                  <a:cs typeface="Gill Sans" charset="0"/>
                </a:rPr>
                <a:t>Seg #</a:t>
              </a:r>
            </a:p>
          </p:txBody>
        </p:sp>
        <p:sp>
          <p:nvSpPr>
            <p:cNvPr id="39967" name="Text Box 59"/>
            <p:cNvSpPr txBox="1">
              <a:spLocks noChangeArrowheads="1"/>
            </p:cNvSpPr>
            <p:nvPr/>
          </p:nvSpPr>
          <p:spPr bwMode="auto">
            <a:xfrm>
              <a:off x="336" y="432"/>
              <a:ext cx="708" cy="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latin typeface="Gill Sans" charset="0"/>
                  <a:ea typeface="Gill Sans" charset="0"/>
                  <a:cs typeface="Gill Sans" charset="0"/>
                </a:rPr>
                <a:t>Virtual</a:t>
              </a:r>
            </a:p>
            <a:p>
              <a:pPr eaLnBrk="1" hangingPunct="1"/>
              <a:r>
                <a:rPr lang="en-US" altLang="en-US" sz="2000" b="0">
                  <a:latin typeface="Gill Sans" charset="0"/>
                  <a:ea typeface="Gill Sans" charset="0"/>
                  <a:cs typeface="Gill Sans" charset="0"/>
                </a:rPr>
                <a:t>Address</a:t>
              </a:r>
            </a:p>
          </p:txBody>
        </p:sp>
      </p:grpSp>
      <p:grpSp>
        <p:nvGrpSpPr>
          <p:cNvPr id="20" name="Group 73"/>
          <p:cNvGrpSpPr>
            <a:grpSpLocks/>
          </p:cNvGrpSpPr>
          <p:nvPr/>
        </p:nvGrpSpPr>
        <p:grpSpPr bwMode="auto">
          <a:xfrm>
            <a:off x="5257801" y="1724026"/>
            <a:ext cx="1895475" cy="258763"/>
            <a:chOff x="2352" y="960"/>
            <a:chExt cx="1632" cy="288"/>
          </a:xfrm>
        </p:grpSpPr>
        <p:grpSp>
          <p:nvGrpSpPr>
            <p:cNvPr id="39961" name="Group 74"/>
            <p:cNvGrpSpPr>
              <a:grpSpLocks/>
            </p:cNvGrpSpPr>
            <p:nvPr/>
          </p:nvGrpSpPr>
          <p:grpSpPr bwMode="auto">
            <a:xfrm>
              <a:off x="2352" y="960"/>
              <a:ext cx="1392" cy="288"/>
              <a:chOff x="2352" y="960"/>
              <a:chExt cx="1392" cy="288"/>
            </a:xfrm>
          </p:grpSpPr>
          <p:sp>
            <p:nvSpPr>
              <p:cNvPr id="39963" name="Rectangle 75"/>
              <p:cNvSpPr>
                <a:spLocks noChangeArrowheads="1"/>
              </p:cNvSpPr>
              <p:nvPr/>
            </p:nvSpPr>
            <p:spPr bwMode="auto">
              <a:xfrm>
                <a:off x="2352" y="960"/>
                <a:ext cx="672" cy="288"/>
              </a:xfrm>
              <a:prstGeom prst="rect">
                <a:avLst/>
              </a:prstGeom>
              <a:solidFill>
                <a:schemeClr val="accent1"/>
              </a:solidFill>
              <a:ln w="9525">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charset="0"/>
                    <a:ea typeface="Gill Sans" charset="0"/>
                    <a:cs typeface="Gill Sans" charset="0"/>
                  </a:rPr>
                  <a:t>Base2</a:t>
                </a:r>
              </a:p>
            </p:txBody>
          </p:sp>
          <p:sp>
            <p:nvSpPr>
              <p:cNvPr id="39964" name="Rectangle 76"/>
              <p:cNvSpPr>
                <a:spLocks noChangeArrowheads="1"/>
              </p:cNvSpPr>
              <p:nvPr/>
            </p:nvSpPr>
            <p:spPr bwMode="auto">
              <a:xfrm>
                <a:off x="3024" y="960"/>
                <a:ext cx="720" cy="288"/>
              </a:xfrm>
              <a:prstGeom prst="rect">
                <a:avLst/>
              </a:prstGeom>
              <a:solidFill>
                <a:schemeClr val="accent1"/>
              </a:solidFill>
              <a:ln w="9525">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charset="0"/>
                    <a:ea typeface="Gill Sans" charset="0"/>
                    <a:cs typeface="Gill Sans" charset="0"/>
                  </a:rPr>
                  <a:t>Limit2</a:t>
                </a:r>
              </a:p>
            </p:txBody>
          </p:sp>
        </p:grpSp>
        <p:sp>
          <p:nvSpPr>
            <p:cNvPr id="39962" name="Rectangle 77"/>
            <p:cNvSpPr>
              <a:spLocks noChangeArrowheads="1"/>
            </p:cNvSpPr>
            <p:nvPr/>
          </p:nvSpPr>
          <p:spPr bwMode="auto">
            <a:xfrm>
              <a:off x="3744" y="960"/>
              <a:ext cx="240" cy="288"/>
            </a:xfrm>
            <a:prstGeom prst="rect">
              <a:avLst/>
            </a:prstGeom>
            <a:solidFill>
              <a:schemeClr val="accent1"/>
            </a:solidFill>
            <a:ln w="9525">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charset="0"/>
                  <a:ea typeface="Gill Sans" charset="0"/>
                  <a:cs typeface="Gill Sans" charset="0"/>
                </a:rPr>
                <a:t>V</a:t>
              </a:r>
            </a:p>
          </p:txBody>
        </p:sp>
      </p:grpSp>
      <p:grpSp>
        <p:nvGrpSpPr>
          <p:cNvPr id="22" name="Group 71"/>
          <p:cNvGrpSpPr>
            <a:grpSpLocks/>
          </p:cNvGrpSpPr>
          <p:nvPr/>
        </p:nvGrpSpPr>
        <p:grpSpPr bwMode="auto">
          <a:xfrm>
            <a:off x="5138739" y="1035050"/>
            <a:ext cx="4919663" cy="1498600"/>
            <a:chOff x="2277" y="566"/>
            <a:chExt cx="3099" cy="944"/>
          </a:xfrm>
        </p:grpSpPr>
        <p:sp>
          <p:nvSpPr>
            <p:cNvPr id="39956" name="Freeform 67"/>
            <p:cNvSpPr>
              <a:spLocks/>
            </p:cNvSpPr>
            <p:nvPr/>
          </p:nvSpPr>
          <p:spPr bwMode="auto">
            <a:xfrm>
              <a:off x="2277" y="566"/>
              <a:ext cx="1728" cy="576"/>
            </a:xfrm>
            <a:custGeom>
              <a:avLst/>
              <a:gdLst>
                <a:gd name="T0" fmla="*/ 0 w 1728"/>
                <a:gd name="T1" fmla="*/ 0 h 528"/>
                <a:gd name="T2" fmla="*/ 1344 w 1728"/>
                <a:gd name="T3" fmla="*/ 0 h 528"/>
                <a:gd name="T4" fmla="*/ 1728 w 1728"/>
                <a:gd name="T5" fmla="*/ 3901 h 528"/>
                <a:gd name="T6" fmla="*/ 0 60000 65536"/>
                <a:gd name="T7" fmla="*/ 0 60000 65536"/>
                <a:gd name="T8" fmla="*/ 0 60000 65536"/>
                <a:gd name="T9" fmla="*/ 0 w 1728"/>
                <a:gd name="T10" fmla="*/ 0 h 528"/>
                <a:gd name="T11" fmla="*/ 1728 w 1728"/>
                <a:gd name="T12" fmla="*/ 528 h 528"/>
              </a:gdLst>
              <a:ahLst/>
              <a:cxnLst>
                <a:cxn ang="T6">
                  <a:pos x="T0" y="T1"/>
                </a:cxn>
                <a:cxn ang="T7">
                  <a:pos x="T2" y="T3"/>
                </a:cxn>
                <a:cxn ang="T8">
                  <a:pos x="T4" y="T5"/>
                </a:cxn>
              </a:cxnLst>
              <a:rect l="T9" t="T10" r="T11" b="T12"/>
              <a:pathLst>
                <a:path w="1728" h="528">
                  <a:moveTo>
                    <a:pt x="0" y="0"/>
                  </a:moveTo>
                  <a:lnTo>
                    <a:pt x="1344" y="0"/>
                  </a:lnTo>
                  <a:lnTo>
                    <a:pt x="1728" y="528"/>
                  </a:lnTo>
                </a:path>
              </a:pathLst>
            </a:custGeom>
            <a:noFill/>
            <a:ln w="3810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endParaRPr lang="en-US" b="0">
                <a:latin typeface="Gill Sans" charset="0"/>
                <a:ea typeface="Gill Sans" charset="0"/>
                <a:cs typeface="Gill Sans" charset="0"/>
              </a:endParaRPr>
            </a:p>
          </p:txBody>
        </p:sp>
        <p:sp>
          <p:nvSpPr>
            <p:cNvPr id="39957" name="Oval 52"/>
            <p:cNvSpPr>
              <a:spLocks noChangeArrowheads="1"/>
            </p:cNvSpPr>
            <p:nvPr/>
          </p:nvSpPr>
          <p:spPr bwMode="auto">
            <a:xfrm>
              <a:off x="3934" y="1115"/>
              <a:ext cx="358" cy="327"/>
            </a:xfrm>
            <a:prstGeom prst="ellipse">
              <a:avLst/>
            </a:prstGeom>
            <a:solidFill>
              <a:srgbClr val="FF66CC"/>
            </a:solidFill>
            <a:ln w="38100">
              <a:solidFill>
                <a:schemeClr val="tx1"/>
              </a:solidFill>
              <a:round/>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4000" b="0" dirty="0">
                  <a:latin typeface="Gill Sans" charset="0"/>
                  <a:ea typeface="Gill Sans" charset="0"/>
                  <a:cs typeface="Gill Sans" charset="0"/>
                </a:rPr>
                <a:t>+</a:t>
              </a:r>
            </a:p>
          </p:txBody>
        </p:sp>
        <p:sp>
          <p:nvSpPr>
            <p:cNvPr id="39958" name="Line 54"/>
            <p:cNvSpPr>
              <a:spLocks noChangeShapeType="1"/>
            </p:cNvSpPr>
            <p:nvPr/>
          </p:nvSpPr>
          <p:spPr bwMode="auto">
            <a:xfrm>
              <a:off x="2784" y="1104"/>
              <a:ext cx="1140" cy="134"/>
            </a:xfrm>
            <a:prstGeom prst="line">
              <a:avLst/>
            </a:prstGeom>
            <a:noFill/>
            <a:ln w="762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lIns="90478" tIns="44445" rIns="90478" bIns="44445" anchor="ctr"/>
            <a:lstStyle/>
            <a:p>
              <a:endParaRPr lang="en-US" b="0">
                <a:latin typeface="Gill Sans" charset="0"/>
                <a:ea typeface="Gill Sans" charset="0"/>
                <a:cs typeface="Gill Sans" charset="0"/>
              </a:endParaRPr>
            </a:p>
          </p:txBody>
        </p:sp>
        <p:sp>
          <p:nvSpPr>
            <p:cNvPr id="39959" name="Line 58"/>
            <p:cNvSpPr>
              <a:spLocks noChangeShapeType="1"/>
            </p:cNvSpPr>
            <p:nvPr/>
          </p:nvSpPr>
          <p:spPr bwMode="auto">
            <a:xfrm>
              <a:off x="4282" y="1279"/>
              <a:ext cx="319" cy="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478" tIns="44445" rIns="90478" bIns="44445" anchor="ctr"/>
            <a:lstStyle/>
            <a:p>
              <a:endParaRPr lang="en-US" b="0">
                <a:latin typeface="Gill Sans" charset="0"/>
                <a:ea typeface="Gill Sans" charset="0"/>
                <a:cs typeface="Gill Sans" charset="0"/>
              </a:endParaRPr>
            </a:p>
          </p:txBody>
        </p:sp>
        <p:sp>
          <p:nvSpPr>
            <p:cNvPr id="39960" name="Text Box 60"/>
            <p:cNvSpPr txBox="1">
              <a:spLocks noChangeArrowheads="1"/>
            </p:cNvSpPr>
            <p:nvPr/>
          </p:nvSpPr>
          <p:spPr bwMode="auto">
            <a:xfrm>
              <a:off x="4604" y="1066"/>
              <a:ext cx="772" cy="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dirty="0">
                  <a:latin typeface="Gill Sans" charset="0"/>
                  <a:ea typeface="Gill Sans" charset="0"/>
                  <a:cs typeface="Gill Sans" charset="0"/>
                </a:rPr>
                <a:t>Physical</a:t>
              </a:r>
            </a:p>
            <a:p>
              <a:pPr eaLnBrk="1" hangingPunct="1"/>
              <a:r>
                <a:rPr lang="en-US" altLang="en-US" sz="2000" b="0" dirty="0">
                  <a:latin typeface="Gill Sans" charset="0"/>
                  <a:ea typeface="Gill Sans" charset="0"/>
                  <a:cs typeface="Gill Sans" charset="0"/>
                </a:rPr>
                <a:t>Address</a:t>
              </a:r>
            </a:p>
          </p:txBody>
        </p:sp>
      </p:grpSp>
      <p:grpSp>
        <p:nvGrpSpPr>
          <p:cNvPr id="23" name="Group 72"/>
          <p:cNvGrpSpPr>
            <a:grpSpLocks/>
          </p:cNvGrpSpPr>
          <p:nvPr/>
        </p:nvGrpSpPr>
        <p:grpSpPr bwMode="auto">
          <a:xfrm>
            <a:off x="6742114" y="746125"/>
            <a:ext cx="2782888" cy="1041400"/>
            <a:chOff x="3287" y="384"/>
            <a:chExt cx="1753" cy="656"/>
          </a:xfrm>
        </p:grpSpPr>
        <p:sp>
          <p:nvSpPr>
            <p:cNvPr id="39951" name="Oval 51"/>
            <p:cNvSpPr>
              <a:spLocks noChangeArrowheads="1"/>
            </p:cNvSpPr>
            <p:nvPr/>
          </p:nvSpPr>
          <p:spPr bwMode="auto">
            <a:xfrm>
              <a:off x="3934" y="384"/>
              <a:ext cx="358" cy="326"/>
            </a:xfrm>
            <a:prstGeom prst="ellipse">
              <a:avLst/>
            </a:prstGeom>
            <a:solidFill>
              <a:srgbClr val="FF66CC"/>
            </a:solidFill>
            <a:ln w="38100">
              <a:solidFill>
                <a:schemeClr val="tx1"/>
              </a:solidFill>
              <a:round/>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4000" b="0" dirty="0">
                  <a:latin typeface="Gill Sans" charset="0"/>
                  <a:ea typeface="Gill Sans" charset="0"/>
                  <a:cs typeface="Gill Sans" charset="0"/>
                </a:rPr>
                <a:t>&gt;</a:t>
              </a:r>
            </a:p>
          </p:txBody>
        </p:sp>
        <p:sp>
          <p:nvSpPr>
            <p:cNvPr id="39952" name="Line 55"/>
            <p:cNvSpPr>
              <a:spLocks noChangeShapeType="1"/>
            </p:cNvSpPr>
            <p:nvPr/>
          </p:nvSpPr>
          <p:spPr bwMode="auto">
            <a:xfrm flipV="1">
              <a:off x="3287" y="626"/>
              <a:ext cx="677" cy="414"/>
            </a:xfrm>
            <a:prstGeom prst="line">
              <a:avLst/>
            </a:prstGeom>
            <a:noFill/>
            <a:ln w="762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lIns="90478" tIns="44445" rIns="90478" bIns="44445" anchor="ctr"/>
            <a:lstStyle/>
            <a:p>
              <a:endParaRPr lang="en-US" b="0">
                <a:latin typeface="Gill Sans" charset="0"/>
                <a:ea typeface="Gill Sans" charset="0"/>
                <a:cs typeface="Gill Sans" charset="0"/>
              </a:endParaRPr>
            </a:p>
          </p:txBody>
        </p:sp>
        <p:sp>
          <p:nvSpPr>
            <p:cNvPr id="39953" name="Line 57"/>
            <p:cNvSpPr>
              <a:spLocks noChangeShapeType="1"/>
            </p:cNvSpPr>
            <p:nvPr/>
          </p:nvSpPr>
          <p:spPr bwMode="auto">
            <a:xfrm>
              <a:off x="4282" y="544"/>
              <a:ext cx="319" cy="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478" tIns="44445" rIns="90478" bIns="44445" anchor="ctr"/>
            <a:lstStyle/>
            <a:p>
              <a:endParaRPr lang="en-US" b="0">
                <a:latin typeface="Gill Sans" charset="0"/>
                <a:ea typeface="Gill Sans" charset="0"/>
                <a:cs typeface="Gill Sans" charset="0"/>
              </a:endParaRPr>
            </a:p>
          </p:txBody>
        </p:sp>
        <p:sp>
          <p:nvSpPr>
            <p:cNvPr id="39954" name="Text Box 62"/>
            <p:cNvSpPr txBox="1">
              <a:spLocks noChangeArrowheads="1"/>
            </p:cNvSpPr>
            <p:nvPr/>
          </p:nvSpPr>
          <p:spPr bwMode="auto">
            <a:xfrm>
              <a:off x="4570" y="394"/>
              <a:ext cx="470"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dirty="0">
                  <a:latin typeface="Gill Sans" charset="0"/>
                  <a:ea typeface="Gill Sans" charset="0"/>
                  <a:cs typeface="Gill Sans" charset="0"/>
                </a:rPr>
                <a:t>Error</a:t>
              </a:r>
            </a:p>
          </p:txBody>
        </p:sp>
        <p:sp>
          <p:nvSpPr>
            <p:cNvPr id="39955" name="Line 68"/>
            <p:cNvSpPr>
              <a:spLocks noChangeShapeType="1"/>
            </p:cNvSpPr>
            <p:nvPr/>
          </p:nvSpPr>
          <p:spPr bwMode="auto">
            <a:xfrm>
              <a:off x="3621" y="566"/>
              <a:ext cx="288" cy="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478" tIns="44445" rIns="90478" bIns="44445" anchor="ctr"/>
            <a:lstStyle/>
            <a:p>
              <a:endParaRPr lang="en-US" b="0">
                <a:latin typeface="Gill Sans" charset="0"/>
                <a:ea typeface="Gill Sans" charset="0"/>
                <a:cs typeface="Gill Sans" charset="0"/>
              </a:endParaRPr>
            </a:p>
          </p:txBody>
        </p:sp>
      </p:grpSp>
      <p:sp>
        <p:nvSpPr>
          <p:cNvPr id="692274" name="Freeform 50"/>
          <p:cNvSpPr>
            <a:spLocks/>
          </p:cNvSpPr>
          <p:nvPr/>
        </p:nvSpPr>
        <p:spPr bwMode="auto">
          <a:xfrm>
            <a:off x="3767138" y="1187450"/>
            <a:ext cx="1530350" cy="635000"/>
          </a:xfrm>
          <a:custGeom>
            <a:avLst/>
            <a:gdLst>
              <a:gd name="T0" fmla="*/ 0 w 1152"/>
              <a:gd name="T1" fmla="*/ 0 h 912"/>
              <a:gd name="T2" fmla="*/ 2147483647 w 1152"/>
              <a:gd name="T3" fmla="*/ 2147483647 h 912"/>
              <a:gd name="T4" fmla="*/ 2147483647 w 1152"/>
              <a:gd name="T5" fmla="*/ 2147483647 h 912"/>
              <a:gd name="T6" fmla="*/ 0 60000 65536"/>
              <a:gd name="T7" fmla="*/ 0 60000 65536"/>
              <a:gd name="T8" fmla="*/ 0 60000 65536"/>
              <a:gd name="T9" fmla="*/ 0 w 1152"/>
              <a:gd name="T10" fmla="*/ 0 h 912"/>
              <a:gd name="T11" fmla="*/ 1152 w 1152"/>
              <a:gd name="T12" fmla="*/ 912 h 912"/>
            </a:gdLst>
            <a:ahLst/>
            <a:cxnLst>
              <a:cxn ang="T6">
                <a:pos x="T0" y="T1"/>
              </a:cxn>
              <a:cxn ang="T7">
                <a:pos x="T2" y="T3"/>
              </a:cxn>
              <a:cxn ang="T8">
                <a:pos x="T4" y="T5"/>
              </a:cxn>
            </a:cxnLst>
            <a:rect l="T9" t="T10" r="T11" b="T12"/>
            <a:pathLst>
              <a:path w="1152" h="912">
                <a:moveTo>
                  <a:pt x="0" y="0"/>
                </a:moveTo>
                <a:lnTo>
                  <a:pt x="288" y="912"/>
                </a:lnTo>
                <a:lnTo>
                  <a:pt x="1152" y="912"/>
                </a:lnTo>
              </a:path>
            </a:pathLst>
          </a:custGeom>
          <a:noFill/>
          <a:ln w="76200">
            <a:solidFill>
              <a:schemeClr val="hlink"/>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endParaRPr lang="en-US" b="0">
              <a:latin typeface="Gill Sans" charset="0"/>
              <a:ea typeface="Gill Sans" charset="0"/>
              <a:cs typeface="Gill Sans" charset="0"/>
            </a:endParaRPr>
          </a:p>
        </p:txBody>
      </p:sp>
      <p:sp>
        <p:nvSpPr>
          <p:cNvPr id="39945" name="TextBox 1"/>
          <p:cNvSpPr txBox="1">
            <a:spLocks noChangeArrowheads="1"/>
          </p:cNvSpPr>
          <p:nvPr/>
        </p:nvSpPr>
        <p:spPr bwMode="auto">
          <a:xfrm>
            <a:off x="6096000" y="685800"/>
            <a:ext cx="80522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dirty="0">
                <a:latin typeface="Gill Sans" charset="0"/>
                <a:ea typeface="Gill Sans" charset="0"/>
                <a:cs typeface="Gill Sans" charset="0"/>
              </a:rPr>
              <a:t>offset</a:t>
            </a:r>
          </a:p>
        </p:txBody>
      </p:sp>
      <p:grpSp>
        <p:nvGrpSpPr>
          <p:cNvPr id="69" name="Group 135"/>
          <p:cNvGrpSpPr>
            <a:grpSpLocks/>
          </p:cNvGrpSpPr>
          <p:nvPr/>
        </p:nvGrpSpPr>
        <p:grpSpPr bwMode="auto">
          <a:xfrm>
            <a:off x="7162800" y="1905000"/>
            <a:ext cx="3276600" cy="2338388"/>
            <a:chOff x="3024" y="672"/>
            <a:chExt cx="2064" cy="1473"/>
          </a:xfrm>
        </p:grpSpPr>
        <p:sp>
          <p:nvSpPr>
            <p:cNvPr id="39947" name="AutoShape 112"/>
            <p:cNvSpPr>
              <a:spLocks noChangeArrowheads="1"/>
            </p:cNvSpPr>
            <p:nvPr/>
          </p:nvSpPr>
          <p:spPr bwMode="auto">
            <a:xfrm>
              <a:off x="4130" y="1351"/>
              <a:ext cx="958" cy="186"/>
            </a:xfrm>
            <a:prstGeom prst="roundRect">
              <a:avLst>
                <a:gd name="adj" fmla="val 16667"/>
              </a:avLst>
            </a:prstGeom>
            <a:solidFill>
              <a:srgbClr val="FF66CC"/>
            </a:solidFill>
            <a:ln w="38100">
              <a:solidFill>
                <a:schemeClr val="tx1"/>
              </a:solidFill>
              <a:round/>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charset="0"/>
                  <a:ea typeface="Gill Sans" charset="0"/>
                  <a:cs typeface="Gill Sans" charset="0"/>
                </a:rPr>
                <a:t>Check Valid</a:t>
              </a:r>
            </a:p>
          </p:txBody>
        </p:sp>
        <p:sp>
          <p:nvSpPr>
            <p:cNvPr id="39948" name="Line 113"/>
            <p:cNvSpPr>
              <a:spLocks noChangeShapeType="1"/>
            </p:cNvSpPr>
            <p:nvPr/>
          </p:nvSpPr>
          <p:spPr bwMode="auto">
            <a:xfrm>
              <a:off x="3024" y="672"/>
              <a:ext cx="1106" cy="767"/>
            </a:xfrm>
            <a:prstGeom prst="line">
              <a:avLst/>
            </a:prstGeom>
            <a:noFill/>
            <a:ln w="762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lIns="90478" tIns="44445" rIns="90478" bIns="44445" anchor="ctr"/>
            <a:lstStyle/>
            <a:p>
              <a:endParaRPr lang="en-US" b="0">
                <a:latin typeface="Gill Sans" charset="0"/>
                <a:ea typeface="Gill Sans" charset="0"/>
                <a:cs typeface="Gill Sans" charset="0"/>
              </a:endParaRPr>
            </a:p>
          </p:txBody>
        </p:sp>
        <p:sp>
          <p:nvSpPr>
            <p:cNvPr id="39949" name="Text Box 114"/>
            <p:cNvSpPr txBox="1">
              <a:spLocks noChangeArrowheads="1"/>
            </p:cNvSpPr>
            <p:nvPr/>
          </p:nvSpPr>
          <p:spPr bwMode="auto">
            <a:xfrm>
              <a:off x="4201" y="1701"/>
              <a:ext cx="636" cy="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latin typeface="Gill Sans" charset="0"/>
                  <a:ea typeface="Gill Sans" charset="0"/>
                  <a:cs typeface="Gill Sans" charset="0"/>
                </a:rPr>
                <a:t>Access</a:t>
              </a:r>
            </a:p>
            <a:p>
              <a:pPr eaLnBrk="1" hangingPunct="1"/>
              <a:r>
                <a:rPr lang="en-US" altLang="en-US" sz="2000" b="0">
                  <a:latin typeface="Gill Sans" charset="0"/>
                  <a:ea typeface="Gill Sans" charset="0"/>
                  <a:cs typeface="Gill Sans" charset="0"/>
                </a:rPr>
                <a:t>Error</a:t>
              </a:r>
            </a:p>
          </p:txBody>
        </p:sp>
        <p:sp>
          <p:nvSpPr>
            <p:cNvPr id="39950" name="Line 115"/>
            <p:cNvSpPr>
              <a:spLocks noChangeShapeType="1"/>
            </p:cNvSpPr>
            <p:nvPr/>
          </p:nvSpPr>
          <p:spPr bwMode="auto">
            <a:xfrm>
              <a:off x="4535" y="1526"/>
              <a:ext cx="0" cy="199"/>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478" tIns="44445" rIns="90478" bIns="44445" anchor="ctr"/>
            <a:lstStyle/>
            <a:p>
              <a:endParaRPr lang="en-US" b="0">
                <a:latin typeface="Gill Sans" charset="0"/>
                <a:ea typeface="Gill Sans" charset="0"/>
                <a:cs typeface="Gill Sans" charset="0"/>
              </a:endParaRPr>
            </a:p>
          </p:txBody>
        </p:sp>
      </p:grpSp>
    </p:spTree>
    <p:extLst>
      <p:ext uri="{BB962C8B-B14F-4D97-AF65-F5344CB8AC3E}">
        <p14:creationId xmlns:p14="http://schemas.microsoft.com/office/powerpoint/2010/main" val="4441778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22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9222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9222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222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9222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9222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9222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9222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92227">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9222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222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SegmentationAndPaging"/>
          <p:cNvPicPr>
            <a:picLocks noChangeAspect="1" noChangeArrowheads="1"/>
          </p:cNvPicPr>
          <p:nvPr/>
        </p:nvPicPr>
        <p:blipFill rotWithShape="1">
          <a:blip r:embed="rId2">
            <a:extLst>
              <a:ext uri="{28A0092B-C50C-407E-A947-70E740481C1C}">
                <a14:useLocalDpi xmlns:a14="http://schemas.microsoft.com/office/drawing/2010/main" val="0"/>
              </a:ext>
            </a:extLst>
          </a:blip>
          <a:srcRect t="5918" b="6706"/>
          <a:stretch/>
        </p:blipFill>
        <p:spPr bwMode="auto">
          <a:xfrm>
            <a:off x="2057400" y="800100"/>
            <a:ext cx="7505700" cy="562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8"/>
          <p:cNvGrpSpPr/>
          <p:nvPr/>
        </p:nvGrpSpPr>
        <p:grpSpPr>
          <a:xfrm>
            <a:off x="6356520" y="1763998"/>
            <a:ext cx="3021606" cy="829503"/>
            <a:chOff x="1760467" y="789808"/>
            <a:chExt cx="3021606" cy="829503"/>
          </a:xfrm>
        </p:grpSpPr>
        <p:sp>
          <p:nvSpPr>
            <p:cNvPr id="5" name="TextBox 4"/>
            <p:cNvSpPr txBox="1"/>
            <p:nvPr/>
          </p:nvSpPr>
          <p:spPr>
            <a:xfrm>
              <a:off x="2109547" y="789808"/>
              <a:ext cx="2672526" cy="646331"/>
            </a:xfrm>
            <a:prstGeom prst="rect">
              <a:avLst/>
            </a:prstGeom>
            <a:noFill/>
          </p:spPr>
          <p:txBody>
            <a:bodyPr wrap="none" rtlCol="0">
              <a:spAutoFit/>
            </a:bodyPr>
            <a:lstStyle/>
            <a:p>
              <a:r>
                <a:rPr lang="en-US" dirty="0">
                  <a:solidFill>
                    <a:srgbClr val="233AE1"/>
                  </a:solidFill>
                  <a:latin typeface="Gill Sans"/>
                  <a:sym typeface="Wingdings" pitchFamily="2" charset="2"/>
                </a:rPr>
                <a:t>2-level page table</a:t>
              </a:r>
              <a:br>
                <a:rPr lang="en-US" dirty="0">
                  <a:solidFill>
                    <a:srgbClr val="233AE1"/>
                  </a:solidFill>
                  <a:latin typeface="Gill Sans"/>
                  <a:sym typeface="Wingdings" pitchFamily="2" charset="2"/>
                </a:rPr>
              </a:br>
              <a:r>
                <a:rPr lang="en-US" dirty="0">
                  <a:solidFill>
                    <a:srgbClr val="233AE1"/>
                  </a:solidFill>
                  <a:latin typeface="Gill Sans"/>
                  <a:sym typeface="Wingdings" pitchFamily="2" charset="2"/>
                </a:rPr>
                <a:t>in 10-10-12 bit address</a:t>
              </a:r>
              <a:endParaRPr lang="en-US" dirty="0">
                <a:solidFill>
                  <a:srgbClr val="FF0000"/>
                </a:solidFill>
                <a:latin typeface="Gill Sans"/>
                <a:sym typeface="Wingdings" pitchFamily="2" charset="2"/>
              </a:endParaRPr>
            </a:p>
          </p:txBody>
        </p:sp>
        <p:sp>
          <p:nvSpPr>
            <p:cNvPr id="6" name="Right Arrow 5"/>
            <p:cNvSpPr/>
            <p:nvPr/>
          </p:nvSpPr>
          <p:spPr bwMode="auto">
            <a:xfrm rot="7897886">
              <a:off x="1554944" y="1181705"/>
              <a:ext cx="643129" cy="232084"/>
            </a:xfrm>
            <a:prstGeom prst="rightArrow">
              <a:avLst/>
            </a:prstGeom>
            <a:solidFill>
              <a:srgbClr val="FF0000"/>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grpSp>
      <p:grpSp>
        <p:nvGrpSpPr>
          <p:cNvPr id="10" name="Group 9"/>
          <p:cNvGrpSpPr/>
          <p:nvPr/>
        </p:nvGrpSpPr>
        <p:grpSpPr>
          <a:xfrm>
            <a:off x="2194962" y="4388356"/>
            <a:ext cx="2262158" cy="1596611"/>
            <a:chOff x="987822" y="286321"/>
            <a:chExt cx="2262158" cy="1596611"/>
          </a:xfrm>
        </p:grpSpPr>
        <p:sp>
          <p:nvSpPr>
            <p:cNvPr id="11" name="TextBox 10"/>
            <p:cNvSpPr txBox="1"/>
            <p:nvPr/>
          </p:nvSpPr>
          <p:spPr>
            <a:xfrm>
              <a:off x="987822" y="959602"/>
              <a:ext cx="2262158" cy="923330"/>
            </a:xfrm>
            <a:prstGeom prst="rect">
              <a:avLst/>
            </a:prstGeom>
            <a:noFill/>
          </p:spPr>
          <p:txBody>
            <a:bodyPr wrap="none" rtlCol="0">
              <a:spAutoFit/>
            </a:bodyPr>
            <a:lstStyle/>
            <a:p>
              <a:r>
                <a:rPr lang="en-US" dirty="0">
                  <a:solidFill>
                    <a:srgbClr val="233AE1"/>
                  </a:solidFill>
                  <a:latin typeface="Gill Sans"/>
                  <a:sym typeface="Wingdings" pitchFamily="2" charset="2"/>
                </a:rPr>
                <a:t>Combined address</a:t>
              </a:r>
            </a:p>
            <a:p>
              <a:r>
                <a:rPr lang="en-US" dirty="0">
                  <a:solidFill>
                    <a:srgbClr val="233AE1"/>
                  </a:solidFill>
                  <a:latin typeface="Gill Sans"/>
                  <a:sym typeface="Wingdings" pitchFamily="2" charset="2"/>
                </a:rPr>
                <a:t>Is 32-bit “linear”</a:t>
              </a:r>
            </a:p>
            <a:p>
              <a:r>
                <a:rPr lang="en-US" dirty="0">
                  <a:solidFill>
                    <a:srgbClr val="233AE1"/>
                  </a:solidFill>
                  <a:latin typeface="Gill Sans"/>
                  <a:sym typeface="Wingdings" pitchFamily="2" charset="2"/>
                </a:rPr>
                <a:t>Virtual address</a:t>
              </a:r>
            </a:p>
          </p:txBody>
        </p:sp>
        <p:sp>
          <p:nvSpPr>
            <p:cNvPr id="12" name="Right Arrow 11"/>
            <p:cNvSpPr/>
            <p:nvPr/>
          </p:nvSpPr>
          <p:spPr bwMode="auto">
            <a:xfrm rot="18814300">
              <a:off x="2224067" y="551712"/>
              <a:ext cx="808832" cy="278050"/>
            </a:xfrm>
            <a:prstGeom prst="rightArrow">
              <a:avLst/>
            </a:prstGeom>
            <a:solidFill>
              <a:srgbClr val="FF0000"/>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grpSp>
      <p:grpSp>
        <p:nvGrpSpPr>
          <p:cNvPr id="13" name="Group 12"/>
          <p:cNvGrpSpPr/>
          <p:nvPr/>
        </p:nvGrpSpPr>
        <p:grpSpPr>
          <a:xfrm>
            <a:off x="2819400" y="990600"/>
            <a:ext cx="4644987" cy="646331"/>
            <a:chOff x="1459860" y="850966"/>
            <a:chExt cx="4644987" cy="646331"/>
          </a:xfrm>
        </p:grpSpPr>
        <p:sp>
          <p:nvSpPr>
            <p:cNvPr id="14" name="TextBox 13"/>
            <p:cNvSpPr txBox="1"/>
            <p:nvPr/>
          </p:nvSpPr>
          <p:spPr>
            <a:xfrm>
              <a:off x="2622804" y="850966"/>
              <a:ext cx="3482043" cy="646331"/>
            </a:xfrm>
            <a:prstGeom prst="rect">
              <a:avLst/>
            </a:prstGeom>
            <a:noFill/>
          </p:spPr>
          <p:txBody>
            <a:bodyPr wrap="none" rtlCol="0">
              <a:spAutoFit/>
            </a:bodyPr>
            <a:lstStyle/>
            <a:p>
              <a:r>
                <a:rPr lang="en-US" dirty="0">
                  <a:solidFill>
                    <a:srgbClr val="233AE1"/>
                  </a:solidFill>
                  <a:latin typeface="Gill Sans"/>
                </a:rPr>
                <a:t>Segment Selector from </a:t>
              </a:r>
              <a:br>
                <a:rPr lang="en-US" dirty="0">
                  <a:solidFill>
                    <a:srgbClr val="233AE1"/>
                  </a:solidFill>
                  <a:latin typeface="Gill Sans"/>
                </a:rPr>
              </a:br>
              <a:r>
                <a:rPr lang="en-US" dirty="0">
                  <a:solidFill>
                    <a:srgbClr val="233AE1"/>
                  </a:solidFill>
                  <a:latin typeface="Gill Sans"/>
                </a:rPr>
                <a:t>instruction: </a:t>
              </a:r>
              <a:r>
                <a:rPr lang="en-US" dirty="0" err="1">
                  <a:solidFill>
                    <a:srgbClr val="FF0000"/>
                  </a:solidFill>
                  <a:latin typeface="Gill Sans"/>
                </a:rPr>
                <a:t>mov</a:t>
              </a:r>
              <a:r>
                <a:rPr lang="en-US" dirty="0">
                  <a:solidFill>
                    <a:srgbClr val="FF0000"/>
                  </a:solidFill>
                  <a:latin typeface="Gill Sans"/>
                </a:rPr>
                <a:t> </a:t>
              </a:r>
              <a:r>
                <a:rPr lang="en-US" dirty="0" err="1">
                  <a:solidFill>
                    <a:srgbClr val="FF0000"/>
                  </a:solidFill>
                  <a:latin typeface="Gill Sans"/>
                </a:rPr>
                <a:t>eax</a:t>
              </a:r>
              <a:r>
                <a:rPr lang="en-US" dirty="0">
                  <a:solidFill>
                    <a:srgbClr val="FF0000"/>
                  </a:solidFill>
                  <a:latin typeface="Gill Sans"/>
                </a:rPr>
                <a:t>, </a:t>
              </a:r>
              <a:r>
                <a:rPr lang="en-US" dirty="0" err="1">
                  <a:solidFill>
                    <a:srgbClr val="FF0000"/>
                  </a:solidFill>
                  <a:latin typeface="Gill Sans"/>
                </a:rPr>
                <a:t>gs</a:t>
              </a:r>
              <a:r>
                <a:rPr lang="en-US" dirty="0">
                  <a:solidFill>
                    <a:srgbClr val="FF0000"/>
                  </a:solidFill>
                  <a:latin typeface="Gill Sans"/>
                  <a:sym typeface="Wingdings" pitchFamily="2" charset="2"/>
                </a:rPr>
                <a:t>(0x0)</a:t>
              </a:r>
            </a:p>
          </p:txBody>
        </p:sp>
        <p:sp>
          <p:nvSpPr>
            <p:cNvPr id="15" name="Right Arrow 14"/>
            <p:cNvSpPr/>
            <p:nvPr/>
          </p:nvSpPr>
          <p:spPr bwMode="auto">
            <a:xfrm rot="9816566">
              <a:off x="1459860" y="1199273"/>
              <a:ext cx="1184501" cy="256068"/>
            </a:xfrm>
            <a:prstGeom prst="rightArrow">
              <a:avLst/>
            </a:prstGeom>
            <a:solidFill>
              <a:srgbClr val="FF0000"/>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grpSp>
      <p:grpSp>
        <p:nvGrpSpPr>
          <p:cNvPr id="16" name="Group 15"/>
          <p:cNvGrpSpPr/>
          <p:nvPr/>
        </p:nvGrpSpPr>
        <p:grpSpPr>
          <a:xfrm>
            <a:off x="5562601" y="4776749"/>
            <a:ext cx="2121093" cy="1289461"/>
            <a:chOff x="1751803" y="411093"/>
            <a:chExt cx="2121093" cy="1289461"/>
          </a:xfrm>
        </p:grpSpPr>
        <p:sp>
          <p:nvSpPr>
            <p:cNvPr id="17" name="TextBox 16"/>
            <p:cNvSpPr txBox="1"/>
            <p:nvPr/>
          </p:nvSpPr>
          <p:spPr>
            <a:xfrm>
              <a:off x="1751803" y="1054223"/>
              <a:ext cx="2121093" cy="646331"/>
            </a:xfrm>
            <a:prstGeom prst="rect">
              <a:avLst/>
            </a:prstGeom>
            <a:noFill/>
          </p:spPr>
          <p:txBody>
            <a:bodyPr wrap="none" rtlCol="0">
              <a:spAutoFit/>
            </a:bodyPr>
            <a:lstStyle/>
            <a:p>
              <a:r>
                <a:rPr lang="en-US" dirty="0">
                  <a:solidFill>
                    <a:srgbClr val="233AE1"/>
                  </a:solidFill>
                  <a:latin typeface="Gill Sans"/>
                  <a:sym typeface="Wingdings" pitchFamily="2" charset="2"/>
                </a:rPr>
                <a:t>First level</a:t>
              </a:r>
            </a:p>
            <a:p>
              <a:r>
                <a:rPr lang="en-US" dirty="0">
                  <a:solidFill>
                    <a:srgbClr val="233AE1"/>
                  </a:solidFill>
                  <a:latin typeface="Gill Sans"/>
                  <a:sym typeface="Wingdings" pitchFamily="2" charset="2"/>
                </a:rPr>
                <a:t>called “directory”</a:t>
              </a:r>
              <a:endParaRPr lang="en-US" dirty="0">
                <a:solidFill>
                  <a:srgbClr val="FF0000"/>
                </a:solidFill>
                <a:latin typeface="Gill Sans"/>
                <a:sym typeface="Wingdings" pitchFamily="2" charset="2"/>
              </a:endParaRPr>
            </a:p>
          </p:txBody>
        </p:sp>
        <p:sp>
          <p:nvSpPr>
            <p:cNvPr id="18" name="Right Arrow 17"/>
            <p:cNvSpPr/>
            <p:nvPr/>
          </p:nvSpPr>
          <p:spPr bwMode="auto">
            <a:xfrm rot="16200000">
              <a:off x="1883854" y="616616"/>
              <a:ext cx="643129" cy="232084"/>
            </a:xfrm>
            <a:prstGeom prst="rightArrow">
              <a:avLst/>
            </a:prstGeom>
            <a:solidFill>
              <a:srgbClr val="FF0000"/>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grpSp>
      <p:grpSp>
        <p:nvGrpSpPr>
          <p:cNvPr id="19" name="Group 18"/>
          <p:cNvGrpSpPr/>
          <p:nvPr/>
        </p:nvGrpSpPr>
        <p:grpSpPr>
          <a:xfrm>
            <a:off x="6583551" y="4329944"/>
            <a:ext cx="1672253" cy="1088494"/>
            <a:chOff x="1475363" y="411094"/>
            <a:chExt cx="1672253" cy="1088494"/>
          </a:xfrm>
        </p:grpSpPr>
        <p:sp>
          <p:nvSpPr>
            <p:cNvPr id="20" name="TextBox 19"/>
            <p:cNvSpPr txBox="1"/>
            <p:nvPr/>
          </p:nvSpPr>
          <p:spPr>
            <a:xfrm>
              <a:off x="1475363" y="853257"/>
              <a:ext cx="1672253" cy="646331"/>
            </a:xfrm>
            <a:prstGeom prst="rect">
              <a:avLst/>
            </a:prstGeom>
            <a:noFill/>
          </p:spPr>
          <p:txBody>
            <a:bodyPr wrap="none" rtlCol="0">
              <a:spAutoFit/>
            </a:bodyPr>
            <a:lstStyle/>
            <a:p>
              <a:r>
                <a:rPr lang="en-US" dirty="0">
                  <a:solidFill>
                    <a:srgbClr val="233AE1"/>
                  </a:solidFill>
                  <a:latin typeface="Gill Sans"/>
                  <a:sym typeface="Wingdings" pitchFamily="2" charset="2"/>
                </a:rPr>
                <a:t>Second level</a:t>
              </a:r>
            </a:p>
            <a:p>
              <a:r>
                <a:rPr lang="en-US" dirty="0">
                  <a:solidFill>
                    <a:srgbClr val="233AE1"/>
                  </a:solidFill>
                  <a:latin typeface="Gill Sans"/>
                  <a:sym typeface="Wingdings" pitchFamily="2" charset="2"/>
                </a:rPr>
                <a:t>called “table”</a:t>
              </a:r>
              <a:endParaRPr lang="en-US" dirty="0">
                <a:solidFill>
                  <a:srgbClr val="FF0000"/>
                </a:solidFill>
                <a:latin typeface="Gill Sans"/>
                <a:sym typeface="Wingdings" pitchFamily="2" charset="2"/>
              </a:endParaRPr>
            </a:p>
          </p:txBody>
        </p:sp>
        <p:sp>
          <p:nvSpPr>
            <p:cNvPr id="21" name="Right Arrow 20"/>
            <p:cNvSpPr/>
            <p:nvPr/>
          </p:nvSpPr>
          <p:spPr bwMode="auto">
            <a:xfrm rot="16200000">
              <a:off x="1962894" y="537577"/>
              <a:ext cx="446804" cy="193838"/>
            </a:xfrm>
            <a:prstGeom prst="rightArrow">
              <a:avLst/>
            </a:prstGeom>
            <a:solidFill>
              <a:srgbClr val="FF0000"/>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grpSp>
      <p:sp>
        <p:nvSpPr>
          <p:cNvPr id="7" name="Title 6"/>
          <p:cNvSpPr>
            <a:spLocks noGrp="1"/>
          </p:cNvSpPr>
          <p:nvPr>
            <p:ph type="title"/>
          </p:nvPr>
        </p:nvSpPr>
        <p:spPr>
          <a:xfrm>
            <a:off x="812800" y="152400"/>
            <a:ext cx="10566400" cy="533400"/>
          </a:xfrm>
        </p:spPr>
        <p:txBody>
          <a:bodyPr/>
          <a:lstStyle/>
          <a:p>
            <a:r>
              <a:rPr lang="en-US" sz="2800" dirty="0"/>
              <a:t>Making it real: X86 Memory model with segmentation (16/32-bit)</a:t>
            </a:r>
          </a:p>
        </p:txBody>
      </p:sp>
    </p:spTree>
    <p:extLst>
      <p:ext uri="{BB962C8B-B14F-4D97-AF65-F5344CB8AC3E}">
        <p14:creationId xmlns:p14="http://schemas.microsoft.com/office/powerpoint/2010/main" val="24153507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righ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righ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down)">
                                      <p:cBhvr>
                                        <p:cTn id="22" dur="500"/>
                                        <p:tgtEl>
                                          <p:spTgt spid="16"/>
                                        </p:tgtEl>
                                      </p:cBhvr>
                                    </p:animEffect>
                                  </p:childTnLst>
                                </p:cTn>
                              </p:par>
                            </p:childTnLst>
                          </p:cTn>
                        </p:par>
                        <p:par>
                          <p:cTn id="23" fill="hold">
                            <p:stCondLst>
                              <p:cond delay="500"/>
                            </p:stCondLst>
                            <p:childTnLst>
                              <p:par>
                                <p:cTn id="24" presetID="22" presetClass="entr" presetSubtype="4" fill="hold" nodeType="after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wipe(down)">
                                      <p:cBhvr>
                                        <p:cTn id="2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152400"/>
            <a:ext cx="9067800" cy="533400"/>
          </a:xfrm>
        </p:spPr>
        <p:txBody>
          <a:bodyPr/>
          <a:lstStyle/>
          <a:p>
            <a:r>
              <a:rPr lang="en-US" sz="2800" dirty="0"/>
              <a:t>X86 Segment Descriptors (32-bit Protected Mode)</a:t>
            </a:r>
          </a:p>
        </p:txBody>
      </p:sp>
      <p:sp>
        <p:nvSpPr>
          <p:cNvPr id="3" name="Content Placeholder 2"/>
          <p:cNvSpPr>
            <a:spLocks noGrp="1"/>
          </p:cNvSpPr>
          <p:nvPr>
            <p:ph idx="1"/>
          </p:nvPr>
        </p:nvSpPr>
        <p:spPr>
          <a:xfrm>
            <a:off x="533400" y="685800"/>
            <a:ext cx="11430000" cy="6172200"/>
          </a:xfrm>
          <a:ln>
            <a:noFill/>
          </a:ln>
        </p:spPr>
        <p:txBody>
          <a:bodyPr>
            <a:normAutofit fontScale="92500"/>
          </a:bodyPr>
          <a:lstStyle/>
          <a:p>
            <a:r>
              <a:rPr lang="en-US" dirty="0"/>
              <a:t>Segments are implicit in the instruction (e.g. code segments) or part of the instruction</a:t>
            </a:r>
          </a:p>
          <a:p>
            <a:pPr lvl="1"/>
            <a:r>
              <a:rPr lang="en-US" dirty="0"/>
              <a:t>There are 6 registers: SS, CS, DS, ES, FS, GS</a:t>
            </a:r>
          </a:p>
          <a:p>
            <a:r>
              <a:rPr lang="en-US" dirty="0"/>
              <a:t>What is in a segment register?  </a:t>
            </a:r>
          </a:p>
          <a:p>
            <a:pPr lvl="1"/>
            <a:r>
              <a:rPr lang="en-US" dirty="0"/>
              <a:t>A </a:t>
            </a:r>
            <a:r>
              <a:rPr lang="en-US" i="1" dirty="0"/>
              <a:t>pointer</a:t>
            </a:r>
            <a:r>
              <a:rPr lang="en-US" dirty="0"/>
              <a:t> to the actual segment description:</a:t>
            </a:r>
          </a:p>
          <a:p>
            <a:pPr lvl="1"/>
            <a:r>
              <a:rPr lang="en-US" dirty="0"/>
              <a:t>G/L selects between GDT and LDT tables (global vs local descriptor tables)</a:t>
            </a:r>
          </a:p>
          <a:p>
            <a:pPr lvl="1"/>
            <a:r>
              <a:rPr lang="en-US" dirty="0"/>
              <a:t>RPL: Requestor’s Privilege Level </a:t>
            </a:r>
            <a:r>
              <a:rPr lang="en-US" dirty="0">
                <a:solidFill>
                  <a:srgbClr val="FF0000"/>
                </a:solidFill>
              </a:rPr>
              <a:t>(RPL of CS </a:t>
            </a:r>
            <a:r>
              <a:rPr lang="en-US" dirty="0">
                <a:solidFill>
                  <a:srgbClr val="FF0000"/>
                </a:solidFill>
                <a:sym typeface="Symbol" panose="05050102010706020507" pitchFamily="18" charset="2"/>
              </a:rPr>
              <a:t> Current Privilege Level)</a:t>
            </a:r>
            <a:endParaRPr lang="en-US" dirty="0">
              <a:solidFill>
                <a:srgbClr val="FF0000"/>
              </a:solidFill>
            </a:endParaRPr>
          </a:p>
          <a:p>
            <a:r>
              <a:rPr lang="en-US" dirty="0"/>
              <a:t>Two registers: GDTR/LDTR hold pointers to global/local descriptor tables in memory</a:t>
            </a:r>
          </a:p>
          <a:p>
            <a:pPr lvl="1">
              <a:tabLst>
                <a:tab pos="969963" algn="r"/>
                <a:tab pos="1082675" algn="l"/>
              </a:tabLst>
            </a:pPr>
            <a:r>
              <a:rPr lang="en-US" dirty="0"/>
              <a:t>Descriptor format (64 bits):</a:t>
            </a:r>
          </a:p>
          <a:p>
            <a:pPr>
              <a:tabLst>
                <a:tab pos="969963" algn="r"/>
                <a:tab pos="1082675" algn="l"/>
              </a:tabLst>
            </a:pPr>
            <a:endParaRPr lang="en-US" dirty="0"/>
          </a:p>
          <a:p>
            <a:pPr marL="0" indent="0">
              <a:buNone/>
              <a:tabLst>
                <a:tab pos="969963" algn="r"/>
                <a:tab pos="1082675" algn="l"/>
              </a:tabLst>
            </a:pPr>
            <a:r>
              <a:rPr lang="en-US" dirty="0"/>
              <a:t/>
            </a:r>
            <a:br>
              <a:rPr lang="en-US" dirty="0"/>
            </a:br>
            <a:r>
              <a:rPr lang="en-US" dirty="0"/>
              <a:t>	G:	Granularity of segment [ Limit Size ] (0: </a:t>
            </a:r>
            <a:r>
              <a:rPr lang="en-US" dirty="0" smtClean="0"/>
              <a:t>bytes, </a:t>
            </a:r>
            <a:r>
              <a:rPr lang="en-US" dirty="0"/>
              <a:t>1: 4KiB unit)</a:t>
            </a:r>
            <a:br>
              <a:rPr lang="en-US" dirty="0"/>
            </a:br>
            <a:r>
              <a:rPr lang="en-US" dirty="0"/>
              <a:t>	DB:	Default operand size (0: 16bit, 1: 32bit)</a:t>
            </a:r>
            <a:br>
              <a:rPr lang="en-US" dirty="0"/>
            </a:br>
            <a:r>
              <a:rPr lang="en-US" dirty="0"/>
              <a:t>	A:	</a:t>
            </a:r>
            <a:r>
              <a:rPr lang="en-US" dirty="0" smtClean="0"/>
              <a:t>Programmer definable (no hardware meaning)</a:t>
            </a:r>
            <a:r>
              <a:rPr lang="en-US" dirty="0"/>
              <a:t/>
            </a:r>
            <a:br>
              <a:rPr lang="en-US" dirty="0"/>
            </a:br>
            <a:r>
              <a:rPr lang="en-US" dirty="0"/>
              <a:t>	P:	Segment present</a:t>
            </a:r>
            <a:br>
              <a:rPr lang="en-US" dirty="0"/>
            </a:br>
            <a:r>
              <a:rPr lang="en-US" dirty="0"/>
              <a:t>	DPL:	Descriptor Privilege Level: Access requires Max(CPL,RPL)</a:t>
            </a:r>
            <a:r>
              <a:rPr lang="en-US" dirty="0">
                <a:sym typeface="Symbol" panose="05050102010706020507" pitchFamily="18" charset="2"/>
              </a:rPr>
              <a:t>DPL</a:t>
            </a:r>
            <a:r>
              <a:rPr lang="en-US" dirty="0"/>
              <a:t/>
            </a:r>
            <a:br>
              <a:rPr lang="en-US" dirty="0"/>
            </a:br>
            <a:r>
              <a:rPr lang="en-US" dirty="0"/>
              <a:t>	S:	System Segment (0: System, 1: code or data)</a:t>
            </a:r>
            <a:br>
              <a:rPr lang="en-US" dirty="0"/>
            </a:br>
            <a:r>
              <a:rPr lang="en-US" dirty="0"/>
              <a:t>	Type:	Code, Data, Segment</a:t>
            </a:r>
          </a:p>
        </p:txBody>
      </p:sp>
      <p:pic>
        <p:nvPicPr>
          <p:cNvPr id="2050" name="Picture 2" descr="File:SegmentDescriptor.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9030" y="3429000"/>
            <a:ext cx="5524500" cy="838201"/>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p:cNvGrpSpPr/>
          <p:nvPr/>
        </p:nvGrpSpPr>
        <p:grpSpPr>
          <a:xfrm>
            <a:off x="7162800" y="1307068"/>
            <a:ext cx="3657600" cy="826532"/>
            <a:chOff x="7391400" y="1488826"/>
            <a:chExt cx="3657600" cy="826532"/>
          </a:xfrm>
        </p:grpSpPr>
        <p:grpSp>
          <p:nvGrpSpPr>
            <p:cNvPr id="7" name="Group 6"/>
            <p:cNvGrpSpPr/>
            <p:nvPr/>
          </p:nvGrpSpPr>
          <p:grpSpPr>
            <a:xfrm>
              <a:off x="7391400" y="1488826"/>
              <a:ext cx="3657600" cy="457201"/>
              <a:chOff x="1295400" y="2819399"/>
              <a:chExt cx="3657600" cy="609601"/>
            </a:xfrm>
          </p:grpSpPr>
          <p:sp>
            <p:nvSpPr>
              <p:cNvPr id="4" name="Rectangle 3"/>
              <p:cNvSpPr/>
              <p:nvPr/>
            </p:nvSpPr>
            <p:spPr bwMode="auto">
              <a:xfrm>
                <a:off x="1295400" y="2819399"/>
                <a:ext cx="2743200" cy="609600"/>
              </a:xfrm>
              <a:prstGeom prst="rect">
                <a:avLst/>
              </a:prstGeom>
              <a:solidFill>
                <a:schemeClr val="accent1">
                  <a:lumMod val="20000"/>
                  <a:lumOff val="8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400" dirty="0">
                    <a:latin typeface="Gill Sans Light"/>
                  </a:rPr>
                  <a:t>Segment selector [13 bits]</a:t>
                </a:r>
              </a:p>
            </p:txBody>
          </p:sp>
          <p:sp>
            <p:nvSpPr>
              <p:cNvPr id="5" name="Rectangle 4"/>
              <p:cNvSpPr/>
              <p:nvPr/>
            </p:nvSpPr>
            <p:spPr bwMode="auto">
              <a:xfrm>
                <a:off x="4028860" y="2819400"/>
                <a:ext cx="314540" cy="609600"/>
              </a:xfrm>
              <a:prstGeom prst="rect">
                <a:avLst/>
              </a:prstGeom>
              <a:solidFill>
                <a:schemeClr val="accent1">
                  <a:lumMod val="20000"/>
                  <a:lumOff val="80000"/>
                </a:schemeClr>
              </a:solidFill>
              <a:ln w="28575" cap="flat" cmpd="sng" algn="ctr">
                <a:solidFill>
                  <a:schemeClr val="tx1"/>
                </a:solidFill>
                <a:prstDash val="solid"/>
                <a:round/>
                <a:headEnd type="none" w="med" len="med"/>
                <a:tailEnd type="none" w="med" len="med"/>
              </a:ln>
              <a:effectLst/>
            </p:spPr>
            <p:txBody>
              <a:bodyPr vert="vert270" wrap="square" lIns="91440" tIns="45720" rIns="91440" bIns="45720" numCol="1" rtlCol="0" anchor="ctr" anchorCtr="0" compatLnSpc="1">
                <a:prstTxWarp prst="textNoShape">
                  <a:avLst/>
                </a:prstTxWarp>
              </a:bodyPr>
              <a:lstStyle/>
              <a:p>
                <a:pPr algn="ctr"/>
                <a:r>
                  <a:rPr lang="en-US" sz="1400" dirty="0">
                    <a:latin typeface="Gill Sans Light"/>
                  </a:rPr>
                  <a:t>G/L</a:t>
                </a:r>
              </a:p>
            </p:txBody>
          </p:sp>
          <p:sp>
            <p:nvSpPr>
              <p:cNvPr id="6" name="Rectangle 5"/>
              <p:cNvSpPr/>
              <p:nvPr/>
            </p:nvSpPr>
            <p:spPr bwMode="auto">
              <a:xfrm>
                <a:off x="4343400" y="2819400"/>
                <a:ext cx="609600" cy="609600"/>
              </a:xfrm>
              <a:prstGeom prst="rect">
                <a:avLst/>
              </a:prstGeom>
              <a:solidFill>
                <a:schemeClr val="accent1">
                  <a:lumMod val="20000"/>
                  <a:lumOff val="8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400" dirty="0">
                    <a:latin typeface="Gill Sans Light"/>
                  </a:rPr>
                  <a:t>RPL</a:t>
                </a:r>
              </a:p>
            </p:txBody>
          </p:sp>
        </p:grpSp>
        <p:sp>
          <p:nvSpPr>
            <p:cNvPr id="8" name="TextBox 7"/>
            <p:cNvSpPr txBox="1"/>
            <p:nvPr/>
          </p:nvSpPr>
          <p:spPr>
            <a:xfrm>
              <a:off x="8213289" y="1946026"/>
              <a:ext cx="2146742" cy="369332"/>
            </a:xfrm>
            <a:prstGeom prst="rect">
              <a:avLst/>
            </a:prstGeom>
            <a:noFill/>
          </p:spPr>
          <p:txBody>
            <a:bodyPr wrap="none" rtlCol="0">
              <a:spAutoFit/>
            </a:bodyPr>
            <a:lstStyle/>
            <a:p>
              <a:r>
                <a:rPr lang="en-US" dirty="0">
                  <a:latin typeface="Gill Sans Light"/>
                </a:rPr>
                <a:t>Segment Register</a:t>
              </a:r>
            </a:p>
          </p:txBody>
        </p:sp>
      </p:grpSp>
    </p:spTree>
    <p:extLst>
      <p:ext uri="{BB962C8B-B14F-4D97-AF65-F5344CB8AC3E}">
        <p14:creationId xmlns:p14="http://schemas.microsoft.com/office/powerpoint/2010/main" val="40812555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are segments used?</a:t>
            </a:r>
          </a:p>
        </p:txBody>
      </p:sp>
      <p:sp>
        <p:nvSpPr>
          <p:cNvPr id="3" name="Content Placeholder 2"/>
          <p:cNvSpPr>
            <a:spLocks noGrp="1"/>
          </p:cNvSpPr>
          <p:nvPr>
            <p:ph idx="1"/>
          </p:nvPr>
        </p:nvSpPr>
        <p:spPr>
          <a:xfrm>
            <a:off x="685800" y="685800"/>
            <a:ext cx="10744200" cy="6019800"/>
          </a:xfrm>
        </p:spPr>
        <p:txBody>
          <a:bodyPr>
            <a:normAutofit lnSpcReduction="10000"/>
          </a:bodyPr>
          <a:lstStyle/>
          <a:p>
            <a:r>
              <a:rPr lang="en-US" dirty="0"/>
              <a:t>One set of global segments (GDT) for everyone, different set of local segments (LDT) for every process </a:t>
            </a:r>
          </a:p>
          <a:p>
            <a:r>
              <a:rPr lang="en-US" dirty="0"/>
              <a:t>In legacy applications (16-bit mode):</a:t>
            </a:r>
          </a:p>
          <a:p>
            <a:pPr lvl="1"/>
            <a:r>
              <a:rPr lang="en-US" dirty="0"/>
              <a:t>Segments provide protection for different components of user programs</a:t>
            </a:r>
          </a:p>
          <a:p>
            <a:pPr lvl="1"/>
            <a:r>
              <a:rPr lang="en-US" dirty="0"/>
              <a:t>Separate segments for chunks of code, data, stacks</a:t>
            </a:r>
          </a:p>
          <a:p>
            <a:pPr lvl="2"/>
            <a:r>
              <a:rPr lang="en-US" dirty="0">
                <a:solidFill>
                  <a:srgbClr val="FF0000"/>
                </a:solidFill>
              </a:rPr>
              <a:t>RPL of Code Segment </a:t>
            </a:r>
            <a:r>
              <a:rPr lang="en-US" dirty="0">
                <a:solidFill>
                  <a:srgbClr val="FF0000"/>
                </a:solidFill>
                <a:sym typeface="Symbol" panose="05050102010706020507" pitchFamily="18" charset="2"/>
              </a:rPr>
              <a:t></a:t>
            </a:r>
            <a:r>
              <a:rPr lang="en-US" dirty="0">
                <a:solidFill>
                  <a:srgbClr val="FF0000"/>
                </a:solidFill>
              </a:rPr>
              <a:t>CPL (Current Privilege Level) </a:t>
            </a:r>
          </a:p>
          <a:p>
            <a:pPr lvl="1"/>
            <a:r>
              <a:rPr lang="en-US" dirty="0"/>
              <a:t>Limited to 64K segments</a:t>
            </a:r>
          </a:p>
          <a:p>
            <a:r>
              <a:rPr lang="en-US" dirty="0"/>
              <a:t>Modern use in 32-bit Mode:</a:t>
            </a:r>
          </a:p>
          <a:p>
            <a:pPr lvl="1"/>
            <a:r>
              <a:rPr lang="en-US" dirty="0"/>
              <a:t>Even though there is full segment functionality, segments are set up as “flattened”, i.e. every segment is 4GB in size</a:t>
            </a:r>
          </a:p>
          <a:p>
            <a:pPr lvl="1"/>
            <a:r>
              <a:rPr lang="en-US" dirty="0"/>
              <a:t>One exception: Use of GS (or FS) as a pointer to “Thread Local Storage” (TLS)</a:t>
            </a:r>
          </a:p>
          <a:p>
            <a:pPr lvl="2"/>
            <a:r>
              <a:rPr lang="en-US" dirty="0"/>
              <a:t>A thread can make accesses to TLS like this:</a:t>
            </a:r>
            <a:br>
              <a:rPr lang="en-US" dirty="0"/>
            </a:br>
            <a:r>
              <a:rPr lang="en-US" dirty="0"/>
              <a:t>  </a:t>
            </a:r>
            <a:r>
              <a:rPr lang="en-US" dirty="0" err="1">
                <a:solidFill>
                  <a:srgbClr val="FF0000"/>
                </a:solidFill>
              </a:rPr>
              <a:t>mov</a:t>
            </a:r>
            <a:r>
              <a:rPr lang="en-US" dirty="0">
                <a:solidFill>
                  <a:srgbClr val="FF0000"/>
                </a:solidFill>
              </a:rPr>
              <a:t> </a:t>
            </a:r>
            <a:r>
              <a:rPr lang="en-US" dirty="0" err="1">
                <a:solidFill>
                  <a:srgbClr val="FF0000"/>
                </a:solidFill>
              </a:rPr>
              <a:t>eax</a:t>
            </a:r>
            <a:r>
              <a:rPr lang="en-US" dirty="0">
                <a:solidFill>
                  <a:srgbClr val="FF0000"/>
                </a:solidFill>
              </a:rPr>
              <a:t>, </a:t>
            </a:r>
            <a:r>
              <a:rPr lang="en-US" dirty="0" err="1">
                <a:solidFill>
                  <a:srgbClr val="FF0000"/>
                </a:solidFill>
              </a:rPr>
              <a:t>gs</a:t>
            </a:r>
            <a:r>
              <a:rPr lang="en-US" dirty="0">
                <a:solidFill>
                  <a:srgbClr val="FF0000"/>
                </a:solidFill>
                <a:sym typeface="Wingdings" pitchFamily="2" charset="2"/>
              </a:rPr>
              <a:t>(0x0)</a:t>
            </a:r>
          </a:p>
          <a:p>
            <a:r>
              <a:rPr lang="en-US" dirty="0">
                <a:sym typeface="Wingdings" pitchFamily="2" charset="2"/>
              </a:rPr>
              <a:t>Modern use in 64-bit (“long”) mode</a:t>
            </a:r>
          </a:p>
          <a:p>
            <a:pPr lvl="1"/>
            <a:r>
              <a:rPr lang="en-US" dirty="0">
                <a:sym typeface="Wingdings" pitchFamily="2" charset="2"/>
              </a:rPr>
              <a:t>Most segments (SS, CS, DS, ES) have zero base and no length limits</a:t>
            </a:r>
          </a:p>
          <a:p>
            <a:pPr lvl="1"/>
            <a:r>
              <a:rPr lang="en-US" dirty="0">
                <a:sym typeface="Wingdings" pitchFamily="2" charset="2"/>
              </a:rPr>
              <a:t>Only FS and GS retain their functionality TLS</a:t>
            </a:r>
            <a:endParaRPr lang="en-US" dirty="0"/>
          </a:p>
        </p:txBody>
      </p:sp>
    </p:spTree>
    <p:extLst>
      <p:ext uri="{BB962C8B-B14F-4D97-AF65-F5344CB8AC3E}">
        <p14:creationId xmlns:p14="http://schemas.microsoft.com/office/powerpoint/2010/main" val="1666911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8194" name="Group 107"/>
          <p:cNvGrpSpPr>
            <a:grpSpLocks/>
          </p:cNvGrpSpPr>
          <p:nvPr/>
        </p:nvGrpSpPr>
        <p:grpSpPr bwMode="auto">
          <a:xfrm>
            <a:off x="3084513" y="5322889"/>
            <a:ext cx="6356350" cy="1012825"/>
            <a:chOff x="3305" y="499"/>
            <a:chExt cx="3632" cy="638"/>
          </a:xfrm>
        </p:grpSpPr>
        <p:sp>
          <p:nvSpPr>
            <p:cNvPr id="8243" name="Text Box 100"/>
            <p:cNvSpPr txBox="1">
              <a:spLocks noChangeArrowheads="1"/>
            </p:cNvSpPr>
            <p:nvPr/>
          </p:nvSpPr>
          <p:spPr bwMode="auto">
            <a:xfrm>
              <a:off x="3305" y="499"/>
              <a:ext cx="876" cy="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a:latin typeface="Gill Sans"/>
                </a:rPr>
                <a:t>Physical</a:t>
              </a:r>
            </a:p>
            <a:p>
              <a:pPr eaLnBrk="1" hangingPunct="1"/>
              <a:r>
                <a:rPr lang="en-US" altLang="en-US" sz="2000">
                  <a:latin typeface="Gill Sans"/>
                </a:rPr>
                <a:t>Address:</a:t>
              </a:r>
            </a:p>
            <a:p>
              <a:pPr eaLnBrk="1" hangingPunct="1"/>
              <a:r>
                <a:rPr lang="en-US" altLang="en-US" sz="2000">
                  <a:latin typeface="Gill Sans"/>
                </a:rPr>
                <a:t>(40-50 bits)</a:t>
              </a:r>
            </a:p>
          </p:txBody>
        </p:sp>
        <p:grpSp>
          <p:nvGrpSpPr>
            <p:cNvPr id="8244" name="Group 104"/>
            <p:cNvGrpSpPr>
              <a:grpSpLocks/>
            </p:cNvGrpSpPr>
            <p:nvPr/>
          </p:nvGrpSpPr>
          <p:grpSpPr bwMode="auto">
            <a:xfrm>
              <a:off x="4294" y="699"/>
              <a:ext cx="2643" cy="238"/>
              <a:chOff x="4294" y="555"/>
              <a:chExt cx="2643" cy="238"/>
            </a:xfrm>
          </p:grpSpPr>
          <p:sp>
            <p:nvSpPr>
              <p:cNvPr id="8245" name="Rectangle 98"/>
              <p:cNvSpPr>
                <a:spLocks noChangeArrowheads="1"/>
              </p:cNvSpPr>
              <p:nvPr/>
            </p:nvSpPr>
            <p:spPr bwMode="auto">
              <a:xfrm>
                <a:off x="5952" y="555"/>
                <a:ext cx="985" cy="238"/>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1800">
                    <a:latin typeface="Gill Sans"/>
                  </a:rPr>
                  <a:t>12bit Offset</a:t>
                </a:r>
              </a:p>
            </p:txBody>
          </p:sp>
          <p:sp>
            <p:nvSpPr>
              <p:cNvPr id="8246" name="Rectangle 102"/>
              <p:cNvSpPr>
                <a:spLocks noChangeArrowheads="1"/>
              </p:cNvSpPr>
              <p:nvPr/>
            </p:nvSpPr>
            <p:spPr bwMode="auto">
              <a:xfrm>
                <a:off x="4294" y="555"/>
                <a:ext cx="1658" cy="238"/>
              </a:xfrm>
              <a:prstGeom prst="rect">
                <a:avLst/>
              </a:prstGeom>
              <a:solidFill>
                <a:schemeClr val="hlink"/>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75000"/>
                  </a:lnSpc>
                </a:pPr>
                <a:r>
                  <a:rPr lang="en-US" altLang="en-US" sz="1600">
                    <a:latin typeface="Gill Sans"/>
                  </a:rPr>
                  <a:t>Physical Page #</a:t>
                </a:r>
              </a:p>
            </p:txBody>
          </p:sp>
        </p:grpSp>
      </p:grpSp>
      <p:sp>
        <p:nvSpPr>
          <p:cNvPr id="8195" name="Rectangle 2"/>
          <p:cNvSpPr>
            <a:spLocks noGrp="1" noChangeArrowheads="1"/>
          </p:cNvSpPr>
          <p:nvPr>
            <p:ph type="title"/>
          </p:nvPr>
        </p:nvSpPr>
        <p:spPr>
          <a:xfrm>
            <a:off x="3230641" y="76201"/>
            <a:ext cx="5729132" cy="494494"/>
          </a:xfrm>
          <a:noFill/>
        </p:spPr>
        <p:txBody>
          <a:bodyPr vert="horz" wrap="none" lIns="63500" tIns="25400" rIns="63500" bIns="25400" numCol="1" anchor="t" anchorCtr="0" compatLnSpc="1">
            <a:prstTxWarp prst="textNoShape">
              <a:avLst/>
            </a:prstTxWarp>
            <a:spAutoFit/>
          </a:bodyPr>
          <a:lstStyle/>
          <a:p>
            <a:r>
              <a:rPr lang="en-US" altLang="ko-KR">
                <a:latin typeface="Helvetica" panose="020B0604020202020204" pitchFamily="34" charset="0"/>
                <a:ea typeface="굴림" panose="020B0600000101010101" pitchFamily="34" charset="-127"/>
              </a:rPr>
              <a:t>X86_64: Four-level page table!</a:t>
            </a:r>
          </a:p>
        </p:txBody>
      </p:sp>
      <p:sp>
        <p:nvSpPr>
          <p:cNvPr id="8196" name="Rectangle 54"/>
          <p:cNvSpPr>
            <a:spLocks noChangeArrowheads="1"/>
          </p:cNvSpPr>
          <p:nvPr/>
        </p:nvSpPr>
        <p:spPr bwMode="auto">
          <a:xfrm>
            <a:off x="3705226" y="728663"/>
            <a:ext cx="796925"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90000"/>
              </a:lnSpc>
            </a:pPr>
            <a:r>
              <a:rPr lang="en-US" altLang="en-US" sz="2000">
                <a:latin typeface="Gill Sans"/>
              </a:rPr>
              <a:t>9 bits</a:t>
            </a:r>
          </a:p>
        </p:txBody>
      </p:sp>
      <p:sp>
        <p:nvSpPr>
          <p:cNvPr id="8197" name="Rectangle 55"/>
          <p:cNvSpPr>
            <a:spLocks noChangeArrowheads="1"/>
          </p:cNvSpPr>
          <p:nvPr/>
        </p:nvSpPr>
        <p:spPr bwMode="auto">
          <a:xfrm>
            <a:off x="4706939" y="723901"/>
            <a:ext cx="796925"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90000"/>
              </a:lnSpc>
            </a:pPr>
            <a:r>
              <a:rPr lang="en-US" altLang="en-US" sz="2000">
                <a:latin typeface="Gill Sans"/>
              </a:rPr>
              <a:t>9 bits</a:t>
            </a:r>
          </a:p>
        </p:txBody>
      </p:sp>
      <p:sp>
        <p:nvSpPr>
          <p:cNvPr id="8198" name="Rectangle 56"/>
          <p:cNvSpPr>
            <a:spLocks noChangeArrowheads="1"/>
          </p:cNvSpPr>
          <p:nvPr/>
        </p:nvSpPr>
        <p:spPr bwMode="auto">
          <a:xfrm>
            <a:off x="7869239" y="728664"/>
            <a:ext cx="9429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90000"/>
              </a:lnSpc>
            </a:pPr>
            <a:r>
              <a:rPr lang="en-US" altLang="en-US" sz="2000">
                <a:latin typeface="Gill Sans"/>
              </a:rPr>
              <a:t>12 bits</a:t>
            </a:r>
          </a:p>
        </p:txBody>
      </p:sp>
      <p:sp>
        <p:nvSpPr>
          <p:cNvPr id="8199" name="Text Box 66"/>
          <p:cNvSpPr txBox="1">
            <a:spLocks noChangeArrowheads="1"/>
          </p:cNvSpPr>
          <p:nvPr/>
        </p:nvSpPr>
        <p:spPr bwMode="auto">
          <a:xfrm>
            <a:off x="1803400" y="863600"/>
            <a:ext cx="1817688"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r" eaLnBrk="1" hangingPunct="1"/>
            <a:r>
              <a:rPr lang="en-US" altLang="en-US" sz="2000">
                <a:latin typeface="Gill Sans"/>
              </a:rPr>
              <a:t>48-bit Virtual </a:t>
            </a:r>
          </a:p>
          <a:p>
            <a:pPr algn="r" eaLnBrk="1" hangingPunct="1"/>
            <a:r>
              <a:rPr lang="en-US" altLang="en-US" sz="2000">
                <a:latin typeface="Gill Sans"/>
              </a:rPr>
              <a:t>Address:</a:t>
            </a:r>
          </a:p>
        </p:txBody>
      </p:sp>
      <p:sp>
        <p:nvSpPr>
          <p:cNvPr id="8200" name="Rectangle 68"/>
          <p:cNvSpPr>
            <a:spLocks noChangeArrowheads="1"/>
          </p:cNvSpPr>
          <p:nvPr/>
        </p:nvSpPr>
        <p:spPr bwMode="auto">
          <a:xfrm>
            <a:off x="7610475" y="1052514"/>
            <a:ext cx="1563688"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1800">
                <a:latin typeface="Gill Sans"/>
              </a:rPr>
              <a:t>Offset</a:t>
            </a:r>
          </a:p>
        </p:txBody>
      </p:sp>
      <p:sp>
        <p:nvSpPr>
          <p:cNvPr id="8201" name="Rectangle 69"/>
          <p:cNvSpPr>
            <a:spLocks noChangeArrowheads="1"/>
          </p:cNvSpPr>
          <p:nvPr/>
        </p:nvSpPr>
        <p:spPr bwMode="auto">
          <a:xfrm>
            <a:off x="4605338" y="1052514"/>
            <a:ext cx="1001712" cy="377825"/>
          </a:xfrm>
          <a:prstGeom prst="rect">
            <a:avLst/>
          </a:prstGeom>
          <a:solidFill>
            <a:schemeClr val="hlink"/>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75000"/>
              </a:lnSpc>
            </a:pPr>
            <a:r>
              <a:rPr lang="en-US" altLang="en-US" sz="1600" dirty="0">
                <a:latin typeface="Gill Sans"/>
              </a:rPr>
              <a:t>Virtual</a:t>
            </a:r>
          </a:p>
          <a:p>
            <a:pPr eaLnBrk="1" hangingPunct="1">
              <a:lnSpc>
                <a:spcPct val="75000"/>
              </a:lnSpc>
            </a:pPr>
            <a:r>
              <a:rPr lang="en-US" altLang="en-US" sz="1600" dirty="0">
                <a:latin typeface="Gill Sans"/>
              </a:rPr>
              <a:t>P2 index</a:t>
            </a:r>
          </a:p>
        </p:txBody>
      </p:sp>
      <p:sp>
        <p:nvSpPr>
          <p:cNvPr id="8202" name="Rectangle 70"/>
          <p:cNvSpPr>
            <a:spLocks noChangeArrowheads="1"/>
          </p:cNvSpPr>
          <p:nvPr/>
        </p:nvSpPr>
        <p:spPr bwMode="auto">
          <a:xfrm>
            <a:off x="3602038" y="1052514"/>
            <a:ext cx="1003300" cy="377825"/>
          </a:xfrm>
          <a:prstGeom prst="rect">
            <a:avLst/>
          </a:prstGeom>
          <a:solidFill>
            <a:schemeClr val="hlink"/>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75000"/>
              </a:lnSpc>
            </a:pPr>
            <a:r>
              <a:rPr lang="en-US" altLang="en-US" sz="1600" dirty="0">
                <a:latin typeface="Gill Sans"/>
              </a:rPr>
              <a:t>Virtual</a:t>
            </a:r>
          </a:p>
          <a:p>
            <a:pPr eaLnBrk="1" hangingPunct="1">
              <a:lnSpc>
                <a:spcPct val="75000"/>
              </a:lnSpc>
            </a:pPr>
            <a:r>
              <a:rPr lang="en-US" altLang="en-US" sz="1600" dirty="0">
                <a:latin typeface="Gill Sans"/>
              </a:rPr>
              <a:t>P1 index</a:t>
            </a:r>
          </a:p>
        </p:txBody>
      </p:sp>
      <p:grpSp>
        <p:nvGrpSpPr>
          <p:cNvPr id="2" name="Group 1"/>
          <p:cNvGrpSpPr>
            <a:grpSpLocks/>
          </p:cNvGrpSpPr>
          <p:nvPr/>
        </p:nvGrpSpPr>
        <p:grpSpPr bwMode="auto">
          <a:xfrm>
            <a:off x="4435476" y="2403475"/>
            <a:ext cx="669925" cy="1397000"/>
            <a:chOff x="3290594" y="2432050"/>
            <a:chExt cx="669926" cy="1397000"/>
          </a:xfrm>
        </p:grpSpPr>
        <p:sp>
          <p:nvSpPr>
            <p:cNvPr id="8239" name="Rectangle 4"/>
            <p:cNvSpPr>
              <a:spLocks noChangeArrowheads="1"/>
            </p:cNvSpPr>
            <p:nvPr/>
          </p:nvSpPr>
          <p:spPr bwMode="auto">
            <a:xfrm>
              <a:off x="3290595" y="2432050"/>
              <a:ext cx="669925" cy="13970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a:latin typeface="Gill Sans"/>
              </a:endParaRPr>
            </a:p>
          </p:txBody>
        </p:sp>
        <p:sp>
          <p:nvSpPr>
            <p:cNvPr id="8240" name="Rectangle 5" descr="80%"/>
            <p:cNvSpPr>
              <a:spLocks noChangeArrowheads="1"/>
            </p:cNvSpPr>
            <p:nvPr/>
          </p:nvSpPr>
          <p:spPr bwMode="auto">
            <a:xfrm>
              <a:off x="3290594" y="2630487"/>
              <a:ext cx="669925" cy="142875"/>
            </a:xfrm>
            <a:prstGeom prst="rect">
              <a:avLst/>
            </a:prstGeom>
            <a:pattFill prst="pct8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a:latin typeface="Gill Sans"/>
              </a:endParaRPr>
            </a:p>
          </p:txBody>
        </p:sp>
        <p:sp>
          <p:nvSpPr>
            <p:cNvPr id="8241" name="Rectangle 6" descr="75%"/>
            <p:cNvSpPr>
              <a:spLocks noChangeArrowheads="1"/>
            </p:cNvSpPr>
            <p:nvPr/>
          </p:nvSpPr>
          <p:spPr bwMode="auto">
            <a:xfrm>
              <a:off x="3290595" y="3044824"/>
              <a:ext cx="669925" cy="144463"/>
            </a:xfrm>
            <a:prstGeom prst="rect">
              <a:avLst/>
            </a:prstGeom>
            <a:pattFill prst="pct75">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a:latin typeface="Gill Sans"/>
              </a:endParaRPr>
            </a:p>
          </p:txBody>
        </p:sp>
        <p:sp>
          <p:nvSpPr>
            <p:cNvPr id="8242" name="Rectangle 7" descr="75%"/>
            <p:cNvSpPr>
              <a:spLocks noChangeArrowheads="1"/>
            </p:cNvSpPr>
            <p:nvPr/>
          </p:nvSpPr>
          <p:spPr bwMode="auto">
            <a:xfrm>
              <a:off x="3290595" y="3197226"/>
              <a:ext cx="669925" cy="142875"/>
            </a:xfrm>
            <a:prstGeom prst="rect">
              <a:avLst/>
            </a:prstGeom>
            <a:pattFill prst="pct75">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a:latin typeface="Gill Sans"/>
              </a:endParaRPr>
            </a:p>
          </p:txBody>
        </p:sp>
      </p:grpSp>
      <p:grpSp>
        <p:nvGrpSpPr>
          <p:cNvPr id="39980" name="Group 111"/>
          <p:cNvGrpSpPr>
            <a:grpSpLocks/>
          </p:cNvGrpSpPr>
          <p:nvPr/>
        </p:nvGrpSpPr>
        <p:grpSpPr bwMode="auto">
          <a:xfrm>
            <a:off x="3913189" y="3895725"/>
            <a:ext cx="1703387" cy="300038"/>
            <a:chOff x="1872" y="2644"/>
            <a:chExt cx="1073" cy="189"/>
          </a:xfrm>
        </p:grpSpPr>
        <p:sp>
          <p:nvSpPr>
            <p:cNvPr id="8236" name="Rectangle 47"/>
            <p:cNvSpPr>
              <a:spLocks noChangeArrowheads="1"/>
            </p:cNvSpPr>
            <p:nvPr/>
          </p:nvSpPr>
          <p:spPr bwMode="auto">
            <a:xfrm>
              <a:off x="2112" y="2644"/>
              <a:ext cx="582"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90000"/>
                </a:lnSpc>
              </a:pPr>
              <a:r>
                <a:rPr lang="en-US" altLang="en-US" sz="1800">
                  <a:latin typeface="Gill Sans"/>
                </a:rPr>
                <a:t>8 bytes</a:t>
              </a:r>
            </a:p>
          </p:txBody>
        </p:sp>
        <p:sp>
          <p:nvSpPr>
            <p:cNvPr id="8237" name="Line 48"/>
            <p:cNvSpPr>
              <a:spLocks noChangeShapeType="1"/>
            </p:cNvSpPr>
            <p:nvPr/>
          </p:nvSpPr>
          <p:spPr bwMode="auto">
            <a:xfrm>
              <a:off x="1872" y="2740"/>
              <a:ext cx="237"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latin typeface="Gill Sans"/>
              </a:endParaRPr>
            </a:p>
          </p:txBody>
        </p:sp>
        <p:sp>
          <p:nvSpPr>
            <p:cNvPr id="8238" name="Line 49"/>
            <p:cNvSpPr>
              <a:spLocks noChangeShapeType="1"/>
            </p:cNvSpPr>
            <p:nvPr/>
          </p:nvSpPr>
          <p:spPr bwMode="auto">
            <a:xfrm flipH="1">
              <a:off x="2688" y="2740"/>
              <a:ext cx="257"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latin typeface="Gill Sans"/>
              </a:endParaRPr>
            </a:p>
          </p:txBody>
        </p:sp>
      </p:grpSp>
      <p:sp>
        <p:nvSpPr>
          <p:cNvPr id="39981" name="Rectangle 76"/>
          <p:cNvSpPr>
            <a:spLocks noChangeArrowheads="1"/>
          </p:cNvSpPr>
          <p:nvPr/>
        </p:nvSpPr>
        <p:spPr bwMode="auto">
          <a:xfrm>
            <a:off x="1966913" y="2406651"/>
            <a:ext cx="1822450" cy="315913"/>
          </a:xfrm>
          <a:prstGeom prst="rect">
            <a:avLst/>
          </a:prstGeom>
          <a:solidFill>
            <a:srgbClr val="FF66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dirty="0" err="1">
                <a:latin typeface="Gill Sans"/>
              </a:rPr>
              <a:t>PageTablePtr</a:t>
            </a:r>
            <a:endParaRPr lang="en-US" altLang="en-US" sz="2000" dirty="0">
              <a:latin typeface="Gill Sans"/>
            </a:endParaRPr>
          </a:p>
        </p:txBody>
      </p:sp>
      <p:sp>
        <p:nvSpPr>
          <p:cNvPr id="39982" name="Line 92"/>
          <p:cNvSpPr>
            <a:spLocks noChangeShapeType="1"/>
          </p:cNvSpPr>
          <p:nvPr/>
        </p:nvSpPr>
        <p:spPr bwMode="auto">
          <a:xfrm flipV="1">
            <a:off x="3802063" y="2441575"/>
            <a:ext cx="633412" cy="76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478" tIns="44445" rIns="90478" bIns="44445" anchor="ctr"/>
          <a:lstStyle/>
          <a:p>
            <a:endParaRPr lang="en-US">
              <a:latin typeface="Gill Sans"/>
            </a:endParaRPr>
          </a:p>
        </p:txBody>
      </p:sp>
      <p:sp>
        <p:nvSpPr>
          <p:cNvPr id="671837" name="Freeform 93"/>
          <p:cNvSpPr>
            <a:spLocks/>
          </p:cNvSpPr>
          <p:nvPr/>
        </p:nvSpPr>
        <p:spPr bwMode="auto">
          <a:xfrm>
            <a:off x="3908425" y="1414464"/>
            <a:ext cx="527050" cy="1258887"/>
          </a:xfrm>
          <a:custGeom>
            <a:avLst/>
            <a:gdLst>
              <a:gd name="T0" fmla="*/ 0 w 912"/>
              <a:gd name="T1" fmla="*/ 0 h 960"/>
              <a:gd name="T2" fmla="*/ 0 w 912"/>
              <a:gd name="T3" fmla="*/ 2147483647 h 960"/>
              <a:gd name="T4" fmla="*/ 2147483647 w 912"/>
              <a:gd name="T5" fmla="*/ 2147483647 h 960"/>
              <a:gd name="T6" fmla="*/ 2147483647 w 912"/>
              <a:gd name="T7" fmla="*/ 2147483647 h 960"/>
              <a:gd name="T8" fmla="*/ 0 60000 65536"/>
              <a:gd name="T9" fmla="*/ 0 60000 65536"/>
              <a:gd name="T10" fmla="*/ 0 60000 65536"/>
              <a:gd name="T11" fmla="*/ 0 60000 65536"/>
              <a:gd name="T12" fmla="*/ 0 w 912"/>
              <a:gd name="T13" fmla="*/ 0 h 960"/>
              <a:gd name="T14" fmla="*/ 912 w 912"/>
              <a:gd name="T15" fmla="*/ 960 h 960"/>
            </a:gdLst>
            <a:ahLst/>
            <a:cxnLst>
              <a:cxn ang="T8">
                <a:pos x="T0" y="T1"/>
              </a:cxn>
              <a:cxn ang="T9">
                <a:pos x="T2" y="T3"/>
              </a:cxn>
              <a:cxn ang="T10">
                <a:pos x="T4" y="T5"/>
              </a:cxn>
              <a:cxn ang="T11">
                <a:pos x="T6" y="T7"/>
              </a:cxn>
            </a:cxnLst>
            <a:rect l="T12" t="T13" r="T14" b="T15"/>
            <a:pathLst>
              <a:path w="912" h="960">
                <a:moveTo>
                  <a:pt x="0" y="0"/>
                </a:moveTo>
                <a:lnTo>
                  <a:pt x="0" y="288"/>
                </a:lnTo>
                <a:lnTo>
                  <a:pt x="528" y="960"/>
                </a:lnTo>
                <a:lnTo>
                  <a:pt x="912" y="960"/>
                </a:lnTo>
              </a:path>
            </a:pathLst>
          </a:custGeom>
          <a:noFill/>
          <a:ln w="76200">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latin typeface="Gill Sans"/>
            </a:endParaRPr>
          </a:p>
        </p:txBody>
      </p:sp>
      <p:grpSp>
        <p:nvGrpSpPr>
          <p:cNvPr id="39958" name="Group 117"/>
          <p:cNvGrpSpPr>
            <a:grpSpLocks/>
          </p:cNvGrpSpPr>
          <p:nvPr/>
        </p:nvGrpSpPr>
        <p:grpSpPr bwMode="auto">
          <a:xfrm>
            <a:off x="5773739" y="2541588"/>
            <a:ext cx="668337" cy="1397000"/>
            <a:chOff x="3572" y="971"/>
            <a:chExt cx="421" cy="880"/>
          </a:xfrm>
        </p:grpSpPr>
        <p:sp>
          <p:nvSpPr>
            <p:cNvPr id="8232" name="Rectangle 8"/>
            <p:cNvSpPr>
              <a:spLocks noChangeArrowheads="1"/>
            </p:cNvSpPr>
            <p:nvPr/>
          </p:nvSpPr>
          <p:spPr bwMode="auto">
            <a:xfrm>
              <a:off x="3572" y="971"/>
              <a:ext cx="421" cy="8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a:latin typeface="Gill Sans"/>
              </a:endParaRPr>
            </a:p>
          </p:txBody>
        </p:sp>
        <p:sp>
          <p:nvSpPr>
            <p:cNvPr id="8233" name="Rectangle 9" descr="50%"/>
            <p:cNvSpPr>
              <a:spLocks noChangeArrowheads="1"/>
            </p:cNvSpPr>
            <p:nvPr/>
          </p:nvSpPr>
          <p:spPr bwMode="auto">
            <a:xfrm>
              <a:off x="3572" y="1317"/>
              <a:ext cx="421" cy="90"/>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a:latin typeface="Gill Sans"/>
              </a:endParaRPr>
            </a:p>
          </p:txBody>
        </p:sp>
        <p:sp>
          <p:nvSpPr>
            <p:cNvPr id="8234" name="Rectangle 10" descr="50%"/>
            <p:cNvSpPr>
              <a:spLocks noChangeArrowheads="1"/>
            </p:cNvSpPr>
            <p:nvPr/>
          </p:nvSpPr>
          <p:spPr bwMode="auto">
            <a:xfrm>
              <a:off x="3572" y="1416"/>
              <a:ext cx="421" cy="89"/>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a:latin typeface="Gill Sans"/>
              </a:endParaRPr>
            </a:p>
          </p:txBody>
        </p:sp>
        <p:sp>
          <p:nvSpPr>
            <p:cNvPr id="8235" name="Rectangle 11" descr="70%"/>
            <p:cNvSpPr>
              <a:spLocks noChangeArrowheads="1"/>
            </p:cNvSpPr>
            <p:nvPr/>
          </p:nvSpPr>
          <p:spPr bwMode="auto">
            <a:xfrm>
              <a:off x="3572" y="1613"/>
              <a:ext cx="421" cy="91"/>
            </a:xfrm>
            <a:prstGeom prst="rect">
              <a:avLst/>
            </a:prstGeom>
            <a:pattFill prst="pct7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a:latin typeface="Gill Sans"/>
              </a:endParaRPr>
            </a:p>
          </p:txBody>
        </p:sp>
      </p:grpSp>
      <p:grpSp>
        <p:nvGrpSpPr>
          <p:cNvPr id="39959" name="Group 118"/>
          <p:cNvGrpSpPr>
            <a:grpSpLocks/>
          </p:cNvGrpSpPr>
          <p:nvPr/>
        </p:nvGrpSpPr>
        <p:grpSpPr bwMode="auto">
          <a:xfrm>
            <a:off x="6997700" y="2455864"/>
            <a:ext cx="668338" cy="1398587"/>
            <a:chOff x="3572" y="2057"/>
            <a:chExt cx="421" cy="881"/>
          </a:xfrm>
        </p:grpSpPr>
        <p:sp>
          <p:nvSpPr>
            <p:cNvPr id="8228" name="Rectangle 12"/>
            <p:cNvSpPr>
              <a:spLocks noChangeArrowheads="1"/>
            </p:cNvSpPr>
            <p:nvPr/>
          </p:nvSpPr>
          <p:spPr bwMode="auto">
            <a:xfrm>
              <a:off x="3572" y="2057"/>
              <a:ext cx="421" cy="881"/>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a:latin typeface="Gill Sans"/>
              </a:endParaRPr>
            </a:p>
          </p:txBody>
        </p:sp>
        <p:sp>
          <p:nvSpPr>
            <p:cNvPr id="8229" name="Rectangle 13" descr="50%"/>
            <p:cNvSpPr>
              <a:spLocks noChangeArrowheads="1"/>
            </p:cNvSpPr>
            <p:nvPr/>
          </p:nvSpPr>
          <p:spPr bwMode="auto">
            <a:xfrm>
              <a:off x="3572" y="2304"/>
              <a:ext cx="421" cy="91"/>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a:latin typeface="Gill Sans"/>
              </a:endParaRPr>
            </a:p>
          </p:txBody>
        </p:sp>
        <p:sp>
          <p:nvSpPr>
            <p:cNvPr id="8230" name="Rectangle 14" descr="50%"/>
            <p:cNvSpPr>
              <a:spLocks noChangeArrowheads="1"/>
            </p:cNvSpPr>
            <p:nvPr/>
          </p:nvSpPr>
          <p:spPr bwMode="auto">
            <a:xfrm>
              <a:off x="3572" y="2403"/>
              <a:ext cx="421" cy="90"/>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a:latin typeface="Gill Sans"/>
              </a:endParaRPr>
            </a:p>
          </p:txBody>
        </p:sp>
        <p:sp>
          <p:nvSpPr>
            <p:cNvPr id="8231" name="Rectangle 15" descr="50%"/>
            <p:cNvSpPr>
              <a:spLocks noChangeArrowheads="1"/>
            </p:cNvSpPr>
            <p:nvPr/>
          </p:nvSpPr>
          <p:spPr bwMode="auto">
            <a:xfrm>
              <a:off x="3572" y="2600"/>
              <a:ext cx="421" cy="91"/>
            </a:xfrm>
            <a:prstGeom prst="rect">
              <a:avLst/>
            </a:prstGeom>
            <a:pattFill prst="pct70">
              <a:fgClr>
                <a:srgbClr val="FF0000"/>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a:latin typeface="Gill Sans"/>
              </a:endParaRPr>
            </a:p>
          </p:txBody>
        </p:sp>
      </p:grpSp>
      <p:sp>
        <p:nvSpPr>
          <p:cNvPr id="671864" name="Freeform 120"/>
          <p:cNvSpPr>
            <a:spLocks/>
          </p:cNvSpPr>
          <p:nvPr/>
        </p:nvSpPr>
        <p:spPr bwMode="auto">
          <a:xfrm>
            <a:off x="5105400" y="1419226"/>
            <a:ext cx="668338" cy="2212975"/>
          </a:xfrm>
          <a:custGeom>
            <a:avLst/>
            <a:gdLst>
              <a:gd name="T0" fmla="*/ 0 w 1824"/>
              <a:gd name="T1" fmla="*/ 0 h 768"/>
              <a:gd name="T2" fmla="*/ 0 w 1824"/>
              <a:gd name="T3" fmla="*/ 2147483647 h 768"/>
              <a:gd name="T4" fmla="*/ 2147483647 w 1824"/>
              <a:gd name="T5" fmla="*/ 2147483647 h 768"/>
              <a:gd name="T6" fmla="*/ 2147483647 w 1824"/>
              <a:gd name="T7" fmla="*/ 2147483647 h 768"/>
              <a:gd name="T8" fmla="*/ 0 60000 65536"/>
              <a:gd name="T9" fmla="*/ 0 60000 65536"/>
              <a:gd name="T10" fmla="*/ 0 60000 65536"/>
              <a:gd name="T11" fmla="*/ 0 60000 65536"/>
              <a:gd name="T12" fmla="*/ 0 w 1824"/>
              <a:gd name="T13" fmla="*/ 0 h 768"/>
              <a:gd name="T14" fmla="*/ 1824 w 1824"/>
              <a:gd name="T15" fmla="*/ 768 h 768"/>
            </a:gdLst>
            <a:ahLst/>
            <a:cxnLst>
              <a:cxn ang="T8">
                <a:pos x="T0" y="T1"/>
              </a:cxn>
              <a:cxn ang="T9">
                <a:pos x="T2" y="T3"/>
              </a:cxn>
              <a:cxn ang="T10">
                <a:pos x="T4" y="T5"/>
              </a:cxn>
              <a:cxn ang="T11">
                <a:pos x="T6" y="T7"/>
              </a:cxn>
            </a:cxnLst>
            <a:rect l="T12" t="T13" r="T14" b="T15"/>
            <a:pathLst>
              <a:path w="1824" h="768">
                <a:moveTo>
                  <a:pt x="0" y="0"/>
                </a:moveTo>
                <a:lnTo>
                  <a:pt x="0" y="192"/>
                </a:lnTo>
                <a:lnTo>
                  <a:pt x="1440" y="768"/>
                </a:lnTo>
                <a:lnTo>
                  <a:pt x="1824" y="768"/>
                </a:lnTo>
              </a:path>
            </a:pathLst>
          </a:custGeom>
          <a:noFill/>
          <a:ln w="76200">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latin typeface="Gill Sans"/>
            </a:endParaRPr>
          </a:p>
        </p:txBody>
      </p:sp>
      <p:sp>
        <p:nvSpPr>
          <p:cNvPr id="8211" name="Rectangle 69"/>
          <p:cNvSpPr>
            <a:spLocks noChangeArrowheads="1"/>
          </p:cNvSpPr>
          <p:nvPr/>
        </p:nvSpPr>
        <p:spPr bwMode="auto">
          <a:xfrm>
            <a:off x="5607051" y="1052514"/>
            <a:ext cx="1001713" cy="377825"/>
          </a:xfrm>
          <a:prstGeom prst="rect">
            <a:avLst/>
          </a:prstGeom>
          <a:solidFill>
            <a:schemeClr val="hlink"/>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75000"/>
              </a:lnSpc>
            </a:pPr>
            <a:r>
              <a:rPr lang="en-US" altLang="en-US" sz="1600">
                <a:latin typeface="Gill Sans"/>
              </a:rPr>
              <a:t>Virtual</a:t>
            </a:r>
          </a:p>
          <a:p>
            <a:pPr eaLnBrk="1" hangingPunct="1">
              <a:lnSpc>
                <a:spcPct val="75000"/>
              </a:lnSpc>
            </a:pPr>
            <a:r>
              <a:rPr lang="en-US" altLang="en-US" sz="1600">
                <a:latin typeface="Gill Sans"/>
              </a:rPr>
              <a:t>P3 index</a:t>
            </a:r>
          </a:p>
        </p:txBody>
      </p:sp>
      <p:sp>
        <p:nvSpPr>
          <p:cNvPr id="8212" name="Rectangle 69"/>
          <p:cNvSpPr>
            <a:spLocks noChangeArrowheads="1"/>
          </p:cNvSpPr>
          <p:nvPr/>
        </p:nvSpPr>
        <p:spPr bwMode="auto">
          <a:xfrm>
            <a:off x="6608763" y="1052514"/>
            <a:ext cx="1001712" cy="377825"/>
          </a:xfrm>
          <a:prstGeom prst="rect">
            <a:avLst/>
          </a:prstGeom>
          <a:solidFill>
            <a:schemeClr val="hlink"/>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75000"/>
              </a:lnSpc>
            </a:pPr>
            <a:r>
              <a:rPr lang="en-US" altLang="en-US" sz="1600">
                <a:latin typeface="Gill Sans"/>
              </a:rPr>
              <a:t>Virtual</a:t>
            </a:r>
          </a:p>
          <a:p>
            <a:pPr eaLnBrk="1" hangingPunct="1">
              <a:lnSpc>
                <a:spcPct val="75000"/>
              </a:lnSpc>
            </a:pPr>
            <a:r>
              <a:rPr lang="en-US" altLang="en-US" sz="1600">
                <a:latin typeface="Gill Sans"/>
              </a:rPr>
              <a:t>P4 index</a:t>
            </a:r>
          </a:p>
        </p:txBody>
      </p:sp>
      <p:sp>
        <p:nvSpPr>
          <p:cNvPr id="8213" name="Rectangle 55"/>
          <p:cNvSpPr>
            <a:spLocks noChangeArrowheads="1"/>
          </p:cNvSpPr>
          <p:nvPr/>
        </p:nvSpPr>
        <p:spPr bwMode="auto">
          <a:xfrm>
            <a:off x="5708651" y="711201"/>
            <a:ext cx="7969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90000"/>
              </a:lnSpc>
            </a:pPr>
            <a:r>
              <a:rPr lang="en-US" altLang="en-US" sz="2000">
                <a:latin typeface="Gill Sans"/>
              </a:rPr>
              <a:t>9 bits</a:t>
            </a:r>
          </a:p>
        </p:txBody>
      </p:sp>
      <p:sp>
        <p:nvSpPr>
          <p:cNvPr id="8214" name="Rectangle 55"/>
          <p:cNvSpPr>
            <a:spLocks noChangeArrowheads="1"/>
          </p:cNvSpPr>
          <p:nvPr/>
        </p:nvSpPr>
        <p:spPr bwMode="auto">
          <a:xfrm>
            <a:off x="6710364" y="711201"/>
            <a:ext cx="7969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90000"/>
              </a:lnSpc>
            </a:pPr>
            <a:r>
              <a:rPr lang="en-US" altLang="en-US" sz="2000">
                <a:latin typeface="Gill Sans"/>
              </a:rPr>
              <a:t>9 bits</a:t>
            </a:r>
          </a:p>
        </p:txBody>
      </p:sp>
      <p:sp>
        <p:nvSpPr>
          <p:cNvPr id="81" name="Line 92"/>
          <p:cNvSpPr>
            <a:spLocks noChangeShapeType="1"/>
          </p:cNvSpPr>
          <p:nvPr/>
        </p:nvSpPr>
        <p:spPr bwMode="auto">
          <a:xfrm flipV="1">
            <a:off x="5106988" y="2541588"/>
            <a:ext cx="666750" cy="14605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478" tIns="44445" rIns="90478" bIns="44445" anchor="ctr"/>
          <a:lstStyle/>
          <a:p>
            <a:endParaRPr lang="en-US">
              <a:latin typeface="Gill Sans"/>
            </a:endParaRPr>
          </a:p>
        </p:txBody>
      </p:sp>
      <p:sp>
        <p:nvSpPr>
          <p:cNvPr id="82" name="Line 92"/>
          <p:cNvSpPr>
            <a:spLocks noChangeShapeType="1"/>
          </p:cNvSpPr>
          <p:nvPr/>
        </p:nvSpPr>
        <p:spPr bwMode="auto">
          <a:xfrm flipV="1">
            <a:off x="6448426" y="2479676"/>
            <a:ext cx="549275" cy="115252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478" tIns="44445" rIns="90478" bIns="44445" anchor="ctr"/>
          <a:lstStyle/>
          <a:p>
            <a:endParaRPr lang="en-US">
              <a:latin typeface="Gill Sans"/>
            </a:endParaRPr>
          </a:p>
        </p:txBody>
      </p:sp>
      <p:sp>
        <p:nvSpPr>
          <p:cNvPr id="83" name="Freeform 120"/>
          <p:cNvSpPr>
            <a:spLocks/>
          </p:cNvSpPr>
          <p:nvPr/>
        </p:nvSpPr>
        <p:spPr bwMode="auto">
          <a:xfrm>
            <a:off x="6330950" y="1430338"/>
            <a:ext cx="666750" cy="1960562"/>
          </a:xfrm>
          <a:custGeom>
            <a:avLst/>
            <a:gdLst>
              <a:gd name="T0" fmla="*/ 0 w 1824"/>
              <a:gd name="T1" fmla="*/ 0 h 768"/>
              <a:gd name="T2" fmla="*/ 0 w 1824"/>
              <a:gd name="T3" fmla="*/ 2147483647 h 768"/>
              <a:gd name="T4" fmla="*/ 2147483647 w 1824"/>
              <a:gd name="T5" fmla="*/ 2147483647 h 768"/>
              <a:gd name="T6" fmla="*/ 2147483647 w 1824"/>
              <a:gd name="T7" fmla="*/ 2147483647 h 768"/>
              <a:gd name="T8" fmla="*/ 0 60000 65536"/>
              <a:gd name="T9" fmla="*/ 0 60000 65536"/>
              <a:gd name="T10" fmla="*/ 0 60000 65536"/>
              <a:gd name="T11" fmla="*/ 0 60000 65536"/>
              <a:gd name="T12" fmla="*/ 0 w 1824"/>
              <a:gd name="T13" fmla="*/ 0 h 768"/>
              <a:gd name="T14" fmla="*/ 1824 w 1824"/>
              <a:gd name="T15" fmla="*/ 768 h 768"/>
            </a:gdLst>
            <a:ahLst/>
            <a:cxnLst>
              <a:cxn ang="T8">
                <a:pos x="T0" y="T1"/>
              </a:cxn>
              <a:cxn ang="T9">
                <a:pos x="T2" y="T3"/>
              </a:cxn>
              <a:cxn ang="T10">
                <a:pos x="T4" y="T5"/>
              </a:cxn>
              <a:cxn ang="T11">
                <a:pos x="T6" y="T7"/>
              </a:cxn>
            </a:cxnLst>
            <a:rect l="T12" t="T13" r="T14" b="T15"/>
            <a:pathLst>
              <a:path w="1824" h="768">
                <a:moveTo>
                  <a:pt x="0" y="0"/>
                </a:moveTo>
                <a:lnTo>
                  <a:pt x="0" y="192"/>
                </a:lnTo>
                <a:lnTo>
                  <a:pt x="1440" y="768"/>
                </a:lnTo>
                <a:lnTo>
                  <a:pt x="1824" y="768"/>
                </a:lnTo>
              </a:path>
            </a:pathLst>
          </a:custGeom>
          <a:noFill/>
          <a:ln w="76200">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latin typeface="Gill Sans"/>
            </a:endParaRPr>
          </a:p>
        </p:txBody>
      </p:sp>
      <p:grpSp>
        <p:nvGrpSpPr>
          <p:cNvPr id="84" name="Group 83"/>
          <p:cNvGrpSpPr>
            <a:grpSpLocks/>
          </p:cNvGrpSpPr>
          <p:nvPr/>
        </p:nvGrpSpPr>
        <p:grpSpPr bwMode="auto">
          <a:xfrm>
            <a:off x="8005764" y="2093913"/>
            <a:ext cx="669925" cy="1397000"/>
            <a:chOff x="3290594" y="2432050"/>
            <a:chExt cx="669926" cy="1397000"/>
          </a:xfrm>
        </p:grpSpPr>
        <p:sp>
          <p:nvSpPr>
            <p:cNvPr id="8224" name="Rectangle 4"/>
            <p:cNvSpPr>
              <a:spLocks noChangeArrowheads="1"/>
            </p:cNvSpPr>
            <p:nvPr/>
          </p:nvSpPr>
          <p:spPr bwMode="auto">
            <a:xfrm>
              <a:off x="3290595" y="2432050"/>
              <a:ext cx="669925" cy="13970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a:latin typeface="Gill Sans"/>
              </a:endParaRPr>
            </a:p>
          </p:txBody>
        </p:sp>
        <p:sp>
          <p:nvSpPr>
            <p:cNvPr id="8225" name="Rectangle 5" descr="80%"/>
            <p:cNvSpPr>
              <a:spLocks noChangeArrowheads="1"/>
            </p:cNvSpPr>
            <p:nvPr/>
          </p:nvSpPr>
          <p:spPr bwMode="auto">
            <a:xfrm>
              <a:off x="3290594" y="2630487"/>
              <a:ext cx="669925" cy="142875"/>
            </a:xfrm>
            <a:prstGeom prst="rect">
              <a:avLst/>
            </a:prstGeom>
            <a:pattFill prst="pct8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a:latin typeface="Gill Sans"/>
              </a:endParaRPr>
            </a:p>
          </p:txBody>
        </p:sp>
        <p:sp>
          <p:nvSpPr>
            <p:cNvPr id="8226" name="Rectangle 6" descr="75%"/>
            <p:cNvSpPr>
              <a:spLocks noChangeArrowheads="1"/>
            </p:cNvSpPr>
            <p:nvPr/>
          </p:nvSpPr>
          <p:spPr bwMode="auto">
            <a:xfrm>
              <a:off x="3290595" y="3044824"/>
              <a:ext cx="669925" cy="144463"/>
            </a:xfrm>
            <a:prstGeom prst="rect">
              <a:avLst/>
            </a:prstGeom>
            <a:pattFill prst="pct75">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a:latin typeface="Gill Sans"/>
              </a:endParaRPr>
            </a:p>
          </p:txBody>
        </p:sp>
        <p:sp>
          <p:nvSpPr>
            <p:cNvPr id="8227" name="Rectangle 7" descr="75%"/>
            <p:cNvSpPr>
              <a:spLocks noChangeArrowheads="1"/>
            </p:cNvSpPr>
            <p:nvPr/>
          </p:nvSpPr>
          <p:spPr bwMode="auto">
            <a:xfrm>
              <a:off x="3290595" y="3197226"/>
              <a:ext cx="669925" cy="142875"/>
            </a:xfrm>
            <a:prstGeom prst="rect">
              <a:avLst/>
            </a:prstGeom>
            <a:pattFill prst="pct75">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a:latin typeface="Gill Sans"/>
              </a:endParaRPr>
            </a:p>
          </p:txBody>
        </p:sp>
      </p:grpSp>
      <p:sp>
        <p:nvSpPr>
          <p:cNvPr id="89" name="Line 92"/>
          <p:cNvSpPr>
            <a:spLocks noChangeShapeType="1"/>
          </p:cNvSpPr>
          <p:nvPr/>
        </p:nvSpPr>
        <p:spPr bwMode="auto">
          <a:xfrm flipV="1">
            <a:off x="7666039" y="2093913"/>
            <a:ext cx="339725" cy="131286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478" tIns="44445" rIns="90478" bIns="44445" anchor="ctr"/>
          <a:lstStyle/>
          <a:p>
            <a:endParaRPr lang="en-US">
              <a:latin typeface="Gill Sans"/>
            </a:endParaRPr>
          </a:p>
        </p:txBody>
      </p:sp>
      <p:sp>
        <p:nvSpPr>
          <p:cNvPr id="90" name="Freeform 120"/>
          <p:cNvSpPr>
            <a:spLocks/>
          </p:cNvSpPr>
          <p:nvPr/>
        </p:nvSpPr>
        <p:spPr bwMode="auto">
          <a:xfrm>
            <a:off x="7426325" y="1430339"/>
            <a:ext cx="579438" cy="973137"/>
          </a:xfrm>
          <a:custGeom>
            <a:avLst/>
            <a:gdLst>
              <a:gd name="T0" fmla="*/ 0 w 1824"/>
              <a:gd name="T1" fmla="*/ 0 h 768"/>
              <a:gd name="T2" fmla="*/ 0 w 1824"/>
              <a:gd name="T3" fmla="*/ 2147483647 h 768"/>
              <a:gd name="T4" fmla="*/ 2147483647 w 1824"/>
              <a:gd name="T5" fmla="*/ 2147483647 h 768"/>
              <a:gd name="T6" fmla="*/ 2147483647 w 1824"/>
              <a:gd name="T7" fmla="*/ 2147483647 h 768"/>
              <a:gd name="T8" fmla="*/ 0 60000 65536"/>
              <a:gd name="T9" fmla="*/ 0 60000 65536"/>
              <a:gd name="T10" fmla="*/ 0 60000 65536"/>
              <a:gd name="T11" fmla="*/ 0 60000 65536"/>
              <a:gd name="T12" fmla="*/ 0 w 1824"/>
              <a:gd name="T13" fmla="*/ 0 h 768"/>
              <a:gd name="T14" fmla="*/ 1824 w 1824"/>
              <a:gd name="T15" fmla="*/ 768 h 768"/>
            </a:gdLst>
            <a:ahLst/>
            <a:cxnLst>
              <a:cxn ang="T8">
                <a:pos x="T0" y="T1"/>
              </a:cxn>
              <a:cxn ang="T9">
                <a:pos x="T2" y="T3"/>
              </a:cxn>
              <a:cxn ang="T10">
                <a:pos x="T4" y="T5"/>
              </a:cxn>
              <a:cxn ang="T11">
                <a:pos x="T6" y="T7"/>
              </a:cxn>
            </a:cxnLst>
            <a:rect l="T12" t="T13" r="T14" b="T15"/>
            <a:pathLst>
              <a:path w="1824" h="768">
                <a:moveTo>
                  <a:pt x="0" y="0"/>
                </a:moveTo>
                <a:lnTo>
                  <a:pt x="0" y="192"/>
                </a:lnTo>
                <a:lnTo>
                  <a:pt x="1440" y="768"/>
                </a:lnTo>
                <a:lnTo>
                  <a:pt x="1824" y="768"/>
                </a:lnTo>
              </a:path>
            </a:pathLst>
          </a:custGeom>
          <a:noFill/>
          <a:ln w="76200">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latin typeface="Gill Sans"/>
            </a:endParaRPr>
          </a:p>
        </p:txBody>
      </p:sp>
      <p:sp>
        <p:nvSpPr>
          <p:cNvPr id="3" name="Freeform 2"/>
          <p:cNvSpPr>
            <a:spLocks/>
          </p:cNvSpPr>
          <p:nvPr/>
        </p:nvSpPr>
        <p:spPr bwMode="auto">
          <a:xfrm>
            <a:off x="8564563" y="1430339"/>
            <a:ext cx="876300" cy="4192587"/>
          </a:xfrm>
          <a:custGeom>
            <a:avLst/>
            <a:gdLst>
              <a:gd name="T0" fmla="*/ 126704 w 533400"/>
              <a:gd name="T1" fmla="*/ 0 h 4124325"/>
              <a:gd name="T2" fmla="*/ 2365116 w 533400"/>
              <a:gd name="T3" fmla="*/ 460251 h 4124325"/>
              <a:gd name="T4" fmla="*/ 2365116 w 533400"/>
              <a:gd name="T5" fmla="*/ 3491900 h 4124325"/>
              <a:gd name="T6" fmla="*/ 0 w 533400"/>
              <a:gd name="T7" fmla="*/ 4332357 h 41243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33400" h="4124325">
                <a:moveTo>
                  <a:pt x="28575" y="0"/>
                </a:moveTo>
                <a:lnTo>
                  <a:pt x="533400" y="438150"/>
                </a:lnTo>
                <a:lnTo>
                  <a:pt x="533400" y="3324225"/>
                </a:lnTo>
                <a:lnTo>
                  <a:pt x="0" y="4124325"/>
                </a:lnTo>
              </a:path>
            </a:pathLst>
          </a:custGeom>
          <a:noFill/>
          <a:ln w="50800" cap="flat" cmpd="sng" algn="ctr">
            <a:solidFill>
              <a:srgbClr val="233AE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latin typeface="Gill Sans"/>
            </a:endParaRPr>
          </a:p>
        </p:txBody>
      </p:sp>
      <p:sp>
        <p:nvSpPr>
          <p:cNvPr id="4" name="Freeform 3"/>
          <p:cNvSpPr>
            <a:spLocks/>
          </p:cNvSpPr>
          <p:nvPr/>
        </p:nvSpPr>
        <p:spPr bwMode="auto">
          <a:xfrm>
            <a:off x="6429376" y="2352675"/>
            <a:ext cx="2619375" cy="3257550"/>
          </a:xfrm>
          <a:custGeom>
            <a:avLst/>
            <a:gdLst>
              <a:gd name="T0" fmla="*/ 2276475 w 2619375"/>
              <a:gd name="T1" fmla="*/ 0 h 3257550"/>
              <a:gd name="T2" fmla="*/ 2619375 w 2619375"/>
              <a:gd name="T3" fmla="*/ 180975 h 3257550"/>
              <a:gd name="T4" fmla="*/ 2619375 w 2619375"/>
              <a:gd name="T5" fmla="*/ 1295400 h 3257550"/>
              <a:gd name="T6" fmla="*/ 0 w 2619375"/>
              <a:gd name="T7" fmla="*/ 3257550 h 32575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19375" h="3257550">
                <a:moveTo>
                  <a:pt x="2276475" y="0"/>
                </a:moveTo>
                <a:lnTo>
                  <a:pt x="2619375" y="180975"/>
                </a:lnTo>
                <a:lnTo>
                  <a:pt x="2619375" y="1295400"/>
                </a:lnTo>
                <a:lnTo>
                  <a:pt x="0" y="3257550"/>
                </a:lnTo>
              </a:path>
            </a:pathLst>
          </a:custGeom>
          <a:noFill/>
          <a:ln w="79375" cap="flat" cmpd="sng" algn="ctr">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latin typeface="Gill Sans"/>
            </a:endParaRPr>
          </a:p>
        </p:txBody>
      </p:sp>
      <p:sp>
        <p:nvSpPr>
          <p:cNvPr id="5151" name="TextBox 4"/>
          <p:cNvSpPr txBox="1">
            <a:spLocks noChangeArrowheads="1"/>
          </p:cNvSpPr>
          <p:nvPr/>
        </p:nvSpPr>
        <p:spPr bwMode="auto">
          <a:xfrm>
            <a:off x="1971675" y="4267201"/>
            <a:ext cx="44021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latin typeface="Gill Sans"/>
              </a:rPr>
              <a:t>4096-byte pages (12 bit offset)</a:t>
            </a:r>
            <a:br>
              <a:rPr lang="en-US" altLang="en-US" sz="2000" b="0">
                <a:latin typeface="Gill Sans"/>
              </a:rPr>
            </a:br>
            <a:r>
              <a:rPr lang="en-US" altLang="en-US" sz="2000" b="0">
                <a:latin typeface="Gill Sans"/>
              </a:rPr>
              <a:t>Page tables also 4k bytes (pageable)</a:t>
            </a:r>
          </a:p>
        </p:txBody>
      </p:sp>
    </p:spTree>
    <p:extLst>
      <p:ext uri="{BB962C8B-B14F-4D97-AF65-F5344CB8AC3E}">
        <p14:creationId xmlns:p14="http://schemas.microsoft.com/office/powerpoint/2010/main" val="5682825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98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98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98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95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95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9"/>
                                        </p:tgtEl>
                                        <p:attrNameLst>
                                          <p:attrName>style.visibility</p:attrName>
                                        </p:attrNameLst>
                                      </p:cBhvr>
                                      <p:to>
                                        <p:strVal val="visible"/>
                                      </p:to>
                                    </p:set>
                                  </p:childTnLst>
                                </p:cTn>
                              </p:par>
                              <p:par>
                                <p:cTn id="25" presetID="22" presetClass="entr" presetSubtype="8" fill="hold" grpId="0" nodeType="withEffect">
                                  <p:stCondLst>
                                    <p:cond delay="0"/>
                                  </p:stCondLst>
                                  <p:childTnLst>
                                    <p:set>
                                      <p:cBhvr>
                                        <p:cTn id="26" dur="1" fill="hold">
                                          <p:stCondLst>
                                            <p:cond delay="0"/>
                                          </p:stCondLst>
                                        </p:cTn>
                                        <p:tgtEl>
                                          <p:spTgt spid="671864"/>
                                        </p:tgtEl>
                                        <p:attrNameLst>
                                          <p:attrName>style.visibility</p:attrName>
                                        </p:attrNameLst>
                                      </p:cBhvr>
                                      <p:to>
                                        <p:strVal val="visible"/>
                                      </p:to>
                                    </p:set>
                                    <p:animEffect transition="in" filter="wipe(left)">
                                      <p:cBhvr>
                                        <p:cTn id="27" dur="500"/>
                                        <p:tgtEl>
                                          <p:spTgt spid="671864"/>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83"/>
                                        </p:tgtEl>
                                        <p:attrNameLst>
                                          <p:attrName>style.visibility</p:attrName>
                                        </p:attrNameLst>
                                      </p:cBhvr>
                                      <p:to>
                                        <p:strVal val="visible"/>
                                      </p:to>
                                    </p:set>
                                    <p:animEffect transition="in" filter="wipe(left)">
                                      <p:cBhvr>
                                        <p:cTn id="30" dur="500"/>
                                        <p:tgtEl>
                                          <p:spTgt spid="83"/>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90"/>
                                        </p:tgtEl>
                                        <p:attrNameLst>
                                          <p:attrName>style.visibility</p:attrName>
                                        </p:attrNameLst>
                                      </p:cBhvr>
                                      <p:to>
                                        <p:strVal val="visible"/>
                                      </p:to>
                                    </p:set>
                                    <p:animEffect transition="in" filter="wipe(left)">
                                      <p:cBhvr>
                                        <p:cTn id="33" dur="500"/>
                                        <p:tgtEl>
                                          <p:spTgt spid="90"/>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671837"/>
                                        </p:tgtEl>
                                        <p:attrNameLst>
                                          <p:attrName>style.visibility</p:attrName>
                                        </p:attrNameLst>
                                      </p:cBhvr>
                                      <p:to>
                                        <p:strVal val="visible"/>
                                      </p:to>
                                    </p:set>
                                    <p:animEffect transition="in" filter="wipe(up)">
                                      <p:cBhvr>
                                        <p:cTn id="36" dur="500"/>
                                        <p:tgtEl>
                                          <p:spTgt spid="67183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15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81" grpId="0" animBg="1"/>
      <p:bldP spid="39982" grpId="0" animBg="1"/>
      <p:bldP spid="671837" grpId="0" animBg="1"/>
      <p:bldP spid="671864" grpId="0" animBg="1"/>
      <p:bldP spid="81" grpId="0" animBg="1"/>
      <p:bldP spid="82" grpId="0" animBg="1"/>
      <p:bldP spid="83" grpId="0" animBg="1"/>
      <p:bldP spid="89" grpId="0" animBg="1"/>
      <p:bldP spid="90" grpId="0" animBg="1"/>
      <p:bldP spid="3" grpId="0" animBg="1"/>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A7765-AEAE-DF42-BFCA-C7CE6D510578}"/>
              </a:ext>
            </a:extLst>
          </p:cNvPr>
          <p:cNvSpPr>
            <a:spLocks noGrp="1"/>
          </p:cNvSpPr>
          <p:nvPr>
            <p:ph type="title"/>
          </p:nvPr>
        </p:nvSpPr>
        <p:spPr>
          <a:xfrm>
            <a:off x="1676400" y="152400"/>
            <a:ext cx="8839200" cy="533400"/>
          </a:xfrm>
        </p:spPr>
        <p:txBody>
          <a:bodyPr/>
          <a:lstStyle/>
          <a:p>
            <a:r>
              <a:rPr lang="en-US" dirty="0"/>
              <a:t>From x86_64 architecture specification</a:t>
            </a:r>
          </a:p>
        </p:txBody>
      </p:sp>
      <p:sp>
        <p:nvSpPr>
          <p:cNvPr id="3" name="Content Placeholder 2">
            <a:extLst>
              <a:ext uri="{FF2B5EF4-FFF2-40B4-BE49-F238E27FC236}">
                <a16:creationId xmlns:a16="http://schemas.microsoft.com/office/drawing/2014/main" id="{5118BACA-5FFC-ED49-B939-59B5B0EBEDF8}"/>
              </a:ext>
            </a:extLst>
          </p:cNvPr>
          <p:cNvSpPr>
            <a:spLocks noGrp="1"/>
          </p:cNvSpPr>
          <p:nvPr>
            <p:ph idx="1"/>
          </p:nvPr>
        </p:nvSpPr>
        <p:spPr>
          <a:xfrm>
            <a:off x="2157402" y="5638800"/>
            <a:ext cx="7924800" cy="838200"/>
          </a:xfrm>
        </p:spPr>
        <p:txBody>
          <a:bodyPr>
            <a:normAutofit lnSpcReduction="10000"/>
          </a:bodyPr>
          <a:lstStyle/>
          <a:p>
            <a:r>
              <a:rPr lang="en-US" dirty="0"/>
              <a:t>All current x86 processor support a 64 bit operation</a:t>
            </a:r>
          </a:p>
          <a:p>
            <a:r>
              <a:rPr lang="en-US" dirty="0"/>
              <a:t>64-bit words (so </a:t>
            </a:r>
            <a:r>
              <a:rPr lang="en-US" dirty="0" err="1"/>
              <a:t>ints</a:t>
            </a:r>
            <a:r>
              <a:rPr lang="en-US" dirty="0"/>
              <a:t> are 8 bytes) but 48-bit addresses</a:t>
            </a:r>
          </a:p>
        </p:txBody>
      </p:sp>
      <p:pic>
        <p:nvPicPr>
          <p:cNvPr id="11" name="Picture 10">
            <a:extLst>
              <a:ext uri="{FF2B5EF4-FFF2-40B4-BE49-F238E27FC236}">
                <a16:creationId xmlns:a16="http://schemas.microsoft.com/office/drawing/2014/main" id="{470F205C-1438-8E42-8FDC-1DA6E7AE29F2}"/>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048001" y="831352"/>
            <a:ext cx="6105973" cy="4655049"/>
          </a:xfrm>
          <a:prstGeom prst="rect">
            <a:avLst/>
          </a:prstGeom>
        </p:spPr>
      </p:pic>
    </p:spTree>
    <p:extLst>
      <p:ext uri="{BB962C8B-B14F-4D97-AF65-F5344CB8AC3E}">
        <p14:creationId xmlns:p14="http://schemas.microsoft.com/office/powerpoint/2010/main" val="27262624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A7765-AEAE-DF42-BFCA-C7CE6D510578}"/>
              </a:ext>
            </a:extLst>
          </p:cNvPr>
          <p:cNvSpPr>
            <a:spLocks noGrp="1"/>
          </p:cNvSpPr>
          <p:nvPr>
            <p:ph type="title"/>
          </p:nvPr>
        </p:nvSpPr>
        <p:spPr/>
        <p:txBody>
          <a:bodyPr/>
          <a:lstStyle/>
          <a:p>
            <a:r>
              <a:rPr lang="en-US" dirty="0"/>
              <a:t>Larger page sizes supported as well</a:t>
            </a:r>
          </a:p>
        </p:txBody>
      </p:sp>
      <p:sp>
        <p:nvSpPr>
          <p:cNvPr id="3" name="Content Placeholder 2">
            <a:extLst>
              <a:ext uri="{FF2B5EF4-FFF2-40B4-BE49-F238E27FC236}">
                <a16:creationId xmlns:a16="http://schemas.microsoft.com/office/drawing/2014/main" id="{5118BACA-5FFC-ED49-B939-59B5B0EBEDF8}"/>
              </a:ext>
            </a:extLst>
          </p:cNvPr>
          <p:cNvSpPr>
            <a:spLocks noGrp="1"/>
          </p:cNvSpPr>
          <p:nvPr>
            <p:ph idx="1"/>
          </p:nvPr>
        </p:nvSpPr>
        <p:spPr>
          <a:xfrm>
            <a:off x="533400" y="5334000"/>
            <a:ext cx="11582400" cy="1226437"/>
          </a:xfrm>
        </p:spPr>
        <p:txBody>
          <a:bodyPr>
            <a:normAutofit/>
          </a:bodyPr>
          <a:lstStyle/>
          <a:p>
            <a:r>
              <a:rPr lang="en-US" dirty="0"/>
              <a:t>Larger page sizes (2MB, 1GB) make sense since memory is now cheap</a:t>
            </a:r>
          </a:p>
          <a:p>
            <a:pPr lvl="1"/>
            <a:r>
              <a:rPr lang="en-US" dirty="0"/>
              <a:t>Great for kernel, large libraries, </a:t>
            </a:r>
            <a:r>
              <a:rPr lang="en-US" dirty="0" err="1"/>
              <a:t>etc</a:t>
            </a:r>
            <a:endParaRPr lang="en-US" dirty="0"/>
          </a:p>
          <a:p>
            <a:pPr lvl="1"/>
            <a:r>
              <a:rPr lang="en-US" dirty="0"/>
              <a:t>Use limited primarily by internal fragmentation…</a:t>
            </a:r>
          </a:p>
        </p:txBody>
      </p:sp>
      <p:pic>
        <p:nvPicPr>
          <p:cNvPr id="6" name="Content Placeholder 9" descr="A screenshot of a cell phone&#10;&#10;Description automatically generated">
            <a:extLst>
              <a:ext uri="{FF2B5EF4-FFF2-40B4-BE49-F238E27FC236}">
                <a16:creationId xmlns:a16="http://schemas.microsoft.com/office/drawing/2014/main" id="{52449904-AA08-4ACD-8560-73E7B9972E19}"/>
              </a:ext>
            </a:extLst>
          </p:cNvPr>
          <p:cNvPicPr>
            <a:picLocks noChangeAspect="1"/>
          </p:cNvPicPr>
          <p:nvPr/>
        </p:nvPicPr>
        <p:blipFill>
          <a:blip r:embed="rId2" cstate="email">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12908" y="685800"/>
            <a:ext cx="5499308" cy="4060491"/>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9" name="Picture 8">
            <a:extLst>
              <a:ext uri="{FF2B5EF4-FFF2-40B4-BE49-F238E27FC236}">
                <a16:creationId xmlns:a16="http://schemas.microsoft.com/office/drawing/2014/main" id="{A6BBAABF-C0A2-EE47-85E6-FED309FC0CE9}"/>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219200" y="1256530"/>
            <a:ext cx="5105400" cy="3821715"/>
          </a:xfrm>
          <a:prstGeom prst="rect">
            <a:avLst/>
          </a:prstGeom>
        </p:spPr>
      </p:pic>
      <p:pic>
        <p:nvPicPr>
          <p:cNvPr id="7" name="Picture 6">
            <a:extLst>
              <a:ext uri="{FF2B5EF4-FFF2-40B4-BE49-F238E27FC236}">
                <a16:creationId xmlns:a16="http://schemas.microsoft.com/office/drawing/2014/main" id="{D1FB372B-A60F-8A4F-BFC6-FA04608ABDC9}"/>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553200" y="1256529"/>
            <a:ext cx="5131404" cy="3821715"/>
          </a:xfrm>
          <a:prstGeom prst="rect">
            <a:avLst/>
          </a:prstGeom>
        </p:spPr>
      </p:pic>
    </p:spTree>
    <p:extLst>
      <p:ext uri="{BB962C8B-B14F-4D97-AF65-F5344CB8AC3E}">
        <p14:creationId xmlns:p14="http://schemas.microsoft.com/office/powerpoint/2010/main" val="8072739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54"/>
          <p:cNvSpPr>
            <a:spLocks noChangeArrowheads="1"/>
          </p:cNvSpPr>
          <p:nvPr/>
        </p:nvSpPr>
        <p:spPr bwMode="auto">
          <a:xfrm>
            <a:off x="3360739" y="1417638"/>
            <a:ext cx="795337"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90000"/>
              </a:lnSpc>
            </a:pPr>
            <a:r>
              <a:rPr lang="en-US" altLang="en-US" sz="2000">
                <a:latin typeface="Gill Sans"/>
              </a:rPr>
              <a:t>7 bits</a:t>
            </a:r>
          </a:p>
        </p:txBody>
      </p:sp>
      <p:sp>
        <p:nvSpPr>
          <p:cNvPr id="9219" name="Rectangle 55"/>
          <p:cNvSpPr>
            <a:spLocks noChangeArrowheads="1"/>
          </p:cNvSpPr>
          <p:nvPr/>
        </p:nvSpPr>
        <p:spPr bwMode="auto">
          <a:xfrm>
            <a:off x="4362450" y="1412876"/>
            <a:ext cx="795338"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90000"/>
              </a:lnSpc>
            </a:pPr>
            <a:r>
              <a:rPr lang="en-US" altLang="en-US" sz="2000">
                <a:latin typeface="Gill Sans"/>
              </a:rPr>
              <a:t>9 bits</a:t>
            </a:r>
          </a:p>
        </p:txBody>
      </p:sp>
      <p:sp>
        <p:nvSpPr>
          <p:cNvPr id="9220" name="Rectangle 56"/>
          <p:cNvSpPr>
            <a:spLocks noChangeArrowheads="1"/>
          </p:cNvSpPr>
          <p:nvPr/>
        </p:nvSpPr>
        <p:spPr bwMode="auto">
          <a:xfrm>
            <a:off x="9310689" y="1382714"/>
            <a:ext cx="94138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90000"/>
              </a:lnSpc>
            </a:pPr>
            <a:r>
              <a:rPr lang="en-US" altLang="en-US" sz="2000">
                <a:latin typeface="Gill Sans"/>
              </a:rPr>
              <a:t>12 bits</a:t>
            </a:r>
          </a:p>
        </p:txBody>
      </p:sp>
      <p:sp>
        <p:nvSpPr>
          <p:cNvPr id="9221" name="Text Box 66"/>
          <p:cNvSpPr txBox="1">
            <a:spLocks noChangeArrowheads="1"/>
          </p:cNvSpPr>
          <p:nvPr/>
        </p:nvSpPr>
        <p:spPr bwMode="auto">
          <a:xfrm>
            <a:off x="1606550" y="1417639"/>
            <a:ext cx="1651000"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a:latin typeface="Gill Sans"/>
              </a:rPr>
              <a:t>64bit Virtual </a:t>
            </a:r>
          </a:p>
          <a:p>
            <a:pPr algn="r" eaLnBrk="1" hangingPunct="1"/>
            <a:r>
              <a:rPr lang="en-US" altLang="en-US" sz="2000">
                <a:latin typeface="Gill Sans"/>
              </a:rPr>
              <a:t>Address:</a:t>
            </a:r>
          </a:p>
        </p:txBody>
      </p:sp>
      <p:sp>
        <p:nvSpPr>
          <p:cNvPr id="9222" name="Rectangle 68"/>
          <p:cNvSpPr>
            <a:spLocks noChangeArrowheads="1"/>
          </p:cNvSpPr>
          <p:nvPr/>
        </p:nvSpPr>
        <p:spPr bwMode="auto">
          <a:xfrm>
            <a:off x="9274176" y="1736726"/>
            <a:ext cx="1065213"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1800">
                <a:latin typeface="Gill Sans"/>
              </a:rPr>
              <a:t>Offset</a:t>
            </a:r>
          </a:p>
        </p:txBody>
      </p:sp>
      <p:sp>
        <p:nvSpPr>
          <p:cNvPr id="9223" name="Rectangle 69"/>
          <p:cNvSpPr>
            <a:spLocks noChangeArrowheads="1"/>
          </p:cNvSpPr>
          <p:nvPr/>
        </p:nvSpPr>
        <p:spPr bwMode="auto">
          <a:xfrm>
            <a:off x="4259263" y="1741489"/>
            <a:ext cx="1001712" cy="377825"/>
          </a:xfrm>
          <a:prstGeom prst="rect">
            <a:avLst/>
          </a:prstGeom>
          <a:solidFill>
            <a:schemeClr val="hlink"/>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75000"/>
              </a:lnSpc>
            </a:pPr>
            <a:r>
              <a:rPr lang="en-US" altLang="en-US" sz="1600" dirty="0">
                <a:latin typeface="Gill Sans"/>
              </a:rPr>
              <a:t>Virtual</a:t>
            </a:r>
          </a:p>
          <a:p>
            <a:pPr eaLnBrk="1" hangingPunct="1">
              <a:lnSpc>
                <a:spcPct val="75000"/>
              </a:lnSpc>
            </a:pPr>
            <a:r>
              <a:rPr lang="en-US" altLang="en-US" sz="1600" dirty="0">
                <a:latin typeface="Gill Sans"/>
              </a:rPr>
              <a:t>P2 index</a:t>
            </a:r>
          </a:p>
        </p:txBody>
      </p:sp>
      <p:sp>
        <p:nvSpPr>
          <p:cNvPr id="9224" name="Rectangle 70"/>
          <p:cNvSpPr>
            <a:spLocks noChangeArrowheads="1"/>
          </p:cNvSpPr>
          <p:nvPr/>
        </p:nvSpPr>
        <p:spPr bwMode="auto">
          <a:xfrm>
            <a:off x="3257551" y="1741489"/>
            <a:ext cx="1001713" cy="377825"/>
          </a:xfrm>
          <a:prstGeom prst="rect">
            <a:avLst/>
          </a:prstGeom>
          <a:solidFill>
            <a:schemeClr val="hlink"/>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75000"/>
              </a:lnSpc>
            </a:pPr>
            <a:r>
              <a:rPr lang="en-US" altLang="en-US" sz="1600">
                <a:latin typeface="Gill Sans"/>
              </a:rPr>
              <a:t>Virtual</a:t>
            </a:r>
          </a:p>
          <a:p>
            <a:pPr eaLnBrk="1" hangingPunct="1">
              <a:lnSpc>
                <a:spcPct val="75000"/>
              </a:lnSpc>
            </a:pPr>
            <a:r>
              <a:rPr lang="en-US" altLang="en-US" sz="1600">
                <a:latin typeface="Gill Sans"/>
              </a:rPr>
              <a:t>P1 index</a:t>
            </a:r>
          </a:p>
        </p:txBody>
      </p:sp>
      <p:sp>
        <p:nvSpPr>
          <p:cNvPr id="9225" name="Rectangle 69"/>
          <p:cNvSpPr>
            <a:spLocks noChangeArrowheads="1"/>
          </p:cNvSpPr>
          <p:nvPr/>
        </p:nvSpPr>
        <p:spPr bwMode="auto">
          <a:xfrm>
            <a:off x="5260976" y="1741489"/>
            <a:ext cx="1001713" cy="377825"/>
          </a:xfrm>
          <a:prstGeom prst="rect">
            <a:avLst/>
          </a:prstGeom>
          <a:solidFill>
            <a:schemeClr val="hlink"/>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75000"/>
              </a:lnSpc>
            </a:pPr>
            <a:r>
              <a:rPr lang="en-US" altLang="en-US" sz="1600">
                <a:latin typeface="Gill Sans"/>
              </a:rPr>
              <a:t>Virtual</a:t>
            </a:r>
          </a:p>
          <a:p>
            <a:pPr eaLnBrk="1" hangingPunct="1">
              <a:lnSpc>
                <a:spcPct val="75000"/>
              </a:lnSpc>
            </a:pPr>
            <a:r>
              <a:rPr lang="en-US" altLang="en-US" sz="1600">
                <a:latin typeface="Gill Sans"/>
              </a:rPr>
              <a:t>P3 index</a:t>
            </a:r>
          </a:p>
        </p:txBody>
      </p:sp>
      <p:sp>
        <p:nvSpPr>
          <p:cNvPr id="9226" name="Rectangle 69"/>
          <p:cNvSpPr>
            <a:spLocks noChangeArrowheads="1"/>
          </p:cNvSpPr>
          <p:nvPr/>
        </p:nvSpPr>
        <p:spPr bwMode="auto">
          <a:xfrm>
            <a:off x="6262688" y="1741489"/>
            <a:ext cx="1001712" cy="377825"/>
          </a:xfrm>
          <a:prstGeom prst="rect">
            <a:avLst/>
          </a:prstGeom>
          <a:solidFill>
            <a:schemeClr val="hlink"/>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75000"/>
              </a:lnSpc>
            </a:pPr>
            <a:r>
              <a:rPr lang="en-US" altLang="en-US" sz="1600">
                <a:latin typeface="Gill Sans"/>
              </a:rPr>
              <a:t>Virtual</a:t>
            </a:r>
          </a:p>
          <a:p>
            <a:pPr eaLnBrk="1" hangingPunct="1">
              <a:lnSpc>
                <a:spcPct val="75000"/>
              </a:lnSpc>
            </a:pPr>
            <a:r>
              <a:rPr lang="en-US" altLang="en-US" sz="1600">
                <a:latin typeface="Gill Sans"/>
              </a:rPr>
              <a:t>P4 index</a:t>
            </a:r>
          </a:p>
        </p:txBody>
      </p:sp>
      <p:sp>
        <p:nvSpPr>
          <p:cNvPr id="9227" name="Rectangle 55"/>
          <p:cNvSpPr>
            <a:spLocks noChangeArrowheads="1"/>
          </p:cNvSpPr>
          <p:nvPr/>
        </p:nvSpPr>
        <p:spPr bwMode="auto">
          <a:xfrm>
            <a:off x="5364164" y="1400176"/>
            <a:ext cx="795337"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90000"/>
              </a:lnSpc>
            </a:pPr>
            <a:r>
              <a:rPr lang="en-US" altLang="en-US" sz="2000">
                <a:latin typeface="Gill Sans"/>
              </a:rPr>
              <a:t>9 bits</a:t>
            </a:r>
          </a:p>
        </p:txBody>
      </p:sp>
      <p:sp>
        <p:nvSpPr>
          <p:cNvPr id="9228" name="Rectangle 55"/>
          <p:cNvSpPr>
            <a:spLocks noChangeArrowheads="1"/>
          </p:cNvSpPr>
          <p:nvPr/>
        </p:nvSpPr>
        <p:spPr bwMode="auto">
          <a:xfrm>
            <a:off x="6365875" y="1400176"/>
            <a:ext cx="795338"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90000"/>
              </a:lnSpc>
            </a:pPr>
            <a:r>
              <a:rPr lang="en-US" altLang="en-US" sz="2000">
                <a:latin typeface="Gill Sans"/>
              </a:rPr>
              <a:t>9 bits</a:t>
            </a:r>
          </a:p>
        </p:txBody>
      </p:sp>
      <p:sp>
        <p:nvSpPr>
          <p:cNvPr id="9229" name="Rectangle 69"/>
          <p:cNvSpPr>
            <a:spLocks noChangeArrowheads="1"/>
          </p:cNvSpPr>
          <p:nvPr/>
        </p:nvSpPr>
        <p:spPr bwMode="auto">
          <a:xfrm>
            <a:off x="7264401" y="1741489"/>
            <a:ext cx="1001713" cy="377825"/>
          </a:xfrm>
          <a:prstGeom prst="rect">
            <a:avLst/>
          </a:prstGeom>
          <a:solidFill>
            <a:schemeClr val="hlink"/>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75000"/>
              </a:lnSpc>
            </a:pPr>
            <a:r>
              <a:rPr lang="en-US" altLang="en-US" sz="1600">
                <a:latin typeface="Gill Sans"/>
              </a:rPr>
              <a:t>Virtual</a:t>
            </a:r>
          </a:p>
          <a:p>
            <a:pPr eaLnBrk="1" hangingPunct="1">
              <a:lnSpc>
                <a:spcPct val="75000"/>
              </a:lnSpc>
            </a:pPr>
            <a:r>
              <a:rPr lang="en-US" altLang="en-US" sz="1600">
                <a:latin typeface="Gill Sans"/>
              </a:rPr>
              <a:t>P5 index</a:t>
            </a:r>
          </a:p>
        </p:txBody>
      </p:sp>
      <p:sp>
        <p:nvSpPr>
          <p:cNvPr id="9230" name="Rectangle 69"/>
          <p:cNvSpPr>
            <a:spLocks noChangeArrowheads="1"/>
          </p:cNvSpPr>
          <p:nvPr/>
        </p:nvSpPr>
        <p:spPr bwMode="auto">
          <a:xfrm>
            <a:off x="8266113" y="1741489"/>
            <a:ext cx="1001712" cy="377825"/>
          </a:xfrm>
          <a:prstGeom prst="rect">
            <a:avLst/>
          </a:prstGeom>
          <a:solidFill>
            <a:schemeClr val="hlink"/>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75000"/>
              </a:lnSpc>
            </a:pPr>
            <a:r>
              <a:rPr lang="en-US" altLang="en-US" sz="1600">
                <a:latin typeface="Gill Sans"/>
              </a:rPr>
              <a:t>Virtual</a:t>
            </a:r>
          </a:p>
          <a:p>
            <a:pPr eaLnBrk="1" hangingPunct="1">
              <a:lnSpc>
                <a:spcPct val="75000"/>
              </a:lnSpc>
            </a:pPr>
            <a:r>
              <a:rPr lang="en-US" altLang="en-US" sz="1600">
                <a:latin typeface="Gill Sans"/>
              </a:rPr>
              <a:t>P6 index</a:t>
            </a:r>
          </a:p>
        </p:txBody>
      </p:sp>
      <p:sp>
        <p:nvSpPr>
          <p:cNvPr id="9231" name="Rectangle 55"/>
          <p:cNvSpPr>
            <a:spLocks noChangeArrowheads="1"/>
          </p:cNvSpPr>
          <p:nvPr/>
        </p:nvSpPr>
        <p:spPr bwMode="auto">
          <a:xfrm>
            <a:off x="7367589" y="1387476"/>
            <a:ext cx="795337"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90000"/>
              </a:lnSpc>
            </a:pPr>
            <a:r>
              <a:rPr lang="en-US" altLang="en-US" sz="2000">
                <a:latin typeface="Gill Sans"/>
              </a:rPr>
              <a:t>9 bits</a:t>
            </a:r>
          </a:p>
        </p:txBody>
      </p:sp>
      <p:sp>
        <p:nvSpPr>
          <p:cNvPr id="9232" name="Rectangle 55"/>
          <p:cNvSpPr>
            <a:spLocks noChangeArrowheads="1"/>
          </p:cNvSpPr>
          <p:nvPr/>
        </p:nvSpPr>
        <p:spPr bwMode="auto">
          <a:xfrm>
            <a:off x="8294689" y="1382713"/>
            <a:ext cx="796925"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90000"/>
              </a:lnSpc>
            </a:pPr>
            <a:r>
              <a:rPr lang="en-US" altLang="en-US" sz="2000">
                <a:latin typeface="Gill Sans"/>
              </a:rPr>
              <a:t>9 bits</a:t>
            </a:r>
          </a:p>
        </p:txBody>
      </p:sp>
      <p:sp>
        <p:nvSpPr>
          <p:cNvPr id="6161" name="TextBox 5"/>
          <p:cNvSpPr txBox="1">
            <a:spLocks noChangeArrowheads="1"/>
          </p:cNvSpPr>
          <p:nvPr/>
        </p:nvSpPr>
        <p:spPr bwMode="auto">
          <a:xfrm>
            <a:off x="4205289" y="2954339"/>
            <a:ext cx="4359275"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800" b="0">
                <a:latin typeface="Gill Sans"/>
              </a:rPr>
              <a:t>No!</a:t>
            </a:r>
          </a:p>
          <a:p>
            <a:pPr algn="ctr" eaLnBrk="1" hangingPunct="1"/>
            <a:endParaRPr lang="en-US" altLang="en-US" sz="2800" b="0">
              <a:latin typeface="Gill Sans"/>
            </a:endParaRPr>
          </a:p>
          <a:p>
            <a:pPr algn="ctr" eaLnBrk="1" hangingPunct="1"/>
            <a:r>
              <a:rPr lang="en-US" altLang="en-US" b="0">
                <a:latin typeface="Gill Sans"/>
              </a:rPr>
              <a:t>Too slow</a:t>
            </a:r>
          </a:p>
          <a:p>
            <a:pPr algn="ctr" eaLnBrk="1" hangingPunct="1"/>
            <a:r>
              <a:rPr lang="en-US" altLang="en-US" b="0">
                <a:latin typeface="Gill Sans"/>
              </a:rPr>
              <a:t>Too many almost-empty tables</a:t>
            </a:r>
          </a:p>
        </p:txBody>
      </p:sp>
      <p:sp>
        <p:nvSpPr>
          <p:cNvPr id="19" name="Rectangle 2"/>
          <p:cNvSpPr txBox="1">
            <a:spLocks noChangeArrowheads="1"/>
          </p:cNvSpPr>
          <p:nvPr/>
        </p:nvSpPr>
        <p:spPr bwMode="auto">
          <a:xfrm>
            <a:off x="1557339" y="228601"/>
            <a:ext cx="902652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lgn="ctr" rtl="0" eaLnBrk="0" fontAlgn="base" hangingPunct="0">
              <a:lnSpc>
                <a:spcPct val="90000"/>
              </a:lnSpc>
              <a:spcBef>
                <a:spcPct val="0"/>
              </a:spcBef>
              <a:spcAft>
                <a:spcPct val="0"/>
              </a:spcAft>
              <a:defRPr sz="3200" b="1">
                <a:solidFill>
                  <a:srgbClr val="2A40E2"/>
                </a:solidFill>
                <a:latin typeface="Helvetica"/>
                <a:ea typeface="MS PGothic" pitchFamily="34" charset="-128"/>
                <a:cs typeface="ＭＳ Ｐゴシック" charset="-128"/>
              </a:defRPr>
            </a:lvl1pPr>
            <a:lvl2pPr algn="ctr" rtl="0" eaLnBrk="0" fontAlgn="base" hangingPunct="0">
              <a:lnSpc>
                <a:spcPct val="90000"/>
              </a:lnSpc>
              <a:spcBef>
                <a:spcPct val="0"/>
              </a:spcBef>
              <a:spcAft>
                <a:spcPct val="0"/>
              </a:spcAft>
              <a:defRPr sz="3200" b="1">
                <a:solidFill>
                  <a:srgbClr val="2A40E2"/>
                </a:solidFill>
                <a:latin typeface="Helvetica" charset="0"/>
                <a:ea typeface="MS PGothic" pitchFamily="34" charset="-128"/>
                <a:cs typeface="ＭＳ Ｐゴシック" charset="-128"/>
              </a:defRPr>
            </a:lvl2pPr>
            <a:lvl3pPr algn="ctr" rtl="0" eaLnBrk="0" fontAlgn="base" hangingPunct="0">
              <a:lnSpc>
                <a:spcPct val="90000"/>
              </a:lnSpc>
              <a:spcBef>
                <a:spcPct val="0"/>
              </a:spcBef>
              <a:spcAft>
                <a:spcPct val="0"/>
              </a:spcAft>
              <a:defRPr sz="3200" b="1">
                <a:solidFill>
                  <a:srgbClr val="2A40E2"/>
                </a:solidFill>
                <a:latin typeface="Helvetica" charset="0"/>
                <a:ea typeface="MS PGothic" pitchFamily="34" charset="-128"/>
                <a:cs typeface="ＭＳ Ｐゴシック" charset="-128"/>
              </a:defRPr>
            </a:lvl3pPr>
            <a:lvl4pPr algn="ctr" rtl="0" eaLnBrk="0" fontAlgn="base" hangingPunct="0">
              <a:lnSpc>
                <a:spcPct val="90000"/>
              </a:lnSpc>
              <a:spcBef>
                <a:spcPct val="0"/>
              </a:spcBef>
              <a:spcAft>
                <a:spcPct val="0"/>
              </a:spcAft>
              <a:defRPr sz="3200" b="1">
                <a:solidFill>
                  <a:srgbClr val="2A40E2"/>
                </a:solidFill>
                <a:latin typeface="Helvetica" charset="0"/>
                <a:ea typeface="MS PGothic" pitchFamily="34" charset="-128"/>
                <a:cs typeface="ＭＳ Ｐゴシック" charset="-128"/>
              </a:defRPr>
            </a:lvl4pPr>
            <a:lvl5pPr algn="ctr" rtl="0" eaLnBrk="0" fontAlgn="base" hangingPunct="0">
              <a:lnSpc>
                <a:spcPct val="90000"/>
              </a:lnSpc>
              <a:spcBef>
                <a:spcPct val="0"/>
              </a:spcBef>
              <a:spcAft>
                <a:spcPct val="0"/>
              </a:spcAft>
              <a:defRPr sz="3200" b="1">
                <a:solidFill>
                  <a:srgbClr val="2A40E2"/>
                </a:solidFill>
                <a:latin typeface="Helvetica" charset="0"/>
                <a:ea typeface="MS PGothic" pitchFamily="34" charset="-128"/>
                <a:cs typeface="ＭＳ Ｐゴシック" charset="-128"/>
              </a:defRPr>
            </a:lvl5pPr>
            <a:lvl6pPr marL="457200" algn="ctr" rtl="0" eaLnBrk="0" fontAlgn="base" hangingPunct="0">
              <a:lnSpc>
                <a:spcPct val="90000"/>
              </a:lnSpc>
              <a:spcBef>
                <a:spcPct val="0"/>
              </a:spcBef>
              <a:spcAft>
                <a:spcPct val="0"/>
              </a:spcAft>
              <a:defRPr sz="2400" b="1">
                <a:solidFill>
                  <a:srgbClr val="2A40E2"/>
                </a:solidFill>
                <a:latin typeface="Comic Sans MS" charset="0"/>
              </a:defRPr>
            </a:lvl6pPr>
            <a:lvl7pPr marL="914400" algn="ctr" rtl="0" eaLnBrk="0" fontAlgn="base" hangingPunct="0">
              <a:lnSpc>
                <a:spcPct val="90000"/>
              </a:lnSpc>
              <a:spcBef>
                <a:spcPct val="0"/>
              </a:spcBef>
              <a:spcAft>
                <a:spcPct val="0"/>
              </a:spcAft>
              <a:defRPr sz="2400" b="1">
                <a:solidFill>
                  <a:srgbClr val="2A40E2"/>
                </a:solidFill>
                <a:latin typeface="Comic Sans MS" charset="0"/>
              </a:defRPr>
            </a:lvl7pPr>
            <a:lvl8pPr marL="1371600" algn="ctr" rtl="0" eaLnBrk="0" fontAlgn="base" hangingPunct="0">
              <a:lnSpc>
                <a:spcPct val="90000"/>
              </a:lnSpc>
              <a:spcBef>
                <a:spcPct val="0"/>
              </a:spcBef>
              <a:spcAft>
                <a:spcPct val="0"/>
              </a:spcAft>
              <a:defRPr sz="2400" b="1">
                <a:solidFill>
                  <a:srgbClr val="2A40E2"/>
                </a:solidFill>
                <a:latin typeface="Comic Sans MS" charset="0"/>
              </a:defRPr>
            </a:lvl8pPr>
            <a:lvl9pPr marL="1828800" algn="ctr" rtl="0" eaLnBrk="0" fontAlgn="base" hangingPunct="0">
              <a:lnSpc>
                <a:spcPct val="90000"/>
              </a:lnSpc>
              <a:spcBef>
                <a:spcPct val="0"/>
              </a:spcBef>
              <a:spcAft>
                <a:spcPct val="0"/>
              </a:spcAft>
              <a:defRPr sz="2400" b="1">
                <a:solidFill>
                  <a:srgbClr val="2A40E2"/>
                </a:solidFill>
                <a:latin typeface="Comic Sans MS" charset="0"/>
              </a:defRPr>
            </a:lvl9pPr>
          </a:lstStyle>
          <a:p>
            <a:pPr>
              <a:defRPr/>
            </a:pPr>
            <a:r>
              <a:rPr lang="en-US" altLang="ko-KR" kern="0" dirty="0">
                <a:latin typeface="Helvetica" charset="0"/>
                <a:ea typeface="Gulim" pitchFamily="34" charset="-127"/>
              </a:rPr>
              <a:t>IA64: 64bit addresses: Six-level page table?!?</a:t>
            </a:r>
          </a:p>
        </p:txBody>
      </p:sp>
    </p:spTree>
    <p:extLst>
      <p:ext uri="{BB962C8B-B14F-4D97-AF65-F5344CB8AC3E}">
        <p14:creationId xmlns:p14="http://schemas.microsoft.com/office/powerpoint/2010/main" val="2115382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6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6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16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1683" name="Rectangle 3"/>
          <p:cNvSpPr>
            <a:spLocks noGrp="1" noChangeArrowheads="1"/>
          </p:cNvSpPr>
          <p:nvPr>
            <p:ph type="body" idx="1"/>
          </p:nvPr>
        </p:nvSpPr>
        <p:spPr>
          <a:xfrm>
            <a:off x="685800" y="685800"/>
            <a:ext cx="10439400" cy="6172200"/>
          </a:xfrm>
        </p:spPr>
        <p:txBody>
          <a:bodyPr>
            <a:normAutofit lnSpcReduction="10000"/>
          </a:bodyPr>
          <a:lstStyle/>
          <a:p>
            <a:pPr>
              <a:lnSpc>
                <a:spcPct val="80000"/>
              </a:lnSpc>
              <a:spcBef>
                <a:spcPct val="15000"/>
              </a:spcBef>
            </a:pPr>
            <a:r>
              <a:rPr lang="en-US" altLang="ko-KR" dirty="0">
                <a:ea typeface="굴림" panose="020B0600000101010101" pitchFamily="34" charset="-127"/>
              </a:rPr>
              <a:t>With all previous examples (“Forward Page Tables”)</a:t>
            </a:r>
          </a:p>
          <a:p>
            <a:pPr lvl="1">
              <a:lnSpc>
                <a:spcPct val="80000"/>
              </a:lnSpc>
              <a:spcBef>
                <a:spcPct val="15000"/>
              </a:spcBef>
            </a:pPr>
            <a:r>
              <a:rPr lang="en-US" altLang="ko-KR" dirty="0">
                <a:ea typeface="굴림" panose="020B0600000101010101" pitchFamily="34" charset="-127"/>
              </a:rPr>
              <a:t>Size of page table is at least as large as amount of virtual memory allocated to processes</a:t>
            </a:r>
          </a:p>
          <a:p>
            <a:pPr lvl="1">
              <a:lnSpc>
                <a:spcPct val="80000"/>
              </a:lnSpc>
              <a:spcBef>
                <a:spcPct val="15000"/>
              </a:spcBef>
            </a:pPr>
            <a:r>
              <a:rPr lang="en-US" altLang="ko-KR" dirty="0">
                <a:ea typeface="굴림" panose="020B0600000101010101" pitchFamily="34" charset="-127"/>
              </a:rPr>
              <a:t>Physical memory may be much less</a:t>
            </a:r>
          </a:p>
          <a:p>
            <a:pPr lvl="2">
              <a:lnSpc>
                <a:spcPct val="80000"/>
              </a:lnSpc>
              <a:spcBef>
                <a:spcPct val="15000"/>
              </a:spcBef>
            </a:pPr>
            <a:r>
              <a:rPr lang="en-US" altLang="ko-KR" dirty="0">
                <a:ea typeface="굴림" panose="020B0600000101010101" pitchFamily="34" charset="-127"/>
              </a:rPr>
              <a:t>Much of process space may be out on disk or not in use</a:t>
            </a:r>
            <a:br>
              <a:rPr lang="en-US" altLang="ko-KR" dirty="0">
                <a:ea typeface="굴림" panose="020B0600000101010101" pitchFamily="34" charset="-127"/>
              </a:rPr>
            </a:br>
            <a:endParaRPr lang="en-US" altLang="ko-KR" dirty="0">
              <a:ea typeface="굴림" panose="020B0600000101010101" pitchFamily="34" charset="-127"/>
            </a:endParaRPr>
          </a:p>
          <a:p>
            <a:pPr>
              <a:lnSpc>
                <a:spcPct val="80000"/>
              </a:lnSpc>
              <a:spcBef>
                <a:spcPct val="15000"/>
              </a:spcBef>
            </a:pPr>
            <a:endParaRPr lang="en-US" altLang="ko-KR" dirty="0">
              <a:ea typeface="굴림" panose="020B0600000101010101" pitchFamily="34" charset="-127"/>
            </a:endParaRPr>
          </a:p>
          <a:p>
            <a:pPr>
              <a:lnSpc>
                <a:spcPct val="80000"/>
              </a:lnSpc>
              <a:spcBef>
                <a:spcPct val="15000"/>
              </a:spcBef>
            </a:pPr>
            <a:endParaRPr lang="en-US" altLang="ko-KR" dirty="0">
              <a:ea typeface="굴림" panose="020B0600000101010101" pitchFamily="34" charset="-127"/>
            </a:endParaRPr>
          </a:p>
          <a:p>
            <a:pPr>
              <a:lnSpc>
                <a:spcPct val="80000"/>
              </a:lnSpc>
              <a:spcBef>
                <a:spcPct val="15000"/>
              </a:spcBef>
            </a:pPr>
            <a:endParaRPr lang="en-US" altLang="ko-KR" dirty="0">
              <a:ea typeface="굴림" panose="020B0600000101010101" pitchFamily="34" charset="-127"/>
            </a:endParaRPr>
          </a:p>
          <a:p>
            <a:pPr>
              <a:lnSpc>
                <a:spcPct val="80000"/>
              </a:lnSpc>
              <a:spcBef>
                <a:spcPct val="15000"/>
              </a:spcBef>
            </a:pPr>
            <a:endParaRPr lang="en-US" altLang="ko-KR" dirty="0">
              <a:ea typeface="굴림" panose="020B0600000101010101" pitchFamily="34" charset="-127"/>
            </a:endParaRPr>
          </a:p>
          <a:p>
            <a:pPr>
              <a:lnSpc>
                <a:spcPct val="80000"/>
              </a:lnSpc>
              <a:spcBef>
                <a:spcPct val="15000"/>
              </a:spcBef>
              <a:buFontTx/>
              <a:buNone/>
            </a:pPr>
            <a:endParaRPr lang="en-US" altLang="ko-KR" dirty="0">
              <a:ea typeface="굴림" panose="020B0600000101010101" pitchFamily="34" charset="-127"/>
            </a:endParaRPr>
          </a:p>
          <a:p>
            <a:pPr>
              <a:lnSpc>
                <a:spcPct val="80000"/>
              </a:lnSpc>
              <a:spcBef>
                <a:spcPct val="15000"/>
              </a:spcBef>
            </a:pPr>
            <a:r>
              <a:rPr lang="en-US" altLang="ko-KR" dirty="0">
                <a:ea typeface="굴림" panose="020B0600000101010101" pitchFamily="34" charset="-127"/>
              </a:rPr>
              <a:t>Answer: use a hash table </a:t>
            </a:r>
          </a:p>
          <a:p>
            <a:pPr lvl="1">
              <a:lnSpc>
                <a:spcPct val="80000"/>
              </a:lnSpc>
              <a:spcBef>
                <a:spcPct val="15000"/>
              </a:spcBef>
            </a:pPr>
            <a:r>
              <a:rPr lang="en-US" altLang="ko-KR" dirty="0">
                <a:ea typeface="굴림" panose="020B0600000101010101" pitchFamily="34" charset="-127"/>
              </a:rPr>
              <a:t>Called an “Inverted Page Table”</a:t>
            </a:r>
          </a:p>
          <a:p>
            <a:pPr lvl="1">
              <a:lnSpc>
                <a:spcPct val="80000"/>
              </a:lnSpc>
              <a:spcBef>
                <a:spcPct val="15000"/>
              </a:spcBef>
            </a:pPr>
            <a:r>
              <a:rPr lang="en-US" altLang="ko-KR" dirty="0">
                <a:ea typeface="굴림" panose="020B0600000101010101" pitchFamily="34" charset="-127"/>
              </a:rPr>
              <a:t>Size is independent of virtual address space</a:t>
            </a:r>
          </a:p>
          <a:p>
            <a:pPr lvl="1">
              <a:lnSpc>
                <a:spcPct val="80000"/>
              </a:lnSpc>
              <a:spcBef>
                <a:spcPct val="15000"/>
              </a:spcBef>
            </a:pPr>
            <a:r>
              <a:rPr lang="en-US" altLang="ko-KR" dirty="0">
                <a:ea typeface="굴림" panose="020B0600000101010101" pitchFamily="34" charset="-127"/>
              </a:rPr>
              <a:t>Directly related to amount of physical memory</a:t>
            </a:r>
          </a:p>
          <a:p>
            <a:pPr lvl="1">
              <a:lnSpc>
                <a:spcPct val="80000"/>
              </a:lnSpc>
              <a:spcBef>
                <a:spcPct val="15000"/>
              </a:spcBef>
            </a:pPr>
            <a:r>
              <a:rPr lang="en-US" altLang="ko-KR" dirty="0">
                <a:ea typeface="굴림" panose="020B0600000101010101" pitchFamily="34" charset="-127"/>
              </a:rPr>
              <a:t>Very attractive option for 64-bit address spaces</a:t>
            </a:r>
          </a:p>
          <a:p>
            <a:pPr lvl="2">
              <a:lnSpc>
                <a:spcPct val="80000"/>
              </a:lnSpc>
              <a:spcBef>
                <a:spcPct val="15000"/>
              </a:spcBef>
            </a:pPr>
            <a:r>
              <a:rPr lang="en-US" altLang="ko-KR" dirty="0">
                <a:solidFill>
                  <a:srgbClr val="FF0000"/>
                </a:solidFill>
                <a:ea typeface="굴림" panose="020B0600000101010101" pitchFamily="34" charset="-127"/>
              </a:rPr>
              <a:t>PowerPC, </a:t>
            </a:r>
            <a:r>
              <a:rPr lang="en-US" altLang="ko-KR" dirty="0" err="1">
                <a:solidFill>
                  <a:srgbClr val="FF0000"/>
                </a:solidFill>
                <a:ea typeface="굴림" panose="020B0600000101010101" pitchFamily="34" charset="-127"/>
              </a:rPr>
              <a:t>UltraSPARC</a:t>
            </a:r>
            <a:r>
              <a:rPr lang="en-US" altLang="ko-KR" dirty="0">
                <a:solidFill>
                  <a:srgbClr val="FF0000"/>
                </a:solidFill>
                <a:ea typeface="굴림" panose="020B0600000101010101" pitchFamily="34" charset="-127"/>
              </a:rPr>
              <a:t>, IA64</a:t>
            </a:r>
          </a:p>
          <a:p>
            <a:pPr>
              <a:lnSpc>
                <a:spcPct val="80000"/>
              </a:lnSpc>
              <a:spcBef>
                <a:spcPct val="15000"/>
              </a:spcBef>
            </a:pPr>
            <a:r>
              <a:rPr lang="en-US" altLang="ko-KR" dirty="0">
                <a:ea typeface="굴림" panose="020B0600000101010101" pitchFamily="34" charset="-127"/>
              </a:rPr>
              <a:t>Cons: </a:t>
            </a:r>
          </a:p>
          <a:p>
            <a:pPr lvl="1">
              <a:lnSpc>
                <a:spcPct val="80000"/>
              </a:lnSpc>
              <a:spcBef>
                <a:spcPct val="15000"/>
              </a:spcBef>
            </a:pPr>
            <a:r>
              <a:rPr lang="en-US" altLang="ko-KR" dirty="0">
                <a:ea typeface="굴림" panose="020B0600000101010101" pitchFamily="34" charset="-127"/>
              </a:rPr>
              <a:t>Complexity of managing hash chains: Often in hardware!</a:t>
            </a:r>
          </a:p>
          <a:p>
            <a:pPr lvl="1">
              <a:lnSpc>
                <a:spcPct val="80000"/>
              </a:lnSpc>
              <a:spcBef>
                <a:spcPct val="15000"/>
              </a:spcBef>
            </a:pPr>
            <a:r>
              <a:rPr lang="en-US" altLang="ko-KR" dirty="0">
                <a:ea typeface="굴림" panose="020B0600000101010101" pitchFamily="34" charset="-127"/>
              </a:rPr>
              <a:t>Poor cache locality of page table</a:t>
            </a:r>
          </a:p>
        </p:txBody>
      </p:sp>
      <p:sp>
        <p:nvSpPr>
          <p:cNvPr id="25603" name="Rectangle 2"/>
          <p:cNvSpPr>
            <a:spLocks noGrp="1" noChangeArrowheads="1"/>
          </p:cNvSpPr>
          <p:nvPr>
            <p:ph type="title"/>
          </p:nvPr>
        </p:nvSpPr>
        <p:spPr/>
        <p:txBody>
          <a:bodyPr/>
          <a:lstStyle/>
          <a:p>
            <a:r>
              <a:rPr lang="en-US" altLang="ko-KR" dirty="0">
                <a:ea typeface="굴림" panose="020B0600000101010101" pitchFamily="34" charset="-127"/>
              </a:rPr>
              <a:t>Alternative: Inverted Page Table</a:t>
            </a:r>
          </a:p>
        </p:txBody>
      </p:sp>
      <p:grpSp>
        <p:nvGrpSpPr>
          <p:cNvPr id="711700" name="Group 20"/>
          <p:cNvGrpSpPr>
            <a:grpSpLocks/>
          </p:cNvGrpSpPr>
          <p:nvPr/>
        </p:nvGrpSpPr>
        <p:grpSpPr bwMode="auto">
          <a:xfrm>
            <a:off x="4876800" y="2286000"/>
            <a:ext cx="5648325" cy="1981200"/>
            <a:chOff x="1290" y="1584"/>
            <a:chExt cx="3558" cy="1248"/>
          </a:xfrm>
        </p:grpSpPr>
        <p:grpSp>
          <p:nvGrpSpPr>
            <p:cNvPr id="25605" name="Group 5"/>
            <p:cNvGrpSpPr>
              <a:grpSpLocks/>
            </p:cNvGrpSpPr>
            <p:nvPr/>
          </p:nvGrpSpPr>
          <p:grpSpPr bwMode="auto">
            <a:xfrm>
              <a:off x="1290" y="1584"/>
              <a:ext cx="1529" cy="238"/>
              <a:chOff x="480" y="624"/>
              <a:chExt cx="1968" cy="336"/>
            </a:xfrm>
          </p:grpSpPr>
          <p:sp>
            <p:nvSpPr>
              <p:cNvPr id="25613" name="Rectangle 6"/>
              <p:cNvSpPr>
                <a:spLocks noChangeArrowheads="1"/>
              </p:cNvSpPr>
              <p:nvPr/>
            </p:nvSpPr>
            <p:spPr bwMode="auto">
              <a:xfrm>
                <a:off x="1248" y="624"/>
                <a:ext cx="1200" cy="336"/>
              </a:xfrm>
              <a:prstGeom prst="rect">
                <a:avLst/>
              </a:prstGeom>
              <a:solidFill>
                <a:srgbClr val="00CC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600">
                    <a:latin typeface="Gill Sans"/>
                  </a:rPr>
                  <a:t>Offset</a:t>
                </a:r>
              </a:p>
            </p:txBody>
          </p:sp>
          <p:sp>
            <p:nvSpPr>
              <p:cNvPr id="25614" name="Rectangle 7"/>
              <p:cNvSpPr>
                <a:spLocks noChangeArrowheads="1"/>
              </p:cNvSpPr>
              <p:nvPr/>
            </p:nvSpPr>
            <p:spPr bwMode="auto">
              <a:xfrm>
                <a:off x="480" y="624"/>
                <a:ext cx="768" cy="336"/>
              </a:xfrm>
              <a:prstGeom prst="rect">
                <a:avLst/>
              </a:prstGeom>
              <a:solidFill>
                <a:schemeClr val="hlink"/>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75000"/>
                  </a:lnSpc>
                  <a:spcBef>
                    <a:spcPct val="0"/>
                  </a:spcBef>
                </a:pPr>
                <a:r>
                  <a:rPr lang="en-US" altLang="en-US" sz="1600" dirty="0">
                    <a:latin typeface="Gill Sans"/>
                  </a:rPr>
                  <a:t>Virtual</a:t>
                </a:r>
              </a:p>
              <a:p>
                <a:pPr>
                  <a:lnSpc>
                    <a:spcPct val="75000"/>
                  </a:lnSpc>
                  <a:spcBef>
                    <a:spcPct val="0"/>
                  </a:spcBef>
                </a:pPr>
                <a:r>
                  <a:rPr lang="en-US" altLang="en-US" sz="1600" dirty="0">
                    <a:latin typeface="Gill Sans"/>
                  </a:rPr>
                  <a:t>Page #</a:t>
                </a:r>
              </a:p>
            </p:txBody>
          </p:sp>
        </p:grpSp>
        <p:sp>
          <p:nvSpPr>
            <p:cNvPr id="25606" name="Rectangle 9"/>
            <p:cNvSpPr>
              <a:spLocks noChangeArrowheads="1"/>
            </p:cNvSpPr>
            <p:nvPr/>
          </p:nvSpPr>
          <p:spPr bwMode="auto">
            <a:xfrm>
              <a:off x="1865" y="1968"/>
              <a:ext cx="535" cy="864"/>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a:latin typeface="Gill Sans"/>
                </a:rPr>
                <a:t>Hash</a:t>
              </a:r>
            </a:p>
            <a:p>
              <a:r>
                <a:rPr lang="en-US" altLang="en-US" sz="1800">
                  <a:latin typeface="Gill Sans"/>
                </a:rPr>
                <a:t>Table</a:t>
              </a:r>
            </a:p>
          </p:txBody>
        </p:sp>
        <p:sp>
          <p:nvSpPr>
            <p:cNvPr id="25607" name="Freeform 10"/>
            <p:cNvSpPr>
              <a:spLocks/>
            </p:cNvSpPr>
            <p:nvPr/>
          </p:nvSpPr>
          <p:spPr bwMode="auto">
            <a:xfrm>
              <a:off x="1593" y="1824"/>
              <a:ext cx="272" cy="432"/>
            </a:xfrm>
            <a:custGeom>
              <a:avLst/>
              <a:gdLst>
                <a:gd name="T0" fmla="*/ 0 w 288"/>
                <a:gd name="T1" fmla="*/ 0 h 432"/>
                <a:gd name="T2" fmla="*/ 0 w 288"/>
                <a:gd name="T3" fmla="*/ 432 h 432"/>
                <a:gd name="T4" fmla="*/ 272 w 288"/>
                <a:gd name="T5" fmla="*/ 432 h 432"/>
                <a:gd name="T6" fmla="*/ 0 60000 65536"/>
                <a:gd name="T7" fmla="*/ 0 60000 65536"/>
                <a:gd name="T8" fmla="*/ 0 60000 65536"/>
              </a:gdLst>
              <a:ahLst/>
              <a:cxnLst>
                <a:cxn ang="T6">
                  <a:pos x="T0" y="T1"/>
                </a:cxn>
                <a:cxn ang="T7">
                  <a:pos x="T2" y="T3"/>
                </a:cxn>
                <a:cxn ang="T8">
                  <a:pos x="T4" y="T5"/>
                </a:cxn>
              </a:cxnLst>
              <a:rect l="0" t="0" r="r" b="b"/>
              <a:pathLst>
                <a:path w="288" h="432">
                  <a:moveTo>
                    <a:pt x="0" y="0"/>
                  </a:moveTo>
                  <a:lnTo>
                    <a:pt x="0" y="432"/>
                  </a:lnTo>
                  <a:lnTo>
                    <a:pt x="288" y="432"/>
                  </a:lnTo>
                </a:path>
              </a:pathLst>
            </a:custGeom>
            <a:noFill/>
            <a:ln w="76200" cap="flat" cmpd="sng">
              <a:solidFill>
                <a:schemeClr val="hlink"/>
              </a:solidFill>
              <a:prstDash val="solid"/>
              <a:round/>
              <a:headEnd type="none" w="med" len="med"/>
              <a:tailEnd type="triangle" w="med" len="me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1600">
                <a:latin typeface="Gill Sans"/>
              </a:endParaRPr>
            </a:p>
          </p:txBody>
        </p:sp>
        <p:grpSp>
          <p:nvGrpSpPr>
            <p:cNvPr id="25608" name="Group 11"/>
            <p:cNvGrpSpPr>
              <a:grpSpLocks/>
            </p:cNvGrpSpPr>
            <p:nvPr/>
          </p:nvGrpSpPr>
          <p:grpSpPr bwMode="auto">
            <a:xfrm>
              <a:off x="3319" y="2160"/>
              <a:ext cx="1529" cy="238"/>
              <a:chOff x="480" y="624"/>
              <a:chExt cx="1968" cy="336"/>
            </a:xfrm>
          </p:grpSpPr>
          <p:sp>
            <p:nvSpPr>
              <p:cNvPr id="25611" name="Rectangle 12"/>
              <p:cNvSpPr>
                <a:spLocks noChangeArrowheads="1"/>
              </p:cNvSpPr>
              <p:nvPr/>
            </p:nvSpPr>
            <p:spPr bwMode="auto">
              <a:xfrm>
                <a:off x="1248" y="624"/>
                <a:ext cx="1200" cy="336"/>
              </a:xfrm>
              <a:prstGeom prst="rect">
                <a:avLst/>
              </a:prstGeom>
              <a:solidFill>
                <a:srgbClr val="00CC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600">
                    <a:latin typeface="Gill Sans"/>
                  </a:rPr>
                  <a:t>Offset</a:t>
                </a:r>
              </a:p>
            </p:txBody>
          </p:sp>
          <p:sp>
            <p:nvSpPr>
              <p:cNvPr id="25612" name="Rectangle 13"/>
              <p:cNvSpPr>
                <a:spLocks noChangeArrowheads="1"/>
              </p:cNvSpPr>
              <p:nvPr/>
            </p:nvSpPr>
            <p:spPr bwMode="auto">
              <a:xfrm>
                <a:off x="480" y="624"/>
                <a:ext cx="768" cy="336"/>
              </a:xfrm>
              <a:prstGeom prst="rect">
                <a:avLst/>
              </a:prstGeom>
              <a:solidFill>
                <a:schemeClr val="hlink"/>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75000"/>
                  </a:lnSpc>
                  <a:spcBef>
                    <a:spcPct val="0"/>
                  </a:spcBef>
                </a:pPr>
                <a:r>
                  <a:rPr lang="en-US" altLang="en-US" sz="1600">
                    <a:latin typeface="Gill Sans"/>
                  </a:rPr>
                  <a:t>Physical</a:t>
                </a:r>
              </a:p>
              <a:p>
                <a:pPr>
                  <a:lnSpc>
                    <a:spcPct val="75000"/>
                  </a:lnSpc>
                  <a:spcBef>
                    <a:spcPct val="0"/>
                  </a:spcBef>
                </a:pPr>
                <a:r>
                  <a:rPr lang="en-US" altLang="en-US" sz="1600">
                    <a:latin typeface="Gill Sans"/>
                  </a:rPr>
                  <a:t>Page #</a:t>
                </a:r>
              </a:p>
            </p:txBody>
          </p:sp>
        </p:grpSp>
        <p:sp>
          <p:nvSpPr>
            <p:cNvPr id="25609" name="Line 14"/>
            <p:cNvSpPr>
              <a:spLocks noChangeShapeType="1"/>
            </p:cNvSpPr>
            <p:nvPr/>
          </p:nvSpPr>
          <p:spPr bwMode="auto">
            <a:xfrm>
              <a:off x="2400" y="2256"/>
              <a:ext cx="919" cy="0"/>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1600">
                <a:latin typeface="Gill Sans"/>
              </a:endParaRPr>
            </a:p>
          </p:txBody>
        </p:sp>
        <p:sp>
          <p:nvSpPr>
            <p:cNvPr id="25610" name="Freeform 15"/>
            <p:cNvSpPr>
              <a:spLocks/>
            </p:cNvSpPr>
            <p:nvPr/>
          </p:nvSpPr>
          <p:spPr bwMode="auto">
            <a:xfrm>
              <a:off x="2819" y="1680"/>
              <a:ext cx="1545" cy="480"/>
            </a:xfrm>
            <a:custGeom>
              <a:avLst/>
              <a:gdLst>
                <a:gd name="T0" fmla="*/ 0 w 1632"/>
                <a:gd name="T1" fmla="*/ 0 h 480"/>
                <a:gd name="T2" fmla="*/ 863 w 1632"/>
                <a:gd name="T3" fmla="*/ 0 h 480"/>
                <a:gd name="T4" fmla="*/ 1545 w 1632"/>
                <a:gd name="T5" fmla="*/ 480 h 480"/>
                <a:gd name="T6" fmla="*/ 0 60000 65536"/>
                <a:gd name="T7" fmla="*/ 0 60000 65536"/>
                <a:gd name="T8" fmla="*/ 0 60000 65536"/>
              </a:gdLst>
              <a:ahLst/>
              <a:cxnLst>
                <a:cxn ang="T6">
                  <a:pos x="T0" y="T1"/>
                </a:cxn>
                <a:cxn ang="T7">
                  <a:pos x="T2" y="T3"/>
                </a:cxn>
                <a:cxn ang="T8">
                  <a:pos x="T4" y="T5"/>
                </a:cxn>
              </a:cxnLst>
              <a:rect l="0" t="0" r="r" b="b"/>
              <a:pathLst>
                <a:path w="1632" h="480">
                  <a:moveTo>
                    <a:pt x="0" y="0"/>
                  </a:moveTo>
                  <a:lnTo>
                    <a:pt x="912" y="0"/>
                  </a:lnTo>
                  <a:lnTo>
                    <a:pt x="1632" y="480"/>
                  </a:lnTo>
                </a:path>
              </a:pathLst>
            </a:custGeom>
            <a:noFill/>
            <a:ln w="762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1600">
                <a:latin typeface="Gill Sans"/>
              </a:endParaRPr>
            </a:p>
          </p:txBody>
        </p:sp>
      </p:grpSp>
      <p:sp>
        <p:nvSpPr>
          <p:cNvPr id="15" name="Rectangle 14"/>
          <p:cNvSpPr>
            <a:spLocks noChangeArrowheads="1"/>
          </p:cNvSpPr>
          <p:nvPr/>
        </p:nvSpPr>
        <p:spPr bwMode="auto">
          <a:xfrm>
            <a:off x="-6019800" y="5486400"/>
            <a:ext cx="5943600" cy="1219200"/>
          </a:xfrm>
          <a:prstGeom prst="rect">
            <a:avLst/>
          </a:prstGeom>
          <a:solidFill>
            <a:srgbClr val="FFFFAA"/>
          </a:solidFill>
          <a:ln w="25400">
            <a:solidFill>
              <a:schemeClr val="tx1"/>
            </a:solidFill>
            <a:round/>
            <a:headEnd type="triangle" w="med" len="med"/>
            <a:tailEnd/>
          </a:ln>
        </p:spPr>
        <p:txBody>
          <a:bodyPr anchor="ctr"/>
          <a:lstStyle>
            <a:defPPr>
              <a:defRPr lang="en-US"/>
            </a:defPPr>
            <a:lvl1pPr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1pPr>
            <a:lvl2pPr marL="4572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2pPr>
            <a:lvl3pPr marL="9144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3pPr>
            <a:lvl4pPr marL="13716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4pPr>
            <a:lvl5pPr marL="18288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5pPr>
            <a:lvl6pPr marL="2286000" algn="l" defTabSz="914400" rtl="0" eaLnBrk="1" latinLnBrk="0" hangingPunct="1">
              <a:defRPr b="1" kern="1200">
                <a:solidFill>
                  <a:schemeClr val="tx1"/>
                </a:solidFill>
                <a:latin typeface="Comic Sans MS" panose="030F0702030302020204" pitchFamily="66" charset="0"/>
                <a:ea typeface="+mn-ea"/>
                <a:cs typeface="+mn-cs"/>
              </a:defRPr>
            </a:lvl6pPr>
            <a:lvl7pPr marL="2743200" algn="l" defTabSz="914400" rtl="0" eaLnBrk="1" latinLnBrk="0" hangingPunct="1">
              <a:defRPr b="1" kern="1200">
                <a:solidFill>
                  <a:schemeClr val="tx1"/>
                </a:solidFill>
                <a:latin typeface="Comic Sans MS" panose="030F0702030302020204" pitchFamily="66" charset="0"/>
                <a:ea typeface="+mn-ea"/>
                <a:cs typeface="+mn-cs"/>
              </a:defRPr>
            </a:lvl7pPr>
            <a:lvl8pPr marL="3200400" algn="l" defTabSz="914400" rtl="0" eaLnBrk="1" latinLnBrk="0" hangingPunct="1">
              <a:defRPr b="1" kern="1200">
                <a:solidFill>
                  <a:schemeClr val="tx1"/>
                </a:solidFill>
                <a:latin typeface="Comic Sans MS" panose="030F0702030302020204" pitchFamily="66" charset="0"/>
                <a:ea typeface="+mn-ea"/>
                <a:cs typeface="+mn-cs"/>
              </a:defRPr>
            </a:lvl8pPr>
            <a:lvl9pPr marL="3657600" algn="l" defTabSz="914400" rtl="0" eaLnBrk="1" latinLnBrk="0" hangingPunct="1">
              <a:defRPr b="1" kern="1200">
                <a:solidFill>
                  <a:schemeClr val="tx1"/>
                </a:solidFill>
                <a:latin typeface="Comic Sans MS" panose="030F0702030302020204" pitchFamily="66" charset="0"/>
                <a:ea typeface="+mn-ea"/>
                <a:cs typeface="+mn-cs"/>
              </a:defRPr>
            </a:lvl9pPr>
          </a:lstStyle>
          <a:p>
            <a:pPr algn="ctr" eaLnBrk="1" hangingPunct="1"/>
            <a:r>
              <a:rPr lang="en-US" altLang="en-US" sz="2000" b="0">
                <a:latin typeface="Helvetica" panose="020B0604020202020204" pitchFamily="34" charset="0"/>
              </a:rPr>
              <a:t>Total size of page table ≈ number of pages </a:t>
            </a:r>
            <a:r>
              <a:rPr lang="en-US" altLang="en-US" sz="2000" b="0">
                <a:solidFill>
                  <a:srgbClr val="FF0000"/>
                </a:solidFill>
                <a:latin typeface="Helvetica" panose="020B0604020202020204" pitchFamily="34" charset="0"/>
              </a:rPr>
              <a:t>used</a:t>
            </a:r>
            <a:r>
              <a:rPr lang="en-US" altLang="en-US" sz="2000" b="0">
                <a:latin typeface="Helvetica" panose="020B0604020202020204" pitchFamily="34" charset="0"/>
              </a:rPr>
              <a:t> by program in </a:t>
            </a:r>
            <a:r>
              <a:rPr lang="en-US" altLang="en-US" sz="2000" b="0">
                <a:solidFill>
                  <a:srgbClr val="FF0000"/>
                </a:solidFill>
                <a:latin typeface="Helvetica" panose="020B0604020202020204" pitchFamily="34" charset="0"/>
              </a:rPr>
              <a:t>physical memory</a:t>
            </a:r>
            <a:r>
              <a:rPr lang="en-US" altLang="en-US" sz="2000" b="0">
                <a:latin typeface="Helvetica" panose="020B0604020202020204" pitchFamily="34" charset="0"/>
              </a:rPr>
              <a:t>. Hash more complex</a:t>
            </a:r>
          </a:p>
        </p:txBody>
      </p:sp>
    </p:spTree>
    <p:extLst>
      <p:ext uri="{BB962C8B-B14F-4D97-AF65-F5344CB8AC3E}">
        <p14:creationId xmlns:p14="http://schemas.microsoft.com/office/powerpoint/2010/main" val="7656528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16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168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1168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1168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11683">
                                            <p:txEl>
                                              <p:pRg st="9" end="9"/>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1683">
                                            <p:txEl>
                                              <p:pRg st="10" end="1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11683">
                                            <p:txEl>
                                              <p:pRg st="11" end="1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11683">
                                            <p:txEl>
                                              <p:pRg st="12" end="1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11683">
                                            <p:txEl>
                                              <p:pRg st="13" end="1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11683">
                                            <p:txEl>
                                              <p:pRg st="14" end="14"/>
                                            </p:txEl>
                                          </p:spTgt>
                                        </p:tgtEl>
                                        <p:attrNameLst>
                                          <p:attrName>style.visibility</p:attrName>
                                        </p:attrNameLst>
                                      </p:cBhvr>
                                      <p:to>
                                        <p:strVal val="visible"/>
                                      </p:to>
                                    </p:set>
                                  </p:childTnLst>
                                </p:cTn>
                              </p:par>
                            </p:childTnLst>
                          </p:cTn>
                        </p:par>
                        <p:par>
                          <p:cTn id="27" fill="hold" nodeType="withGroup">
                            <p:stCondLst>
                              <p:cond delay="0"/>
                            </p:stCondLst>
                            <p:childTnLst>
                              <p:par>
                                <p:cTn id="28" presetID="22" presetClass="entr" presetSubtype="8" fill="hold" nodeType="afterEffect">
                                  <p:stCondLst>
                                    <p:cond delay="0"/>
                                  </p:stCondLst>
                                  <p:childTnLst>
                                    <p:set>
                                      <p:cBhvr>
                                        <p:cTn id="29" dur="1" fill="hold">
                                          <p:stCondLst>
                                            <p:cond delay="0"/>
                                          </p:stCondLst>
                                        </p:cTn>
                                        <p:tgtEl>
                                          <p:spTgt spid="711700"/>
                                        </p:tgtEl>
                                        <p:attrNameLst>
                                          <p:attrName>style.visibility</p:attrName>
                                        </p:attrNameLst>
                                      </p:cBhvr>
                                      <p:to>
                                        <p:strVal val="visible"/>
                                      </p:to>
                                    </p:set>
                                    <p:animEffect transition="in" filter="wipe(left)">
                                      <p:cBhvr>
                                        <p:cTn id="30" dur="500"/>
                                        <p:tgtEl>
                                          <p:spTgt spid="711700"/>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11683">
                                            <p:txEl>
                                              <p:pRg st="15" end="15"/>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11683">
                                            <p:txEl>
                                              <p:pRg st="16" end="16"/>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11683">
                                            <p:txEl>
                                              <p:pRg st="17" end="1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0.00833 0.02222 L 0.89375 -0.13333 " pathEditMode="fixed" rAng="0" ptsTypes="AA">
                                      <p:cBhvr>
                                        <p:cTn id="42" dur="500" fill="hold"/>
                                        <p:tgtEl>
                                          <p:spTgt spid="15"/>
                                        </p:tgtEl>
                                        <p:attrNameLst>
                                          <p:attrName>ppt_x</p:attrName>
                                          <p:attrName>ppt_y</p:attrName>
                                        </p:attrNameLst>
                                      </p:cBhvr>
                                      <p:rCtr x="45104" y="-777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1683" grpId="0" uiExpand="1" build="p"/>
      <p:bldP spid="1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236C8-746E-4763-8483-5EA80644FBE2}"/>
              </a:ext>
            </a:extLst>
          </p:cNvPr>
          <p:cNvSpPr>
            <a:spLocks noGrp="1"/>
          </p:cNvSpPr>
          <p:nvPr>
            <p:ph type="title"/>
          </p:nvPr>
        </p:nvSpPr>
        <p:spPr/>
        <p:txBody>
          <a:bodyPr/>
          <a:lstStyle/>
          <a:p>
            <a:r>
              <a:rPr lang="en-US" dirty="0">
                <a:latin typeface="Gill Sans Light"/>
              </a:rPr>
              <a:t>Address Translation Comparison</a:t>
            </a:r>
          </a:p>
        </p:txBody>
      </p:sp>
      <p:graphicFrame>
        <p:nvGraphicFramePr>
          <p:cNvPr id="7" name="Table 7">
            <a:extLst>
              <a:ext uri="{FF2B5EF4-FFF2-40B4-BE49-F238E27FC236}">
                <a16:creationId xmlns:a16="http://schemas.microsoft.com/office/drawing/2014/main" id="{2D615CA8-F5C4-4AB0-8CEC-0E5E2A56E31A}"/>
              </a:ext>
            </a:extLst>
          </p:cNvPr>
          <p:cNvGraphicFramePr>
            <a:graphicFrameLocks noGrp="1"/>
          </p:cNvGraphicFramePr>
          <p:nvPr>
            <p:ph idx="1"/>
            <p:extLst>
              <p:ext uri="{D42A27DB-BD31-4B8C-83A1-F6EECF244321}">
                <p14:modId xmlns:p14="http://schemas.microsoft.com/office/powerpoint/2010/main" val="2460808186"/>
              </p:ext>
            </p:extLst>
          </p:nvPr>
        </p:nvGraphicFramePr>
        <p:xfrm>
          <a:off x="685800" y="1143000"/>
          <a:ext cx="10515597" cy="441960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101192012"/>
                    </a:ext>
                  </a:extLst>
                </a:gridCol>
                <a:gridCol w="3505199">
                  <a:extLst>
                    <a:ext uri="{9D8B030D-6E8A-4147-A177-3AD203B41FA5}">
                      <a16:colId xmlns:a16="http://schemas.microsoft.com/office/drawing/2014/main" val="1539943441"/>
                    </a:ext>
                  </a:extLst>
                </a:gridCol>
                <a:gridCol w="3505199">
                  <a:extLst>
                    <a:ext uri="{9D8B030D-6E8A-4147-A177-3AD203B41FA5}">
                      <a16:colId xmlns:a16="http://schemas.microsoft.com/office/drawing/2014/main" val="657772910"/>
                    </a:ext>
                  </a:extLst>
                </a:gridCol>
              </a:tblGrid>
              <a:tr h="370840">
                <a:tc>
                  <a:txBody>
                    <a:bodyPr/>
                    <a:lstStyle/>
                    <a:p>
                      <a:endParaRPr lang="en-US" sz="2000" dirty="0">
                        <a:latin typeface="Gill Sans Light"/>
                      </a:endParaRPr>
                    </a:p>
                  </a:txBody>
                  <a:tcPr anchor="ctr"/>
                </a:tc>
                <a:tc>
                  <a:txBody>
                    <a:bodyPr/>
                    <a:lstStyle/>
                    <a:p>
                      <a:r>
                        <a:rPr lang="en-US" sz="2000" dirty="0">
                          <a:latin typeface="Gill Sans Light"/>
                        </a:rPr>
                        <a:t>Advantages</a:t>
                      </a:r>
                    </a:p>
                  </a:txBody>
                  <a:tcPr anchor="ctr"/>
                </a:tc>
                <a:tc>
                  <a:txBody>
                    <a:bodyPr/>
                    <a:lstStyle/>
                    <a:p>
                      <a:r>
                        <a:rPr lang="en-US" sz="2000" dirty="0">
                          <a:latin typeface="Gill Sans Light"/>
                        </a:rPr>
                        <a:t>Disadvantages</a:t>
                      </a:r>
                    </a:p>
                  </a:txBody>
                  <a:tcPr anchor="ctr"/>
                </a:tc>
                <a:extLst>
                  <a:ext uri="{0D108BD9-81ED-4DB2-BD59-A6C34878D82A}">
                    <a16:rowId xmlns:a16="http://schemas.microsoft.com/office/drawing/2014/main" val="609179544"/>
                  </a:ext>
                </a:extLst>
              </a:tr>
              <a:tr h="370840">
                <a:tc>
                  <a:txBody>
                    <a:bodyPr/>
                    <a:lstStyle/>
                    <a:p>
                      <a:r>
                        <a:rPr lang="en-US" sz="2000" dirty="0">
                          <a:latin typeface="Gill Sans Light"/>
                        </a:rPr>
                        <a:t>Simple Segmentation</a:t>
                      </a:r>
                    </a:p>
                  </a:txBody>
                  <a:tcPr anchor="ctr"/>
                </a:tc>
                <a:tc>
                  <a:txBody>
                    <a:bodyPr/>
                    <a:lstStyle/>
                    <a:p>
                      <a:r>
                        <a:rPr lang="en-US" sz="2000" dirty="0">
                          <a:latin typeface="Gill Sans Light"/>
                        </a:rPr>
                        <a:t>Fast context switching (segment map maintained by CPU)</a:t>
                      </a:r>
                    </a:p>
                  </a:txBody>
                  <a:tcPr anchor="ctr"/>
                </a:tc>
                <a:tc>
                  <a:txBody>
                    <a:bodyPr/>
                    <a:lstStyle/>
                    <a:p>
                      <a:r>
                        <a:rPr lang="en-US" sz="2000" dirty="0">
                          <a:latin typeface="Gill Sans Light"/>
                        </a:rPr>
                        <a:t>External fragmentation</a:t>
                      </a:r>
                    </a:p>
                  </a:txBody>
                  <a:tcPr anchor="ctr"/>
                </a:tc>
                <a:extLst>
                  <a:ext uri="{0D108BD9-81ED-4DB2-BD59-A6C34878D82A}">
                    <a16:rowId xmlns:a16="http://schemas.microsoft.com/office/drawing/2014/main" val="1131873922"/>
                  </a:ext>
                </a:extLst>
              </a:tr>
              <a:tr h="370840">
                <a:tc>
                  <a:txBody>
                    <a:bodyPr/>
                    <a:lstStyle/>
                    <a:p>
                      <a:r>
                        <a:rPr lang="en-US" sz="2000" dirty="0">
                          <a:latin typeface="Gill Sans Light"/>
                        </a:rPr>
                        <a:t>Paging (Single-Level)</a:t>
                      </a:r>
                    </a:p>
                  </a:txBody>
                  <a:tcPr anchor="ctr"/>
                </a:tc>
                <a:tc>
                  <a:txBody>
                    <a:bodyPr/>
                    <a:lstStyle/>
                    <a:p>
                      <a:r>
                        <a:rPr lang="en-US" sz="2000" dirty="0">
                          <a:latin typeface="Gill Sans Light"/>
                        </a:rPr>
                        <a:t>No external fragmentation</a:t>
                      </a:r>
                    </a:p>
                    <a:p>
                      <a:r>
                        <a:rPr lang="en-US" sz="2000" dirty="0">
                          <a:latin typeface="Gill Sans Light"/>
                        </a:rPr>
                        <a:t>Fast and easy allocation</a:t>
                      </a:r>
                    </a:p>
                  </a:txBody>
                  <a:tcPr anchor="ctr"/>
                </a:tc>
                <a:tc>
                  <a:txBody>
                    <a:bodyPr/>
                    <a:lstStyle/>
                    <a:p>
                      <a:r>
                        <a:rPr lang="en-US" sz="2000" dirty="0">
                          <a:latin typeface="Gill Sans Light"/>
                        </a:rPr>
                        <a:t>Large table size (~ virtual memory)</a:t>
                      </a:r>
                    </a:p>
                    <a:p>
                      <a:r>
                        <a:rPr lang="en-US" sz="2000" dirty="0">
                          <a:latin typeface="Gill Sans Light"/>
                        </a:rPr>
                        <a:t>Internal fragmentation</a:t>
                      </a:r>
                    </a:p>
                  </a:txBody>
                  <a:tcPr anchor="ctr"/>
                </a:tc>
                <a:extLst>
                  <a:ext uri="{0D108BD9-81ED-4DB2-BD59-A6C34878D82A}">
                    <a16:rowId xmlns:a16="http://schemas.microsoft.com/office/drawing/2014/main" val="3896175305"/>
                  </a:ext>
                </a:extLst>
              </a:tr>
              <a:tr h="370840">
                <a:tc>
                  <a:txBody>
                    <a:bodyPr/>
                    <a:lstStyle/>
                    <a:p>
                      <a:r>
                        <a:rPr lang="en-US" sz="2000" dirty="0">
                          <a:latin typeface="Gill Sans Light"/>
                        </a:rPr>
                        <a:t>Paged Segmentation</a:t>
                      </a:r>
                    </a:p>
                  </a:txBody>
                  <a:tcPr anchor="ctr"/>
                </a:tc>
                <a:tc rowSpan="2">
                  <a:txBody>
                    <a:bodyPr/>
                    <a:lstStyle/>
                    <a:p>
                      <a:r>
                        <a:rPr lang="en-US" sz="2000" dirty="0">
                          <a:latin typeface="Gill Sans Light"/>
                        </a:rPr>
                        <a:t>Table size ~ # of pages in virtual memory</a:t>
                      </a:r>
                      <a:br>
                        <a:rPr lang="en-US" sz="2000" dirty="0">
                          <a:latin typeface="Gill Sans Light"/>
                        </a:rPr>
                      </a:br>
                      <a:r>
                        <a:rPr lang="en-US" sz="2000" dirty="0">
                          <a:latin typeface="Gill Sans Light"/>
                        </a:rPr>
                        <a:t>Fast and easy allocation</a:t>
                      </a:r>
                    </a:p>
                  </a:txBody>
                  <a:tcPr anchor="ctr"/>
                </a:tc>
                <a:tc rowSpan="2">
                  <a:txBody>
                    <a:bodyPr/>
                    <a:lstStyle/>
                    <a:p>
                      <a:r>
                        <a:rPr lang="en-US" sz="2000" dirty="0">
                          <a:latin typeface="Gill Sans Light"/>
                        </a:rPr>
                        <a:t>Multiple memory references per page access</a:t>
                      </a:r>
                    </a:p>
                  </a:txBody>
                  <a:tcPr anchor="ctr"/>
                </a:tc>
                <a:extLst>
                  <a:ext uri="{0D108BD9-81ED-4DB2-BD59-A6C34878D82A}">
                    <a16:rowId xmlns:a16="http://schemas.microsoft.com/office/drawing/2014/main" val="4186651191"/>
                  </a:ext>
                </a:extLst>
              </a:tr>
              <a:tr h="370840">
                <a:tc>
                  <a:txBody>
                    <a:bodyPr/>
                    <a:lstStyle/>
                    <a:p>
                      <a:r>
                        <a:rPr lang="en-US" sz="2000" dirty="0">
                          <a:latin typeface="Gill Sans Light"/>
                        </a:rPr>
                        <a:t>Multi-Level Paging</a:t>
                      </a:r>
                    </a:p>
                  </a:txBody>
                  <a:tcPr anchor="ctr"/>
                </a:tc>
                <a:tc vMerge="1">
                  <a:txBody>
                    <a:bodyPr/>
                    <a:lstStyle/>
                    <a:p>
                      <a:endParaRPr lang="en-US" dirty="0"/>
                    </a:p>
                  </a:txBody>
                  <a:tcPr/>
                </a:tc>
                <a:tc vMerge="1">
                  <a:txBody>
                    <a:bodyPr/>
                    <a:lstStyle/>
                    <a:p>
                      <a:endParaRPr lang="en-US" dirty="0"/>
                    </a:p>
                  </a:txBody>
                  <a:tcPr/>
                </a:tc>
                <a:extLst>
                  <a:ext uri="{0D108BD9-81ED-4DB2-BD59-A6C34878D82A}">
                    <a16:rowId xmlns:a16="http://schemas.microsoft.com/office/drawing/2014/main" val="3100026671"/>
                  </a:ext>
                </a:extLst>
              </a:tr>
              <a:tr h="370840">
                <a:tc>
                  <a:txBody>
                    <a:bodyPr/>
                    <a:lstStyle/>
                    <a:p>
                      <a:r>
                        <a:rPr lang="en-US" sz="2000" dirty="0">
                          <a:latin typeface="Gill Sans Light"/>
                        </a:rPr>
                        <a:t>Inverted Page Table</a:t>
                      </a:r>
                    </a:p>
                  </a:txBody>
                  <a:tcPr anchor="ctr"/>
                </a:tc>
                <a:tc>
                  <a:txBody>
                    <a:bodyPr/>
                    <a:lstStyle/>
                    <a:p>
                      <a:r>
                        <a:rPr lang="en-US" sz="2000" dirty="0">
                          <a:latin typeface="Gill Sans Light"/>
                        </a:rPr>
                        <a:t>Table size ~ # of pages in physical memory</a:t>
                      </a:r>
                    </a:p>
                  </a:txBody>
                  <a:tcPr anchor="ctr"/>
                </a:tc>
                <a:tc>
                  <a:txBody>
                    <a:bodyPr/>
                    <a:lstStyle/>
                    <a:p>
                      <a:r>
                        <a:rPr lang="en-US" sz="2000" dirty="0">
                          <a:latin typeface="Gill Sans Light"/>
                        </a:rPr>
                        <a:t>Hash function more complex</a:t>
                      </a:r>
                    </a:p>
                    <a:p>
                      <a:r>
                        <a:rPr lang="en-US" sz="2000" dirty="0">
                          <a:latin typeface="Gill Sans Light"/>
                        </a:rPr>
                        <a:t>No cache locality of page table</a:t>
                      </a:r>
                    </a:p>
                  </a:txBody>
                  <a:tcPr anchor="ctr"/>
                </a:tc>
                <a:extLst>
                  <a:ext uri="{0D108BD9-81ED-4DB2-BD59-A6C34878D82A}">
                    <a16:rowId xmlns:a16="http://schemas.microsoft.com/office/drawing/2014/main" val="3810280643"/>
                  </a:ext>
                </a:extLst>
              </a:tr>
            </a:tbl>
          </a:graphicData>
        </a:graphic>
      </p:graphicFrame>
    </p:spTree>
    <p:extLst>
      <p:ext uri="{BB962C8B-B14F-4D97-AF65-F5344CB8AC3E}">
        <p14:creationId xmlns:p14="http://schemas.microsoft.com/office/powerpoint/2010/main" val="4236066817"/>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0242" name="Picture 2" descr="memory"/>
          <p:cNvPicPr>
            <a:picLocks noChangeAspect="1" noChangeArrowheads="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rot="-4128883">
            <a:off x="7851775" y="536575"/>
            <a:ext cx="1600200" cy="174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43" name="Rectangle 3"/>
          <p:cNvSpPr>
            <a:spLocks noGrp="1" noChangeArrowheads="1"/>
          </p:cNvSpPr>
          <p:nvPr>
            <p:ph type="title"/>
          </p:nvPr>
        </p:nvSpPr>
        <p:spPr/>
        <p:txBody>
          <a:bodyPr/>
          <a:lstStyle/>
          <a:p>
            <a:r>
              <a:rPr lang="en-US" altLang="ko-KR" dirty="0">
                <a:ea typeface="굴림" panose="020B0600000101010101" pitchFamily="34" charset="-127"/>
              </a:rPr>
              <a:t>How is the Translation Accomplished?</a:t>
            </a:r>
          </a:p>
        </p:txBody>
      </p:sp>
      <p:sp>
        <p:nvSpPr>
          <p:cNvPr id="807940" name="Rectangle 4"/>
          <p:cNvSpPr>
            <a:spLocks noGrp="1" noChangeArrowheads="1"/>
          </p:cNvSpPr>
          <p:nvPr>
            <p:ph type="body" idx="1"/>
          </p:nvPr>
        </p:nvSpPr>
        <p:spPr>
          <a:xfrm>
            <a:off x="457200" y="2092325"/>
            <a:ext cx="11201400" cy="4670424"/>
          </a:xfrm>
        </p:spPr>
        <p:txBody>
          <a:bodyPr>
            <a:normAutofit/>
          </a:bodyPr>
          <a:lstStyle/>
          <a:p>
            <a:r>
              <a:rPr lang="en-US" dirty="0"/>
              <a:t>The MMU must translate virtual address to physical address on:</a:t>
            </a:r>
          </a:p>
          <a:p>
            <a:pPr lvl="1"/>
            <a:r>
              <a:rPr lang="en-US" dirty="0"/>
              <a:t>Every instruction fetch</a:t>
            </a:r>
          </a:p>
          <a:p>
            <a:pPr lvl="1"/>
            <a:r>
              <a:rPr lang="en-US" dirty="0"/>
              <a:t>Every load</a:t>
            </a:r>
          </a:p>
          <a:p>
            <a:pPr lvl="1"/>
            <a:r>
              <a:rPr lang="en-US" dirty="0"/>
              <a:t>Every store</a:t>
            </a:r>
          </a:p>
          <a:p>
            <a:pPr>
              <a:lnSpc>
                <a:spcPct val="80000"/>
              </a:lnSpc>
              <a:spcBef>
                <a:spcPct val="20000"/>
              </a:spcBef>
            </a:pPr>
            <a:r>
              <a:rPr lang="en-US" altLang="ko-KR" dirty="0">
                <a:ea typeface="굴림" panose="020B0600000101010101" pitchFamily="34" charset="-127"/>
              </a:rPr>
              <a:t>What does the MMU need to do to translate an address?</a:t>
            </a:r>
          </a:p>
          <a:p>
            <a:pPr lvl="1">
              <a:lnSpc>
                <a:spcPct val="80000"/>
              </a:lnSpc>
              <a:spcBef>
                <a:spcPct val="20000"/>
              </a:spcBef>
            </a:pPr>
            <a:r>
              <a:rPr lang="en-US" altLang="ko-KR" dirty="0">
                <a:ea typeface="굴림" panose="020B0600000101010101" pitchFamily="34" charset="-127"/>
              </a:rPr>
              <a:t>1-level Page Table</a:t>
            </a:r>
          </a:p>
          <a:p>
            <a:pPr lvl="2">
              <a:lnSpc>
                <a:spcPct val="80000"/>
              </a:lnSpc>
              <a:spcBef>
                <a:spcPct val="20000"/>
              </a:spcBef>
            </a:pPr>
            <a:r>
              <a:rPr lang="en-US" altLang="ko-KR" dirty="0">
                <a:ea typeface="굴림" panose="020B0600000101010101" pitchFamily="34" charset="-127"/>
              </a:rPr>
              <a:t>Read PTE from memory, check valid, merge address</a:t>
            </a:r>
          </a:p>
          <a:p>
            <a:pPr lvl="2">
              <a:lnSpc>
                <a:spcPct val="80000"/>
              </a:lnSpc>
              <a:spcBef>
                <a:spcPct val="20000"/>
              </a:spcBef>
            </a:pPr>
            <a:r>
              <a:rPr lang="en-US" altLang="ko-KR" dirty="0">
                <a:ea typeface="굴림" panose="020B0600000101010101" pitchFamily="34" charset="-127"/>
              </a:rPr>
              <a:t>Set “accessed” bit in PTE, Set “dirty bit” on write</a:t>
            </a:r>
          </a:p>
          <a:p>
            <a:pPr lvl="1">
              <a:lnSpc>
                <a:spcPct val="80000"/>
              </a:lnSpc>
              <a:spcBef>
                <a:spcPct val="20000"/>
              </a:spcBef>
            </a:pPr>
            <a:r>
              <a:rPr lang="en-US" altLang="ko-KR" dirty="0">
                <a:ea typeface="굴림" panose="020B0600000101010101" pitchFamily="34" charset="-127"/>
              </a:rPr>
              <a:t>2-level Page Table</a:t>
            </a:r>
          </a:p>
          <a:p>
            <a:pPr lvl="2">
              <a:lnSpc>
                <a:spcPct val="80000"/>
              </a:lnSpc>
              <a:spcBef>
                <a:spcPct val="20000"/>
              </a:spcBef>
            </a:pPr>
            <a:r>
              <a:rPr lang="en-US" altLang="ko-KR" dirty="0">
                <a:ea typeface="굴림" panose="020B0600000101010101" pitchFamily="34" charset="-127"/>
              </a:rPr>
              <a:t>Read and check first level</a:t>
            </a:r>
          </a:p>
          <a:p>
            <a:pPr lvl="2">
              <a:lnSpc>
                <a:spcPct val="80000"/>
              </a:lnSpc>
              <a:spcBef>
                <a:spcPct val="20000"/>
              </a:spcBef>
            </a:pPr>
            <a:r>
              <a:rPr lang="en-US" altLang="ko-KR" dirty="0">
                <a:ea typeface="굴림" panose="020B0600000101010101" pitchFamily="34" charset="-127"/>
              </a:rPr>
              <a:t>Read, check, and update PTE</a:t>
            </a:r>
          </a:p>
          <a:p>
            <a:pPr lvl="1">
              <a:lnSpc>
                <a:spcPct val="80000"/>
              </a:lnSpc>
              <a:spcBef>
                <a:spcPct val="20000"/>
              </a:spcBef>
            </a:pPr>
            <a:r>
              <a:rPr lang="en-US" altLang="ko-KR" dirty="0">
                <a:ea typeface="굴림" panose="020B0600000101010101" pitchFamily="34" charset="-127"/>
              </a:rPr>
              <a:t>N-level Page Table …</a:t>
            </a:r>
          </a:p>
          <a:p>
            <a:pPr>
              <a:lnSpc>
                <a:spcPct val="80000"/>
              </a:lnSpc>
              <a:spcBef>
                <a:spcPct val="20000"/>
              </a:spcBef>
            </a:pPr>
            <a:r>
              <a:rPr lang="en-US" altLang="ko-KR" dirty="0">
                <a:solidFill>
                  <a:srgbClr val="FF0000"/>
                </a:solidFill>
                <a:ea typeface="굴림" panose="020B0600000101010101" pitchFamily="34" charset="-127"/>
              </a:rPr>
              <a:t>MMU does </a:t>
            </a:r>
            <a:r>
              <a:rPr lang="en-US" altLang="ko-KR" b="1" i="1" dirty="0">
                <a:solidFill>
                  <a:srgbClr val="FF0000"/>
                </a:solidFill>
                <a:ea typeface="굴림" panose="020B0600000101010101" pitchFamily="34" charset="-127"/>
              </a:rPr>
              <a:t>page table Tree Traversal </a:t>
            </a:r>
            <a:r>
              <a:rPr lang="en-US" altLang="ko-KR" dirty="0">
                <a:solidFill>
                  <a:srgbClr val="FF0000"/>
                </a:solidFill>
                <a:ea typeface="굴림" panose="020B0600000101010101" pitchFamily="34" charset="-127"/>
              </a:rPr>
              <a:t>to translate each address</a:t>
            </a:r>
          </a:p>
          <a:p>
            <a:pPr>
              <a:lnSpc>
                <a:spcPct val="80000"/>
              </a:lnSpc>
              <a:spcBef>
                <a:spcPct val="20000"/>
              </a:spcBef>
            </a:pPr>
            <a:endParaRPr lang="en-US" altLang="ko-KR" dirty="0">
              <a:solidFill>
                <a:srgbClr val="FF0000"/>
              </a:solidFill>
              <a:ea typeface="굴림" panose="020B0600000101010101" pitchFamily="34" charset="-127"/>
            </a:endParaRPr>
          </a:p>
        </p:txBody>
      </p:sp>
      <p:grpSp>
        <p:nvGrpSpPr>
          <p:cNvPr id="10245" name="Group 5"/>
          <p:cNvGrpSpPr>
            <a:grpSpLocks/>
          </p:cNvGrpSpPr>
          <p:nvPr/>
        </p:nvGrpSpPr>
        <p:grpSpPr bwMode="auto">
          <a:xfrm>
            <a:off x="3124201" y="685800"/>
            <a:ext cx="5091113" cy="1149350"/>
            <a:chOff x="1008" y="416"/>
            <a:chExt cx="3207" cy="724"/>
          </a:xfrm>
        </p:grpSpPr>
        <p:sp>
          <p:nvSpPr>
            <p:cNvPr id="10246" name="Oval 6"/>
            <p:cNvSpPr>
              <a:spLocks noChangeArrowheads="1"/>
            </p:cNvSpPr>
            <p:nvPr/>
          </p:nvSpPr>
          <p:spPr bwMode="auto">
            <a:xfrm>
              <a:off x="1008" y="510"/>
              <a:ext cx="687" cy="630"/>
            </a:xfrm>
            <a:prstGeom prst="ellipse">
              <a:avLst/>
            </a:prstGeom>
            <a:solidFill>
              <a:schemeClr val="accent1"/>
            </a:solidFill>
            <a:ln w="571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429" tIns="45714" rIns="91429" bIns="45714"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3200" b="0" dirty="0">
                  <a:latin typeface="Gill Sans" charset="0"/>
                  <a:ea typeface="Gill Sans" charset="0"/>
                  <a:cs typeface="Gill Sans" charset="0"/>
                </a:rPr>
                <a:t>CPU</a:t>
              </a:r>
            </a:p>
          </p:txBody>
        </p:sp>
        <p:sp>
          <p:nvSpPr>
            <p:cNvPr id="10247" name="Line 7"/>
            <p:cNvSpPr>
              <a:spLocks noChangeShapeType="1"/>
            </p:cNvSpPr>
            <p:nvPr/>
          </p:nvSpPr>
          <p:spPr bwMode="auto">
            <a:xfrm>
              <a:off x="1741" y="846"/>
              <a:ext cx="733" cy="0"/>
            </a:xfrm>
            <a:prstGeom prst="line">
              <a:avLst/>
            </a:prstGeom>
            <a:noFill/>
            <a:ln w="571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2000" b="0">
                <a:latin typeface="Gill Sans" charset="0"/>
                <a:ea typeface="Gill Sans" charset="0"/>
                <a:cs typeface="Gill Sans" charset="0"/>
              </a:endParaRPr>
            </a:p>
          </p:txBody>
        </p:sp>
        <p:sp>
          <p:nvSpPr>
            <p:cNvPr id="10248" name="Rectangle 8"/>
            <p:cNvSpPr>
              <a:spLocks noChangeArrowheads="1"/>
            </p:cNvSpPr>
            <p:nvPr/>
          </p:nvSpPr>
          <p:spPr bwMode="auto">
            <a:xfrm>
              <a:off x="2474" y="552"/>
              <a:ext cx="825" cy="588"/>
            </a:xfrm>
            <a:prstGeom prst="rect">
              <a:avLst/>
            </a:prstGeom>
            <a:solidFill>
              <a:schemeClr val="bg1"/>
            </a:solidFill>
            <a:ln w="5715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429" tIns="45714" rIns="91429" bIns="45714"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2800" b="0" dirty="0">
                  <a:latin typeface="Gill Sans" charset="0"/>
                  <a:ea typeface="Gill Sans" charset="0"/>
                  <a:cs typeface="Gill Sans" charset="0"/>
                </a:rPr>
                <a:t>MMU</a:t>
              </a:r>
            </a:p>
          </p:txBody>
        </p:sp>
        <p:sp>
          <p:nvSpPr>
            <p:cNvPr id="10249" name="Line 9"/>
            <p:cNvSpPr>
              <a:spLocks noChangeShapeType="1"/>
            </p:cNvSpPr>
            <p:nvPr/>
          </p:nvSpPr>
          <p:spPr bwMode="auto">
            <a:xfrm>
              <a:off x="3299" y="846"/>
              <a:ext cx="916" cy="0"/>
            </a:xfrm>
            <a:prstGeom prst="line">
              <a:avLst/>
            </a:prstGeom>
            <a:noFill/>
            <a:ln w="571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2000" b="0">
                <a:latin typeface="Gill Sans" charset="0"/>
                <a:ea typeface="Gill Sans" charset="0"/>
                <a:cs typeface="Gill Sans" charset="0"/>
              </a:endParaRPr>
            </a:p>
          </p:txBody>
        </p:sp>
        <p:sp>
          <p:nvSpPr>
            <p:cNvPr id="10250" name="Text Box 10"/>
            <p:cNvSpPr txBox="1">
              <a:spLocks noChangeArrowheads="1"/>
            </p:cNvSpPr>
            <p:nvPr/>
          </p:nvSpPr>
          <p:spPr bwMode="auto">
            <a:xfrm>
              <a:off x="1657" y="416"/>
              <a:ext cx="880" cy="446"/>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b="0" dirty="0">
                  <a:latin typeface="Gill Sans" charset="0"/>
                  <a:ea typeface="Gill Sans" charset="0"/>
                  <a:cs typeface="Gill Sans" charset="0"/>
                </a:rPr>
                <a:t>Virtual</a:t>
              </a:r>
            </a:p>
            <a:p>
              <a:pPr>
                <a:lnSpc>
                  <a:spcPct val="100000"/>
                </a:lnSpc>
                <a:spcBef>
                  <a:spcPct val="0"/>
                </a:spcBef>
                <a:buSzTx/>
              </a:pPr>
              <a:r>
                <a:rPr lang="en-US" altLang="ko-KR" b="0" dirty="0">
                  <a:latin typeface="Gill Sans" charset="0"/>
                  <a:ea typeface="Gill Sans" charset="0"/>
                  <a:cs typeface="Gill Sans" charset="0"/>
                </a:rPr>
                <a:t>Addresses</a:t>
              </a:r>
            </a:p>
          </p:txBody>
        </p:sp>
        <p:sp>
          <p:nvSpPr>
            <p:cNvPr id="10251" name="Text Box 11"/>
            <p:cNvSpPr txBox="1">
              <a:spLocks noChangeArrowheads="1"/>
            </p:cNvSpPr>
            <p:nvPr/>
          </p:nvSpPr>
          <p:spPr bwMode="auto">
            <a:xfrm>
              <a:off x="3312" y="426"/>
              <a:ext cx="873" cy="446"/>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429" tIns="45714" rIns="91429" bIns="45714">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b="0">
                  <a:latin typeface="Gill Sans" charset="0"/>
                  <a:ea typeface="Gill Sans" charset="0"/>
                  <a:cs typeface="Gill Sans" charset="0"/>
                </a:rPr>
                <a:t>Physical</a:t>
              </a:r>
            </a:p>
            <a:p>
              <a:pPr>
                <a:lnSpc>
                  <a:spcPct val="100000"/>
                </a:lnSpc>
                <a:spcBef>
                  <a:spcPct val="0"/>
                </a:spcBef>
                <a:buSzTx/>
              </a:pPr>
              <a:r>
                <a:rPr lang="en-US" altLang="ko-KR" b="0">
                  <a:latin typeface="Gill Sans" charset="0"/>
                  <a:ea typeface="Gill Sans" charset="0"/>
                  <a:cs typeface="Gill Sans" charset="0"/>
                </a:rPr>
                <a:t>Addresses</a:t>
              </a:r>
            </a:p>
          </p:txBody>
        </p:sp>
      </p:grpSp>
    </p:spTree>
    <p:extLst>
      <p:ext uri="{BB962C8B-B14F-4D97-AF65-F5344CB8AC3E}">
        <p14:creationId xmlns:p14="http://schemas.microsoft.com/office/powerpoint/2010/main" val="7172109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794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0794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07940">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07940">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07940">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07940">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07940">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07940">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07940">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07940">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07940">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07940">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07940">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7940"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0F0AE-A8D2-4D31-B376-B76FE27184B0}"/>
              </a:ext>
            </a:extLst>
          </p:cNvPr>
          <p:cNvSpPr>
            <a:spLocks noGrp="1"/>
          </p:cNvSpPr>
          <p:nvPr>
            <p:ph type="title"/>
          </p:nvPr>
        </p:nvSpPr>
        <p:spPr/>
        <p:txBody>
          <a:bodyPr/>
          <a:lstStyle/>
          <a:p>
            <a:r>
              <a:rPr lang="en-US" dirty="0"/>
              <a:t>Problems with Segmentation</a:t>
            </a:r>
          </a:p>
        </p:txBody>
      </p:sp>
      <p:sp>
        <p:nvSpPr>
          <p:cNvPr id="3" name="Content Placeholder 2">
            <a:extLst>
              <a:ext uri="{FF2B5EF4-FFF2-40B4-BE49-F238E27FC236}">
                <a16:creationId xmlns:a16="http://schemas.microsoft.com/office/drawing/2014/main" id="{171F1253-939A-44B9-AED3-15A064A70DB7}"/>
              </a:ext>
            </a:extLst>
          </p:cNvPr>
          <p:cNvSpPr>
            <a:spLocks noGrp="1"/>
          </p:cNvSpPr>
          <p:nvPr>
            <p:ph idx="1"/>
          </p:nvPr>
        </p:nvSpPr>
        <p:spPr/>
        <p:txBody>
          <a:bodyPr/>
          <a:lstStyle/>
          <a:p>
            <a:pPr>
              <a:lnSpc>
                <a:spcPct val="80000"/>
              </a:lnSpc>
              <a:spcBef>
                <a:spcPct val="20000"/>
              </a:spcBef>
            </a:pPr>
            <a:r>
              <a:rPr lang="en-US" altLang="ko-KR" dirty="0">
                <a:ea typeface="굴림" panose="020B0600000101010101" pitchFamily="34" charset="-127"/>
              </a:rPr>
              <a:t>Must fit variable-sized chunks into physical memory</a:t>
            </a:r>
          </a:p>
          <a:p>
            <a:pPr>
              <a:lnSpc>
                <a:spcPct val="80000"/>
              </a:lnSpc>
              <a:spcBef>
                <a:spcPct val="20000"/>
              </a:spcBef>
            </a:pPr>
            <a:endParaRPr lang="en-US" altLang="ko-KR" dirty="0">
              <a:ea typeface="굴림" panose="020B0600000101010101" pitchFamily="34" charset="-127"/>
            </a:endParaRPr>
          </a:p>
          <a:p>
            <a:pPr>
              <a:lnSpc>
                <a:spcPct val="80000"/>
              </a:lnSpc>
              <a:spcBef>
                <a:spcPct val="20000"/>
              </a:spcBef>
            </a:pPr>
            <a:r>
              <a:rPr lang="en-US" altLang="ko-KR" dirty="0">
                <a:ea typeface="굴림" panose="020B0600000101010101" pitchFamily="34" charset="-127"/>
              </a:rPr>
              <a:t>May move processes multiple times to fit everything</a:t>
            </a:r>
          </a:p>
          <a:p>
            <a:pPr>
              <a:lnSpc>
                <a:spcPct val="80000"/>
              </a:lnSpc>
              <a:spcBef>
                <a:spcPct val="20000"/>
              </a:spcBef>
            </a:pPr>
            <a:endParaRPr lang="en-US" altLang="ko-KR" dirty="0">
              <a:ea typeface="굴림" panose="020B0600000101010101" pitchFamily="34" charset="-127"/>
            </a:endParaRPr>
          </a:p>
          <a:p>
            <a:pPr>
              <a:lnSpc>
                <a:spcPct val="80000"/>
              </a:lnSpc>
              <a:spcBef>
                <a:spcPct val="20000"/>
              </a:spcBef>
            </a:pPr>
            <a:r>
              <a:rPr lang="en-US" altLang="ko-KR" dirty="0">
                <a:ea typeface="굴림" panose="020B0600000101010101" pitchFamily="34" charset="-127"/>
              </a:rPr>
              <a:t>Limited options for swapping to disk</a:t>
            </a:r>
          </a:p>
          <a:p>
            <a:pPr>
              <a:lnSpc>
                <a:spcPct val="80000"/>
              </a:lnSpc>
              <a:spcBef>
                <a:spcPct val="20000"/>
              </a:spcBef>
            </a:pPr>
            <a:endParaRPr lang="en-US" altLang="ko-KR" dirty="0">
              <a:solidFill>
                <a:schemeClr val="hlink"/>
              </a:solidFill>
              <a:ea typeface="굴림" panose="020B0600000101010101" pitchFamily="34" charset="-127"/>
            </a:endParaRPr>
          </a:p>
          <a:p>
            <a:pPr>
              <a:lnSpc>
                <a:spcPct val="80000"/>
              </a:lnSpc>
              <a:spcBef>
                <a:spcPct val="20000"/>
              </a:spcBef>
            </a:pPr>
            <a:r>
              <a:rPr lang="en-US" altLang="ko-KR" dirty="0">
                <a:solidFill>
                  <a:schemeClr val="hlink"/>
                </a:solidFill>
                <a:ea typeface="굴림" panose="020B0600000101010101" pitchFamily="34" charset="-127"/>
              </a:rPr>
              <a:t>Fragmentation</a:t>
            </a:r>
            <a:r>
              <a:rPr lang="en-US" altLang="ko-KR" dirty="0">
                <a:ea typeface="굴림" panose="020B0600000101010101" pitchFamily="34" charset="-127"/>
              </a:rPr>
              <a:t>: wasted space</a:t>
            </a:r>
          </a:p>
          <a:p>
            <a:pPr lvl="1">
              <a:lnSpc>
                <a:spcPct val="80000"/>
              </a:lnSpc>
              <a:spcBef>
                <a:spcPct val="20000"/>
              </a:spcBef>
            </a:pPr>
            <a:r>
              <a:rPr lang="en-US" altLang="ko-KR" dirty="0">
                <a:solidFill>
                  <a:schemeClr val="hlink"/>
                </a:solidFill>
                <a:ea typeface="굴림" panose="020B0600000101010101" pitchFamily="34" charset="-127"/>
              </a:rPr>
              <a:t>External</a:t>
            </a:r>
            <a:r>
              <a:rPr lang="en-US" altLang="ko-KR" dirty="0">
                <a:ea typeface="굴림" panose="020B0600000101010101" pitchFamily="34" charset="-127"/>
              </a:rPr>
              <a:t>: free gaps between allocated chunks</a:t>
            </a:r>
          </a:p>
          <a:p>
            <a:pPr lvl="1">
              <a:lnSpc>
                <a:spcPct val="80000"/>
              </a:lnSpc>
              <a:spcBef>
                <a:spcPct val="20000"/>
              </a:spcBef>
            </a:pPr>
            <a:r>
              <a:rPr lang="en-US" altLang="ko-KR" dirty="0">
                <a:solidFill>
                  <a:schemeClr val="hlink"/>
                </a:solidFill>
                <a:ea typeface="굴림" panose="020B0600000101010101" pitchFamily="34" charset="-127"/>
              </a:rPr>
              <a:t>Internal</a:t>
            </a:r>
            <a:r>
              <a:rPr lang="en-US" altLang="ko-KR" dirty="0">
                <a:ea typeface="굴림" panose="020B0600000101010101" pitchFamily="34" charset="-127"/>
              </a:rPr>
              <a:t>: don’t need all memory within allocated chunks</a:t>
            </a:r>
          </a:p>
        </p:txBody>
      </p:sp>
    </p:spTree>
    <p:extLst>
      <p:ext uri="{BB962C8B-B14F-4D97-AF65-F5344CB8AC3E}">
        <p14:creationId xmlns:p14="http://schemas.microsoft.com/office/powerpoint/2010/main" val="32279783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31">
            <a:extLst>
              <a:ext uri="{FF2B5EF4-FFF2-40B4-BE49-F238E27FC236}">
                <a16:creationId xmlns:a16="http://schemas.microsoft.com/office/drawing/2014/main" id="{23A4DA00-B795-DB4C-9849-B7A8A0E70E13}"/>
              </a:ext>
            </a:extLst>
          </p:cNvPr>
          <p:cNvSpPr/>
          <p:nvPr/>
        </p:nvSpPr>
        <p:spPr bwMode="auto">
          <a:xfrm>
            <a:off x="2209800" y="1011522"/>
            <a:ext cx="5522170" cy="2112679"/>
          </a:xfrm>
          <a:prstGeom prst="roundRect">
            <a:avLst/>
          </a:prstGeom>
          <a:solidFill>
            <a:schemeClr val="bg2">
              <a:lumMod val="20000"/>
              <a:lumOff val="80000"/>
            </a:schemeClr>
          </a:solidFill>
          <a:ln w="19050"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sp>
        <p:nvSpPr>
          <p:cNvPr id="2" name="Title 1">
            <a:extLst>
              <a:ext uri="{FF2B5EF4-FFF2-40B4-BE49-F238E27FC236}">
                <a16:creationId xmlns:a16="http://schemas.microsoft.com/office/drawing/2014/main" id="{956B8A41-3B71-2949-B117-F9D309E8DE58}"/>
              </a:ext>
            </a:extLst>
          </p:cNvPr>
          <p:cNvSpPr>
            <a:spLocks noGrp="1"/>
          </p:cNvSpPr>
          <p:nvPr>
            <p:ph type="title"/>
          </p:nvPr>
        </p:nvSpPr>
        <p:spPr/>
        <p:txBody>
          <a:bodyPr/>
          <a:lstStyle/>
          <a:p>
            <a:r>
              <a:rPr lang="en-US" dirty="0">
                <a:latin typeface="Gill Sans Light"/>
              </a:rPr>
              <a:t>Where and What is the MMU ?</a:t>
            </a:r>
          </a:p>
        </p:txBody>
      </p:sp>
      <p:sp>
        <p:nvSpPr>
          <p:cNvPr id="3" name="Content Placeholder 2">
            <a:extLst>
              <a:ext uri="{FF2B5EF4-FFF2-40B4-BE49-F238E27FC236}">
                <a16:creationId xmlns:a16="http://schemas.microsoft.com/office/drawing/2014/main" id="{7DC965F5-B69A-4E47-A14B-FF46D67FD1D4}"/>
              </a:ext>
            </a:extLst>
          </p:cNvPr>
          <p:cNvSpPr>
            <a:spLocks noGrp="1"/>
          </p:cNvSpPr>
          <p:nvPr>
            <p:ph idx="1"/>
          </p:nvPr>
        </p:nvSpPr>
        <p:spPr>
          <a:xfrm>
            <a:off x="542828" y="3258344"/>
            <a:ext cx="10963372" cy="3218656"/>
          </a:xfrm>
        </p:spPr>
        <p:txBody>
          <a:bodyPr>
            <a:normAutofit fontScale="92500" lnSpcReduction="20000"/>
          </a:bodyPr>
          <a:lstStyle/>
          <a:p>
            <a:r>
              <a:rPr lang="en-US" dirty="0">
                <a:latin typeface="Gill Sans Light"/>
              </a:rPr>
              <a:t>The processor requests READ Virtual-Address to memory system</a:t>
            </a:r>
          </a:p>
          <a:p>
            <a:pPr lvl="1"/>
            <a:r>
              <a:rPr lang="en-US" dirty="0">
                <a:latin typeface="Gill Sans Light"/>
              </a:rPr>
              <a:t>Through the MMU to the cache (to the memory)</a:t>
            </a:r>
          </a:p>
          <a:p>
            <a:r>
              <a:rPr lang="en-US" dirty="0">
                <a:latin typeface="Gill Sans Light"/>
              </a:rPr>
              <a:t>Some time later, the memory system responds with the data stored at the physical address (resulting from virtual </a:t>
            </a:r>
            <a:r>
              <a:rPr lang="en-US" dirty="0">
                <a:latin typeface="Gill Sans Light"/>
                <a:sym typeface="Wingdings" pitchFamily="2" charset="2"/>
              </a:rPr>
              <a:t> physical) translation</a:t>
            </a:r>
          </a:p>
          <a:p>
            <a:pPr lvl="1"/>
            <a:r>
              <a:rPr lang="en-US" dirty="0">
                <a:latin typeface="Gill Sans Light"/>
              </a:rPr>
              <a:t>Fast on a cache hit, slow on a miss</a:t>
            </a:r>
          </a:p>
          <a:p>
            <a:r>
              <a:rPr lang="en-US" dirty="0">
                <a:latin typeface="Gill Sans Light"/>
              </a:rPr>
              <a:t>So what is the MMU doing?</a:t>
            </a:r>
          </a:p>
          <a:p>
            <a:r>
              <a:rPr lang="en-US" dirty="0">
                <a:latin typeface="Gill Sans Light"/>
              </a:rPr>
              <a:t>On every reference (I-fetch, Load, Store) read (multiple levels of) page table entries to get physical frame or FAULT</a:t>
            </a:r>
          </a:p>
          <a:p>
            <a:pPr lvl="1"/>
            <a:r>
              <a:rPr lang="en-US" dirty="0">
                <a:latin typeface="Gill Sans Light"/>
              </a:rPr>
              <a:t>Through the caches to the memory</a:t>
            </a:r>
          </a:p>
          <a:p>
            <a:pPr lvl="1"/>
            <a:r>
              <a:rPr lang="en-US" dirty="0">
                <a:latin typeface="Gill Sans Light"/>
              </a:rPr>
              <a:t>Then read/write the physical location</a:t>
            </a:r>
          </a:p>
          <a:p>
            <a:endParaRPr lang="en-US" dirty="0">
              <a:latin typeface="Gill Sans Light"/>
            </a:endParaRPr>
          </a:p>
          <a:p>
            <a:endParaRPr lang="en-US" dirty="0">
              <a:latin typeface="Gill Sans Light"/>
            </a:endParaRPr>
          </a:p>
        </p:txBody>
      </p:sp>
      <p:sp>
        <p:nvSpPr>
          <p:cNvPr id="4" name="TextBox 3">
            <a:extLst>
              <a:ext uri="{FF2B5EF4-FFF2-40B4-BE49-F238E27FC236}">
                <a16:creationId xmlns:a16="http://schemas.microsoft.com/office/drawing/2014/main" id="{AF41AD6E-60F2-944D-A210-EDC6A34D3497}"/>
              </a:ext>
            </a:extLst>
          </p:cNvPr>
          <p:cNvSpPr txBox="1"/>
          <p:nvPr/>
        </p:nvSpPr>
        <p:spPr>
          <a:xfrm>
            <a:off x="2347103" y="1734236"/>
            <a:ext cx="1313180" cy="646331"/>
          </a:xfrm>
          <a:prstGeom prst="rect">
            <a:avLst/>
          </a:prstGeom>
          <a:noFill/>
        </p:spPr>
        <p:txBody>
          <a:bodyPr wrap="none" rtlCol="0">
            <a:spAutoFit/>
          </a:bodyPr>
          <a:lstStyle/>
          <a:p>
            <a:r>
              <a:rPr lang="en-US" dirty="0">
                <a:latin typeface="Gill Sans Light"/>
              </a:rPr>
              <a:t>Processor</a:t>
            </a:r>
          </a:p>
          <a:p>
            <a:pPr algn="ctr"/>
            <a:r>
              <a:rPr lang="en-US" dirty="0">
                <a:latin typeface="Gill Sans Light"/>
              </a:rPr>
              <a:t>(core)</a:t>
            </a:r>
          </a:p>
        </p:txBody>
      </p:sp>
      <p:sp>
        <p:nvSpPr>
          <p:cNvPr id="5" name="TextBox 4">
            <a:extLst>
              <a:ext uri="{FF2B5EF4-FFF2-40B4-BE49-F238E27FC236}">
                <a16:creationId xmlns:a16="http://schemas.microsoft.com/office/drawing/2014/main" id="{D358B269-5795-6145-8D41-4BECE1AB69A8}"/>
              </a:ext>
            </a:extLst>
          </p:cNvPr>
          <p:cNvSpPr txBox="1"/>
          <p:nvPr/>
        </p:nvSpPr>
        <p:spPr>
          <a:xfrm>
            <a:off x="6514442" y="1872144"/>
            <a:ext cx="1159292" cy="369332"/>
          </a:xfrm>
          <a:prstGeom prst="rect">
            <a:avLst/>
          </a:prstGeom>
          <a:noFill/>
        </p:spPr>
        <p:txBody>
          <a:bodyPr wrap="none" rtlCol="0">
            <a:spAutoFit/>
          </a:bodyPr>
          <a:lstStyle/>
          <a:p>
            <a:r>
              <a:rPr lang="en-US" dirty="0">
                <a:latin typeface="Gill Sans Light"/>
              </a:rPr>
              <a:t>Cache(s)</a:t>
            </a:r>
          </a:p>
        </p:txBody>
      </p:sp>
      <p:sp>
        <p:nvSpPr>
          <p:cNvPr id="6" name="TextBox 5">
            <a:extLst>
              <a:ext uri="{FF2B5EF4-FFF2-40B4-BE49-F238E27FC236}">
                <a16:creationId xmlns:a16="http://schemas.microsoft.com/office/drawing/2014/main" id="{4793D304-A81F-B147-A787-7BC2E14A1CDB}"/>
              </a:ext>
            </a:extLst>
          </p:cNvPr>
          <p:cNvSpPr txBox="1"/>
          <p:nvPr/>
        </p:nvSpPr>
        <p:spPr>
          <a:xfrm>
            <a:off x="8881041" y="1011522"/>
            <a:ext cx="1120820" cy="646331"/>
          </a:xfrm>
          <a:prstGeom prst="rect">
            <a:avLst/>
          </a:prstGeom>
          <a:noFill/>
        </p:spPr>
        <p:txBody>
          <a:bodyPr wrap="none" rtlCol="0">
            <a:spAutoFit/>
          </a:bodyPr>
          <a:lstStyle/>
          <a:p>
            <a:r>
              <a:rPr lang="en-US" dirty="0">
                <a:latin typeface="Gill Sans Light"/>
              </a:rPr>
              <a:t>Physical</a:t>
            </a:r>
          </a:p>
          <a:p>
            <a:r>
              <a:rPr lang="en-US" dirty="0">
                <a:latin typeface="Gill Sans Light"/>
              </a:rPr>
              <a:t>Memory</a:t>
            </a:r>
          </a:p>
        </p:txBody>
      </p:sp>
      <p:sp>
        <p:nvSpPr>
          <p:cNvPr id="7" name="TextBox 6">
            <a:extLst>
              <a:ext uri="{FF2B5EF4-FFF2-40B4-BE49-F238E27FC236}">
                <a16:creationId xmlns:a16="http://schemas.microsoft.com/office/drawing/2014/main" id="{5A0DE929-356C-5641-8AFB-3FB2448B4C3B}"/>
              </a:ext>
            </a:extLst>
          </p:cNvPr>
          <p:cNvSpPr txBox="1"/>
          <p:nvPr/>
        </p:nvSpPr>
        <p:spPr>
          <a:xfrm>
            <a:off x="4628961" y="1872734"/>
            <a:ext cx="761747" cy="369332"/>
          </a:xfrm>
          <a:prstGeom prst="rect">
            <a:avLst/>
          </a:prstGeom>
          <a:noFill/>
        </p:spPr>
        <p:txBody>
          <a:bodyPr wrap="none" rtlCol="0">
            <a:spAutoFit/>
          </a:bodyPr>
          <a:lstStyle/>
          <a:p>
            <a:r>
              <a:rPr lang="en-US" dirty="0">
                <a:latin typeface="Gill Sans Light"/>
              </a:rPr>
              <a:t>MMU</a:t>
            </a:r>
          </a:p>
        </p:txBody>
      </p:sp>
      <p:sp>
        <p:nvSpPr>
          <p:cNvPr id="8" name="Rectangle 7">
            <a:extLst>
              <a:ext uri="{FF2B5EF4-FFF2-40B4-BE49-F238E27FC236}">
                <a16:creationId xmlns:a16="http://schemas.microsoft.com/office/drawing/2014/main" id="{3A62875F-B690-864B-9D2A-1F5B7BDCB5A7}"/>
              </a:ext>
            </a:extLst>
          </p:cNvPr>
          <p:cNvSpPr/>
          <p:nvPr/>
        </p:nvSpPr>
        <p:spPr bwMode="auto">
          <a:xfrm>
            <a:off x="2347103" y="1447800"/>
            <a:ext cx="1295400" cy="1219200"/>
          </a:xfrm>
          <a:prstGeom prst="rect">
            <a:avLst/>
          </a:prstGeom>
          <a:no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sp>
        <p:nvSpPr>
          <p:cNvPr id="9" name="Rectangle 8">
            <a:extLst>
              <a:ext uri="{FF2B5EF4-FFF2-40B4-BE49-F238E27FC236}">
                <a16:creationId xmlns:a16="http://schemas.microsoft.com/office/drawing/2014/main" id="{B96C78D9-5676-1F4D-8743-18AF526FFF8F}"/>
              </a:ext>
            </a:extLst>
          </p:cNvPr>
          <p:cNvSpPr/>
          <p:nvPr/>
        </p:nvSpPr>
        <p:spPr bwMode="auto">
          <a:xfrm>
            <a:off x="4608068" y="1667256"/>
            <a:ext cx="878333" cy="780288"/>
          </a:xfrm>
          <a:prstGeom prst="rect">
            <a:avLst/>
          </a:prstGeom>
          <a:no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sp>
        <p:nvSpPr>
          <p:cNvPr id="10" name="Rectangle 9">
            <a:extLst>
              <a:ext uri="{FF2B5EF4-FFF2-40B4-BE49-F238E27FC236}">
                <a16:creationId xmlns:a16="http://schemas.microsoft.com/office/drawing/2014/main" id="{5C598C20-4FE3-E840-876D-27FE610CAD07}"/>
              </a:ext>
            </a:extLst>
          </p:cNvPr>
          <p:cNvSpPr/>
          <p:nvPr/>
        </p:nvSpPr>
        <p:spPr bwMode="auto">
          <a:xfrm>
            <a:off x="6350449" y="1568792"/>
            <a:ext cx="1383965" cy="976039"/>
          </a:xfrm>
          <a:prstGeom prst="rect">
            <a:avLst/>
          </a:prstGeom>
          <a:no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sp>
        <p:nvSpPr>
          <p:cNvPr id="11" name="Rectangle 10">
            <a:extLst>
              <a:ext uri="{FF2B5EF4-FFF2-40B4-BE49-F238E27FC236}">
                <a16:creationId xmlns:a16="http://schemas.microsoft.com/office/drawing/2014/main" id="{2BB82E40-A3E5-E54C-BC9B-62958C6842B5}"/>
              </a:ext>
            </a:extLst>
          </p:cNvPr>
          <p:cNvSpPr/>
          <p:nvPr/>
        </p:nvSpPr>
        <p:spPr bwMode="auto">
          <a:xfrm>
            <a:off x="8839201" y="914400"/>
            <a:ext cx="1119217" cy="2133600"/>
          </a:xfrm>
          <a:prstGeom prst="rect">
            <a:avLst/>
          </a:prstGeom>
          <a:no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cxnSp>
        <p:nvCxnSpPr>
          <p:cNvPr id="13" name="Straight Arrow Connector 12">
            <a:extLst>
              <a:ext uri="{FF2B5EF4-FFF2-40B4-BE49-F238E27FC236}">
                <a16:creationId xmlns:a16="http://schemas.microsoft.com/office/drawing/2014/main" id="{29CB3641-ACDB-7C44-9411-744B43950D63}"/>
              </a:ext>
            </a:extLst>
          </p:cNvPr>
          <p:cNvCxnSpPr/>
          <p:nvPr/>
        </p:nvCxnSpPr>
        <p:spPr bwMode="auto">
          <a:xfrm>
            <a:off x="3642503" y="1872734"/>
            <a:ext cx="965564" cy="0"/>
          </a:xfrm>
          <a:prstGeom prst="straightConnector1">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4" name="TextBox 13">
            <a:extLst>
              <a:ext uri="{FF2B5EF4-FFF2-40B4-BE49-F238E27FC236}">
                <a16:creationId xmlns:a16="http://schemas.microsoft.com/office/drawing/2014/main" id="{66A6C09A-FEE3-E741-9BDF-DE0E600ED55D}"/>
              </a:ext>
            </a:extLst>
          </p:cNvPr>
          <p:cNvSpPr txBox="1"/>
          <p:nvPr/>
        </p:nvSpPr>
        <p:spPr>
          <a:xfrm rot="20126347">
            <a:off x="3788049" y="1189364"/>
            <a:ext cx="1795684" cy="307777"/>
          </a:xfrm>
          <a:prstGeom prst="rect">
            <a:avLst/>
          </a:prstGeom>
          <a:noFill/>
        </p:spPr>
        <p:txBody>
          <a:bodyPr wrap="none" rtlCol="0">
            <a:spAutoFit/>
          </a:bodyPr>
          <a:lstStyle/>
          <a:p>
            <a:r>
              <a:rPr lang="en-US" sz="1400" dirty="0">
                <a:latin typeface="Gill Sans Light"/>
              </a:rPr>
              <a:t>Read &lt;</a:t>
            </a:r>
            <a:r>
              <a:rPr lang="en-US" sz="1400" dirty="0" err="1">
                <a:latin typeface="Gill Sans Light"/>
              </a:rPr>
              <a:t>V_Addr</a:t>
            </a:r>
            <a:r>
              <a:rPr lang="en-US" sz="1400" dirty="0">
                <a:latin typeface="Gill Sans Light"/>
              </a:rPr>
              <a:t> m&gt;</a:t>
            </a:r>
          </a:p>
        </p:txBody>
      </p:sp>
      <p:sp>
        <p:nvSpPr>
          <p:cNvPr id="15" name="TextBox 14">
            <a:extLst>
              <a:ext uri="{FF2B5EF4-FFF2-40B4-BE49-F238E27FC236}">
                <a16:creationId xmlns:a16="http://schemas.microsoft.com/office/drawing/2014/main" id="{E0452852-256B-FC4F-AA0B-CB1A70077B9D}"/>
              </a:ext>
            </a:extLst>
          </p:cNvPr>
          <p:cNvSpPr txBox="1"/>
          <p:nvPr/>
        </p:nvSpPr>
        <p:spPr>
          <a:xfrm>
            <a:off x="3180916" y="2705287"/>
            <a:ext cx="2737508" cy="307777"/>
          </a:xfrm>
          <a:prstGeom prst="rect">
            <a:avLst/>
          </a:prstGeom>
          <a:noFill/>
        </p:spPr>
        <p:txBody>
          <a:bodyPr wrap="square" rtlCol="0">
            <a:spAutoFit/>
          </a:bodyPr>
          <a:lstStyle/>
          <a:p>
            <a:r>
              <a:rPr lang="en-US" sz="1400" dirty="0">
                <a:latin typeface="Gill Sans Light"/>
              </a:rPr>
              <a:t>&lt; data @ mem[</a:t>
            </a:r>
            <a:r>
              <a:rPr lang="en-US" sz="1400" dirty="0" err="1">
                <a:latin typeface="Gill Sans Light"/>
              </a:rPr>
              <a:t>VtoP</a:t>
            </a:r>
            <a:r>
              <a:rPr lang="en-US" sz="1400" dirty="0">
                <a:latin typeface="Gill Sans Light"/>
              </a:rPr>
              <a:t>(m)] &gt;</a:t>
            </a:r>
          </a:p>
        </p:txBody>
      </p:sp>
      <p:cxnSp>
        <p:nvCxnSpPr>
          <p:cNvPr id="16" name="Straight Arrow Connector 15">
            <a:extLst>
              <a:ext uri="{FF2B5EF4-FFF2-40B4-BE49-F238E27FC236}">
                <a16:creationId xmlns:a16="http://schemas.microsoft.com/office/drawing/2014/main" id="{15A445FD-B435-6A48-AB9D-559E7F25815E}"/>
              </a:ext>
            </a:extLst>
          </p:cNvPr>
          <p:cNvCxnSpPr>
            <a:cxnSpLocks/>
          </p:cNvCxnSpPr>
          <p:nvPr/>
        </p:nvCxnSpPr>
        <p:spPr bwMode="auto">
          <a:xfrm flipH="1">
            <a:off x="3642503" y="2232922"/>
            <a:ext cx="965564" cy="0"/>
          </a:xfrm>
          <a:prstGeom prst="straightConnector1">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7" name="Straight Arrow Connector 16">
            <a:extLst>
              <a:ext uri="{FF2B5EF4-FFF2-40B4-BE49-F238E27FC236}">
                <a16:creationId xmlns:a16="http://schemas.microsoft.com/office/drawing/2014/main" id="{DF70C5B3-6311-EF41-A4F9-7264B3F743A2}"/>
              </a:ext>
            </a:extLst>
          </p:cNvPr>
          <p:cNvCxnSpPr>
            <a:cxnSpLocks/>
          </p:cNvCxnSpPr>
          <p:nvPr/>
        </p:nvCxnSpPr>
        <p:spPr bwMode="auto">
          <a:xfrm>
            <a:off x="5486400" y="1880616"/>
            <a:ext cx="864048" cy="0"/>
          </a:xfrm>
          <a:prstGeom prst="straightConnector1">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8" name="Straight Arrow Connector 17">
            <a:extLst>
              <a:ext uri="{FF2B5EF4-FFF2-40B4-BE49-F238E27FC236}">
                <a16:creationId xmlns:a16="http://schemas.microsoft.com/office/drawing/2014/main" id="{04DFC86A-A55D-7841-91C8-D79B7E530DF1}"/>
              </a:ext>
            </a:extLst>
          </p:cNvPr>
          <p:cNvCxnSpPr>
            <a:cxnSpLocks/>
          </p:cNvCxnSpPr>
          <p:nvPr/>
        </p:nvCxnSpPr>
        <p:spPr bwMode="auto">
          <a:xfrm flipH="1">
            <a:off x="5486400" y="2232922"/>
            <a:ext cx="864048" cy="7882"/>
          </a:xfrm>
          <a:prstGeom prst="straightConnector1">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1" name="TextBox 20">
            <a:extLst>
              <a:ext uri="{FF2B5EF4-FFF2-40B4-BE49-F238E27FC236}">
                <a16:creationId xmlns:a16="http://schemas.microsoft.com/office/drawing/2014/main" id="{EF0886A6-2574-B940-84A3-C0088B9B2122}"/>
              </a:ext>
            </a:extLst>
          </p:cNvPr>
          <p:cNvSpPr txBox="1"/>
          <p:nvPr/>
        </p:nvSpPr>
        <p:spPr>
          <a:xfrm rot="20126347">
            <a:off x="5541258" y="1129320"/>
            <a:ext cx="1946367" cy="307777"/>
          </a:xfrm>
          <a:prstGeom prst="rect">
            <a:avLst/>
          </a:prstGeom>
          <a:noFill/>
        </p:spPr>
        <p:txBody>
          <a:bodyPr wrap="none" rtlCol="0">
            <a:spAutoFit/>
          </a:bodyPr>
          <a:lstStyle/>
          <a:p>
            <a:r>
              <a:rPr lang="en-US" sz="1400" dirty="0">
                <a:latin typeface="Gill Sans Light"/>
              </a:rPr>
              <a:t>Read &lt;</a:t>
            </a:r>
            <a:r>
              <a:rPr lang="en-US" sz="1400" dirty="0" err="1">
                <a:latin typeface="Gill Sans Light"/>
              </a:rPr>
              <a:t>Phs_Addr</a:t>
            </a:r>
            <a:r>
              <a:rPr lang="en-US" sz="1400" dirty="0">
                <a:latin typeface="Gill Sans Light"/>
              </a:rPr>
              <a:t> X &gt;</a:t>
            </a:r>
          </a:p>
        </p:txBody>
      </p:sp>
      <p:sp>
        <p:nvSpPr>
          <p:cNvPr id="23" name="Left-Right Arrow 22">
            <a:extLst>
              <a:ext uri="{FF2B5EF4-FFF2-40B4-BE49-F238E27FC236}">
                <a16:creationId xmlns:a16="http://schemas.microsoft.com/office/drawing/2014/main" id="{B8087208-A40A-E343-B959-B4F25E18F680}"/>
              </a:ext>
            </a:extLst>
          </p:cNvPr>
          <p:cNvSpPr/>
          <p:nvPr/>
        </p:nvSpPr>
        <p:spPr bwMode="auto">
          <a:xfrm>
            <a:off x="7734414" y="1880616"/>
            <a:ext cx="1104787" cy="352306"/>
          </a:xfrm>
          <a:prstGeom prst="leftRightArrow">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sp>
        <p:nvSpPr>
          <p:cNvPr id="24" name="TextBox 23">
            <a:extLst>
              <a:ext uri="{FF2B5EF4-FFF2-40B4-BE49-F238E27FC236}">
                <a16:creationId xmlns:a16="http://schemas.microsoft.com/office/drawing/2014/main" id="{934B0827-732B-A04D-B116-C3F76A2EF772}"/>
              </a:ext>
            </a:extLst>
          </p:cNvPr>
          <p:cNvSpPr txBox="1"/>
          <p:nvPr/>
        </p:nvSpPr>
        <p:spPr>
          <a:xfrm rot="18275228">
            <a:off x="7477132" y="1872102"/>
            <a:ext cx="1569660" cy="369332"/>
          </a:xfrm>
          <a:prstGeom prst="rect">
            <a:avLst/>
          </a:prstGeom>
          <a:noFill/>
        </p:spPr>
        <p:txBody>
          <a:bodyPr wrap="none" rtlCol="0">
            <a:spAutoFit/>
          </a:bodyPr>
          <a:lstStyle/>
          <a:p>
            <a:r>
              <a:rPr lang="en-US" dirty="0">
                <a:solidFill>
                  <a:srgbClr val="FF0000"/>
                </a:solidFill>
                <a:latin typeface="Gill Sans Light"/>
              </a:rPr>
              <a:t>Memory Bus</a:t>
            </a:r>
          </a:p>
        </p:txBody>
      </p:sp>
      <p:sp>
        <p:nvSpPr>
          <p:cNvPr id="25" name="TextBox 24">
            <a:extLst>
              <a:ext uri="{FF2B5EF4-FFF2-40B4-BE49-F238E27FC236}">
                <a16:creationId xmlns:a16="http://schemas.microsoft.com/office/drawing/2014/main" id="{0955972F-B603-7E46-82E6-4D5628E972CB}"/>
              </a:ext>
            </a:extLst>
          </p:cNvPr>
          <p:cNvSpPr txBox="1"/>
          <p:nvPr/>
        </p:nvSpPr>
        <p:spPr>
          <a:xfrm rot="20413803">
            <a:off x="8803294" y="1695949"/>
            <a:ext cx="1210588" cy="369332"/>
          </a:xfrm>
          <a:prstGeom prst="rect">
            <a:avLst/>
          </a:prstGeom>
          <a:noFill/>
        </p:spPr>
        <p:txBody>
          <a:bodyPr wrap="none" rtlCol="0">
            <a:spAutoFit/>
          </a:bodyPr>
          <a:lstStyle/>
          <a:p>
            <a:r>
              <a:rPr lang="en-US" dirty="0" err="1">
                <a:solidFill>
                  <a:srgbClr val="233AE1"/>
                </a:solidFill>
                <a:latin typeface="Gill Sans Light"/>
              </a:rPr>
              <a:t>pgm</a:t>
            </a:r>
            <a:r>
              <a:rPr lang="en-US" dirty="0">
                <a:solidFill>
                  <a:srgbClr val="233AE1"/>
                </a:solidFill>
                <a:latin typeface="Gill Sans Light"/>
              </a:rPr>
              <a:t> data</a:t>
            </a:r>
          </a:p>
        </p:txBody>
      </p:sp>
      <p:grpSp>
        <p:nvGrpSpPr>
          <p:cNvPr id="28" name="Group 27">
            <a:extLst>
              <a:ext uri="{FF2B5EF4-FFF2-40B4-BE49-F238E27FC236}">
                <a16:creationId xmlns:a16="http://schemas.microsoft.com/office/drawing/2014/main" id="{C09DE81A-455D-4F40-AD8D-DBB598BCBF63}"/>
              </a:ext>
            </a:extLst>
          </p:cNvPr>
          <p:cNvGrpSpPr/>
          <p:nvPr/>
        </p:nvGrpSpPr>
        <p:grpSpPr>
          <a:xfrm>
            <a:off x="9179276" y="2258308"/>
            <a:ext cx="736153" cy="650414"/>
            <a:chOff x="4800600" y="2854786"/>
            <a:chExt cx="736153" cy="650414"/>
          </a:xfrm>
        </p:grpSpPr>
        <p:sp>
          <p:nvSpPr>
            <p:cNvPr id="26" name="Rectangle 25">
              <a:extLst>
                <a:ext uri="{FF2B5EF4-FFF2-40B4-BE49-F238E27FC236}">
                  <a16:creationId xmlns:a16="http://schemas.microsoft.com/office/drawing/2014/main" id="{FBF858B0-49E7-4046-9BD2-4342E4F42E3D}"/>
                </a:ext>
              </a:extLst>
            </p:cNvPr>
            <p:cNvSpPr/>
            <p:nvPr/>
          </p:nvSpPr>
          <p:spPr bwMode="auto">
            <a:xfrm>
              <a:off x="4826448" y="2854786"/>
              <a:ext cx="659952" cy="650414"/>
            </a:xfrm>
            <a:prstGeom prst="rect">
              <a:avLst/>
            </a:prstGeom>
            <a:solidFill>
              <a:schemeClr val="bg1"/>
            </a:solidFill>
            <a:ln w="19050" cap="flat" cmpd="sng" algn="ctr">
              <a:solidFill>
                <a:schemeClr val="accent1">
                  <a:lumMod val="75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solidFill>
                  <a:srgbClr val="233AE1"/>
                </a:solidFill>
                <a:latin typeface="Gill Sans Light"/>
              </a:endParaRPr>
            </a:p>
          </p:txBody>
        </p:sp>
        <p:sp>
          <p:nvSpPr>
            <p:cNvPr id="27" name="TextBox 26">
              <a:extLst>
                <a:ext uri="{FF2B5EF4-FFF2-40B4-BE49-F238E27FC236}">
                  <a16:creationId xmlns:a16="http://schemas.microsoft.com/office/drawing/2014/main" id="{FFD12719-5A59-344A-8185-A46786D2055D}"/>
                </a:ext>
              </a:extLst>
            </p:cNvPr>
            <p:cNvSpPr txBox="1"/>
            <p:nvPr/>
          </p:nvSpPr>
          <p:spPr>
            <a:xfrm>
              <a:off x="4800600" y="2883213"/>
              <a:ext cx="736153" cy="523220"/>
            </a:xfrm>
            <a:prstGeom prst="rect">
              <a:avLst/>
            </a:prstGeom>
            <a:noFill/>
            <a:ln>
              <a:noFill/>
            </a:ln>
          </p:spPr>
          <p:txBody>
            <a:bodyPr wrap="square" rtlCol="0">
              <a:spAutoFit/>
            </a:bodyPr>
            <a:lstStyle/>
            <a:p>
              <a:pPr algn="ctr"/>
              <a:r>
                <a:rPr lang="en-US" sz="1400" dirty="0">
                  <a:solidFill>
                    <a:srgbClr val="233AE1"/>
                  </a:solidFill>
                  <a:latin typeface="Gill Sans Light"/>
                  <a:cs typeface="Arial" panose="020B0604020202020204" pitchFamily="34" charset="0"/>
                </a:rPr>
                <a:t>page tables</a:t>
              </a:r>
            </a:p>
          </p:txBody>
        </p:sp>
      </p:grpSp>
      <p:grpSp>
        <p:nvGrpSpPr>
          <p:cNvPr id="29" name="Group 28">
            <a:extLst>
              <a:ext uri="{FF2B5EF4-FFF2-40B4-BE49-F238E27FC236}">
                <a16:creationId xmlns:a16="http://schemas.microsoft.com/office/drawing/2014/main" id="{DF3E87F2-7B24-A747-8CA6-5F452453847E}"/>
              </a:ext>
            </a:extLst>
          </p:cNvPr>
          <p:cNvGrpSpPr/>
          <p:nvPr/>
        </p:nvGrpSpPr>
        <p:grpSpPr>
          <a:xfrm>
            <a:off x="3799101" y="2357377"/>
            <a:ext cx="736153" cy="336204"/>
            <a:chOff x="4800600" y="2854786"/>
            <a:chExt cx="736153" cy="336204"/>
          </a:xfrm>
        </p:grpSpPr>
        <p:sp>
          <p:nvSpPr>
            <p:cNvPr id="30" name="Rectangle 29">
              <a:extLst>
                <a:ext uri="{FF2B5EF4-FFF2-40B4-BE49-F238E27FC236}">
                  <a16:creationId xmlns:a16="http://schemas.microsoft.com/office/drawing/2014/main" id="{DE8D0818-8AEA-6D4F-8447-BD798450B8B6}"/>
                </a:ext>
              </a:extLst>
            </p:cNvPr>
            <p:cNvSpPr/>
            <p:nvPr/>
          </p:nvSpPr>
          <p:spPr bwMode="auto">
            <a:xfrm>
              <a:off x="4826448" y="2854786"/>
              <a:ext cx="659952" cy="307777"/>
            </a:xfrm>
            <a:prstGeom prst="rect">
              <a:avLst/>
            </a:prstGeom>
            <a:solidFill>
              <a:schemeClr val="bg1"/>
            </a:solidFill>
            <a:ln w="19050" cap="flat" cmpd="sng" algn="ctr">
              <a:solidFill>
                <a:schemeClr val="accent1">
                  <a:lumMod val="75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solidFill>
                  <a:srgbClr val="233AE1"/>
                </a:solidFill>
                <a:latin typeface="Gill Sans Light"/>
              </a:endParaRPr>
            </a:p>
          </p:txBody>
        </p:sp>
        <p:sp>
          <p:nvSpPr>
            <p:cNvPr id="31" name="TextBox 30">
              <a:extLst>
                <a:ext uri="{FF2B5EF4-FFF2-40B4-BE49-F238E27FC236}">
                  <a16:creationId xmlns:a16="http://schemas.microsoft.com/office/drawing/2014/main" id="{DBDF2912-C53D-7D46-A03E-B3EE29306156}"/>
                </a:ext>
              </a:extLst>
            </p:cNvPr>
            <p:cNvSpPr txBox="1"/>
            <p:nvPr/>
          </p:nvSpPr>
          <p:spPr>
            <a:xfrm>
              <a:off x="4800600" y="2883213"/>
              <a:ext cx="736153" cy="307777"/>
            </a:xfrm>
            <a:prstGeom prst="rect">
              <a:avLst/>
            </a:prstGeom>
            <a:noFill/>
            <a:ln>
              <a:noFill/>
            </a:ln>
          </p:spPr>
          <p:txBody>
            <a:bodyPr wrap="square" rtlCol="0">
              <a:spAutoFit/>
            </a:bodyPr>
            <a:lstStyle/>
            <a:p>
              <a:pPr algn="ctr"/>
              <a:r>
                <a:rPr lang="en-US" sz="1400" dirty="0">
                  <a:solidFill>
                    <a:srgbClr val="233AE1"/>
                  </a:solidFill>
                  <a:latin typeface="Gill Sans Light"/>
                  <a:cs typeface="Arial" panose="020B0604020202020204" pitchFamily="34" charset="0"/>
                </a:rPr>
                <a:t>PTBR</a:t>
              </a:r>
            </a:p>
          </p:txBody>
        </p:sp>
      </p:grpSp>
    </p:spTree>
    <p:extLst>
      <p:ext uri="{BB962C8B-B14F-4D97-AF65-F5344CB8AC3E}">
        <p14:creationId xmlns:p14="http://schemas.microsoft.com/office/powerpoint/2010/main" val="26779840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ko-KR" dirty="0">
                <a:ea typeface="굴림" panose="020B0600000101010101" pitchFamily="34" charset="-127"/>
              </a:rPr>
              <a:t>Recall: CS61c Caching Concept</a:t>
            </a:r>
          </a:p>
        </p:txBody>
      </p:sp>
      <p:sp>
        <p:nvSpPr>
          <p:cNvPr id="739331" name="Rectangle 3"/>
          <p:cNvSpPr>
            <a:spLocks noGrp="1" noChangeArrowheads="1"/>
          </p:cNvSpPr>
          <p:nvPr>
            <p:ph type="body" idx="1"/>
          </p:nvPr>
        </p:nvSpPr>
        <p:spPr>
          <a:xfrm>
            <a:off x="76200" y="2276132"/>
            <a:ext cx="11811000" cy="4267199"/>
          </a:xfrm>
        </p:spPr>
        <p:txBody>
          <a:bodyPr>
            <a:normAutofit/>
          </a:bodyPr>
          <a:lstStyle/>
          <a:p>
            <a:pPr>
              <a:spcBef>
                <a:spcPct val="20000"/>
              </a:spcBef>
            </a:pPr>
            <a:r>
              <a:rPr lang="en-US" altLang="ko-KR" dirty="0">
                <a:solidFill>
                  <a:schemeClr val="hlink"/>
                </a:solidFill>
                <a:ea typeface="굴림" panose="020B0600000101010101" pitchFamily="34" charset="-127"/>
              </a:rPr>
              <a:t>Cache</a:t>
            </a:r>
            <a:r>
              <a:rPr lang="en-US" altLang="ko-KR" dirty="0">
                <a:ea typeface="굴림" panose="020B0600000101010101" pitchFamily="34" charset="-127"/>
              </a:rPr>
              <a:t>: a repository for copies that can be accessed more quickly than the original</a:t>
            </a:r>
          </a:p>
          <a:p>
            <a:pPr lvl="1">
              <a:spcBef>
                <a:spcPct val="20000"/>
              </a:spcBef>
            </a:pPr>
            <a:r>
              <a:rPr lang="en-US" altLang="ko-KR" sz="2400" dirty="0">
                <a:ea typeface="굴림" panose="020B0600000101010101" pitchFamily="34" charset="-127"/>
              </a:rPr>
              <a:t>Make frequent case fast and infrequent case less dominant</a:t>
            </a:r>
          </a:p>
          <a:p>
            <a:pPr>
              <a:spcBef>
                <a:spcPct val="20000"/>
              </a:spcBef>
            </a:pPr>
            <a:r>
              <a:rPr lang="en-US" altLang="ko-KR" dirty="0">
                <a:ea typeface="굴림" panose="020B0600000101010101" pitchFamily="34" charset="-127"/>
              </a:rPr>
              <a:t>Caching underlies many techniques used today to make computers fast</a:t>
            </a:r>
          </a:p>
          <a:p>
            <a:pPr lvl="1">
              <a:spcBef>
                <a:spcPct val="20000"/>
              </a:spcBef>
            </a:pPr>
            <a:r>
              <a:rPr lang="en-US" altLang="ko-KR" sz="2400" dirty="0">
                <a:ea typeface="굴림" panose="020B0600000101010101" pitchFamily="34" charset="-127"/>
              </a:rPr>
              <a:t>Can cache: memory locations, address translations, pages, file blocks, file names, network routes, etc…</a:t>
            </a:r>
          </a:p>
          <a:p>
            <a:pPr>
              <a:spcBef>
                <a:spcPct val="20000"/>
              </a:spcBef>
            </a:pPr>
            <a:r>
              <a:rPr lang="en-US" altLang="ko-KR" dirty="0">
                <a:ea typeface="굴림" panose="020B0600000101010101" pitchFamily="34" charset="-127"/>
              </a:rPr>
              <a:t>Only good if:</a:t>
            </a:r>
          </a:p>
          <a:p>
            <a:pPr lvl="1">
              <a:spcBef>
                <a:spcPct val="20000"/>
              </a:spcBef>
            </a:pPr>
            <a:r>
              <a:rPr lang="en-US" altLang="ko-KR" sz="2400" dirty="0">
                <a:ea typeface="굴림" panose="020B0600000101010101" pitchFamily="34" charset="-127"/>
              </a:rPr>
              <a:t>Frequent case frequent enough and</a:t>
            </a:r>
          </a:p>
          <a:p>
            <a:pPr lvl="1">
              <a:spcBef>
                <a:spcPct val="20000"/>
              </a:spcBef>
            </a:pPr>
            <a:r>
              <a:rPr lang="en-US" altLang="ko-KR" sz="2400" dirty="0">
                <a:ea typeface="굴림" panose="020B0600000101010101" pitchFamily="34" charset="-127"/>
              </a:rPr>
              <a:t>Infrequent case not too expensive</a:t>
            </a:r>
          </a:p>
          <a:p>
            <a:pPr>
              <a:spcBef>
                <a:spcPct val="20000"/>
              </a:spcBef>
            </a:pPr>
            <a:r>
              <a:rPr lang="en-US" altLang="ko-KR" dirty="0">
                <a:ea typeface="굴림" panose="020B0600000101010101" pitchFamily="34" charset="-127"/>
              </a:rPr>
              <a:t>Important measure: Average Access time = </a:t>
            </a:r>
            <a:br>
              <a:rPr lang="en-US" altLang="ko-KR" dirty="0">
                <a:ea typeface="굴림" panose="020B0600000101010101" pitchFamily="34" charset="-127"/>
              </a:rPr>
            </a:br>
            <a:r>
              <a:rPr lang="en-US" altLang="ko-KR" dirty="0">
                <a:ea typeface="굴림" panose="020B0600000101010101" pitchFamily="34" charset="-127"/>
              </a:rPr>
              <a:t>	(Hit Rate x </a:t>
            </a:r>
            <a:r>
              <a:rPr lang="en-US" altLang="ko-KR" dirty="0">
                <a:solidFill>
                  <a:schemeClr val="hlink"/>
                </a:solidFill>
                <a:ea typeface="굴림" panose="020B0600000101010101" pitchFamily="34" charset="-127"/>
              </a:rPr>
              <a:t>Hit Time</a:t>
            </a:r>
            <a:r>
              <a:rPr lang="en-US" altLang="ko-KR" dirty="0">
                <a:ea typeface="굴림" panose="020B0600000101010101" pitchFamily="34" charset="-127"/>
              </a:rPr>
              <a:t>) + (Miss Rate x </a:t>
            </a:r>
            <a:r>
              <a:rPr lang="en-US" altLang="ko-KR" dirty="0">
                <a:solidFill>
                  <a:schemeClr val="hlink"/>
                </a:solidFill>
                <a:ea typeface="굴림" panose="020B0600000101010101" pitchFamily="34" charset="-127"/>
              </a:rPr>
              <a:t>Miss Time</a:t>
            </a:r>
            <a:r>
              <a:rPr lang="en-US" altLang="ko-KR" dirty="0">
                <a:ea typeface="굴림" panose="020B0600000101010101" pitchFamily="34" charset="-127"/>
              </a:rPr>
              <a:t>)</a:t>
            </a:r>
          </a:p>
          <a:p>
            <a:pPr lvl="1">
              <a:spcBef>
                <a:spcPct val="20000"/>
              </a:spcBef>
            </a:pPr>
            <a:endParaRPr lang="ko-KR" altLang="en-US" sz="2400" dirty="0">
              <a:ea typeface="굴림" panose="020B0600000101010101" pitchFamily="34" charset="-127"/>
            </a:endParaRPr>
          </a:p>
        </p:txBody>
      </p:sp>
      <p:pic>
        <p:nvPicPr>
          <p:cNvPr id="19460" name="Picture 24"/>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114800" y="685801"/>
            <a:ext cx="3733800" cy="1595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63935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93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3933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3933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3933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3933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3933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3933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3933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9331" grpId="0" build="p"/>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52400"/>
            <a:ext cx="8534400" cy="533400"/>
          </a:xfrm>
        </p:spPr>
        <p:txBody>
          <a:bodyPr/>
          <a:lstStyle/>
          <a:p>
            <a:r>
              <a:rPr lang="en-US" dirty="0"/>
              <a:t>Recall: In Machine Structures (</a:t>
            </a:r>
            <a:r>
              <a:rPr lang="en-US" dirty="0" err="1"/>
              <a:t>eg</a:t>
            </a:r>
            <a:r>
              <a:rPr lang="en-US" dirty="0"/>
              <a:t>. 61C) …</a:t>
            </a:r>
          </a:p>
        </p:txBody>
      </p:sp>
      <p:sp>
        <p:nvSpPr>
          <p:cNvPr id="3" name="Content Placeholder 2"/>
          <p:cNvSpPr>
            <a:spLocks noGrp="1"/>
          </p:cNvSpPr>
          <p:nvPr>
            <p:ph idx="1"/>
          </p:nvPr>
        </p:nvSpPr>
        <p:spPr>
          <a:xfrm>
            <a:off x="1618320" y="762001"/>
            <a:ext cx="8910000" cy="905065"/>
          </a:xfrm>
        </p:spPr>
        <p:txBody>
          <a:bodyPr/>
          <a:lstStyle/>
          <a:p>
            <a:r>
              <a:rPr lang="en-US" dirty="0"/>
              <a:t>Caching is the key to memory system performance</a:t>
            </a:r>
          </a:p>
        </p:txBody>
      </p:sp>
      <p:sp>
        <p:nvSpPr>
          <p:cNvPr id="8" name="Rectangle 40"/>
          <p:cNvSpPr>
            <a:spLocks noChangeArrowheads="1"/>
          </p:cNvSpPr>
          <p:nvPr/>
        </p:nvSpPr>
        <p:spPr bwMode="auto">
          <a:xfrm>
            <a:off x="1524001" y="4084651"/>
            <a:ext cx="9220199" cy="29608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altLang="ko-KR" sz="2400" b="0" dirty="0">
                <a:latin typeface="Gill Sans Light" charset="0"/>
                <a:ea typeface="Gill Sans Light" charset="0"/>
                <a:cs typeface="Gill Sans Light" charset="0"/>
              </a:rPr>
              <a:t>Average Memory Access Time (AMAT)</a:t>
            </a:r>
          </a:p>
          <a:p>
            <a:r>
              <a:rPr lang="en-US" altLang="ko-KR" sz="2400" b="0" dirty="0">
                <a:latin typeface="Gill Sans Light" charset="0"/>
                <a:ea typeface="Gill Sans Light" charset="0"/>
                <a:cs typeface="Gill Sans Light" charset="0"/>
              </a:rPr>
              <a:t>	= (Hit Rate x </a:t>
            </a:r>
            <a:r>
              <a:rPr lang="en-US" altLang="ko-KR" sz="2400" b="0" dirty="0" err="1">
                <a:solidFill>
                  <a:schemeClr val="hlink"/>
                </a:solidFill>
                <a:latin typeface="Gill Sans Light" charset="0"/>
                <a:ea typeface="Gill Sans Light" charset="0"/>
                <a:cs typeface="Gill Sans Light" charset="0"/>
              </a:rPr>
              <a:t>HitTime</a:t>
            </a:r>
            <a:r>
              <a:rPr lang="en-US" altLang="ko-KR" sz="2400" b="0" dirty="0">
                <a:latin typeface="Gill Sans Light" charset="0"/>
                <a:ea typeface="Gill Sans Light" charset="0"/>
                <a:cs typeface="Gill Sans Light" charset="0"/>
              </a:rPr>
              <a:t>) + (Miss Rate x </a:t>
            </a:r>
            <a:r>
              <a:rPr lang="en-US" altLang="ko-KR" sz="2400" b="0" dirty="0" err="1">
                <a:solidFill>
                  <a:schemeClr val="hlink"/>
                </a:solidFill>
                <a:latin typeface="Gill Sans Light" charset="0"/>
                <a:ea typeface="Gill Sans Light" charset="0"/>
                <a:cs typeface="Gill Sans Light" charset="0"/>
              </a:rPr>
              <a:t>MissTime</a:t>
            </a:r>
            <a:r>
              <a:rPr lang="en-US" altLang="ko-KR" sz="2400" b="0" dirty="0">
                <a:latin typeface="Gill Sans Light" charset="0"/>
                <a:ea typeface="Gill Sans Light" charset="0"/>
                <a:cs typeface="Gill Sans Light" charset="0"/>
              </a:rPr>
              <a:t>)</a:t>
            </a:r>
          </a:p>
          <a:p>
            <a:r>
              <a:rPr lang="en-US" sz="2400" b="0" dirty="0">
                <a:latin typeface="Gill Sans Light" charset="0"/>
                <a:ea typeface="Gill Sans Light" charset="0"/>
                <a:cs typeface="Gill Sans Light" charset="0"/>
              </a:rPr>
              <a:t>	Where </a:t>
            </a:r>
            <a:r>
              <a:rPr lang="en-US" sz="2400" b="0" dirty="0" err="1">
                <a:latin typeface="Gill Sans Light" charset="0"/>
                <a:ea typeface="Gill Sans Light" charset="0"/>
                <a:cs typeface="Gill Sans Light" charset="0"/>
              </a:rPr>
              <a:t>HitRate</a:t>
            </a:r>
            <a:r>
              <a:rPr lang="en-US" sz="2400" b="0" dirty="0">
                <a:latin typeface="Gill Sans Light" charset="0"/>
                <a:ea typeface="Gill Sans Light" charset="0"/>
                <a:cs typeface="Gill Sans Light" charset="0"/>
              </a:rPr>
              <a:t> + </a:t>
            </a:r>
            <a:r>
              <a:rPr lang="en-US" sz="2400" b="0" dirty="0" err="1">
                <a:latin typeface="Gill Sans Light" charset="0"/>
                <a:ea typeface="Gill Sans Light" charset="0"/>
                <a:cs typeface="Gill Sans Light" charset="0"/>
              </a:rPr>
              <a:t>MissRate</a:t>
            </a:r>
            <a:r>
              <a:rPr lang="en-US" sz="2400" b="0" dirty="0">
                <a:latin typeface="Gill Sans Light" charset="0"/>
                <a:ea typeface="Gill Sans Light" charset="0"/>
                <a:cs typeface="Gill Sans Light" charset="0"/>
              </a:rPr>
              <a:t> = 1</a:t>
            </a:r>
          </a:p>
          <a:p>
            <a:pPr>
              <a:lnSpc>
                <a:spcPct val="90000"/>
              </a:lnSpc>
              <a:spcBef>
                <a:spcPct val="30000"/>
              </a:spcBef>
            </a:pPr>
            <a:r>
              <a:rPr lang="en-US" sz="2400" b="0" dirty="0" err="1">
                <a:latin typeface="Gill Sans Light" charset="0"/>
                <a:ea typeface="Gill Sans Light" charset="0"/>
                <a:cs typeface="Gill Sans Light" charset="0"/>
              </a:rPr>
              <a:t>HitRate</a:t>
            </a:r>
            <a:r>
              <a:rPr lang="en-US" sz="2400" b="0" dirty="0">
                <a:latin typeface="Gill Sans Light" charset="0"/>
                <a:ea typeface="Gill Sans Light" charset="0"/>
                <a:cs typeface="Gill Sans Light" charset="0"/>
              </a:rPr>
              <a:t> = 90% =&gt; AMAT = (0.9 x </a:t>
            </a:r>
            <a:r>
              <a:rPr lang="en-US" sz="2400" b="0" dirty="0">
                <a:solidFill>
                  <a:srgbClr val="FF0000"/>
                </a:solidFill>
                <a:latin typeface="Gill Sans Light" charset="0"/>
                <a:ea typeface="Gill Sans Light" charset="0"/>
                <a:cs typeface="Gill Sans Light" charset="0"/>
              </a:rPr>
              <a:t>1)</a:t>
            </a:r>
            <a:r>
              <a:rPr lang="en-US" sz="2400" b="0" dirty="0">
                <a:latin typeface="Gill Sans Light" charset="0"/>
                <a:ea typeface="Gill Sans Light" charset="0"/>
                <a:cs typeface="Gill Sans Light" charset="0"/>
              </a:rPr>
              <a:t> + (0.1 x </a:t>
            </a:r>
            <a:r>
              <a:rPr lang="en-US" sz="2400" b="0" dirty="0">
                <a:solidFill>
                  <a:srgbClr val="FF0000"/>
                </a:solidFill>
                <a:latin typeface="Gill Sans Light" charset="0"/>
                <a:ea typeface="Gill Sans Light" charset="0"/>
                <a:cs typeface="Gill Sans Light" charset="0"/>
              </a:rPr>
              <a:t>101</a:t>
            </a:r>
            <a:r>
              <a:rPr lang="en-US" sz="2400" b="0" dirty="0">
                <a:latin typeface="Gill Sans Light" charset="0"/>
                <a:ea typeface="Gill Sans Light" charset="0"/>
                <a:cs typeface="Gill Sans Light" charset="0"/>
              </a:rPr>
              <a:t>)=11 ns</a:t>
            </a:r>
          </a:p>
          <a:p>
            <a:pPr>
              <a:lnSpc>
                <a:spcPct val="90000"/>
              </a:lnSpc>
              <a:spcBef>
                <a:spcPct val="30000"/>
              </a:spcBef>
            </a:pPr>
            <a:r>
              <a:rPr lang="en-US" sz="2400" b="0" dirty="0" err="1">
                <a:latin typeface="Gill Sans Light" charset="0"/>
                <a:ea typeface="Gill Sans Light" charset="0"/>
                <a:cs typeface="Gill Sans Light" charset="0"/>
              </a:rPr>
              <a:t>HitRate</a:t>
            </a:r>
            <a:r>
              <a:rPr lang="en-US" sz="2400" b="0" dirty="0">
                <a:latin typeface="Gill Sans Light" charset="0"/>
                <a:ea typeface="Gill Sans Light" charset="0"/>
                <a:cs typeface="Gill Sans Light" charset="0"/>
              </a:rPr>
              <a:t> = 99% =&gt; AMAT = (0.99 x </a:t>
            </a:r>
            <a:r>
              <a:rPr lang="en-US" sz="2400" b="0" dirty="0">
                <a:solidFill>
                  <a:srgbClr val="FF0000"/>
                </a:solidFill>
                <a:latin typeface="Gill Sans Light" charset="0"/>
                <a:ea typeface="Gill Sans Light" charset="0"/>
                <a:cs typeface="Gill Sans Light" charset="0"/>
              </a:rPr>
              <a:t>1</a:t>
            </a:r>
            <a:r>
              <a:rPr lang="en-US" sz="2400" b="0" dirty="0">
                <a:latin typeface="Gill Sans Light" charset="0"/>
                <a:ea typeface="Gill Sans Light" charset="0"/>
                <a:cs typeface="Gill Sans Light" charset="0"/>
              </a:rPr>
              <a:t>) + (0.01 x </a:t>
            </a:r>
            <a:r>
              <a:rPr lang="en-US" sz="2400" b="0" dirty="0">
                <a:solidFill>
                  <a:srgbClr val="FF0000"/>
                </a:solidFill>
                <a:latin typeface="Gill Sans Light" charset="0"/>
                <a:ea typeface="Gill Sans Light" charset="0"/>
                <a:cs typeface="Gill Sans Light" charset="0"/>
              </a:rPr>
              <a:t>101</a:t>
            </a:r>
            <a:r>
              <a:rPr lang="en-US" sz="2400" b="0" dirty="0">
                <a:latin typeface="Gill Sans Light" charset="0"/>
                <a:ea typeface="Gill Sans Light" charset="0"/>
                <a:cs typeface="Gill Sans Light" charset="0"/>
              </a:rPr>
              <a:t>)=2.01 ns</a:t>
            </a:r>
          </a:p>
          <a:p>
            <a:pPr>
              <a:lnSpc>
                <a:spcPct val="90000"/>
              </a:lnSpc>
              <a:spcBef>
                <a:spcPct val="30000"/>
              </a:spcBef>
            </a:pPr>
            <a:r>
              <a:rPr lang="en-US" sz="2400" b="0" dirty="0">
                <a:solidFill>
                  <a:srgbClr val="FF0000"/>
                </a:solidFill>
                <a:latin typeface="Gill Sans Light" charset="0"/>
                <a:ea typeface="Gill Sans Light" charset="0"/>
                <a:cs typeface="Gill Sans Light" charset="0"/>
              </a:rPr>
              <a:t>MissTime</a:t>
            </a:r>
            <a:r>
              <a:rPr lang="en-US" sz="2400" b="0" baseline="-25000" dirty="0">
                <a:solidFill>
                  <a:srgbClr val="FF0000"/>
                </a:solidFill>
                <a:latin typeface="Gill Sans Light" charset="0"/>
                <a:ea typeface="Gill Sans Light" charset="0"/>
                <a:cs typeface="Gill Sans Light" charset="0"/>
              </a:rPr>
              <a:t>L1</a:t>
            </a:r>
            <a:r>
              <a:rPr lang="en-US" sz="2400" b="0" dirty="0">
                <a:latin typeface="Gill Sans Light" charset="0"/>
                <a:ea typeface="Gill Sans Light" charset="0"/>
                <a:cs typeface="Gill Sans Light" charset="0"/>
              </a:rPr>
              <a:t> includes HitTime</a:t>
            </a:r>
            <a:r>
              <a:rPr lang="en-US" sz="2400" b="0" baseline="-25000" dirty="0">
                <a:latin typeface="Gill Sans Light" charset="0"/>
                <a:ea typeface="Gill Sans Light" charset="0"/>
                <a:cs typeface="Gill Sans Light" charset="0"/>
              </a:rPr>
              <a:t>L1</a:t>
            </a:r>
            <a:r>
              <a:rPr lang="en-US" sz="2400" b="0" dirty="0">
                <a:latin typeface="Gill Sans Light" charset="0"/>
                <a:ea typeface="Gill Sans Light" charset="0"/>
                <a:cs typeface="Gill Sans Light" charset="0"/>
              </a:rPr>
              <a:t>+MissPenalty</a:t>
            </a:r>
            <a:r>
              <a:rPr lang="en-US" sz="2400" b="0" baseline="-25000" dirty="0">
                <a:latin typeface="Gill Sans Light" charset="0"/>
                <a:ea typeface="Gill Sans Light" charset="0"/>
                <a:cs typeface="Gill Sans Light" charset="0"/>
              </a:rPr>
              <a:t>L1</a:t>
            </a:r>
            <a:r>
              <a:rPr lang="en-US" sz="2400" b="0" dirty="0">
                <a:latin typeface="Gill Sans Light" charset="0"/>
                <a:ea typeface="Gill Sans Light" charset="0"/>
                <a:cs typeface="Gill Sans Light" charset="0"/>
                <a:sym typeface="Symbol" panose="05050102010706020507" pitchFamily="18" charset="2"/>
              </a:rPr>
              <a:t> </a:t>
            </a:r>
            <a:r>
              <a:rPr lang="en-US" sz="2400" b="0" dirty="0">
                <a:latin typeface="Gill Sans Light" charset="0"/>
                <a:ea typeface="Gill Sans Light" charset="0"/>
                <a:cs typeface="Gill Sans Light" charset="0"/>
              </a:rPr>
              <a:t>HitTime</a:t>
            </a:r>
            <a:r>
              <a:rPr lang="en-US" sz="2400" b="0" baseline="-25000" dirty="0">
                <a:latin typeface="Gill Sans Light" charset="0"/>
                <a:ea typeface="Gill Sans Light" charset="0"/>
                <a:cs typeface="Gill Sans Light" charset="0"/>
              </a:rPr>
              <a:t>L1</a:t>
            </a:r>
            <a:r>
              <a:rPr lang="en-US" sz="2400" b="0" dirty="0">
                <a:latin typeface="Gill Sans Light" charset="0"/>
                <a:ea typeface="Gill Sans Light" charset="0"/>
                <a:cs typeface="Gill Sans Light" charset="0"/>
              </a:rPr>
              <a:t> +AMAT</a:t>
            </a:r>
            <a:r>
              <a:rPr lang="en-US" sz="2400" b="0" baseline="-25000" dirty="0">
                <a:latin typeface="Gill Sans Light" charset="0"/>
                <a:ea typeface="Gill Sans Light" charset="0"/>
                <a:cs typeface="Gill Sans Light" charset="0"/>
              </a:rPr>
              <a:t>L2</a:t>
            </a:r>
            <a:endParaRPr lang="en-US" sz="2400" b="0" dirty="0">
              <a:latin typeface="Gill Sans Light" charset="0"/>
              <a:ea typeface="Gill Sans Light" charset="0"/>
              <a:cs typeface="Gill Sans Light" charset="0"/>
            </a:endParaRPr>
          </a:p>
          <a:p>
            <a:pPr marL="285750" indent="-285750">
              <a:buFont typeface="Arial"/>
              <a:buChar char="•"/>
            </a:pPr>
            <a:endParaRPr lang="en-US" sz="2800" b="0" dirty="0">
              <a:latin typeface="Gill Sans Light" charset="0"/>
              <a:ea typeface="Gill Sans Light" charset="0"/>
              <a:cs typeface="Gill Sans Light" charset="0"/>
            </a:endParaRPr>
          </a:p>
        </p:txBody>
      </p:sp>
      <p:grpSp>
        <p:nvGrpSpPr>
          <p:cNvPr id="10" name="Group 67"/>
          <p:cNvGrpSpPr>
            <a:grpSpLocks/>
          </p:cNvGrpSpPr>
          <p:nvPr/>
        </p:nvGrpSpPr>
        <p:grpSpPr bwMode="auto">
          <a:xfrm>
            <a:off x="3407198" y="2590801"/>
            <a:ext cx="5606204" cy="1695109"/>
            <a:chOff x="2993213" y="3106684"/>
            <a:chExt cx="5360319" cy="1922595"/>
          </a:xfrm>
        </p:grpSpPr>
        <p:sp>
          <p:nvSpPr>
            <p:cNvPr id="11" name="Rectangle 10"/>
            <p:cNvSpPr>
              <a:spLocks noChangeArrowheads="1"/>
            </p:cNvSpPr>
            <p:nvPr/>
          </p:nvSpPr>
          <p:spPr bwMode="auto">
            <a:xfrm>
              <a:off x="3064774" y="3505200"/>
              <a:ext cx="1043301" cy="838200"/>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lang="en-US" sz="2000" b="0" dirty="0">
                <a:latin typeface="Gill Sans Light" charset="0"/>
                <a:ea typeface="Gill Sans Light" charset="0"/>
                <a:cs typeface="Gill Sans Light" charset="0"/>
              </a:endParaRPr>
            </a:p>
          </p:txBody>
        </p:sp>
        <p:sp>
          <p:nvSpPr>
            <p:cNvPr id="12" name="Rectangle 11"/>
            <p:cNvSpPr>
              <a:spLocks noChangeArrowheads="1"/>
            </p:cNvSpPr>
            <p:nvPr/>
          </p:nvSpPr>
          <p:spPr bwMode="auto">
            <a:xfrm>
              <a:off x="2993213" y="3733800"/>
              <a:ext cx="1186424" cy="415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r>
                <a:rPr lang="en-US" altLang="ko-KR" b="0" dirty="0">
                  <a:latin typeface="Gill Sans Light" charset="0"/>
                  <a:ea typeface="Gill Sans Light" charset="0"/>
                  <a:cs typeface="Gill Sans Light" charset="0"/>
                </a:rPr>
                <a:t>Processor</a:t>
              </a:r>
            </a:p>
          </p:txBody>
        </p:sp>
        <p:sp>
          <p:nvSpPr>
            <p:cNvPr id="13" name="Rectangle 18"/>
            <p:cNvSpPr>
              <a:spLocks noChangeArrowheads="1"/>
            </p:cNvSpPr>
            <p:nvPr/>
          </p:nvSpPr>
          <p:spPr bwMode="auto">
            <a:xfrm>
              <a:off x="7035800" y="3115671"/>
              <a:ext cx="1317732" cy="1569041"/>
            </a:xfrm>
            <a:prstGeom prst="rect">
              <a:avLst/>
            </a:prstGeom>
            <a:solidFill>
              <a:srgbClr val="C0D2FE"/>
            </a:solidFill>
            <a:ln w="25400">
              <a:solidFill>
                <a:schemeClr val="tx1"/>
              </a:solidFill>
              <a:miter lim="800000"/>
              <a:headEnd/>
              <a:tailEnd/>
            </a:ln>
          </p:spPr>
          <p:txBody>
            <a:bodyPr wrap="none" anchor="ctr"/>
            <a:lstStyle/>
            <a:p>
              <a:endParaRPr lang="en-US" sz="2000" b="0">
                <a:latin typeface="Gill Sans Light" charset="0"/>
                <a:ea typeface="Gill Sans Light" charset="0"/>
                <a:cs typeface="Gill Sans Light" charset="0"/>
              </a:endParaRPr>
            </a:p>
          </p:txBody>
        </p:sp>
        <p:sp>
          <p:nvSpPr>
            <p:cNvPr id="14" name="Rectangle 19"/>
            <p:cNvSpPr>
              <a:spLocks noChangeArrowheads="1"/>
            </p:cNvSpPr>
            <p:nvPr/>
          </p:nvSpPr>
          <p:spPr bwMode="auto">
            <a:xfrm>
              <a:off x="7096125" y="3106684"/>
              <a:ext cx="1163703" cy="10443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488" tIns="44450" rIns="90488" bIns="44450">
              <a:spAutoFit/>
            </a:bodyPr>
            <a:lstStyle/>
            <a:p>
              <a:r>
                <a:rPr lang="en-US" altLang="ko-KR" b="0" dirty="0">
                  <a:latin typeface="Gill Sans Light" charset="0"/>
                  <a:ea typeface="Gill Sans Light" charset="0"/>
                  <a:cs typeface="Gill Sans Light" charset="0"/>
                </a:rPr>
                <a:t>Main</a:t>
              </a:r>
            </a:p>
            <a:p>
              <a:r>
                <a:rPr lang="en-US" altLang="ko-KR" b="0" dirty="0">
                  <a:latin typeface="Gill Sans Light" charset="0"/>
                  <a:ea typeface="Gill Sans Light" charset="0"/>
                  <a:cs typeface="Gill Sans Light" charset="0"/>
                </a:rPr>
                <a:t>Memory</a:t>
              </a:r>
            </a:p>
            <a:p>
              <a:r>
                <a:rPr lang="en-US" altLang="ko-KR" b="0" dirty="0">
                  <a:latin typeface="Gill Sans Light" charset="0"/>
                  <a:ea typeface="Gill Sans Light" charset="0"/>
                  <a:cs typeface="Gill Sans Light" charset="0"/>
                </a:rPr>
                <a:t>(DRAM)</a:t>
              </a:r>
            </a:p>
          </p:txBody>
        </p:sp>
        <p:sp>
          <p:nvSpPr>
            <p:cNvPr id="15" name="Rectangle 47"/>
            <p:cNvSpPr>
              <a:spLocks noChangeArrowheads="1"/>
            </p:cNvSpPr>
            <p:nvPr/>
          </p:nvSpPr>
          <p:spPr bwMode="auto">
            <a:xfrm>
              <a:off x="7481786" y="4648200"/>
              <a:ext cx="850900" cy="3810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r>
                <a:rPr lang="en-US" altLang="ko-KR" sz="1600" b="0" dirty="0">
                  <a:latin typeface="Gill Sans Light" charset="0"/>
                  <a:ea typeface="Gill Sans Light" charset="0"/>
                  <a:cs typeface="Gill Sans Light" charset="0"/>
                </a:rPr>
                <a:t>100ns</a:t>
              </a:r>
            </a:p>
          </p:txBody>
        </p:sp>
        <p:sp>
          <p:nvSpPr>
            <p:cNvPr id="16" name="Rectangle 17"/>
            <p:cNvSpPr>
              <a:spLocks noChangeArrowheads="1"/>
            </p:cNvSpPr>
            <p:nvPr/>
          </p:nvSpPr>
          <p:spPr bwMode="auto">
            <a:xfrm>
              <a:off x="5511800" y="3277012"/>
              <a:ext cx="889000" cy="1295400"/>
            </a:xfrm>
            <a:prstGeom prst="rect">
              <a:avLst/>
            </a:prstGeom>
            <a:solidFill>
              <a:srgbClr val="C0D2FE"/>
            </a:solidFill>
            <a:ln w="25400">
              <a:solidFill>
                <a:schemeClr val="tx1"/>
              </a:solidFill>
              <a:miter lim="800000"/>
              <a:headEnd/>
              <a:tailEnd/>
            </a:ln>
          </p:spPr>
          <p:txBody>
            <a:bodyPr wrap="none" anchor="ctr"/>
            <a:lstStyle/>
            <a:p>
              <a:endParaRPr lang="en-US" sz="1100" b="0">
                <a:latin typeface="Gill Sans Light" charset="0"/>
                <a:ea typeface="Gill Sans Light" charset="0"/>
                <a:cs typeface="Gill Sans Light" charset="0"/>
              </a:endParaRPr>
            </a:p>
          </p:txBody>
        </p:sp>
        <p:sp>
          <p:nvSpPr>
            <p:cNvPr id="17" name="Rectangle 53"/>
            <p:cNvSpPr>
              <a:spLocks noChangeArrowheads="1"/>
            </p:cNvSpPr>
            <p:nvPr/>
          </p:nvSpPr>
          <p:spPr bwMode="auto">
            <a:xfrm>
              <a:off x="5397500" y="4572413"/>
              <a:ext cx="850900" cy="3810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r>
                <a:rPr lang="en-US" altLang="ko-KR" sz="1600" b="0" dirty="0">
                  <a:latin typeface="Gill Sans Light" charset="0"/>
                  <a:ea typeface="Gill Sans Light" charset="0"/>
                  <a:cs typeface="Gill Sans Light" charset="0"/>
                </a:rPr>
                <a:t>1 ns</a:t>
              </a:r>
            </a:p>
          </p:txBody>
        </p:sp>
        <p:sp>
          <p:nvSpPr>
            <p:cNvPr id="18" name="Rectangle 20"/>
            <p:cNvSpPr>
              <a:spLocks noChangeArrowheads="1"/>
            </p:cNvSpPr>
            <p:nvPr/>
          </p:nvSpPr>
          <p:spPr bwMode="auto">
            <a:xfrm>
              <a:off x="5537294" y="3505200"/>
              <a:ext cx="923832" cy="6603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r>
                <a:rPr lang="en-US" altLang="ko-KR" sz="1600" b="0" dirty="0">
                  <a:latin typeface="Gill Sans Light" charset="0"/>
                  <a:ea typeface="Gill Sans Light" charset="0"/>
                  <a:cs typeface="Gill Sans Light" charset="0"/>
                </a:rPr>
                <a:t>Cache</a:t>
              </a:r>
            </a:p>
            <a:p>
              <a:r>
                <a:rPr lang="en-US" altLang="ko-KR" sz="1600" b="0" dirty="0">
                  <a:latin typeface="Gill Sans Light" charset="0"/>
                  <a:ea typeface="Gill Sans Light" charset="0"/>
                  <a:cs typeface="Gill Sans Light" charset="0"/>
                </a:rPr>
                <a:t>(SRAM)</a:t>
              </a:r>
            </a:p>
          </p:txBody>
        </p:sp>
        <p:cxnSp>
          <p:nvCxnSpPr>
            <p:cNvPr id="19" name="Straight Arrow Connector 55"/>
            <p:cNvCxnSpPr>
              <a:cxnSpLocks noChangeShapeType="1"/>
            </p:cNvCxnSpPr>
            <p:nvPr/>
          </p:nvCxnSpPr>
          <p:spPr bwMode="auto">
            <a:xfrm>
              <a:off x="6400800" y="3962812"/>
              <a:ext cx="685800" cy="1588"/>
            </a:xfrm>
            <a:prstGeom prst="straightConnector1">
              <a:avLst/>
            </a:prstGeom>
            <a:noFill/>
            <a:ln w="38100">
              <a:solidFill>
                <a:schemeClr val="tx1"/>
              </a:solidFill>
              <a:round/>
              <a:headEnd type="arrow" w="med" len="med"/>
              <a:tailEnd type="arrow" w="med" len="med"/>
            </a:ln>
            <a:extLst>
              <a:ext uri="{909E8E84-426E-40dd-AFC4-6F175D3DCCD1}">
                <a14:hiddenFill xmlns:a14="http://schemas.microsoft.com/office/drawing/2010/main" xmlns="">
                  <a:noFill/>
                </a14:hiddenFill>
              </a:ext>
            </a:extLst>
          </p:spPr>
        </p:cxnSp>
        <p:cxnSp>
          <p:nvCxnSpPr>
            <p:cNvPr id="20" name="Straight Arrow Connector 61"/>
            <p:cNvCxnSpPr>
              <a:cxnSpLocks noChangeShapeType="1"/>
            </p:cNvCxnSpPr>
            <p:nvPr/>
          </p:nvCxnSpPr>
          <p:spPr bwMode="auto">
            <a:xfrm>
              <a:off x="4116285" y="3962812"/>
              <a:ext cx="1385991" cy="0"/>
            </a:xfrm>
            <a:prstGeom prst="straightConnector1">
              <a:avLst/>
            </a:prstGeom>
            <a:noFill/>
            <a:ln w="38100">
              <a:solidFill>
                <a:schemeClr val="tx1"/>
              </a:solidFill>
              <a:round/>
              <a:headEnd type="arrow" w="med" len="med"/>
              <a:tailEnd type="arrow" w="med" len="med"/>
            </a:ln>
            <a:extLst>
              <a:ext uri="{909E8E84-426E-40dd-AFC4-6F175D3DCCD1}">
                <a14:hiddenFill xmlns:a14="http://schemas.microsoft.com/office/drawing/2010/main" xmlns="">
                  <a:noFill/>
                </a14:hiddenFill>
              </a:ext>
            </a:extLst>
          </p:spPr>
        </p:cxnSp>
      </p:grpSp>
      <p:sp>
        <p:nvSpPr>
          <p:cNvPr id="22" name="Rectangle 10"/>
          <p:cNvSpPr>
            <a:spLocks noChangeArrowheads="1"/>
          </p:cNvSpPr>
          <p:nvPr/>
        </p:nvSpPr>
        <p:spPr bwMode="auto">
          <a:xfrm>
            <a:off x="3522730" y="1447962"/>
            <a:ext cx="1091161" cy="838038"/>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2000" b="0">
              <a:latin typeface="Gill Sans Light" charset="0"/>
              <a:ea typeface="Gill Sans Light" charset="0"/>
              <a:cs typeface="Gill Sans Light" charset="0"/>
            </a:endParaRPr>
          </a:p>
        </p:txBody>
      </p:sp>
      <p:sp>
        <p:nvSpPr>
          <p:cNvPr id="23" name="Rectangle 11"/>
          <p:cNvSpPr>
            <a:spLocks noChangeArrowheads="1"/>
          </p:cNvSpPr>
          <p:nvPr/>
        </p:nvSpPr>
        <p:spPr bwMode="auto">
          <a:xfrm>
            <a:off x="3439080" y="1679060"/>
            <a:ext cx="1258461" cy="3667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pPr algn="ctr"/>
            <a:r>
              <a:rPr lang="en-US" altLang="ko-KR" b="0" dirty="0">
                <a:latin typeface="Gill Sans Light" charset="0"/>
                <a:ea typeface="Gill Sans Light" charset="0"/>
                <a:cs typeface="Gill Sans Light" charset="0"/>
              </a:rPr>
              <a:t>Processor</a:t>
            </a:r>
          </a:p>
        </p:txBody>
      </p:sp>
      <p:sp>
        <p:nvSpPr>
          <p:cNvPr id="24" name="Rectangle 18"/>
          <p:cNvSpPr>
            <a:spLocks noChangeArrowheads="1"/>
          </p:cNvSpPr>
          <p:nvPr/>
        </p:nvSpPr>
        <p:spPr bwMode="auto">
          <a:xfrm>
            <a:off x="7631666" y="1143001"/>
            <a:ext cx="1381736" cy="1450283"/>
          </a:xfrm>
          <a:prstGeom prst="rect">
            <a:avLst/>
          </a:prstGeom>
          <a:solidFill>
            <a:schemeClr val="accent1">
              <a:lumMod val="40000"/>
              <a:lumOff val="60000"/>
            </a:schemeClr>
          </a:solidFill>
          <a:ln w="25400">
            <a:solidFill>
              <a:schemeClr val="tx1"/>
            </a:solidFill>
            <a:miter lim="800000"/>
            <a:headEnd/>
            <a:tailEnd/>
          </a:ln>
        </p:spPr>
        <p:txBody>
          <a:bodyPr wrap="none" anchor="ctr"/>
          <a:lstStyle/>
          <a:p>
            <a:pPr>
              <a:defRPr/>
            </a:pPr>
            <a:endParaRPr lang="en-US" sz="2000" b="0">
              <a:latin typeface="Gill Sans Light" charset="0"/>
              <a:ea typeface="Gill Sans Light" charset="0"/>
              <a:cs typeface="Gill Sans Light" charset="0"/>
            </a:endParaRPr>
          </a:p>
        </p:txBody>
      </p:sp>
      <p:sp>
        <p:nvSpPr>
          <p:cNvPr id="25" name="Rectangle 19"/>
          <p:cNvSpPr>
            <a:spLocks noChangeArrowheads="1"/>
          </p:cNvSpPr>
          <p:nvPr/>
        </p:nvSpPr>
        <p:spPr bwMode="auto">
          <a:xfrm>
            <a:off x="7695922" y="1143002"/>
            <a:ext cx="1241280" cy="9207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488" tIns="44450" rIns="90488" bIns="44450">
            <a:spAutoFit/>
          </a:bodyPr>
          <a:lstStyle/>
          <a:p>
            <a:r>
              <a:rPr lang="en-US" altLang="ko-KR" b="0" dirty="0">
                <a:latin typeface="Gill Sans Light" charset="0"/>
                <a:ea typeface="Gill Sans Light" charset="0"/>
                <a:cs typeface="Gill Sans Light" charset="0"/>
              </a:rPr>
              <a:t>Main</a:t>
            </a:r>
          </a:p>
          <a:p>
            <a:r>
              <a:rPr lang="en-US" altLang="ko-KR" b="0" dirty="0">
                <a:latin typeface="Gill Sans Light" charset="0"/>
                <a:ea typeface="Gill Sans Light" charset="0"/>
                <a:cs typeface="Gill Sans Light" charset="0"/>
              </a:rPr>
              <a:t>Memory</a:t>
            </a:r>
          </a:p>
          <a:p>
            <a:r>
              <a:rPr lang="en-US" altLang="ko-KR" b="0" dirty="0">
                <a:latin typeface="Gill Sans Light" charset="0"/>
                <a:ea typeface="Gill Sans Light" charset="0"/>
                <a:cs typeface="Gill Sans Light" charset="0"/>
              </a:rPr>
              <a:t>(DRAM)</a:t>
            </a:r>
          </a:p>
        </p:txBody>
      </p:sp>
      <p:cxnSp>
        <p:nvCxnSpPr>
          <p:cNvPr id="27" name="Straight Arrow Connector 38"/>
          <p:cNvCxnSpPr>
            <a:cxnSpLocks noChangeShapeType="1"/>
            <a:stCxn id="22" idx="3"/>
            <a:endCxn id="24" idx="1"/>
          </p:cNvCxnSpPr>
          <p:nvPr/>
        </p:nvCxnSpPr>
        <p:spPr bwMode="auto">
          <a:xfrm>
            <a:off x="4613891" y="1866981"/>
            <a:ext cx="3017775" cy="1162"/>
          </a:xfrm>
          <a:prstGeom prst="straightConnector1">
            <a:avLst/>
          </a:prstGeom>
          <a:noFill/>
          <a:ln w="38100">
            <a:solidFill>
              <a:schemeClr val="tx1"/>
            </a:solidFill>
            <a:round/>
            <a:headEnd type="arrow" w="med" len="med"/>
            <a:tailEnd type="arrow" w="med" len="med"/>
          </a:ln>
          <a:extLst>
            <a:ext uri="{909E8E84-426E-40dd-AFC4-6F175D3DCCD1}">
              <a14:hiddenFill xmlns:a14="http://schemas.microsoft.com/office/drawing/2010/main" xmlns="">
                <a:noFill/>
              </a14:hiddenFill>
            </a:ext>
          </a:extLst>
        </p:spPr>
      </p:cxnSp>
      <p:sp>
        <p:nvSpPr>
          <p:cNvPr id="28" name="Rectangle 39"/>
          <p:cNvSpPr>
            <a:spLocks noChangeArrowheads="1"/>
          </p:cNvSpPr>
          <p:nvPr/>
        </p:nvSpPr>
        <p:spPr bwMode="auto">
          <a:xfrm>
            <a:off x="4864541" y="1859951"/>
            <a:ext cx="30480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altLang="ko-KR" sz="2000" b="0">
                <a:latin typeface="Gill Sans Light" charset="0"/>
                <a:ea typeface="Gill Sans Light" charset="0"/>
                <a:cs typeface="Gill Sans Light" charset="0"/>
              </a:rPr>
              <a:t>Access time = 100ns</a:t>
            </a:r>
            <a:endParaRPr lang="en-US" sz="2000" b="0">
              <a:latin typeface="Gill Sans Light" charset="0"/>
              <a:ea typeface="Gill Sans Light" charset="0"/>
              <a:cs typeface="Gill Sans Light" charset="0"/>
            </a:endParaRPr>
          </a:p>
        </p:txBody>
      </p:sp>
    </p:spTree>
    <p:extLst>
      <p:ext uri="{BB962C8B-B14F-4D97-AF65-F5344CB8AC3E}">
        <p14:creationId xmlns:p14="http://schemas.microsoft.com/office/powerpoint/2010/main" val="33238225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1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dissolve">
                                      <p:cBhvr>
                                        <p:cTn id="12" dur="1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dissolve">
                                      <p:cBhvr>
                                        <p:cTn id="17" dur="1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dissolve">
                                      <p:cBhvr>
                                        <p:cTn id="22" dur="1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dissolve">
                                      <p:cBhvr>
                                        <p:cTn id="27" dur="1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dissolve">
                                      <p:cBhvr>
                                        <p:cTn id="32" dur="1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0354" name="Rectangle 2"/>
          <p:cNvSpPr>
            <a:spLocks noGrp="1" noChangeArrowheads="1"/>
          </p:cNvSpPr>
          <p:nvPr>
            <p:ph type="body" idx="1"/>
          </p:nvPr>
        </p:nvSpPr>
        <p:spPr>
          <a:xfrm>
            <a:off x="1676400" y="838200"/>
            <a:ext cx="8839200" cy="5943600"/>
          </a:xfrm>
        </p:spPr>
        <p:txBody>
          <a:bodyPr>
            <a:normAutofit/>
          </a:bodyPr>
          <a:lstStyle/>
          <a:p>
            <a:pPr>
              <a:lnSpc>
                <a:spcPct val="80000"/>
              </a:lnSpc>
              <a:spcBef>
                <a:spcPct val="20000"/>
              </a:spcBef>
            </a:pPr>
            <a:endParaRPr lang="ko-KR" altLang="en-US" dirty="0">
              <a:ea typeface="굴림" panose="020B0600000101010101" pitchFamily="34" charset="-127"/>
            </a:endParaRPr>
          </a:p>
          <a:p>
            <a:pPr>
              <a:lnSpc>
                <a:spcPct val="80000"/>
              </a:lnSpc>
              <a:spcBef>
                <a:spcPct val="20000"/>
              </a:spcBef>
            </a:pPr>
            <a:endParaRPr lang="ko-KR" altLang="en-US" dirty="0">
              <a:ea typeface="굴림" panose="020B0600000101010101" pitchFamily="34" charset="-127"/>
            </a:endParaRPr>
          </a:p>
          <a:p>
            <a:pPr>
              <a:lnSpc>
                <a:spcPct val="80000"/>
              </a:lnSpc>
              <a:spcBef>
                <a:spcPct val="20000"/>
              </a:spcBef>
            </a:pPr>
            <a:endParaRPr lang="ko-KR" altLang="en-US" dirty="0">
              <a:ea typeface="굴림" panose="020B0600000101010101" pitchFamily="34" charset="-127"/>
            </a:endParaRPr>
          </a:p>
          <a:p>
            <a:pPr>
              <a:lnSpc>
                <a:spcPct val="80000"/>
              </a:lnSpc>
              <a:spcBef>
                <a:spcPct val="20000"/>
              </a:spcBef>
            </a:pPr>
            <a:endParaRPr lang="ko-KR" altLang="en-US" dirty="0">
              <a:ea typeface="굴림" panose="020B0600000101010101" pitchFamily="34" charset="-127"/>
            </a:endParaRPr>
          </a:p>
          <a:p>
            <a:pPr>
              <a:lnSpc>
                <a:spcPct val="80000"/>
              </a:lnSpc>
              <a:spcBef>
                <a:spcPct val="20000"/>
              </a:spcBef>
            </a:pPr>
            <a:endParaRPr lang="ko-KR" altLang="en-US" dirty="0">
              <a:ea typeface="굴림" panose="020B0600000101010101" pitchFamily="34" charset="-127"/>
            </a:endParaRPr>
          </a:p>
          <a:p>
            <a:pPr>
              <a:lnSpc>
                <a:spcPct val="80000"/>
              </a:lnSpc>
              <a:spcBef>
                <a:spcPct val="20000"/>
              </a:spcBef>
            </a:pPr>
            <a:endParaRPr lang="ko-KR" altLang="en-US" dirty="0">
              <a:ea typeface="굴림" panose="020B0600000101010101" pitchFamily="34" charset="-127"/>
            </a:endParaRPr>
          </a:p>
          <a:p>
            <a:pPr>
              <a:lnSpc>
                <a:spcPct val="80000"/>
              </a:lnSpc>
              <a:spcBef>
                <a:spcPct val="20000"/>
              </a:spcBef>
            </a:pPr>
            <a:endParaRPr lang="ko-KR" altLang="en-US" dirty="0">
              <a:ea typeface="굴림" panose="020B0600000101010101" pitchFamily="34" charset="-127"/>
            </a:endParaRPr>
          </a:p>
          <a:p>
            <a:pPr>
              <a:lnSpc>
                <a:spcPct val="80000"/>
              </a:lnSpc>
              <a:spcBef>
                <a:spcPct val="20000"/>
              </a:spcBef>
            </a:pPr>
            <a:endParaRPr lang="ko-KR" altLang="en-US" dirty="0">
              <a:ea typeface="굴림" panose="020B0600000101010101" pitchFamily="34" charset="-127"/>
            </a:endParaRPr>
          </a:p>
          <a:p>
            <a:pPr>
              <a:lnSpc>
                <a:spcPct val="80000"/>
              </a:lnSpc>
              <a:spcBef>
                <a:spcPct val="20000"/>
              </a:spcBef>
            </a:pPr>
            <a:endParaRPr lang="ko-KR" altLang="en-US" dirty="0">
              <a:ea typeface="굴림" panose="020B0600000101010101" pitchFamily="34" charset="-127"/>
            </a:endParaRPr>
          </a:p>
          <a:p>
            <a:pPr>
              <a:lnSpc>
                <a:spcPct val="80000"/>
              </a:lnSpc>
              <a:spcBef>
                <a:spcPct val="20000"/>
              </a:spcBef>
            </a:pPr>
            <a:r>
              <a:rPr lang="en-US" altLang="ko-KR" dirty="0">
                <a:ea typeface="굴림" panose="020B0600000101010101" pitchFamily="34" charset="-127"/>
              </a:rPr>
              <a:t>Cannot afford to translate on every access</a:t>
            </a:r>
          </a:p>
          <a:p>
            <a:pPr lvl="1">
              <a:lnSpc>
                <a:spcPct val="80000"/>
              </a:lnSpc>
              <a:spcBef>
                <a:spcPct val="20000"/>
              </a:spcBef>
            </a:pPr>
            <a:r>
              <a:rPr lang="en-US" altLang="ko-KR" sz="2400" dirty="0">
                <a:ea typeface="굴림" panose="020B0600000101010101" pitchFamily="34" charset="-127"/>
              </a:rPr>
              <a:t>At least three DRAM accesses per actual DRAM access</a:t>
            </a:r>
          </a:p>
          <a:p>
            <a:pPr lvl="1">
              <a:lnSpc>
                <a:spcPct val="80000"/>
              </a:lnSpc>
              <a:spcBef>
                <a:spcPct val="20000"/>
              </a:spcBef>
            </a:pPr>
            <a:r>
              <a:rPr lang="en-US" altLang="ko-KR" sz="2400" dirty="0">
                <a:ea typeface="굴림" panose="020B0600000101010101" pitchFamily="34" charset="-127"/>
              </a:rPr>
              <a:t>Or: perhaps I/O if page table partially on disk!</a:t>
            </a:r>
          </a:p>
          <a:p>
            <a:pPr>
              <a:lnSpc>
                <a:spcPct val="80000"/>
              </a:lnSpc>
              <a:spcBef>
                <a:spcPct val="20000"/>
              </a:spcBef>
            </a:pPr>
            <a:r>
              <a:rPr lang="en-US" altLang="ko-KR" dirty="0">
                <a:ea typeface="굴림" panose="020B0600000101010101" pitchFamily="34" charset="-127"/>
              </a:rPr>
              <a:t>Even worse: What if we are using caching to make memory access faster than DRAM access?</a:t>
            </a:r>
          </a:p>
          <a:p>
            <a:pPr>
              <a:lnSpc>
                <a:spcPct val="80000"/>
              </a:lnSpc>
              <a:spcBef>
                <a:spcPct val="20000"/>
              </a:spcBef>
            </a:pPr>
            <a:r>
              <a:rPr lang="en-US" altLang="ko-KR" dirty="0">
                <a:ea typeface="굴림" panose="020B0600000101010101" pitchFamily="34" charset="-127"/>
              </a:rPr>
              <a:t>Solution? Cache translations!</a:t>
            </a:r>
          </a:p>
          <a:p>
            <a:pPr lvl="1">
              <a:lnSpc>
                <a:spcPct val="80000"/>
              </a:lnSpc>
              <a:spcBef>
                <a:spcPct val="20000"/>
              </a:spcBef>
            </a:pPr>
            <a:r>
              <a:rPr lang="en-US" altLang="ko-KR" sz="2400" dirty="0">
                <a:solidFill>
                  <a:schemeClr val="hlink"/>
                </a:solidFill>
                <a:ea typeface="굴림" panose="020B0600000101010101" pitchFamily="34" charset="-127"/>
              </a:rPr>
              <a:t>Translation Cache: TLB (“Translation </a:t>
            </a:r>
            <a:r>
              <a:rPr lang="en-US" altLang="ko-KR" sz="2400" dirty="0" err="1">
                <a:solidFill>
                  <a:schemeClr val="hlink"/>
                </a:solidFill>
                <a:ea typeface="굴림" panose="020B0600000101010101" pitchFamily="34" charset="-127"/>
              </a:rPr>
              <a:t>Lookaside</a:t>
            </a:r>
            <a:r>
              <a:rPr lang="en-US" altLang="ko-KR" sz="2400" dirty="0">
                <a:solidFill>
                  <a:schemeClr val="hlink"/>
                </a:solidFill>
                <a:ea typeface="굴림" panose="020B0600000101010101" pitchFamily="34" charset="-127"/>
              </a:rPr>
              <a:t> Buffer”)</a:t>
            </a:r>
          </a:p>
        </p:txBody>
      </p:sp>
      <p:sp>
        <p:nvSpPr>
          <p:cNvPr id="21507" name="Rectangle 3"/>
          <p:cNvSpPr>
            <a:spLocks noGrp="1" noChangeArrowheads="1"/>
          </p:cNvSpPr>
          <p:nvPr>
            <p:ph type="title"/>
          </p:nvPr>
        </p:nvSpPr>
        <p:spPr>
          <a:xfrm>
            <a:off x="1752600" y="152400"/>
            <a:ext cx="8686800" cy="533400"/>
          </a:xfrm>
        </p:spPr>
        <p:txBody>
          <a:bodyPr/>
          <a:lstStyle/>
          <a:p>
            <a:r>
              <a:rPr lang="en-US" altLang="ko-KR" dirty="0">
                <a:ea typeface="굴림" panose="020B0600000101010101" pitchFamily="34" charset="-127"/>
              </a:rPr>
              <a:t>Another Major Reason to Deal with Caching</a:t>
            </a:r>
          </a:p>
        </p:txBody>
      </p:sp>
      <p:grpSp>
        <p:nvGrpSpPr>
          <p:cNvPr id="21508" name="Group 180"/>
          <p:cNvGrpSpPr>
            <a:grpSpLocks/>
          </p:cNvGrpSpPr>
          <p:nvPr/>
        </p:nvGrpSpPr>
        <p:grpSpPr bwMode="auto">
          <a:xfrm>
            <a:off x="1600200" y="685800"/>
            <a:ext cx="8915400" cy="3481388"/>
            <a:chOff x="48" y="480"/>
            <a:chExt cx="5616" cy="2193"/>
          </a:xfrm>
        </p:grpSpPr>
        <p:grpSp>
          <p:nvGrpSpPr>
            <p:cNvPr id="21509" name="Group 93"/>
            <p:cNvGrpSpPr>
              <a:grpSpLocks/>
            </p:cNvGrpSpPr>
            <p:nvPr/>
          </p:nvGrpSpPr>
          <p:grpSpPr bwMode="auto">
            <a:xfrm>
              <a:off x="2512" y="912"/>
              <a:ext cx="1171" cy="1129"/>
              <a:chOff x="2512" y="1728"/>
              <a:chExt cx="1171" cy="1129"/>
            </a:xfrm>
          </p:grpSpPr>
          <p:sp>
            <p:nvSpPr>
              <p:cNvPr id="21575" name="Rectangle 94"/>
              <p:cNvSpPr>
                <a:spLocks noChangeArrowheads="1"/>
              </p:cNvSpPr>
              <p:nvPr/>
            </p:nvSpPr>
            <p:spPr bwMode="auto">
              <a:xfrm>
                <a:off x="2512" y="1728"/>
                <a:ext cx="753" cy="188"/>
              </a:xfrm>
              <a:prstGeom prst="rect">
                <a:avLst/>
              </a:prstGeom>
              <a:solidFill>
                <a:srgbClr val="99FFCC"/>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page #0</a:t>
                </a:r>
              </a:p>
            </p:txBody>
          </p:sp>
          <p:sp>
            <p:nvSpPr>
              <p:cNvPr id="21576" name="Rectangle 95"/>
              <p:cNvSpPr>
                <a:spLocks noChangeArrowheads="1"/>
              </p:cNvSpPr>
              <p:nvPr/>
            </p:nvSpPr>
            <p:spPr bwMode="auto">
              <a:xfrm>
                <a:off x="2512" y="1916"/>
                <a:ext cx="753" cy="188"/>
              </a:xfrm>
              <a:prstGeom prst="rect">
                <a:avLst/>
              </a:prstGeom>
              <a:solidFill>
                <a:srgbClr val="99FFCC"/>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page #1</a:t>
                </a:r>
              </a:p>
            </p:txBody>
          </p:sp>
          <p:sp>
            <p:nvSpPr>
              <p:cNvPr id="21577" name="Rectangle 96"/>
              <p:cNvSpPr>
                <a:spLocks noChangeArrowheads="1"/>
              </p:cNvSpPr>
              <p:nvPr/>
            </p:nvSpPr>
            <p:spPr bwMode="auto">
              <a:xfrm>
                <a:off x="2512" y="2293"/>
                <a:ext cx="753" cy="188"/>
              </a:xfrm>
              <a:prstGeom prst="rect">
                <a:avLst/>
              </a:prstGeom>
              <a:solidFill>
                <a:srgbClr val="99FFCC"/>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page #3</a:t>
                </a:r>
              </a:p>
            </p:txBody>
          </p:sp>
          <p:sp>
            <p:nvSpPr>
              <p:cNvPr id="21578" name="Rectangle 97"/>
              <p:cNvSpPr>
                <a:spLocks noChangeArrowheads="1"/>
              </p:cNvSpPr>
              <p:nvPr/>
            </p:nvSpPr>
            <p:spPr bwMode="auto">
              <a:xfrm>
                <a:off x="2512" y="2481"/>
                <a:ext cx="753" cy="188"/>
              </a:xfrm>
              <a:prstGeom prst="rect">
                <a:avLst/>
              </a:prstGeom>
              <a:solidFill>
                <a:srgbClr val="99FFCC"/>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page #4</a:t>
                </a:r>
              </a:p>
            </p:txBody>
          </p:sp>
          <p:sp>
            <p:nvSpPr>
              <p:cNvPr id="21579" name="Rectangle 98"/>
              <p:cNvSpPr>
                <a:spLocks noChangeArrowheads="1"/>
              </p:cNvSpPr>
              <p:nvPr/>
            </p:nvSpPr>
            <p:spPr bwMode="auto">
              <a:xfrm>
                <a:off x="2512" y="2669"/>
                <a:ext cx="753" cy="188"/>
              </a:xfrm>
              <a:prstGeom prst="rect">
                <a:avLst/>
              </a:prstGeom>
              <a:solidFill>
                <a:srgbClr val="99FFCC"/>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page #5</a:t>
                </a:r>
              </a:p>
            </p:txBody>
          </p:sp>
          <p:sp>
            <p:nvSpPr>
              <p:cNvPr id="21580" name="Rectangle 99"/>
              <p:cNvSpPr>
                <a:spLocks noChangeArrowheads="1"/>
              </p:cNvSpPr>
              <p:nvPr/>
            </p:nvSpPr>
            <p:spPr bwMode="auto">
              <a:xfrm>
                <a:off x="3263" y="1728"/>
                <a:ext cx="420" cy="188"/>
              </a:xfrm>
              <a:prstGeom prst="rect">
                <a:avLst/>
              </a:prstGeom>
              <a:solidFill>
                <a:srgbClr val="99FFCC"/>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600" b="0">
                    <a:latin typeface="Gill Sans" charset="0"/>
                    <a:ea typeface="Gill Sans" charset="0"/>
                    <a:cs typeface="Gill Sans" charset="0"/>
                  </a:rPr>
                  <a:t>V,R</a:t>
                </a:r>
              </a:p>
            </p:txBody>
          </p:sp>
          <p:sp>
            <p:nvSpPr>
              <p:cNvPr id="21581" name="Rectangle 100"/>
              <p:cNvSpPr>
                <a:spLocks noChangeArrowheads="1"/>
              </p:cNvSpPr>
              <p:nvPr/>
            </p:nvSpPr>
            <p:spPr bwMode="auto">
              <a:xfrm>
                <a:off x="3263" y="1916"/>
                <a:ext cx="420" cy="188"/>
              </a:xfrm>
              <a:prstGeom prst="rect">
                <a:avLst/>
              </a:prstGeom>
              <a:solidFill>
                <a:srgbClr val="99FFCC"/>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600" b="0">
                    <a:latin typeface="Gill Sans" charset="0"/>
                    <a:ea typeface="Gill Sans" charset="0"/>
                    <a:cs typeface="Gill Sans" charset="0"/>
                  </a:rPr>
                  <a:t>V,R</a:t>
                </a:r>
              </a:p>
            </p:txBody>
          </p:sp>
          <p:grpSp>
            <p:nvGrpSpPr>
              <p:cNvPr id="21582" name="Group 101"/>
              <p:cNvGrpSpPr>
                <a:grpSpLocks/>
              </p:cNvGrpSpPr>
              <p:nvPr/>
            </p:nvGrpSpPr>
            <p:grpSpPr bwMode="auto">
              <a:xfrm>
                <a:off x="2512" y="2104"/>
                <a:ext cx="1171" cy="189"/>
                <a:chOff x="2512" y="2104"/>
                <a:chExt cx="1171" cy="189"/>
              </a:xfrm>
            </p:grpSpPr>
            <p:sp>
              <p:nvSpPr>
                <p:cNvPr id="21586" name="Rectangle 102"/>
                <p:cNvSpPr>
                  <a:spLocks noChangeArrowheads="1"/>
                </p:cNvSpPr>
                <p:nvPr/>
              </p:nvSpPr>
              <p:spPr bwMode="auto">
                <a:xfrm>
                  <a:off x="2512" y="2104"/>
                  <a:ext cx="753" cy="189"/>
                </a:xfrm>
                <a:prstGeom prst="rect">
                  <a:avLst/>
                </a:prstGeom>
                <a:solidFill>
                  <a:srgbClr val="99FFCC"/>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page #2</a:t>
                  </a:r>
                </a:p>
              </p:txBody>
            </p:sp>
            <p:sp>
              <p:nvSpPr>
                <p:cNvPr id="21587" name="Rectangle 103"/>
                <p:cNvSpPr>
                  <a:spLocks noChangeArrowheads="1"/>
                </p:cNvSpPr>
                <p:nvPr/>
              </p:nvSpPr>
              <p:spPr bwMode="auto">
                <a:xfrm>
                  <a:off x="3263" y="2104"/>
                  <a:ext cx="420" cy="189"/>
                </a:xfrm>
                <a:prstGeom prst="rect">
                  <a:avLst/>
                </a:prstGeom>
                <a:solidFill>
                  <a:srgbClr val="99FFCC"/>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600" b="0">
                      <a:latin typeface="Gill Sans" charset="0"/>
                      <a:ea typeface="Gill Sans" charset="0"/>
                      <a:cs typeface="Gill Sans" charset="0"/>
                    </a:rPr>
                    <a:t>V,R,W</a:t>
                  </a:r>
                </a:p>
              </p:txBody>
            </p:sp>
          </p:grpSp>
          <p:sp>
            <p:nvSpPr>
              <p:cNvPr id="21583" name="Rectangle 104"/>
              <p:cNvSpPr>
                <a:spLocks noChangeArrowheads="1"/>
              </p:cNvSpPr>
              <p:nvPr/>
            </p:nvSpPr>
            <p:spPr bwMode="auto">
              <a:xfrm>
                <a:off x="3263" y="2293"/>
                <a:ext cx="420" cy="188"/>
              </a:xfrm>
              <a:prstGeom prst="rect">
                <a:avLst/>
              </a:prstGeom>
              <a:solidFill>
                <a:srgbClr val="99FFCC"/>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600" b="0">
                    <a:latin typeface="Gill Sans" charset="0"/>
                    <a:ea typeface="Gill Sans" charset="0"/>
                    <a:cs typeface="Gill Sans" charset="0"/>
                  </a:rPr>
                  <a:t>V,R,W</a:t>
                </a:r>
              </a:p>
            </p:txBody>
          </p:sp>
          <p:sp>
            <p:nvSpPr>
              <p:cNvPr id="21584" name="Rectangle 105"/>
              <p:cNvSpPr>
                <a:spLocks noChangeArrowheads="1"/>
              </p:cNvSpPr>
              <p:nvPr/>
            </p:nvSpPr>
            <p:spPr bwMode="auto">
              <a:xfrm>
                <a:off x="3263" y="2481"/>
                <a:ext cx="420" cy="188"/>
              </a:xfrm>
              <a:prstGeom prst="rect">
                <a:avLst/>
              </a:prstGeom>
              <a:solidFill>
                <a:srgbClr val="99FFCC"/>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600" b="0">
                    <a:latin typeface="Gill Sans" charset="0"/>
                    <a:ea typeface="Gill Sans" charset="0"/>
                    <a:cs typeface="Gill Sans" charset="0"/>
                  </a:rPr>
                  <a:t>N</a:t>
                </a:r>
              </a:p>
            </p:txBody>
          </p:sp>
          <p:sp>
            <p:nvSpPr>
              <p:cNvPr id="21585" name="Rectangle 106"/>
              <p:cNvSpPr>
                <a:spLocks noChangeArrowheads="1"/>
              </p:cNvSpPr>
              <p:nvPr/>
            </p:nvSpPr>
            <p:spPr bwMode="auto">
              <a:xfrm>
                <a:off x="3263" y="2669"/>
                <a:ext cx="420" cy="188"/>
              </a:xfrm>
              <a:prstGeom prst="rect">
                <a:avLst/>
              </a:prstGeom>
              <a:solidFill>
                <a:srgbClr val="99FFCC"/>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600" b="0">
                    <a:latin typeface="Gill Sans" charset="0"/>
                    <a:ea typeface="Gill Sans" charset="0"/>
                    <a:cs typeface="Gill Sans" charset="0"/>
                  </a:rPr>
                  <a:t>V,R,W</a:t>
                </a:r>
              </a:p>
            </p:txBody>
          </p:sp>
        </p:grpSp>
        <p:grpSp>
          <p:nvGrpSpPr>
            <p:cNvPr id="21510" name="Group 107"/>
            <p:cNvGrpSpPr>
              <a:grpSpLocks/>
            </p:cNvGrpSpPr>
            <p:nvPr/>
          </p:nvGrpSpPr>
          <p:grpSpPr bwMode="auto">
            <a:xfrm>
              <a:off x="3168" y="672"/>
              <a:ext cx="2496" cy="938"/>
              <a:chOff x="3120" y="720"/>
              <a:chExt cx="2496" cy="938"/>
            </a:xfrm>
          </p:grpSpPr>
          <p:sp>
            <p:nvSpPr>
              <p:cNvPr id="21571" name="Rectangle 108"/>
              <p:cNvSpPr>
                <a:spLocks noChangeArrowheads="1"/>
              </p:cNvSpPr>
              <p:nvPr/>
            </p:nvSpPr>
            <p:spPr bwMode="auto">
              <a:xfrm>
                <a:off x="4026" y="1156"/>
                <a:ext cx="630" cy="238"/>
              </a:xfrm>
              <a:prstGeom prst="rect">
                <a:avLst/>
              </a:prstGeom>
              <a:solidFill>
                <a:schemeClr val="bg1"/>
              </a:solidFill>
              <a:ln w="38100" algn="ctr">
                <a:solidFill>
                  <a:schemeClr val="tx1"/>
                </a:solidFill>
                <a:prstDash val="sysDot"/>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75000"/>
                  </a:lnSpc>
                  <a:spcBef>
                    <a:spcPct val="0"/>
                  </a:spcBef>
                </a:pPr>
                <a:endParaRPr lang="ko-KR" altLang="en-US" sz="1800" b="0">
                  <a:latin typeface="Gill Sans" charset="0"/>
                  <a:ea typeface="Gill Sans" charset="0"/>
                  <a:cs typeface="Gill Sans" charset="0"/>
                </a:endParaRPr>
              </a:p>
            </p:txBody>
          </p:sp>
          <p:sp>
            <p:nvSpPr>
              <p:cNvPr id="21572" name="Rectangle 109"/>
              <p:cNvSpPr>
                <a:spLocks noChangeArrowheads="1"/>
              </p:cNvSpPr>
              <p:nvPr/>
            </p:nvSpPr>
            <p:spPr bwMode="auto">
              <a:xfrm>
                <a:off x="4631" y="1156"/>
                <a:ext cx="985" cy="238"/>
              </a:xfrm>
              <a:prstGeom prst="rect">
                <a:avLst/>
              </a:prstGeom>
              <a:solidFill>
                <a:srgbClr val="00CCFF"/>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Offset</a:t>
                </a:r>
              </a:p>
            </p:txBody>
          </p:sp>
          <p:sp>
            <p:nvSpPr>
              <p:cNvPr id="21573" name="Freeform 110"/>
              <p:cNvSpPr>
                <a:spLocks/>
              </p:cNvSpPr>
              <p:nvPr/>
            </p:nvSpPr>
            <p:spPr bwMode="auto">
              <a:xfrm>
                <a:off x="3120" y="720"/>
                <a:ext cx="2001" cy="411"/>
              </a:xfrm>
              <a:custGeom>
                <a:avLst/>
                <a:gdLst>
                  <a:gd name="T0" fmla="*/ 0 w 1824"/>
                  <a:gd name="T1" fmla="*/ 0 h 288"/>
                  <a:gd name="T2" fmla="*/ 2001 w 1824"/>
                  <a:gd name="T3" fmla="*/ 0 h 288"/>
                  <a:gd name="T4" fmla="*/ 2001 w 1824"/>
                  <a:gd name="T5" fmla="*/ 411 h 288"/>
                  <a:gd name="T6" fmla="*/ 0 60000 65536"/>
                  <a:gd name="T7" fmla="*/ 0 60000 65536"/>
                  <a:gd name="T8" fmla="*/ 0 60000 65536"/>
                </a:gdLst>
                <a:ahLst/>
                <a:cxnLst>
                  <a:cxn ang="T6">
                    <a:pos x="T0" y="T1"/>
                  </a:cxn>
                  <a:cxn ang="T7">
                    <a:pos x="T2" y="T3"/>
                  </a:cxn>
                  <a:cxn ang="T8">
                    <a:pos x="T4" y="T5"/>
                  </a:cxn>
                </a:cxnLst>
                <a:rect l="0" t="0" r="r" b="b"/>
                <a:pathLst>
                  <a:path w="1824" h="288">
                    <a:moveTo>
                      <a:pt x="0" y="0"/>
                    </a:moveTo>
                    <a:lnTo>
                      <a:pt x="1824" y="0"/>
                    </a:lnTo>
                    <a:lnTo>
                      <a:pt x="1824" y="288"/>
                    </a:lnTo>
                  </a:path>
                </a:pathLst>
              </a:custGeom>
              <a:noFill/>
              <a:ln w="381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21574" name="Text Box 111"/>
              <p:cNvSpPr txBox="1">
                <a:spLocks noChangeArrowheads="1"/>
              </p:cNvSpPr>
              <p:nvPr/>
            </p:nvSpPr>
            <p:spPr bwMode="auto">
              <a:xfrm>
                <a:off x="4112" y="1408"/>
                <a:ext cx="1346" cy="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Physical Address</a:t>
                </a:r>
              </a:p>
            </p:txBody>
          </p:sp>
        </p:grpSp>
        <p:grpSp>
          <p:nvGrpSpPr>
            <p:cNvPr id="21511" name="Group 112"/>
            <p:cNvGrpSpPr>
              <a:grpSpLocks/>
            </p:cNvGrpSpPr>
            <p:nvPr/>
          </p:nvGrpSpPr>
          <p:grpSpPr bwMode="auto">
            <a:xfrm>
              <a:off x="48" y="480"/>
              <a:ext cx="3111" cy="444"/>
              <a:chOff x="48" y="1440"/>
              <a:chExt cx="3111" cy="444"/>
            </a:xfrm>
          </p:grpSpPr>
          <p:sp>
            <p:nvSpPr>
              <p:cNvPr id="21566" name="Text Box 113"/>
              <p:cNvSpPr txBox="1">
                <a:spLocks noChangeArrowheads="1"/>
              </p:cNvSpPr>
              <p:nvPr/>
            </p:nvSpPr>
            <p:spPr bwMode="auto">
              <a:xfrm>
                <a:off x="48" y="1440"/>
                <a:ext cx="752" cy="44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0"/>
                  </a:spcBef>
                </a:pPr>
                <a:r>
                  <a:rPr lang="en-US" altLang="ko-KR" b="0">
                    <a:latin typeface="Gill Sans" charset="0"/>
                    <a:ea typeface="Gill Sans" charset="0"/>
                    <a:cs typeface="Gill Sans" charset="0"/>
                  </a:rPr>
                  <a:t>Virtual </a:t>
                </a:r>
              </a:p>
              <a:p>
                <a:pPr>
                  <a:spcBef>
                    <a:spcPct val="0"/>
                  </a:spcBef>
                </a:pPr>
                <a:r>
                  <a:rPr lang="en-US" altLang="ko-KR" b="0">
                    <a:latin typeface="Gill Sans" charset="0"/>
                    <a:ea typeface="Gill Sans" charset="0"/>
                    <a:cs typeface="Gill Sans" charset="0"/>
                  </a:rPr>
                  <a:t>Address:</a:t>
                </a:r>
              </a:p>
            </p:txBody>
          </p:sp>
          <p:grpSp>
            <p:nvGrpSpPr>
              <p:cNvPr id="21567" name="Group 114"/>
              <p:cNvGrpSpPr>
                <a:grpSpLocks/>
              </p:cNvGrpSpPr>
              <p:nvPr/>
            </p:nvGrpSpPr>
            <p:grpSpPr bwMode="auto">
              <a:xfrm>
                <a:off x="912" y="1490"/>
                <a:ext cx="2247" cy="238"/>
                <a:chOff x="1625" y="528"/>
                <a:chExt cx="2247" cy="238"/>
              </a:xfrm>
            </p:grpSpPr>
            <p:sp>
              <p:nvSpPr>
                <p:cNvPr id="21568" name="Rectangle 115"/>
                <p:cNvSpPr>
                  <a:spLocks noChangeArrowheads="1"/>
                </p:cNvSpPr>
                <p:nvPr/>
              </p:nvSpPr>
              <p:spPr bwMode="auto">
                <a:xfrm>
                  <a:off x="2887" y="528"/>
                  <a:ext cx="985" cy="238"/>
                </a:xfrm>
                <a:prstGeom prst="rect">
                  <a:avLst/>
                </a:prstGeom>
                <a:solidFill>
                  <a:srgbClr val="00CCFF"/>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Offset</a:t>
                  </a:r>
                </a:p>
              </p:txBody>
            </p:sp>
            <p:sp>
              <p:nvSpPr>
                <p:cNvPr id="21569" name="Rectangle 116"/>
                <p:cNvSpPr>
                  <a:spLocks noChangeArrowheads="1"/>
                </p:cNvSpPr>
                <p:nvPr/>
              </p:nvSpPr>
              <p:spPr bwMode="auto">
                <a:xfrm>
                  <a:off x="2256" y="528"/>
                  <a:ext cx="631" cy="238"/>
                </a:xfrm>
                <a:prstGeom prst="rect">
                  <a:avLst/>
                </a:prstGeom>
                <a:solidFill>
                  <a:schemeClr val="hlink"/>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75000"/>
                    </a:lnSpc>
                    <a:spcBef>
                      <a:spcPct val="0"/>
                    </a:spcBef>
                  </a:pPr>
                  <a:r>
                    <a:rPr lang="en-US" altLang="ko-KR" sz="1800" b="0">
                      <a:latin typeface="Gill Sans" charset="0"/>
                      <a:ea typeface="Gill Sans" charset="0"/>
                      <a:cs typeface="Gill Sans" charset="0"/>
                    </a:rPr>
                    <a:t>Virtual</a:t>
                  </a:r>
                </a:p>
                <a:p>
                  <a:pPr>
                    <a:lnSpc>
                      <a:spcPct val="75000"/>
                    </a:lnSpc>
                    <a:spcBef>
                      <a:spcPct val="0"/>
                    </a:spcBef>
                  </a:pPr>
                  <a:r>
                    <a:rPr lang="en-US" altLang="ko-KR" sz="1800" b="0">
                      <a:latin typeface="Gill Sans" charset="0"/>
                      <a:ea typeface="Gill Sans" charset="0"/>
                      <a:cs typeface="Gill Sans" charset="0"/>
                    </a:rPr>
                    <a:t>Page #</a:t>
                  </a:r>
                </a:p>
              </p:txBody>
            </p:sp>
            <p:sp>
              <p:nvSpPr>
                <p:cNvPr id="21570" name="Rectangle 117"/>
                <p:cNvSpPr>
                  <a:spLocks noChangeArrowheads="1"/>
                </p:cNvSpPr>
                <p:nvPr/>
              </p:nvSpPr>
              <p:spPr bwMode="auto">
                <a:xfrm>
                  <a:off x="1625" y="528"/>
                  <a:ext cx="631" cy="238"/>
                </a:xfrm>
                <a:prstGeom prst="rect">
                  <a:avLst/>
                </a:prstGeom>
                <a:solidFill>
                  <a:schemeClr val="hlink"/>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75000"/>
                    </a:lnSpc>
                    <a:spcBef>
                      <a:spcPct val="0"/>
                    </a:spcBef>
                  </a:pPr>
                  <a:r>
                    <a:rPr lang="en-US" altLang="ko-KR" sz="1800" b="0">
                      <a:latin typeface="Gill Sans" charset="0"/>
                      <a:ea typeface="Gill Sans" charset="0"/>
                      <a:cs typeface="Gill Sans" charset="0"/>
                    </a:rPr>
                    <a:t>Virtual</a:t>
                  </a:r>
                </a:p>
                <a:p>
                  <a:pPr>
                    <a:lnSpc>
                      <a:spcPct val="75000"/>
                    </a:lnSpc>
                    <a:spcBef>
                      <a:spcPct val="0"/>
                    </a:spcBef>
                  </a:pPr>
                  <a:r>
                    <a:rPr lang="en-US" altLang="ko-KR" sz="1800" b="0">
                      <a:latin typeface="Gill Sans" charset="0"/>
                      <a:ea typeface="Gill Sans" charset="0"/>
                      <a:cs typeface="Gill Sans" charset="0"/>
                    </a:rPr>
                    <a:t>Seg #</a:t>
                  </a:r>
                </a:p>
              </p:txBody>
            </p:sp>
          </p:grpSp>
        </p:grpSp>
        <p:grpSp>
          <p:nvGrpSpPr>
            <p:cNvPr id="21512" name="Group 118"/>
            <p:cNvGrpSpPr>
              <a:grpSpLocks/>
            </p:cNvGrpSpPr>
            <p:nvPr/>
          </p:nvGrpSpPr>
          <p:grpSpPr bwMode="auto">
            <a:xfrm>
              <a:off x="816" y="1152"/>
              <a:ext cx="1194" cy="1306"/>
              <a:chOff x="768" y="1200"/>
              <a:chExt cx="1194" cy="1306"/>
            </a:xfrm>
          </p:grpSpPr>
          <p:grpSp>
            <p:nvGrpSpPr>
              <p:cNvPr id="21533" name="Group 119"/>
              <p:cNvGrpSpPr>
                <a:grpSpLocks/>
              </p:cNvGrpSpPr>
              <p:nvPr/>
            </p:nvGrpSpPr>
            <p:grpSpPr bwMode="auto">
              <a:xfrm>
                <a:off x="768" y="1200"/>
                <a:ext cx="1018" cy="163"/>
                <a:chOff x="2352" y="960"/>
                <a:chExt cx="1392" cy="288"/>
              </a:xfrm>
            </p:grpSpPr>
            <p:sp>
              <p:nvSpPr>
                <p:cNvPr id="21564" name="Rectangle 120"/>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Base0</a:t>
                  </a:r>
                </a:p>
              </p:txBody>
            </p:sp>
            <p:sp>
              <p:nvSpPr>
                <p:cNvPr id="21565" name="Rectangle 121"/>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Limit0</a:t>
                  </a:r>
                </a:p>
              </p:txBody>
            </p:sp>
          </p:grpSp>
          <p:sp>
            <p:nvSpPr>
              <p:cNvPr id="21534" name="Rectangle 122"/>
              <p:cNvSpPr>
                <a:spLocks noChangeArrowheads="1"/>
              </p:cNvSpPr>
              <p:nvPr/>
            </p:nvSpPr>
            <p:spPr bwMode="auto">
              <a:xfrm>
                <a:off x="1786" y="1200"/>
                <a:ext cx="176" cy="163"/>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V</a:t>
                </a:r>
              </a:p>
            </p:txBody>
          </p:sp>
          <p:grpSp>
            <p:nvGrpSpPr>
              <p:cNvPr id="21535" name="Group 123"/>
              <p:cNvGrpSpPr>
                <a:grpSpLocks/>
              </p:cNvGrpSpPr>
              <p:nvPr/>
            </p:nvGrpSpPr>
            <p:grpSpPr bwMode="auto">
              <a:xfrm>
                <a:off x="768" y="1363"/>
                <a:ext cx="1018" cy="164"/>
                <a:chOff x="2352" y="960"/>
                <a:chExt cx="1392" cy="288"/>
              </a:xfrm>
            </p:grpSpPr>
            <p:sp>
              <p:nvSpPr>
                <p:cNvPr id="21562" name="Rectangle 124"/>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Base1</a:t>
                  </a:r>
                </a:p>
              </p:txBody>
            </p:sp>
            <p:sp>
              <p:nvSpPr>
                <p:cNvPr id="21563" name="Rectangle 125"/>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Limit1</a:t>
                  </a:r>
                </a:p>
              </p:txBody>
            </p:sp>
          </p:grpSp>
          <p:sp>
            <p:nvSpPr>
              <p:cNvPr id="21536" name="Rectangle 126"/>
              <p:cNvSpPr>
                <a:spLocks noChangeArrowheads="1"/>
              </p:cNvSpPr>
              <p:nvPr/>
            </p:nvSpPr>
            <p:spPr bwMode="auto">
              <a:xfrm>
                <a:off x="1786" y="1363"/>
                <a:ext cx="176" cy="164"/>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V</a:t>
                </a:r>
              </a:p>
            </p:txBody>
          </p:sp>
          <p:grpSp>
            <p:nvGrpSpPr>
              <p:cNvPr id="21537" name="Group 127"/>
              <p:cNvGrpSpPr>
                <a:grpSpLocks/>
              </p:cNvGrpSpPr>
              <p:nvPr/>
            </p:nvGrpSpPr>
            <p:grpSpPr bwMode="auto">
              <a:xfrm>
                <a:off x="768" y="1527"/>
                <a:ext cx="1194" cy="163"/>
                <a:chOff x="768" y="1527"/>
                <a:chExt cx="1194" cy="163"/>
              </a:xfrm>
            </p:grpSpPr>
            <p:grpSp>
              <p:nvGrpSpPr>
                <p:cNvPr id="21558" name="Group 128"/>
                <p:cNvGrpSpPr>
                  <a:grpSpLocks/>
                </p:cNvGrpSpPr>
                <p:nvPr/>
              </p:nvGrpSpPr>
              <p:grpSpPr bwMode="auto">
                <a:xfrm>
                  <a:off x="768" y="1527"/>
                  <a:ext cx="1018" cy="163"/>
                  <a:chOff x="2352" y="960"/>
                  <a:chExt cx="1392" cy="288"/>
                </a:xfrm>
              </p:grpSpPr>
              <p:sp>
                <p:nvSpPr>
                  <p:cNvPr id="21560" name="Rectangle 129"/>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Base2</a:t>
                    </a:r>
                  </a:p>
                </p:txBody>
              </p:sp>
              <p:sp>
                <p:nvSpPr>
                  <p:cNvPr id="21561" name="Rectangle 130"/>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Limit2</a:t>
                    </a:r>
                  </a:p>
                </p:txBody>
              </p:sp>
            </p:grpSp>
            <p:sp>
              <p:nvSpPr>
                <p:cNvPr id="21559" name="Rectangle 131"/>
                <p:cNvSpPr>
                  <a:spLocks noChangeArrowheads="1"/>
                </p:cNvSpPr>
                <p:nvPr/>
              </p:nvSpPr>
              <p:spPr bwMode="auto">
                <a:xfrm>
                  <a:off x="1786" y="1527"/>
                  <a:ext cx="176" cy="163"/>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V</a:t>
                  </a:r>
                </a:p>
              </p:txBody>
            </p:sp>
          </p:grpSp>
          <p:grpSp>
            <p:nvGrpSpPr>
              <p:cNvPr id="21538" name="Group 132"/>
              <p:cNvGrpSpPr>
                <a:grpSpLocks/>
              </p:cNvGrpSpPr>
              <p:nvPr/>
            </p:nvGrpSpPr>
            <p:grpSpPr bwMode="auto">
              <a:xfrm>
                <a:off x="768" y="1690"/>
                <a:ext cx="1018" cy="163"/>
                <a:chOff x="2352" y="960"/>
                <a:chExt cx="1392" cy="288"/>
              </a:xfrm>
            </p:grpSpPr>
            <p:sp>
              <p:nvSpPr>
                <p:cNvPr id="21556" name="Rectangle 133"/>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Base3</a:t>
                  </a:r>
                </a:p>
              </p:txBody>
            </p:sp>
            <p:sp>
              <p:nvSpPr>
                <p:cNvPr id="21557" name="Rectangle 134"/>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Limit3</a:t>
                  </a:r>
                </a:p>
              </p:txBody>
            </p:sp>
          </p:grpSp>
          <p:sp>
            <p:nvSpPr>
              <p:cNvPr id="21539" name="Rectangle 135"/>
              <p:cNvSpPr>
                <a:spLocks noChangeArrowheads="1"/>
              </p:cNvSpPr>
              <p:nvPr/>
            </p:nvSpPr>
            <p:spPr bwMode="auto">
              <a:xfrm>
                <a:off x="1786" y="1690"/>
                <a:ext cx="176" cy="163"/>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N</a:t>
                </a:r>
              </a:p>
            </p:txBody>
          </p:sp>
          <p:grpSp>
            <p:nvGrpSpPr>
              <p:cNvPr id="21540" name="Group 136"/>
              <p:cNvGrpSpPr>
                <a:grpSpLocks/>
              </p:cNvGrpSpPr>
              <p:nvPr/>
            </p:nvGrpSpPr>
            <p:grpSpPr bwMode="auto">
              <a:xfrm>
                <a:off x="768" y="1853"/>
                <a:ext cx="1018" cy="163"/>
                <a:chOff x="2352" y="960"/>
                <a:chExt cx="1392" cy="288"/>
              </a:xfrm>
            </p:grpSpPr>
            <p:sp>
              <p:nvSpPr>
                <p:cNvPr id="21554" name="Rectangle 137"/>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Base4</a:t>
                  </a:r>
                </a:p>
              </p:txBody>
            </p:sp>
            <p:sp>
              <p:nvSpPr>
                <p:cNvPr id="21555" name="Rectangle 138"/>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Limit4</a:t>
                  </a:r>
                </a:p>
              </p:txBody>
            </p:sp>
          </p:grpSp>
          <p:sp>
            <p:nvSpPr>
              <p:cNvPr id="21541" name="Rectangle 139"/>
              <p:cNvSpPr>
                <a:spLocks noChangeArrowheads="1"/>
              </p:cNvSpPr>
              <p:nvPr/>
            </p:nvSpPr>
            <p:spPr bwMode="auto">
              <a:xfrm>
                <a:off x="1786" y="1853"/>
                <a:ext cx="176" cy="163"/>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V</a:t>
                </a:r>
              </a:p>
            </p:txBody>
          </p:sp>
          <p:grpSp>
            <p:nvGrpSpPr>
              <p:cNvPr id="21542" name="Group 140"/>
              <p:cNvGrpSpPr>
                <a:grpSpLocks/>
              </p:cNvGrpSpPr>
              <p:nvPr/>
            </p:nvGrpSpPr>
            <p:grpSpPr bwMode="auto">
              <a:xfrm>
                <a:off x="768" y="2016"/>
                <a:ext cx="1018" cy="164"/>
                <a:chOff x="2352" y="960"/>
                <a:chExt cx="1392" cy="288"/>
              </a:xfrm>
            </p:grpSpPr>
            <p:sp>
              <p:nvSpPr>
                <p:cNvPr id="21552" name="Rectangle 141"/>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Base5</a:t>
                  </a:r>
                </a:p>
              </p:txBody>
            </p:sp>
            <p:sp>
              <p:nvSpPr>
                <p:cNvPr id="21553" name="Rectangle 142"/>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Limit5</a:t>
                  </a:r>
                </a:p>
              </p:txBody>
            </p:sp>
          </p:grpSp>
          <p:sp>
            <p:nvSpPr>
              <p:cNvPr id="21543" name="Rectangle 143"/>
              <p:cNvSpPr>
                <a:spLocks noChangeArrowheads="1"/>
              </p:cNvSpPr>
              <p:nvPr/>
            </p:nvSpPr>
            <p:spPr bwMode="auto">
              <a:xfrm>
                <a:off x="1786" y="2016"/>
                <a:ext cx="176" cy="164"/>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N</a:t>
                </a:r>
              </a:p>
            </p:txBody>
          </p:sp>
          <p:grpSp>
            <p:nvGrpSpPr>
              <p:cNvPr id="21544" name="Group 144"/>
              <p:cNvGrpSpPr>
                <a:grpSpLocks/>
              </p:cNvGrpSpPr>
              <p:nvPr/>
            </p:nvGrpSpPr>
            <p:grpSpPr bwMode="auto">
              <a:xfrm>
                <a:off x="768" y="2180"/>
                <a:ext cx="1018" cy="163"/>
                <a:chOff x="2352" y="960"/>
                <a:chExt cx="1392" cy="288"/>
              </a:xfrm>
            </p:grpSpPr>
            <p:sp>
              <p:nvSpPr>
                <p:cNvPr id="21550" name="Rectangle 145"/>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Base6</a:t>
                  </a:r>
                </a:p>
              </p:txBody>
            </p:sp>
            <p:sp>
              <p:nvSpPr>
                <p:cNvPr id="21551" name="Rectangle 146"/>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Limit6</a:t>
                  </a:r>
                </a:p>
              </p:txBody>
            </p:sp>
          </p:grpSp>
          <p:sp>
            <p:nvSpPr>
              <p:cNvPr id="21545" name="Rectangle 147"/>
              <p:cNvSpPr>
                <a:spLocks noChangeArrowheads="1"/>
              </p:cNvSpPr>
              <p:nvPr/>
            </p:nvSpPr>
            <p:spPr bwMode="auto">
              <a:xfrm>
                <a:off x="1786" y="2180"/>
                <a:ext cx="176" cy="163"/>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N</a:t>
                </a:r>
              </a:p>
            </p:txBody>
          </p:sp>
          <p:grpSp>
            <p:nvGrpSpPr>
              <p:cNvPr id="21546" name="Group 148"/>
              <p:cNvGrpSpPr>
                <a:grpSpLocks/>
              </p:cNvGrpSpPr>
              <p:nvPr/>
            </p:nvGrpSpPr>
            <p:grpSpPr bwMode="auto">
              <a:xfrm>
                <a:off x="768" y="2343"/>
                <a:ext cx="1018" cy="163"/>
                <a:chOff x="2352" y="960"/>
                <a:chExt cx="1392" cy="288"/>
              </a:xfrm>
            </p:grpSpPr>
            <p:sp>
              <p:nvSpPr>
                <p:cNvPr id="21548" name="Rectangle 149"/>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Base7</a:t>
                  </a:r>
                </a:p>
              </p:txBody>
            </p:sp>
            <p:sp>
              <p:nvSpPr>
                <p:cNvPr id="21549" name="Rectangle 150"/>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Limit7</a:t>
                  </a:r>
                </a:p>
              </p:txBody>
            </p:sp>
          </p:grpSp>
          <p:sp>
            <p:nvSpPr>
              <p:cNvPr id="21547" name="Rectangle 151"/>
              <p:cNvSpPr>
                <a:spLocks noChangeArrowheads="1"/>
              </p:cNvSpPr>
              <p:nvPr/>
            </p:nvSpPr>
            <p:spPr bwMode="auto">
              <a:xfrm>
                <a:off x="1786" y="2343"/>
                <a:ext cx="176" cy="163"/>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V</a:t>
                </a:r>
              </a:p>
            </p:txBody>
          </p:sp>
        </p:grpSp>
        <p:sp>
          <p:nvSpPr>
            <p:cNvPr id="21513" name="Line 152"/>
            <p:cNvSpPr>
              <a:spLocks noChangeShapeType="1"/>
            </p:cNvSpPr>
            <p:nvPr/>
          </p:nvSpPr>
          <p:spPr bwMode="auto">
            <a:xfrm>
              <a:off x="1824" y="768"/>
              <a:ext cx="672" cy="624"/>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21514" name="Freeform 153"/>
            <p:cNvSpPr>
              <a:spLocks/>
            </p:cNvSpPr>
            <p:nvPr/>
          </p:nvSpPr>
          <p:spPr bwMode="auto">
            <a:xfrm>
              <a:off x="432" y="768"/>
              <a:ext cx="768" cy="768"/>
            </a:xfrm>
            <a:custGeom>
              <a:avLst/>
              <a:gdLst>
                <a:gd name="T0" fmla="*/ 768 w 768"/>
                <a:gd name="T1" fmla="*/ 0 h 768"/>
                <a:gd name="T2" fmla="*/ 768 w 768"/>
                <a:gd name="T3" fmla="*/ 192 h 768"/>
                <a:gd name="T4" fmla="*/ 0 w 768"/>
                <a:gd name="T5" fmla="*/ 192 h 768"/>
                <a:gd name="T6" fmla="*/ 0 w 768"/>
                <a:gd name="T7" fmla="*/ 768 h 768"/>
                <a:gd name="T8" fmla="*/ 384 w 768"/>
                <a:gd name="T9" fmla="*/ 768 h 7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8" h="768">
                  <a:moveTo>
                    <a:pt x="768" y="0"/>
                  </a:moveTo>
                  <a:lnTo>
                    <a:pt x="768" y="192"/>
                  </a:lnTo>
                  <a:lnTo>
                    <a:pt x="0" y="192"/>
                  </a:lnTo>
                  <a:lnTo>
                    <a:pt x="0" y="768"/>
                  </a:lnTo>
                  <a:lnTo>
                    <a:pt x="384" y="768"/>
                  </a:lnTo>
                </a:path>
              </a:pathLst>
            </a:custGeom>
            <a:noFill/>
            <a:ln w="76200" cap="flat" cmpd="sng">
              <a:solidFill>
                <a:schemeClr val="hlink"/>
              </a:solidFill>
              <a:prstDash val="solid"/>
              <a:round/>
              <a:headEnd type="none" w="med" len="med"/>
              <a:tailEnd type="triangle"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21515" name="Line 159"/>
            <p:cNvSpPr>
              <a:spLocks noChangeShapeType="1"/>
            </p:cNvSpPr>
            <p:nvPr/>
          </p:nvSpPr>
          <p:spPr bwMode="auto">
            <a:xfrm flipV="1">
              <a:off x="1200" y="912"/>
              <a:ext cx="1296" cy="624"/>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nvGrpSpPr>
            <p:cNvPr id="21516" name="Group 160"/>
            <p:cNvGrpSpPr>
              <a:grpSpLocks/>
            </p:cNvGrpSpPr>
            <p:nvPr/>
          </p:nvGrpSpPr>
          <p:grpSpPr bwMode="auto">
            <a:xfrm>
              <a:off x="1680" y="1200"/>
              <a:ext cx="1596" cy="1473"/>
              <a:chOff x="1632" y="1248"/>
              <a:chExt cx="1596" cy="1473"/>
            </a:xfrm>
          </p:grpSpPr>
          <p:grpSp>
            <p:nvGrpSpPr>
              <p:cNvPr id="21525" name="Group 161"/>
              <p:cNvGrpSpPr>
                <a:grpSpLocks/>
              </p:cNvGrpSpPr>
              <p:nvPr/>
            </p:nvGrpSpPr>
            <p:grpSpPr bwMode="auto">
              <a:xfrm>
                <a:off x="2064" y="2277"/>
                <a:ext cx="1164" cy="444"/>
                <a:chOff x="2064" y="2160"/>
                <a:chExt cx="1164" cy="444"/>
              </a:xfrm>
            </p:grpSpPr>
            <p:sp>
              <p:nvSpPr>
                <p:cNvPr id="21530" name="Text Box 162"/>
                <p:cNvSpPr txBox="1">
                  <a:spLocks noChangeArrowheads="1"/>
                </p:cNvSpPr>
                <p:nvPr/>
              </p:nvSpPr>
              <p:spPr bwMode="auto">
                <a:xfrm>
                  <a:off x="2592" y="2160"/>
                  <a:ext cx="636" cy="44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0"/>
                    </a:spcBef>
                  </a:pPr>
                  <a:r>
                    <a:rPr lang="en-US" altLang="ko-KR" b="0">
                      <a:latin typeface="Gill Sans" charset="0"/>
                      <a:ea typeface="Gill Sans" charset="0"/>
                      <a:cs typeface="Gill Sans" charset="0"/>
                    </a:rPr>
                    <a:t>Access</a:t>
                  </a:r>
                </a:p>
                <a:p>
                  <a:pPr>
                    <a:spcBef>
                      <a:spcPct val="0"/>
                    </a:spcBef>
                  </a:pPr>
                  <a:r>
                    <a:rPr lang="en-US" altLang="ko-KR" b="0">
                      <a:latin typeface="Gill Sans" charset="0"/>
                      <a:ea typeface="Gill Sans" charset="0"/>
                      <a:cs typeface="Gill Sans" charset="0"/>
                    </a:rPr>
                    <a:t>Error</a:t>
                  </a:r>
                </a:p>
              </p:txBody>
            </p:sp>
            <p:sp>
              <p:nvSpPr>
                <p:cNvPr id="21531" name="Oval 163"/>
                <p:cNvSpPr>
                  <a:spLocks noChangeArrowheads="1"/>
                </p:cNvSpPr>
                <p:nvPr/>
              </p:nvSpPr>
              <p:spPr bwMode="auto">
                <a:xfrm>
                  <a:off x="2064" y="2208"/>
                  <a:ext cx="317" cy="269"/>
                </a:xfrm>
                <a:prstGeom prst="ellipse">
                  <a:avLst/>
                </a:prstGeom>
                <a:solidFill>
                  <a:srgbClr val="FF66CC"/>
                </a:solidFill>
                <a:ln w="381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4000" b="0">
                      <a:latin typeface="Gill Sans" charset="0"/>
                      <a:ea typeface="Gill Sans" charset="0"/>
                      <a:cs typeface="Gill Sans" charset="0"/>
                    </a:rPr>
                    <a:t>&gt;</a:t>
                  </a:r>
                </a:p>
              </p:txBody>
            </p:sp>
            <p:sp>
              <p:nvSpPr>
                <p:cNvPr id="21532" name="Line 164"/>
                <p:cNvSpPr>
                  <a:spLocks noChangeShapeType="1"/>
                </p:cNvSpPr>
                <p:nvPr/>
              </p:nvSpPr>
              <p:spPr bwMode="auto">
                <a:xfrm>
                  <a:off x="2400" y="2352"/>
                  <a:ext cx="28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sp>
            <p:nvSpPr>
              <p:cNvPr id="21526" name="Line 165"/>
              <p:cNvSpPr>
                <a:spLocks noChangeShapeType="1"/>
              </p:cNvSpPr>
              <p:nvPr/>
            </p:nvSpPr>
            <p:spPr bwMode="auto">
              <a:xfrm>
                <a:off x="2256" y="1248"/>
                <a:ext cx="0" cy="1056"/>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nvGrpSpPr>
              <p:cNvPr id="21527" name="Group 166"/>
              <p:cNvGrpSpPr>
                <a:grpSpLocks/>
              </p:cNvGrpSpPr>
              <p:nvPr/>
            </p:nvGrpSpPr>
            <p:grpSpPr bwMode="auto">
              <a:xfrm>
                <a:off x="1632" y="1584"/>
                <a:ext cx="480" cy="768"/>
                <a:chOff x="1632" y="1584"/>
                <a:chExt cx="480" cy="672"/>
              </a:xfrm>
            </p:grpSpPr>
            <p:sp>
              <p:nvSpPr>
                <p:cNvPr id="21528" name="Line 167"/>
                <p:cNvSpPr>
                  <a:spLocks noChangeShapeType="1"/>
                </p:cNvSpPr>
                <p:nvPr/>
              </p:nvSpPr>
              <p:spPr bwMode="auto">
                <a:xfrm>
                  <a:off x="1632" y="1584"/>
                  <a:ext cx="480" cy="672"/>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21529" name="Line 168"/>
                <p:cNvSpPr>
                  <a:spLocks noChangeShapeType="1"/>
                </p:cNvSpPr>
                <p:nvPr/>
              </p:nvSpPr>
              <p:spPr bwMode="auto">
                <a:xfrm flipH="1">
                  <a:off x="1728" y="1632"/>
                  <a:ext cx="144" cy="96"/>
                </a:xfrm>
                <a:prstGeom prst="line">
                  <a:avLst/>
                </a:prstGeom>
                <a:noFill/>
                <a:ln w="76200">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grpSp>
        <p:grpSp>
          <p:nvGrpSpPr>
            <p:cNvPr id="21517" name="Group 172"/>
            <p:cNvGrpSpPr>
              <a:grpSpLocks/>
            </p:cNvGrpSpPr>
            <p:nvPr/>
          </p:nvGrpSpPr>
          <p:grpSpPr bwMode="auto">
            <a:xfrm>
              <a:off x="3216" y="1108"/>
              <a:ext cx="1487" cy="238"/>
              <a:chOff x="3168" y="1156"/>
              <a:chExt cx="1487" cy="238"/>
            </a:xfrm>
          </p:grpSpPr>
          <p:sp>
            <p:nvSpPr>
              <p:cNvPr id="21523" name="Rectangle 173"/>
              <p:cNvSpPr>
                <a:spLocks noChangeArrowheads="1"/>
              </p:cNvSpPr>
              <p:nvPr/>
            </p:nvSpPr>
            <p:spPr bwMode="auto">
              <a:xfrm>
                <a:off x="4025" y="1156"/>
                <a:ext cx="630" cy="238"/>
              </a:xfrm>
              <a:prstGeom prst="rect">
                <a:avLst/>
              </a:prstGeom>
              <a:solidFill>
                <a:schemeClr val="hlink"/>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75000"/>
                  </a:lnSpc>
                  <a:spcBef>
                    <a:spcPct val="0"/>
                  </a:spcBef>
                </a:pPr>
                <a:r>
                  <a:rPr lang="en-US" altLang="ko-KR" sz="1800" b="0">
                    <a:latin typeface="Gill Sans" charset="0"/>
                    <a:ea typeface="Gill Sans" charset="0"/>
                    <a:cs typeface="Gill Sans" charset="0"/>
                  </a:rPr>
                  <a:t>Physical</a:t>
                </a:r>
              </a:p>
              <a:p>
                <a:pPr>
                  <a:lnSpc>
                    <a:spcPct val="75000"/>
                  </a:lnSpc>
                  <a:spcBef>
                    <a:spcPct val="0"/>
                  </a:spcBef>
                </a:pPr>
                <a:r>
                  <a:rPr lang="en-US" altLang="ko-KR" sz="1800" b="0">
                    <a:latin typeface="Gill Sans" charset="0"/>
                    <a:ea typeface="Gill Sans" charset="0"/>
                    <a:cs typeface="Gill Sans" charset="0"/>
                  </a:rPr>
                  <a:t>Page #</a:t>
                </a:r>
              </a:p>
            </p:txBody>
          </p:sp>
          <p:sp>
            <p:nvSpPr>
              <p:cNvPr id="21524" name="Line 174"/>
              <p:cNvSpPr>
                <a:spLocks noChangeShapeType="1"/>
              </p:cNvSpPr>
              <p:nvPr/>
            </p:nvSpPr>
            <p:spPr bwMode="auto">
              <a:xfrm flipV="1">
                <a:off x="3168" y="1292"/>
                <a:ext cx="827" cy="99"/>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grpSp>
          <p:nvGrpSpPr>
            <p:cNvPr id="21518" name="Group 175"/>
            <p:cNvGrpSpPr>
              <a:grpSpLocks/>
            </p:cNvGrpSpPr>
            <p:nvPr/>
          </p:nvGrpSpPr>
          <p:grpSpPr bwMode="auto">
            <a:xfrm>
              <a:off x="3648" y="1392"/>
              <a:ext cx="1246" cy="1274"/>
              <a:chOff x="3600" y="1440"/>
              <a:chExt cx="1246" cy="1274"/>
            </a:xfrm>
          </p:grpSpPr>
          <p:sp>
            <p:nvSpPr>
              <p:cNvPr id="21519" name="AutoShape 176"/>
              <p:cNvSpPr>
                <a:spLocks noChangeArrowheads="1"/>
              </p:cNvSpPr>
              <p:nvPr/>
            </p:nvSpPr>
            <p:spPr bwMode="auto">
              <a:xfrm>
                <a:off x="4080" y="1920"/>
                <a:ext cx="766" cy="175"/>
              </a:xfrm>
              <a:prstGeom prst="roundRect">
                <a:avLst>
                  <a:gd name="adj" fmla="val 16667"/>
                </a:avLst>
              </a:prstGeom>
              <a:solidFill>
                <a:srgbClr val="FF66CC"/>
              </a:solidFill>
              <a:ln w="381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Check Perm</a:t>
                </a:r>
              </a:p>
            </p:txBody>
          </p:sp>
          <p:sp>
            <p:nvSpPr>
              <p:cNvPr id="21520" name="Line 177"/>
              <p:cNvSpPr>
                <a:spLocks noChangeShapeType="1"/>
              </p:cNvSpPr>
              <p:nvPr/>
            </p:nvSpPr>
            <p:spPr bwMode="auto">
              <a:xfrm>
                <a:off x="3600" y="1440"/>
                <a:ext cx="528" cy="480"/>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21521" name="Text Box 178"/>
              <p:cNvSpPr txBox="1">
                <a:spLocks noChangeArrowheads="1"/>
              </p:cNvSpPr>
              <p:nvPr/>
            </p:nvSpPr>
            <p:spPr bwMode="auto">
              <a:xfrm>
                <a:off x="4151" y="2270"/>
                <a:ext cx="636" cy="44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0"/>
                  </a:spcBef>
                </a:pPr>
                <a:r>
                  <a:rPr lang="en-US" altLang="ko-KR" b="0">
                    <a:latin typeface="Gill Sans" charset="0"/>
                    <a:ea typeface="Gill Sans" charset="0"/>
                    <a:cs typeface="Gill Sans" charset="0"/>
                  </a:rPr>
                  <a:t>Access</a:t>
                </a:r>
              </a:p>
              <a:p>
                <a:pPr>
                  <a:spcBef>
                    <a:spcPct val="0"/>
                  </a:spcBef>
                </a:pPr>
                <a:r>
                  <a:rPr lang="en-US" altLang="ko-KR" b="0">
                    <a:latin typeface="Gill Sans" charset="0"/>
                    <a:ea typeface="Gill Sans" charset="0"/>
                    <a:cs typeface="Gill Sans" charset="0"/>
                  </a:rPr>
                  <a:t>Error</a:t>
                </a:r>
              </a:p>
            </p:txBody>
          </p:sp>
          <p:sp>
            <p:nvSpPr>
              <p:cNvPr id="21522" name="Line 179"/>
              <p:cNvSpPr>
                <a:spLocks noChangeShapeType="1"/>
              </p:cNvSpPr>
              <p:nvPr/>
            </p:nvSpPr>
            <p:spPr bwMode="auto">
              <a:xfrm>
                <a:off x="4485" y="2095"/>
                <a:ext cx="0" cy="199"/>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grpSp>
    </p:spTree>
    <p:extLst>
      <p:ext uri="{BB962C8B-B14F-4D97-AF65-F5344CB8AC3E}">
        <p14:creationId xmlns:p14="http://schemas.microsoft.com/office/powerpoint/2010/main" val="6382571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0354">
                                            <p:txEl>
                                              <p:pRg st="9" end="9"/>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40354">
                                            <p:txEl>
                                              <p:pRg st="10" end="1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0354">
                                            <p:txEl>
                                              <p:pRg st="11" end="1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40354">
                                            <p:txEl>
                                              <p:pRg st="12" end="1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40354">
                                            <p:txEl>
                                              <p:pRg st="13" end="1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4035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0354" grpId="0" build="p"/>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832713" y="228601"/>
            <a:ext cx="6439263" cy="494494"/>
          </a:xfrm>
          <a:noFill/>
        </p:spPr>
        <p:txBody>
          <a:bodyPr vert="horz" wrap="none" lIns="63500" tIns="25400" rIns="63500" bIns="25400" numCol="1" anchor="t" anchorCtr="0" compatLnSpc="1">
            <a:prstTxWarp prst="textNoShape">
              <a:avLst/>
            </a:prstTxWarp>
            <a:spAutoFit/>
          </a:bodyPr>
          <a:lstStyle/>
          <a:p>
            <a:r>
              <a:rPr lang="en-US" altLang="ko-KR">
                <a:ea typeface="굴림" panose="020B0600000101010101" pitchFamily="34" charset="-127"/>
              </a:rPr>
              <a:t>Why Does Caching Help? Locality!</a:t>
            </a:r>
          </a:p>
        </p:txBody>
      </p:sp>
      <p:sp>
        <p:nvSpPr>
          <p:cNvPr id="730115" name="Rectangle 3"/>
          <p:cNvSpPr>
            <a:spLocks noGrp="1" noChangeArrowheads="1"/>
          </p:cNvSpPr>
          <p:nvPr>
            <p:ph type="body" idx="1"/>
          </p:nvPr>
        </p:nvSpPr>
        <p:spPr>
          <a:xfrm>
            <a:off x="1981200" y="2781766"/>
            <a:ext cx="8534400" cy="1790234"/>
          </a:xfrm>
          <a:noFill/>
        </p:spPr>
        <p:txBody>
          <a:bodyPr vert="horz" wrap="square" lIns="63500" tIns="25400" rIns="63500" bIns="25400" numCol="1" anchor="t" anchorCtr="0" compatLnSpc="1">
            <a:prstTxWarp prst="textNoShape">
              <a:avLst/>
            </a:prstTxWarp>
            <a:spAutoFit/>
          </a:bodyPr>
          <a:lstStyle/>
          <a:p>
            <a:pPr>
              <a:spcBef>
                <a:spcPct val="25000"/>
              </a:spcBef>
            </a:pPr>
            <a:r>
              <a:rPr lang="en-US" altLang="ko-KR" sz="2800" dirty="0">
                <a:solidFill>
                  <a:schemeClr val="hlink"/>
                </a:solidFill>
                <a:ea typeface="굴림" panose="020B0600000101010101" pitchFamily="34" charset="-127"/>
              </a:rPr>
              <a:t>Temporal Locality</a:t>
            </a:r>
            <a:r>
              <a:rPr lang="en-US" altLang="ko-KR" sz="2800" dirty="0">
                <a:solidFill>
                  <a:schemeClr val="accent1"/>
                </a:solidFill>
                <a:ea typeface="굴림" panose="020B0600000101010101" pitchFamily="34" charset="-127"/>
              </a:rPr>
              <a:t> </a:t>
            </a:r>
            <a:r>
              <a:rPr lang="en-US" altLang="ko-KR" sz="2800" dirty="0">
                <a:ea typeface="굴림" panose="020B0600000101010101" pitchFamily="34" charset="-127"/>
              </a:rPr>
              <a:t>(Locality in Time):</a:t>
            </a:r>
          </a:p>
          <a:p>
            <a:pPr lvl="1">
              <a:spcBef>
                <a:spcPct val="25000"/>
              </a:spcBef>
            </a:pPr>
            <a:r>
              <a:rPr lang="en-US" altLang="ko-KR" sz="2400" dirty="0">
                <a:ea typeface="굴림" panose="020B0600000101010101" pitchFamily="34" charset="-127"/>
              </a:rPr>
              <a:t>Keep recently accessed data items closer to processor</a:t>
            </a:r>
          </a:p>
          <a:p>
            <a:pPr>
              <a:spcBef>
                <a:spcPct val="25000"/>
              </a:spcBef>
            </a:pPr>
            <a:r>
              <a:rPr lang="en-US" altLang="ko-KR" sz="2800" dirty="0">
                <a:solidFill>
                  <a:schemeClr val="hlink"/>
                </a:solidFill>
                <a:ea typeface="굴림" panose="020B0600000101010101" pitchFamily="34" charset="-127"/>
              </a:rPr>
              <a:t>Spatial Locality</a:t>
            </a:r>
            <a:r>
              <a:rPr lang="en-US" altLang="ko-KR" sz="2800" dirty="0">
                <a:solidFill>
                  <a:schemeClr val="accent1"/>
                </a:solidFill>
                <a:ea typeface="굴림" panose="020B0600000101010101" pitchFamily="34" charset="-127"/>
              </a:rPr>
              <a:t> </a:t>
            </a:r>
            <a:r>
              <a:rPr lang="en-US" altLang="ko-KR" sz="2800" dirty="0">
                <a:ea typeface="굴림" panose="020B0600000101010101" pitchFamily="34" charset="-127"/>
              </a:rPr>
              <a:t>(Locality in Space):</a:t>
            </a:r>
          </a:p>
          <a:p>
            <a:pPr lvl="1">
              <a:spcBef>
                <a:spcPct val="25000"/>
              </a:spcBef>
            </a:pPr>
            <a:r>
              <a:rPr lang="en-US" altLang="ko-KR" sz="2400" dirty="0">
                <a:ea typeface="굴림" panose="020B0600000101010101" pitchFamily="34" charset="-127"/>
              </a:rPr>
              <a:t>Move contiguous blocks to the upper levels </a:t>
            </a:r>
          </a:p>
        </p:txBody>
      </p:sp>
      <p:grpSp>
        <p:nvGrpSpPr>
          <p:cNvPr id="22532" name="Group 40"/>
          <p:cNvGrpSpPr>
            <a:grpSpLocks/>
          </p:cNvGrpSpPr>
          <p:nvPr/>
        </p:nvGrpSpPr>
        <p:grpSpPr bwMode="auto">
          <a:xfrm>
            <a:off x="3200401" y="914401"/>
            <a:ext cx="5386767" cy="1821361"/>
            <a:chOff x="1050" y="861"/>
            <a:chExt cx="3202" cy="873"/>
          </a:xfrm>
        </p:grpSpPr>
        <p:sp>
          <p:nvSpPr>
            <p:cNvPr id="22553" name="Rectangle 25" descr="Zig zag"/>
            <p:cNvSpPr>
              <a:spLocks noChangeArrowheads="1"/>
            </p:cNvSpPr>
            <p:nvPr/>
          </p:nvSpPr>
          <p:spPr bwMode="auto">
            <a:xfrm>
              <a:off x="2876" y="1194"/>
              <a:ext cx="162" cy="308"/>
            </a:xfrm>
            <a:prstGeom prst="rect">
              <a:avLst/>
            </a:prstGeom>
            <a:pattFill prst="zigZag">
              <a:fgClr>
                <a:schemeClr val="hlink"/>
              </a:fgClr>
              <a:bgClr>
                <a:schemeClr val="bg1"/>
              </a:bgClr>
            </a:patt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2554" name="Rectangle 26" descr="Zig zag"/>
            <p:cNvSpPr>
              <a:spLocks noChangeArrowheads="1"/>
            </p:cNvSpPr>
            <p:nvPr/>
          </p:nvSpPr>
          <p:spPr bwMode="auto">
            <a:xfrm>
              <a:off x="2442" y="893"/>
              <a:ext cx="121" cy="614"/>
            </a:xfrm>
            <a:prstGeom prst="rect">
              <a:avLst/>
            </a:prstGeom>
            <a:pattFill prst="zigZag">
              <a:fgClr>
                <a:schemeClr val="hlink"/>
              </a:fgClr>
              <a:bgClr>
                <a:schemeClr val="bg1"/>
              </a:bgClr>
            </a:patt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2555" name="Line 27"/>
            <p:cNvSpPr>
              <a:spLocks noChangeShapeType="1"/>
            </p:cNvSpPr>
            <p:nvPr/>
          </p:nvSpPr>
          <p:spPr bwMode="auto">
            <a:xfrm>
              <a:off x="1901" y="892"/>
              <a:ext cx="0" cy="606"/>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2556" name="Line 28"/>
            <p:cNvSpPr>
              <a:spLocks noChangeShapeType="1"/>
            </p:cNvSpPr>
            <p:nvPr/>
          </p:nvSpPr>
          <p:spPr bwMode="auto">
            <a:xfrm>
              <a:off x="1865" y="1502"/>
              <a:ext cx="2022"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2557" name="Rectangle 29"/>
            <p:cNvSpPr>
              <a:spLocks noChangeArrowheads="1"/>
            </p:cNvSpPr>
            <p:nvPr/>
          </p:nvSpPr>
          <p:spPr bwMode="auto">
            <a:xfrm>
              <a:off x="2471" y="1597"/>
              <a:ext cx="1006" cy="1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b="0">
                  <a:latin typeface="Gill Sans" charset="0"/>
                  <a:ea typeface="Gill Sans" charset="0"/>
                  <a:cs typeface="Gill Sans" charset="0"/>
                </a:rPr>
                <a:t>Address Space</a:t>
              </a:r>
            </a:p>
          </p:txBody>
        </p:sp>
        <p:sp>
          <p:nvSpPr>
            <p:cNvPr id="22558" name="Rectangle 30"/>
            <p:cNvSpPr>
              <a:spLocks noChangeArrowheads="1"/>
            </p:cNvSpPr>
            <p:nvPr/>
          </p:nvSpPr>
          <p:spPr bwMode="auto">
            <a:xfrm>
              <a:off x="1861" y="1536"/>
              <a:ext cx="152" cy="1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b="0">
                  <a:latin typeface="Arial" panose="020B0604020202020204" pitchFamily="34" charset="0"/>
                  <a:ea typeface="굴림" panose="020B0600000101010101" pitchFamily="34" charset="-127"/>
                </a:rPr>
                <a:t>0</a:t>
              </a:r>
            </a:p>
          </p:txBody>
        </p:sp>
        <p:sp>
          <p:nvSpPr>
            <p:cNvPr id="22559" name="Rectangle 31"/>
            <p:cNvSpPr>
              <a:spLocks noChangeArrowheads="1"/>
            </p:cNvSpPr>
            <p:nvPr/>
          </p:nvSpPr>
          <p:spPr bwMode="auto">
            <a:xfrm>
              <a:off x="3851" y="1536"/>
              <a:ext cx="401" cy="1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b="0">
                  <a:latin typeface="Arial" panose="020B0604020202020204" pitchFamily="34" charset="0"/>
                  <a:ea typeface="굴림" panose="020B0600000101010101" pitchFamily="34" charset="-127"/>
                </a:rPr>
                <a:t>2</a:t>
              </a:r>
              <a:r>
                <a:rPr lang="en-US" altLang="ko-KR" sz="1800" b="0" baseline="30000">
                  <a:latin typeface="Arial" panose="020B0604020202020204" pitchFamily="34" charset="0"/>
                  <a:ea typeface="굴림" panose="020B0600000101010101" pitchFamily="34" charset="-127"/>
                </a:rPr>
                <a:t>n</a:t>
              </a:r>
              <a:r>
                <a:rPr lang="en-US" altLang="ko-KR" sz="1800" b="0">
                  <a:latin typeface="Arial" panose="020B0604020202020204" pitchFamily="34" charset="0"/>
                  <a:ea typeface="굴림" panose="020B0600000101010101" pitchFamily="34" charset="-127"/>
                </a:rPr>
                <a:t> - 1</a:t>
              </a:r>
            </a:p>
          </p:txBody>
        </p:sp>
        <p:sp>
          <p:nvSpPr>
            <p:cNvPr id="22560" name="Rectangle 32"/>
            <p:cNvSpPr>
              <a:spLocks noChangeArrowheads="1"/>
            </p:cNvSpPr>
            <p:nvPr/>
          </p:nvSpPr>
          <p:spPr bwMode="auto">
            <a:xfrm>
              <a:off x="1050" y="861"/>
              <a:ext cx="808"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b="0" dirty="0">
                  <a:latin typeface="Gill Sans" charset="0"/>
                  <a:ea typeface="Gill Sans" charset="0"/>
                  <a:cs typeface="Gill Sans" charset="0"/>
                </a:rPr>
                <a:t>Probability</a:t>
              </a:r>
            </a:p>
            <a:p>
              <a:pPr algn="l">
                <a:lnSpc>
                  <a:spcPct val="85000"/>
                </a:lnSpc>
                <a:spcBef>
                  <a:spcPct val="0"/>
                </a:spcBef>
                <a:buSzTx/>
              </a:pPr>
              <a:r>
                <a:rPr lang="en-US" altLang="ko-KR" sz="1800" b="0" dirty="0">
                  <a:latin typeface="Gill Sans" charset="0"/>
                  <a:ea typeface="Gill Sans" charset="0"/>
                  <a:cs typeface="Gill Sans" charset="0"/>
                </a:rPr>
                <a:t>of reference</a:t>
              </a:r>
            </a:p>
          </p:txBody>
        </p:sp>
        <p:sp>
          <p:nvSpPr>
            <p:cNvPr id="22561" name="Line 33"/>
            <p:cNvSpPr>
              <a:spLocks noChangeShapeType="1"/>
            </p:cNvSpPr>
            <p:nvPr/>
          </p:nvSpPr>
          <p:spPr bwMode="auto">
            <a:xfrm>
              <a:off x="1905" y="1470"/>
              <a:ext cx="48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2562" name="Line 34"/>
            <p:cNvSpPr>
              <a:spLocks noChangeShapeType="1"/>
            </p:cNvSpPr>
            <p:nvPr/>
          </p:nvSpPr>
          <p:spPr bwMode="auto">
            <a:xfrm flipV="1">
              <a:off x="2393" y="914"/>
              <a:ext cx="114" cy="56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2563" name="Line 35"/>
            <p:cNvSpPr>
              <a:spLocks noChangeShapeType="1"/>
            </p:cNvSpPr>
            <p:nvPr/>
          </p:nvSpPr>
          <p:spPr bwMode="auto">
            <a:xfrm>
              <a:off x="2515" y="922"/>
              <a:ext cx="113" cy="544"/>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2564" name="Line 36"/>
            <p:cNvSpPr>
              <a:spLocks noChangeShapeType="1"/>
            </p:cNvSpPr>
            <p:nvPr/>
          </p:nvSpPr>
          <p:spPr bwMode="auto">
            <a:xfrm>
              <a:off x="2636" y="1470"/>
              <a:ext cx="195"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2565" name="Line 37"/>
            <p:cNvSpPr>
              <a:spLocks noChangeShapeType="1"/>
            </p:cNvSpPr>
            <p:nvPr/>
          </p:nvSpPr>
          <p:spPr bwMode="auto">
            <a:xfrm flipV="1">
              <a:off x="2839" y="1220"/>
              <a:ext cx="113" cy="254"/>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2566" name="Line 38"/>
            <p:cNvSpPr>
              <a:spLocks noChangeShapeType="1"/>
            </p:cNvSpPr>
            <p:nvPr/>
          </p:nvSpPr>
          <p:spPr bwMode="auto">
            <a:xfrm>
              <a:off x="2960" y="1228"/>
              <a:ext cx="74" cy="23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2567" name="Line 39"/>
            <p:cNvSpPr>
              <a:spLocks noChangeShapeType="1"/>
            </p:cNvSpPr>
            <p:nvPr/>
          </p:nvSpPr>
          <p:spPr bwMode="auto">
            <a:xfrm>
              <a:off x="3042" y="1470"/>
              <a:ext cx="602"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730153" name="Group 41"/>
          <p:cNvGrpSpPr>
            <a:grpSpLocks/>
          </p:cNvGrpSpPr>
          <p:nvPr/>
        </p:nvGrpSpPr>
        <p:grpSpPr bwMode="auto">
          <a:xfrm>
            <a:off x="3051175" y="4673600"/>
            <a:ext cx="5348288" cy="1879600"/>
            <a:chOff x="951" y="2312"/>
            <a:chExt cx="3369" cy="1184"/>
          </a:xfrm>
        </p:grpSpPr>
        <p:sp>
          <p:nvSpPr>
            <p:cNvPr id="22534" name="Rectangle 42"/>
            <p:cNvSpPr>
              <a:spLocks noChangeArrowheads="1"/>
            </p:cNvSpPr>
            <p:nvPr/>
          </p:nvSpPr>
          <p:spPr bwMode="auto">
            <a:xfrm>
              <a:off x="2120" y="2456"/>
              <a:ext cx="800" cy="896"/>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2535" name="Rectangle 43"/>
            <p:cNvSpPr>
              <a:spLocks noChangeArrowheads="1"/>
            </p:cNvSpPr>
            <p:nvPr/>
          </p:nvSpPr>
          <p:spPr bwMode="auto">
            <a:xfrm>
              <a:off x="3512" y="2312"/>
              <a:ext cx="752" cy="1184"/>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2536" name="Rectangle 44"/>
            <p:cNvSpPr>
              <a:spLocks noChangeArrowheads="1"/>
            </p:cNvSpPr>
            <p:nvPr/>
          </p:nvSpPr>
          <p:spPr bwMode="auto">
            <a:xfrm>
              <a:off x="3509" y="2321"/>
              <a:ext cx="811" cy="3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600" b="0">
                  <a:latin typeface="Gill Sans" charset="0"/>
                  <a:ea typeface="Gill Sans" charset="0"/>
                  <a:cs typeface="Gill Sans" charset="0"/>
                </a:rPr>
                <a:t>Lower Level</a:t>
              </a:r>
            </a:p>
            <a:p>
              <a:pPr>
                <a:lnSpc>
                  <a:spcPct val="100000"/>
                </a:lnSpc>
                <a:spcBef>
                  <a:spcPct val="0"/>
                </a:spcBef>
                <a:buSzTx/>
              </a:pPr>
              <a:r>
                <a:rPr lang="en-US" altLang="ko-KR" sz="1600" b="0">
                  <a:latin typeface="Gill Sans" charset="0"/>
                  <a:ea typeface="Gill Sans" charset="0"/>
                  <a:cs typeface="Gill Sans" charset="0"/>
                </a:rPr>
                <a:t>Memory</a:t>
              </a:r>
            </a:p>
          </p:txBody>
        </p:sp>
        <p:sp>
          <p:nvSpPr>
            <p:cNvPr id="22537" name="Rectangle 45"/>
            <p:cNvSpPr>
              <a:spLocks noChangeArrowheads="1"/>
            </p:cNvSpPr>
            <p:nvPr/>
          </p:nvSpPr>
          <p:spPr bwMode="auto">
            <a:xfrm>
              <a:off x="2117" y="2465"/>
              <a:ext cx="811" cy="3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600" b="0">
                  <a:latin typeface="Gill Sans" charset="0"/>
                  <a:ea typeface="Gill Sans" charset="0"/>
                  <a:cs typeface="Gill Sans" charset="0"/>
                </a:rPr>
                <a:t>Upper Level</a:t>
              </a:r>
            </a:p>
            <a:p>
              <a:pPr>
                <a:lnSpc>
                  <a:spcPct val="100000"/>
                </a:lnSpc>
                <a:spcBef>
                  <a:spcPct val="0"/>
                </a:spcBef>
                <a:buSzTx/>
              </a:pPr>
              <a:r>
                <a:rPr lang="en-US" altLang="ko-KR" sz="1600" b="0">
                  <a:latin typeface="Gill Sans" charset="0"/>
                  <a:ea typeface="Gill Sans" charset="0"/>
                  <a:cs typeface="Gill Sans" charset="0"/>
                </a:rPr>
                <a:t>Memory</a:t>
              </a:r>
            </a:p>
          </p:txBody>
        </p:sp>
        <p:sp>
          <p:nvSpPr>
            <p:cNvPr id="22538" name="Line 46"/>
            <p:cNvSpPr>
              <a:spLocks noChangeShapeType="1"/>
            </p:cNvSpPr>
            <p:nvPr/>
          </p:nvSpPr>
          <p:spPr bwMode="auto">
            <a:xfrm flipH="1">
              <a:off x="952" y="2688"/>
              <a:ext cx="1168"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2539" name="Rectangle 47"/>
            <p:cNvSpPr>
              <a:spLocks noChangeArrowheads="1"/>
            </p:cNvSpPr>
            <p:nvPr/>
          </p:nvSpPr>
          <p:spPr bwMode="auto">
            <a:xfrm>
              <a:off x="1191" y="2496"/>
              <a:ext cx="869"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b="0">
                  <a:latin typeface="Gill Sans" charset="0"/>
                  <a:ea typeface="Gill Sans" charset="0"/>
                  <a:cs typeface="Gill Sans" charset="0"/>
                </a:rPr>
                <a:t>To Processor</a:t>
              </a:r>
            </a:p>
          </p:txBody>
        </p:sp>
        <p:sp>
          <p:nvSpPr>
            <p:cNvPr id="22540" name="Line 48"/>
            <p:cNvSpPr>
              <a:spLocks noChangeShapeType="1"/>
            </p:cNvSpPr>
            <p:nvPr/>
          </p:nvSpPr>
          <p:spPr bwMode="auto">
            <a:xfrm>
              <a:off x="968" y="3168"/>
              <a:ext cx="1136"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2541" name="Rectangle 49"/>
            <p:cNvSpPr>
              <a:spLocks noChangeArrowheads="1"/>
            </p:cNvSpPr>
            <p:nvPr/>
          </p:nvSpPr>
          <p:spPr bwMode="auto">
            <a:xfrm>
              <a:off x="951" y="2976"/>
              <a:ext cx="1035"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b="0">
                  <a:latin typeface="Gill Sans" charset="0"/>
                  <a:ea typeface="Gill Sans" charset="0"/>
                  <a:cs typeface="Gill Sans" charset="0"/>
                </a:rPr>
                <a:t>From Processor</a:t>
              </a:r>
            </a:p>
          </p:txBody>
        </p:sp>
        <p:sp>
          <p:nvSpPr>
            <p:cNvPr id="22542" name="Line 50"/>
            <p:cNvSpPr>
              <a:spLocks noChangeShapeType="1"/>
            </p:cNvSpPr>
            <p:nvPr/>
          </p:nvSpPr>
          <p:spPr bwMode="auto">
            <a:xfrm>
              <a:off x="2936" y="2880"/>
              <a:ext cx="560"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2543" name="Rectangle 51"/>
            <p:cNvSpPr>
              <a:spLocks noChangeArrowheads="1"/>
            </p:cNvSpPr>
            <p:nvPr/>
          </p:nvSpPr>
          <p:spPr bwMode="auto">
            <a:xfrm>
              <a:off x="2212" y="3028"/>
              <a:ext cx="568"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2544" name="Rectangle 52"/>
            <p:cNvSpPr>
              <a:spLocks noChangeArrowheads="1"/>
            </p:cNvSpPr>
            <p:nvPr/>
          </p:nvSpPr>
          <p:spPr bwMode="auto">
            <a:xfrm>
              <a:off x="2295" y="2847"/>
              <a:ext cx="380"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b="0">
                  <a:latin typeface="Gill Sans" charset="0"/>
                  <a:ea typeface="Gill Sans" charset="0"/>
                  <a:cs typeface="Gill Sans" charset="0"/>
                </a:rPr>
                <a:t>Blk X</a:t>
              </a:r>
            </a:p>
          </p:txBody>
        </p:sp>
        <p:sp>
          <p:nvSpPr>
            <p:cNvPr id="22545" name="Rectangle 53"/>
            <p:cNvSpPr>
              <a:spLocks noChangeArrowheads="1"/>
            </p:cNvSpPr>
            <p:nvPr/>
          </p:nvSpPr>
          <p:spPr bwMode="auto">
            <a:xfrm>
              <a:off x="3604" y="3220"/>
              <a:ext cx="568" cy="232"/>
            </a:xfrm>
            <a:prstGeom prst="rect">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2546" name="Rectangle 54"/>
            <p:cNvSpPr>
              <a:spLocks noChangeArrowheads="1"/>
            </p:cNvSpPr>
            <p:nvPr/>
          </p:nvSpPr>
          <p:spPr bwMode="auto">
            <a:xfrm>
              <a:off x="3687" y="3039"/>
              <a:ext cx="3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b="0">
                  <a:latin typeface="Gill Sans" charset="0"/>
                  <a:ea typeface="Gill Sans" charset="0"/>
                  <a:cs typeface="Gill Sans" charset="0"/>
                </a:rPr>
                <a:t>Blk Y</a:t>
              </a:r>
            </a:p>
          </p:txBody>
        </p:sp>
        <p:sp>
          <p:nvSpPr>
            <p:cNvPr id="22547" name="Line 55"/>
            <p:cNvSpPr>
              <a:spLocks noChangeShapeType="1"/>
            </p:cNvSpPr>
            <p:nvPr/>
          </p:nvSpPr>
          <p:spPr bwMode="auto">
            <a:xfrm>
              <a:off x="2496" y="3032"/>
              <a:ext cx="0" cy="224"/>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2548" name="Line 56"/>
            <p:cNvSpPr>
              <a:spLocks noChangeShapeType="1"/>
            </p:cNvSpPr>
            <p:nvPr/>
          </p:nvSpPr>
          <p:spPr bwMode="auto">
            <a:xfrm>
              <a:off x="2640" y="3032"/>
              <a:ext cx="0" cy="224"/>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2549" name="Line 57"/>
            <p:cNvSpPr>
              <a:spLocks noChangeShapeType="1"/>
            </p:cNvSpPr>
            <p:nvPr/>
          </p:nvSpPr>
          <p:spPr bwMode="auto">
            <a:xfrm>
              <a:off x="2352" y="3032"/>
              <a:ext cx="0" cy="224"/>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2550" name="Line 58"/>
            <p:cNvSpPr>
              <a:spLocks noChangeShapeType="1"/>
            </p:cNvSpPr>
            <p:nvPr/>
          </p:nvSpPr>
          <p:spPr bwMode="auto">
            <a:xfrm>
              <a:off x="3888" y="3224"/>
              <a:ext cx="0" cy="224"/>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2551" name="Line 59"/>
            <p:cNvSpPr>
              <a:spLocks noChangeShapeType="1"/>
            </p:cNvSpPr>
            <p:nvPr/>
          </p:nvSpPr>
          <p:spPr bwMode="auto">
            <a:xfrm>
              <a:off x="4032" y="3224"/>
              <a:ext cx="0" cy="224"/>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2552" name="Line 60"/>
            <p:cNvSpPr>
              <a:spLocks noChangeShapeType="1"/>
            </p:cNvSpPr>
            <p:nvPr/>
          </p:nvSpPr>
          <p:spPr bwMode="auto">
            <a:xfrm>
              <a:off x="3744" y="3224"/>
              <a:ext cx="0" cy="224"/>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grpSp>
    </p:spTree>
    <p:extLst>
      <p:ext uri="{BB962C8B-B14F-4D97-AF65-F5344CB8AC3E}">
        <p14:creationId xmlns:p14="http://schemas.microsoft.com/office/powerpoint/2010/main" val="16604927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01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3011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3011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301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730153"/>
                                        </p:tgtEl>
                                        <p:attrNameLst>
                                          <p:attrName>style.visibility</p:attrName>
                                        </p:attrNameLst>
                                      </p:cBhvr>
                                      <p:to>
                                        <p:strVal val="visible"/>
                                      </p:to>
                                    </p:set>
                                    <p:anim calcmode="lin" valueType="num">
                                      <p:cBhvr additive="base">
                                        <p:cTn id="19" dur="500" fill="hold"/>
                                        <p:tgtEl>
                                          <p:spTgt spid="730153"/>
                                        </p:tgtEl>
                                        <p:attrNameLst>
                                          <p:attrName>ppt_x</p:attrName>
                                        </p:attrNameLst>
                                      </p:cBhvr>
                                      <p:tavLst>
                                        <p:tav tm="0">
                                          <p:val>
                                            <p:strVal val="1+#ppt_w/2"/>
                                          </p:val>
                                        </p:tav>
                                        <p:tav tm="100000">
                                          <p:val>
                                            <p:strVal val="#ppt_x"/>
                                          </p:val>
                                        </p:tav>
                                      </p:tavLst>
                                    </p:anim>
                                    <p:anim calcmode="lin" valueType="num">
                                      <p:cBhvr additive="base">
                                        <p:cTn id="20" dur="500" fill="hold"/>
                                        <p:tgtEl>
                                          <p:spTgt spid="7301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0115" grpId="0" build="p"/>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lstStyle/>
          <a:p>
            <a:r>
              <a:rPr lang="en-US" altLang="ko-KR"/>
              <a:t>Recall: Memory Hierarchy</a:t>
            </a:r>
            <a:endParaRPr lang="en-US" altLang="ko-KR" dirty="0"/>
          </a:p>
        </p:txBody>
      </p:sp>
      <p:sp>
        <p:nvSpPr>
          <p:cNvPr id="726019" name="Rectangle 3"/>
          <p:cNvSpPr>
            <a:spLocks noGrp="1" noChangeArrowheads="1"/>
          </p:cNvSpPr>
          <p:nvPr>
            <p:ph type="body" idx="1"/>
          </p:nvPr>
        </p:nvSpPr>
        <p:spPr>
          <a:xfrm>
            <a:off x="685800" y="711861"/>
            <a:ext cx="10591799" cy="1162002"/>
          </a:xfrm>
        </p:spPr>
        <p:txBody>
          <a:bodyPr>
            <a:normAutofit lnSpcReduction="10000"/>
          </a:bodyPr>
          <a:lstStyle/>
          <a:p>
            <a:r>
              <a:rPr lang="en-US" altLang="ko-KR" dirty="0"/>
              <a:t>Caching: Take advantage of the principle of locality to:</a:t>
            </a:r>
          </a:p>
          <a:p>
            <a:pPr lvl="1"/>
            <a:r>
              <a:rPr lang="en-US" altLang="ko-KR" dirty="0"/>
              <a:t>Present the illusion of having as much memory as in the cheapest technology</a:t>
            </a:r>
          </a:p>
          <a:p>
            <a:pPr lvl="1"/>
            <a:r>
              <a:rPr lang="en-US" altLang="ko-KR" dirty="0"/>
              <a:t>Provide average speed similar to that offered by the fastest technology</a:t>
            </a:r>
          </a:p>
          <a:p>
            <a:endParaRPr lang="en-US" altLang="ko-KR" dirty="0"/>
          </a:p>
        </p:txBody>
      </p:sp>
      <p:sp>
        <p:nvSpPr>
          <p:cNvPr id="12292" name="Rectangle 16"/>
          <p:cNvSpPr>
            <a:spLocks noChangeArrowheads="1"/>
          </p:cNvSpPr>
          <p:nvPr/>
        </p:nvSpPr>
        <p:spPr bwMode="auto">
          <a:xfrm>
            <a:off x="5021263" y="4149504"/>
            <a:ext cx="533400" cy="1487488"/>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Gill Sans Light"/>
                <a:cs typeface="Helvetica" charset="0"/>
              </a:rPr>
              <a:t>L3 Cache</a:t>
            </a:r>
            <a:br>
              <a:rPr lang="en-US" sz="1600" dirty="0">
                <a:latin typeface="Gill Sans Light"/>
                <a:cs typeface="Helvetica" charset="0"/>
              </a:rPr>
            </a:br>
            <a:r>
              <a:rPr lang="en-US" sz="1600" dirty="0">
                <a:latin typeface="Gill Sans Light"/>
                <a:cs typeface="Helvetica" charset="0"/>
              </a:rPr>
              <a:t>(shared)</a:t>
            </a:r>
          </a:p>
        </p:txBody>
      </p:sp>
      <p:sp>
        <p:nvSpPr>
          <p:cNvPr id="12294" name="Rectangle 14"/>
          <p:cNvSpPr>
            <a:spLocks noChangeArrowheads="1"/>
          </p:cNvSpPr>
          <p:nvPr/>
        </p:nvSpPr>
        <p:spPr bwMode="auto">
          <a:xfrm>
            <a:off x="2924969" y="4628136"/>
            <a:ext cx="355600" cy="1008857"/>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Gill Sans Light"/>
                <a:cs typeface="Helvetica" charset="0"/>
              </a:rPr>
              <a:t>Registers</a:t>
            </a:r>
          </a:p>
        </p:txBody>
      </p:sp>
      <p:sp>
        <p:nvSpPr>
          <p:cNvPr id="25605" name="Rectangle 4"/>
          <p:cNvSpPr>
            <a:spLocks noChangeArrowheads="1"/>
          </p:cNvSpPr>
          <p:nvPr/>
        </p:nvSpPr>
        <p:spPr bwMode="auto">
          <a:xfrm>
            <a:off x="2819400" y="2965231"/>
            <a:ext cx="2019300" cy="1285875"/>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Gill Sans Light"/>
            </a:endParaRPr>
          </a:p>
        </p:txBody>
      </p:sp>
      <p:sp>
        <p:nvSpPr>
          <p:cNvPr id="25606" name="Rectangle 5"/>
          <p:cNvSpPr>
            <a:spLocks noChangeArrowheads="1"/>
          </p:cNvSpPr>
          <p:nvPr/>
        </p:nvSpPr>
        <p:spPr bwMode="auto">
          <a:xfrm>
            <a:off x="2894014" y="2949355"/>
            <a:ext cx="649287"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latin typeface="Gill Sans Light"/>
              </a:rPr>
              <a:t>Core</a:t>
            </a:r>
          </a:p>
        </p:txBody>
      </p:sp>
      <p:sp>
        <p:nvSpPr>
          <p:cNvPr id="25607" name="Rectangle 6"/>
          <p:cNvSpPr>
            <a:spLocks noChangeArrowheads="1"/>
          </p:cNvSpPr>
          <p:nvPr/>
        </p:nvSpPr>
        <p:spPr bwMode="auto">
          <a:xfrm>
            <a:off x="2819400" y="4338418"/>
            <a:ext cx="2019300" cy="1298575"/>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Gill Sans Light"/>
            </a:endParaRPr>
          </a:p>
        </p:txBody>
      </p:sp>
      <p:sp>
        <p:nvSpPr>
          <p:cNvPr id="25608" name="Rectangle 7"/>
          <p:cNvSpPr>
            <a:spLocks noChangeArrowheads="1"/>
          </p:cNvSpPr>
          <p:nvPr/>
        </p:nvSpPr>
        <p:spPr bwMode="auto">
          <a:xfrm>
            <a:off x="2900363" y="4314605"/>
            <a:ext cx="6477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latin typeface="Gill Sans Light"/>
              </a:rPr>
              <a:t>Core</a:t>
            </a:r>
          </a:p>
        </p:txBody>
      </p:sp>
      <p:sp>
        <p:nvSpPr>
          <p:cNvPr id="25609" name="Rectangle 8"/>
          <p:cNvSpPr>
            <a:spLocks noChangeArrowheads="1"/>
          </p:cNvSpPr>
          <p:nvPr/>
        </p:nvSpPr>
        <p:spPr bwMode="auto">
          <a:xfrm>
            <a:off x="8610600" y="2655667"/>
            <a:ext cx="1314450" cy="2998788"/>
          </a:xfrm>
          <a:prstGeom prst="rect">
            <a:avLst/>
          </a:prstGeom>
          <a:solidFill>
            <a:srgbClr val="C0D2FE"/>
          </a:solidFill>
          <a:ln w="25400">
            <a:solidFill>
              <a:schemeClr val="tx1"/>
            </a:solidFill>
            <a:miter lim="800000"/>
            <a:headEnd/>
            <a:tailEnd/>
          </a:ln>
        </p:spPr>
        <p:txBody>
          <a:bodyPr wrap="none" anchor="ctr"/>
          <a:lstStyle/>
          <a:p>
            <a:pPr algn="ctr"/>
            <a:r>
              <a:rPr lang="en-US" sz="1600">
                <a:latin typeface="Gill Sans Light"/>
              </a:rPr>
              <a:t>Secondary</a:t>
            </a:r>
            <a:br>
              <a:rPr lang="en-US" sz="1600">
                <a:latin typeface="Gill Sans Light"/>
              </a:rPr>
            </a:br>
            <a:r>
              <a:rPr lang="en-US" sz="1600">
                <a:latin typeface="Gill Sans Light"/>
              </a:rPr>
              <a:t> Storage </a:t>
            </a:r>
            <a:br>
              <a:rPr lang="en-US" sz="1600">
                <a:latin typeface="Gill Sans Light"/>
              </a:rPr>
            </a:br>
            <a:r>
              <a:rPr lang="en-US" sz="1600">
                <a:latin typeface="Gill Sans Light"/>
              </a:rPr>
              <a:t>(Disk)</a:t>
            </a:r>
          </a:p>
        </p:txBody>
      </p:sp>
      <p:sp>
        <p:nvSpPr>
          <p:cNvPr id="25610" name="Rectangle 10"/>
          <p:cNvSpPr>
            <a:spLocks noChangeArrowheads="1"/>
          </p:cNvSpPr>
          <p:nvPr/>
        </p:nvSpPr>
        <p:spPr bwMode="auto">
          <a:xfrm>
            <a:off x="2667000" y="2552480"/>
            <a:ext cx="3043238" cy="3194050"/>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Gill Sans Light"/>
            </a:endParaRPr>
          </a:p>
        </p:txBody>
      </p:sp>
      <p:sp>
        <p:nvSpPr>
          <p:cNvPr id="25611" name="Rectangle 11"/>
          <p:cNvSpPr>
            <a:spLocks noChangeArrowheads="1"/>
          </p:cNvSpPr>
          <p:nvPr/>
        </p:nvSpPr>
        <p:spPr bwMode="auto">
          <a:xfrm>
            <a:off x="3355976" y="2571530"/>
            <a:ext cx="1185863"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latin typeface="Gill Sans Light"/>
              </a:rPr>
              <a:t>Processor</a:t>
            </a:r>
          </a:p>
        </p:txBody>
      </p:sp>
      <p:sp>
        <p:nvSpPr>
          <p:cNvPr id="25612" name="Line 12"/>
          <p:cNvSpPr>
            <a:spLocks noChangeShapeType="1"/>
          </p:cNvSpPr>
          <p:nvPr/>
        </p:nvSpPr>
        <p:spPr bwMode="auto">
          <a:xfrm flipV="1">
            <a:off x="3827464" y="2655668"/>
            <a:ext cx="4783137" cy="197167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latin typeface="Gill Sans Light"/>
            </a:endParaRPr>
          </a:p>
        </p:txBody>
      </p:sp>
      <p:sp>
        <p:nvSpPr>
          <p:cNvPr id="25613" name="Line 13"/>
          <p:cNvSpPr>
            <a:spLocks noChangeShapeType="1"/>
          </p:cNvSpPr>
          <p:nvPr/>
        </p:nvSpPr>
        <p:spPr bwMode="auto">
          <a:xfrm>
            <a:off x="3363914" y="5643343"/>
            <a:ext cx="5210175" cy="11113"/>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latin typeface="Gill Sans Light"/>
            </a:endParaRPr>
          </a:p>
        </p:txBody>
      </p:sp>
      <p:sp>
        <p:nvSpPr>
          <p:cNvPr id="25614" name="Rectangle 18"/>
          <p:cNvSpPr>
            <a:spLocks noChangeArrowheads="1"/>
          </p:cNvSpPr>
          <p:nvPr/>
        </p:nvSpPr>
        <p:spPr bwMode="auto">
          <a:xfrm>
            <a:off x="5938838" y="3757393"/>
            <a:ext cx="969962" cy="1897063"/>
          </a:xfrm>
          <a:prstGeom prst="rect">
            <a:avLst/>
          </a:prstGeom>
          <a:solidFill>
            <a:srgbClr val="C0D2FE"/>
          </a:solidFill>
          <a:ln w="25400">
            <a:solidFill>
              <a:schemeClr val="tx1"/>
            </a:solidFill>
            <a:miter lim="800000"/>
            <a:headEnd/>
            <a:tailEnd/>
          </a:ln>
        </p:spPr>
        <p:txBody>
          <a:bodyPr wrap="none" anchor="ctr"/>
          <a:lstStyle/>
          <a:p>
            <a:r>
              <a:rPr lang="en-US" altLang="ko-KR" sz="1600">
                <a:latin typeface="Gill Sans Light"/>
              </a:rPr>
              <a:t>Main</a:t>
            </a:r>
          </a:p>
          <a:p>
            <a:r>
              <a:rPr lang="en-US" altLang="ko-KR" sz="1600">
                <a:latin typeface="Gill Sans Light"/>
              </a:rPr>
              <a:t>Memory</a:t>
            </a:r>
          </a:p>
          <a:p>
            <a:r>
              <a:rPr lang="en-US" altLang="ko-KR" sz="1600">
                <a:latin typeface="Gill Sans Light"/>
              </a:rPr>
              <a:t>(DRAM)</a:t>
            </a:r>
          </a:p>
          <a:p>
            <a:endParaRPr lang="en-US" sz="1600">
              <a:latin typeface="Gill Sans Light"/>
            </a:endParaRPr>
          </a:p>
        </p:txBody>
      </p:sp>
      <p:sp>
        <p:nvSpPr>
          <p:cNvPr id="25615" name="Rectangle 22"/>
          <p:cNvSpPr>
            <a:spLocks noChangeArrowheads="1"/>
          </p:cNvSpPr>
          <p:nvPr/>
        </p:nvSpPr>
        <p:spPr bwMode="auto">
          <a:xfrm>
            <a:off x="3544889" y="5883055"/>
            <a:ext cx="282575"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400">
                <a:latin typeface="Gill Sans Light"/>
              </a:rPr>
              <a:t>1</a:t>
            </a:r>
          </a:p>
        </p:txBody>
      </p:sp>
      <p:sp>
        <p:nvSpPr>
          <p:cNvPr id="25616" name="Rectangle 23"/>
          <p:cNvSpPr>
            <a:spLocks noChangeArrowheads="1"/>
          </p:cNvSpPr>
          <p:nvPr/>
        </p:nvSpPr>
        <p:spPr bwMode="auto">
          <a:xfrm>
            <a:off x="8767763" y="5789392"/>
            <a:ext cx="13081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r>
              <a:rPr lang="en-US" altLang="ko-KR" sz="1400">
                <a:latin typeface="Gill Sans Light"/>
              </a:rPr>
              <a:t>10,000,000 </a:t>
            </a:r>
          </a:p>
          <a:p>
            <a:r>
              <a:rPr lang="en-US" altLang="ko-KR" sz="1400">
                <a:latin typeface="Gill Sans Light"/>
              </a:rPr>
              <a:t>   (10 ms)</a:t>
            </a:r>
          </a:p>
        </p:txBody>
      </p:sp>
      <p:sp>
        <p:nvSpPr>
          <p:cNvPr id="25617" name="Rectangle 24"/>
          <p:cNvSpPr>
            <a:spLocks noChangeArrowheads="1"/>
          </p:cNvSpPr>
          <p:nvPr/>
        </p:nvSpPr>
        <p:spPr bwMode="auto">
          <a:xfrm>
            <a:off x="1822451" y="5895755"/>
            <a:ext cx="1160463"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400">
                <a:latin typeface="Gill Sans Light"/>
              </a:rPr>
              <a:t>Speed (ns):</a:t>
            </a:r>
          </a:p>
        </p:txBody>
      </p:sp>
      <p:sp>
        <p:nvSpPr>
          <p:cNvPr id="25618" name="Rectangle 25"/>
          <p:cNvSpPr>
            <a:spLocks noChangeArrowheads="1"/>
          </p:cNvSpPr>
          <p:nvPr/>
        </p:nvSpPr>
        <p:spPr bwMode="auto">
          <a:xfrm>
            <a:off x="4968876" y="5875117"/>
            <a:ext cx="638175"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400">
                <a:latin typeface="Gill Sans Light"/>
              </a:rPr>
              <a:t>10-30</a:t>
            </a:r>
          </a:p>
        </p:txBody>
      </p:sp>
      <p:sp>
        <p:nvSpPr>
          <p:cNvPr id="25619" name="Rectangle 26"/>
          <p:cNvSpPr>
            <a:spLocks noChangeArrowheads="1"/>
          </p:cNvSpPr>
          <p:nvPr/>
        </p:nvSpPr>
        <p:spPr bwMode="auto">
          <a:xfrm>
            <a:off x="6122989" y="5883055"/>
            <a:ext cx="561975"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r>
              <a:rPr lang="en-US" altLang="ko-KR" sz="1400">
                <a:latin typeface="Gill Sans Light"/>
              </a:rPr>
              <a:t>100</a:t>
            </a:r>
          </a:p>
        </p:txBody>
      </p:sp>
      <p:sp>
        <p:nvSpPr>
          <p:cNvPr id="25620" name="Rectangle 27"/>
          <p:cNvSpPr>
            <a:spLocks noChangeArrowheads="1"/>
          </p:cNvSpPr>
          <p:nvPr/>
        </p:nvSpPr>
        <p:spPr bwMode="auto">
          <a:xfrm>
            <a:off x="2794000" y="6324600"/>
            <a:ext cx="7112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400">
                <a:latin typeface="Gill Sans Light"/>
              </a:rPr>
              <a:t>100Bs</a:t>
            </a:r>
          </a:p>
        </p:txBody>
      </p:sp>
      <p:sp>
        <p:nvSpPr>
          <p:cNvPr id="25621" name="Rectangle 29"/>
          <p:cNvSpPr>
            <a:spLocks noChangeArrowheads="1"/>
          </p:cNvSpPr>
          <p:nvPr/>
        </p:nvSpPr>
        <p:spPr bwMode="auto">
          <a:xfrm>
            <a:off x="1676400" y="6324600"/>
            <a:ext cx="1239838"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400">
                <a:latin typeface="Gill Sans Light"/>
              </a:rPr>
              <a:t>Size (bytes):</a:t>
            </a:r>
          </a:p>
        </p:txBody>
      </p:sp>
      <p:sp>
        <p:nvSpPr>
          <p:cNvPr id="25622" name="Rectangle 30"/>
          <p:cNvSpPr>
            <a:spLocks noChangeArrowheads="1"/>
          </p:cNvSpPr>
          <p:nvPr/>
        </p:nvSpPr>
        <p:spPr bwMode="auto">
          <a:xfrm>
            <a:off x="5122864" y="6303963"/>
            <a:ext cx="566737"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400">
                <a:latin typeface="Gill Sans Light"/>
              </a:rPr>
              <a:t>MBs</a:t>
            </a:r>
          </a:p>
        </p:txBody>
      </p:sp>
      <p:sp>
        <p:nvSpPr>
          <p:cNvPr id="25623" name="Rectangle 31"/>
          <p:cNvSpPr>
            <a:spLocks noChangeArrowheads="1"/>
          </p:cNvSpPr>
          <p:nvPr/>
        </p:nvSpPr>
        <p:spPr bwMode="auto">
          <a:xfrm>
            <a:off x="6181726" y="6289675"/>
            <a:ext cx="581025"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r>
              <a:rPr lang="en-US" altLang="ko-KR" sz="1400">
                <a:latin typeface="Gill Sans Light"/>
              </a:rPr>
              <a:t>GBs</a:t>
            </a:r>
          </a:p>
        </p:txBody>
      </p:sp>
      <p:sp>
        <p:nvSpPr>
          <p:cNvPr id="25624" name="Rectangle 36"/>
          <p:cNvSpPr>
            <a:spLocks noChangeArrowheads="1"/>
          </p:cNvSpPr>
          <p:nvPr/>
        </p:nvSpPr>
        <p:spPr bwMode="auto">
          <a:xfrm>
            <a:off x="8991600" y="6248400"/>
            <a:ext cx="528638"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400">
                <a:latin typeface="Gill Sans Light"/>
              </a:rPr>
              <a:t>TBs</a:t>
            </a:r>
          </a:p>
        </p:txBody>
      </p:sp>
      <p:sp>
        <p:nvSpPr>
          <p:cNvPr id="34" name="Rectangle 14"/>
          <p:cNvSpPr>
            <a:spLocks noChangeArrowheads="1"/>
          </p:cNvSpPr>
          <p:nvPr/>
        </p:nvSpPr>
        <p:spPr bwMode="auto">
          <a:xfrm>
            <a:off x="2899604" y="3262325"/>
            <a:ext cx="355600" cy="989285"/>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Gill Sans Light"/>
                <a:cs typeface="Helvetica" charset="0"/>
              </a:rPr>
              <a:t>Registers</a:t>
            </a:r>
          </a:p>
        </p:txBody>
      </p:sp>
      <p:sp>
        <p:nvSpPr>
          <p:cNvPr id="35" name="Rectangle 14"/>
          <p:cNvSpPr>
            <a:spLocks noChangeArrowheads="1"/>
          </p:cNvSpPr>
          <p:nvPr/>
        </p:nvSpPr>
        <p:spPr bwMode="auto">
          <a:xfrm>
            <a:off x="3529013" y="3262324"/>
            <a:ext cx="355600" cy="989285"/>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Gill Sans Light"/>
                <a:cs typeface="Helvetica" charset="0"/>
              </a:rPr>
              <a:t>L1 Cache</a:t>
            </a:r>
          </a:p>
        </p:txBody>
      </p:sp>
      <p:sp>
        <p:nvSpPr>
          <p:cNvPr id="36" name="Rectangle 14"/>
          <p:cNvSpPr>
            <a:spLocks noChangeArrowheads="1"/>
          </p:cNvSpPr>
          <p:nvPr/>
        </p:nvSpPr>
        <p:spPr bwMode="auto">
          <a:xfrm>
            <a:off x="3530600" y="4628136"/>
            <a:ext cx="355600" cy="1001479"/>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Gill Sans Light"/>
                <a:cs typeface="Helvetica" charset="0"/>
              </a:rPr>
              <a:t>L1 Cache</a:t>
            </a:r>
          </a:p>
        </p:txBody>
      </p:sp>
      <p:sp>
        <p:nvSpPr>
          <p:cNvPr id="38" name="Rectangle 14"/>
          <p:cNvSpPr>
            <a:spLocks noChangeArrowheads="1"/>
          </p:cNvSpPr>
          <p:nvPr/>
        </p:nvSpPr>
        <p:spPr bwMode="auto">
          <a:xfrm>
            <a:off x="4211638" y="4461680"/>
            <a:ext cx="355600" cy="1175313"/>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Gill Sans Light"/>
                <a:cs typeface="Helvetica" charset="0"/>
              </a:rPr>
              <a:t>L2 Cache</a:t>
            </a:r>
          </a:p>
        </p:txBody>
      </p:sp>
      <p:sp>
        <p:nvSpPr>
          <p:cNvPr id="39" name="Rectangle 14"/>
          <p:cNvSpPr>
            <a:spLocks noChangeArrowheads="1"/>
          </p:cNvSpPr>
          <p:nvPr/>
        </p:nvSpPr>
        <p:spPr bwMode="auto">
          <a:xfrm>
            <a:off x="4208463" y="3050392"/>
            <a:ext cx="355600" cy="1175313"/>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Gill Sans Light"/>
                <a:cs typeface="Helvetica" charset="0"/>
              </a:rPr>
              <a:t>L2 Cache</a:t>
            </a:r>
          </a:p>
        </p:txBody>
      </p:sp>
      <p:sp>
        <p:nvSpPr>
          <p:cNvPr id="25630" name="Rectangle 22"/>
          <p:cNvSpPr>
            <a:spLocks noChangeArrowheads="1"/>
          </p:cNvSpPr>
          <p:nvPr/>
        </p:nvSpPr>
        <p:spPr bwMode="auto">
          <a:xfrm>
            <a:off x="2947988" y="5883055"/>
            <a:ext cx="431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400">
                <a:latin typeface="Gill Sans Light"/>
              </a:rPr>
              <a:t>0.3</a:t>
            </a:r>
          </a:p>
        </p:txBody>
      </p:sp>
      <p:sp>
        <p:nvSpPr>
          <p:cNvPr id="25631" name="Rectangle 22"/>
          <p:cNvSpPr>
            <a:spLocks noChangeArrowheads="1"/>
          </p:cNvSpPr>
          <p:nvPr/>
        </p:nvSpPr>
        <p:spPr bwMode="auto">
          <a:xfrm>
            <a:off x="4281489" y="5883055"/>
            <a:ext cx="282575"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400">
                <a:latin typeface="Gill Sans Light"/>
              </a:rPr>
              <a:t>3</a:t>
            </a:r>
          </a:p>
        </p:txBody>
      </p:sp>
      <p:sp>
        <p:nvSpPr>
          <p:cNvPr id="25632" name="Rectangle 27"/>
          <p:cNvSpPr>
            <a:spLocks noChangeArrowheads="1"/>
          </p:cNvSpPr>
          <p:nvPr/>
        </p:nvSpPr>
        <p:spPr bwMode="auto">
          <a:xfrm>
            <a:off x="3429000" y="6324600"/>
            <a:ext cx="7112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400">
                <a:latin typeface="Gill Sans Light"/>
              </a:rPr>
              <a:t>10kBs</a:t>
            </a:r>
          </a:p>
        </p:txBody>
      </p:sp>
      <p:sp>
        <p:nvSpPr>
          <p:cNvPr id="25633" name="Rectangle 27"/>
          <p:cNvSpPr>
            <a:spLocks noChangeArrowheads="1"/>
          </p:cNvSpPr>
          <p:nvPr/>
        </p:nvSpPr>
        <p:spPr bwMode="auto">
          <a:xfrm>
            <a:off x="4159251" y="6307138"/>
            <a:ext cx="811213"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400">
                <a:latin typeface="Gill Sans Light"/>
              </a:rPr>
              <a:t>100kBs</a:t>
            </a:r>
          </a:p>
        </p:txBody>
      </p:sp>
      <p:sp>
        <p:nvSpPr>
          <p:cNvPr id="25634" name="Rectangle 8"/>
          <p:cNvSpPr>
            <a:spLocks noChangeArrowheads="1"/>
          </p:cNvSpPr>
          <p:nvPr/>
        </p:nvSpPr>
        <p:spPr bwMode="auto">
          <a:xfrm>
            <a:off x="7162800" y="3254156"/>
            <a:ext cx="1143000" cy="2382837"/>
          </a:xfrm>
          <a:prstGeom prst="rect">
            <a:avLst/>
          </a:prstGeom>
          <a:solidFill>
            <a:srgbClr val="C0D2FE"/>
          </a:solidFill>
          <a:ln w="25400">
            <a:solidFill>
              <a:schemeClr val="tx1"/>
            </a:solidFill>
            <a:miter lim="800000"/>
            <a:headEnd/>
            <a:tailEnd/>
          </a:ln>
        </p:spPr>
        <p:txBody>
          <a:bodyPr wrap="none" anchor="ctr"/>
          <a:lstStyle/>
          <a:p>
            <a:pPr algn="ctr"/>
            <a:r>
              <a:rPr lang="en-US" sz="1600">
                <a:latin typeface="Gill Sans Light"/>
              </a:rPr>
              <a:t>Secondary</a:t>
            </a:r>
            <a:br>
              <a:rPr lang="en-US" sz="1600">
                <a:latin typeface="Gill Sans Light"/>
              </a:rPr>
            </a:br>
            <a:r>
              <a:rPr lang="en-US" sz="1600">
                <a:latin typeface="Gill Sans Light"/>
              </a:rPr>
              <a:t> Storage </a:t>
            </a:r>
            <a:br>
              <a:rPr lang="en-US" sz="1600">
                <a:latin typeface="Gill Sans Light"/>
              </a:rPr>
            </a:br>
            <a:r>
              <a:rPr lang="en-US" sz="1600">
                <a:latin typeface="Gill Sans Light"/>
              </a:rPr>
              <a:t>(SSD)</a:t>
            </a:r>
          </a:p>
        </p:txBody>
      </p:sp>
      <p:sp>
        <p:nvSpPr>
          <p:cNvPr id="25635" name="Rectangle 26"/>
          <p:cNvSpPr>
            <a:spLocks noChangeArrowheads="1"/>
          </p:cNvSpPr>
          <p:nvPr/>
        </p:nvSpPr>
        <p:spPr bwMode="auto">
          <a:xfrm>
            <a:off x="7315200" y="5789392"/>
            <a:ext cx="10668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r>
              <a:rPr lang="en-US" altLang="ko-KR" sz="1400">
                <a:latin typeface="Gill Sans Light"/>
              </a:rPr>
              <a:t>100,000</a:t>
            </a:r>
            <a:br>
              <a:rPr lang="en-US" altLang="ko-KR" sz="1400">
                <a:latin typeface="Gill Sans Light"/>
              </a:rPr>
            </a:br>
            <a:r>
              <a:rPr lang="en-US" altLang="ko-KR" sz="1400">
                <a:latin typeface="Gill Sans Light"/>
              </a:rPr>
              <a:t>(0.1 ms)</a:t>
            </a:r>
          </a:p>
        </p:txBody>
      </p:sp>
      <p:sp>
        <p:nvSpPr>
          <p:cNvPr id="25636" name="Rectangle 31"/>
          <p:cNvSpPr>
            <a:spLocks noChangeArrowheads="1"/>
          </p:cNvSpPr>
          <p:nvPr/>
        </p:nvSpPr>
        <p:spPr bwMode="auto">
          <a:xfrm>
            <a:off x="7343776" y="6289675"/>
            <a:ext cx="962025"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r>
              <a:rPr lang="en-US" altLang="ko-KR" sz="1400">
                <a:latin typeface="Gill Sans Light"/>
              </a:rPr>
              <a:t>100GBs</a:t>
            </a:r>
          </a:p>
        </p:txBody>
      </p:sp>
      <p:grpSp>
        <p:nvGrpSpPr>
          <p:cNvPr id="5" name="Group 4">
            <a:extLst>
              <a:ext uri="{FF2B5EF4-FFF2-40B4-BE49-F238E27FC236}">
                <a16:creationId xmlns:a16="http://schemas.microsoft.com/office/drawing/2014/main" id="{A0DF3C3D-0A57-7F4A-93B0-DDF797FC77FF}"/>
              </a:ext>
            </a:extLst>
          </p:cNvPr>
          <p:cNvGrpSpPr/>
          <p:nvPr/>
        </p:nvGrpSpPr>
        <p:grpSpPr>
          <a:xfrm>
            <a:off x="2495550" y="1899924"/>
            <a:ext cx="2019300" cy="1411894"/>
            <a:chOff x="971550" y="1544765"/>
            <a:chExt cx="2019300" cy="1411894"/>
          </a:xfrm>
        </p:grpSpPr>
        <p:sp>
          <p:nvSpPr>
            <p:cNvPr id="2" name="Down Arrow 1">
              <a:extLst>
                <a:ext uri="{FF2B5EF4-FFF2-40B4-BE49-F238E27FC236}">
                  <a16:creationId xmlns:a16="http://schemas.microsoft.com/office/drawing/2014/main" id="{8E04919E-C402-8F4D-AEB0-6E75F0B6DA9C}"/>
                </a:ext>
              </a:extLst>
            </p:cNvPr>
            <p:cNvSpPr/>
            <p:nvPr/>
          </p:nvSpPr>
          <p:spPr bwMode="auto">
            <a:xfrm>
              <a:off x="1636715" y="2079336"/>
              <a:ext cx="457200" cy="877323"/>
            </a:xfrm>
            <a:prstGeom prst="downArrow">
              <a:avLst/>
            </a:prstGeom>
            <a:solidFill>
              <a:srgbClr val="FF0000"/>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sp>
          <p:nvSpPr>
            <p:cNvPr id="3" name="TextBox 2">
              <a:extLst>
                <a:ext uri="{FF2B5EF4-FFF2-40B4-BE49-F238E27FC236}">
                  <a16:creationId xmlns:a16="http://schemas.microsoft.com/office/drawing/2014/main" id="{E897E158-7C26-F542-A766-E8B441111400}"/>
                </a:ext>
              </a:extLst>
            </p:cNvPr>
            <p:cNvSpPr txBox="1"/>
            <p:nvPr/>
          </p:nvSpPr>
          <p:spPr>
            <a:xfrm>
              <a:off x="971550" y="1544765"/>
              <a:ext cx="2019300" cy="523220"/>
            </a:xfrm>
            <a:prstGeom prst="rect">
              <a:avLst/>
            </a:prstGeom>
            <a:noFill/>
          </p:spPr>
          <p:txBody>
            <a:bodyPr wrap="square" rtlCol="0">
              <a:spAutoFit/>
            </a:bodyPr>
            <a:lstStyle/>
            <a:p>
              <a:r>
                <a:rPr lang="en-US" sz="1400" dirty="0">
                  <a:solidFill>
                    <a:srgbClr val="FF0000"/>
                  </a:solidFill>
                  <a:latin typeface="Gill Sans Light"/>
                </a:rPr>
                <a:t>Address Translation needs to occur here</a:t>
              </a:r>
            </a:p>
          </p:txBody>
        </p:sp>
      </p:grpSp>
      <p:grpSp>
        <p:nvGrpSpPr>
          <p:cNvPr id="6" name="Group 5">
            <a:extLst>
              <a:ext uri="{FF2B5EF4-FFF2-40B4-BE49-F238E27FC236}">
                <a16:creationId xmlns:a16="http://schemas.microsoft.com/office/drawing/2014/main" id="{FFD5F355-1190-1C44-B34F-E83B2E951A4F}"/>
              </a:ext>
            </a:extLst>
          </p:cNvPr>
          <p:cNvGrpSpPr/>
          <p:nvPr/>
        </p:nvGrpSpPr>
        <p:grpSpPr>
          <a:xfrm>
            <a:off x="5414169" y="1867663"/>
            <a:ext cx="2019300" cy="3737219"/>
            <a:chOff x="3890169" y="1512503"/>
            <a:chExt cx="2019300" cy="3737219"/>
          </a:xfrm>
        </p:grpSpPr>
        <p:sp>
          <p:nvSpPr>
            <p:cNvPr id="40" name="Down Arrow 39">
              <a:extLst>
                <a:ext uri="{FF2B5EF4-FFF2-40B4-BE49-F238E27FC236}">
                  <a16:creationId xmlns:a16="http://schemas.microsoft.com/office/drawing/2014/main" id="{AD10C8DB-7264-A14C-AA05-67FD3EBC99BF}"/>
                </a:ext>
              </a:extLst>
            </p:cNvPr>
            <p:cNvSpPr/>
            <p:nvPr/>
          </p:nvSpPr>
          <p:spPr bwMode="auto">
            <a:xfrm>
              <a:off x="4544219" y="2120317"/>
              <a:ext cx="457200" cy="877323"/>
            </a:xfrm>
            <a:prstGeom prst="downArrow">
              <a:avLst/>
            </a:prstGeom>
            <a:solidFill>
              <a:srgbClr val="FF0000"/>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sp>
          <p:nvSpPr>
            <p:cNvPr id="41" name="TextBox 40">
              <a:extLst>
                <a:ext uri="{FF2B5EF4-FFF2-40B4-BE49-F238E27FC236}">
                  <a16:creationId xmlns:a16="http://schemas.microsoft.com/office/drawing/2014/main" id="{DC6CA308-B9FE-F94C-87A8-6145BD6D80D0}"/>
                </a:ext>
              </a:extLst>
            </p:cNvPr>
            <p:cNvSpPr txBox="1"/>
            <p:nvPr/>
          </p:nvSpPr>
          <p:spPr>
            <a:xfrm>
              <a:off x="3890169" y="1512503"/>
              <a:ext cx="2019300" cy="523220"/>
            </a:xfrm>
            <a:prstGeom prst="rect">
              <a:avLst/>
            </a:prstGeom>
            <a:noFill/>
          </p:spPr>
          <p:txBody>
            <a:bodyPr wrap="square" rtlCol="0">
              <a:spAutoFit/>
            </a:bodyPr>
            <a:lstStyle/>
            <a:p>
              <a:r>
                <a:rPr lang="en-US" sz="1400" dirty="0">
                  <a:solidFill>
                    <a:srgbClr val="FF0000"/>
                  </a:solidFill>
                  <a:latin typeface="Gill Sans Light"/>
                </a:rPr>
                <a:t>Page table lives here (perhaps cached)</a:t>
              </a:r>
            </a:p>
          </p:txBody>
        </p:sp>
        <p:sp>
          <p:nvSpPr>
            <p:cNvPr id="4" name="Rounded Rectangle 3">
              <a:extLst>
                <a:ext uri="{FF2B5EF4-FFF2-40B4-BE49-F238E27FC236}">
                  <a16:creationId xmlns:a16="http://schemas.microsoft.com/office/drawing/2014/main" id="{672CA244-A666-D543-9F66-6D73B8BDC6F1}"/>
                </a:ext>
              </a:extLst>
            </p:cNvPr>
            <p:cNvSpPr/>
            <p:nvPr/>
          </p:nvSpPr>
          <p:spPr bwMode="auto">
            <a:xfrm>
              <a:off x="4500562" y="4675268"/>
              <a:ext cx="533400" cy="574454"/>
            </a:xfrm>
            <a:prstGeom prst="roundRect">
              <a:avLst/>
            </a:prstGeom>
            <a:solidFill>
              <a:srgbClr val="FFFF00"/>
            </a:solidFill>
            <a:ln w="127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grpSp>
    </p:spTree>
    <p:extLst>
      <p:ext uri="{BB962C8B-B14F-4D97-AF65-F5344CB8AC3E}">
        <p14:creationId xmlns:p14="http://schemas.microsoft.com/office/powerpoint/2010/main" val="32336002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D3693-D46E-2F40-90FF-08D6C5787898}"/>
              </a:ext>
            </a:extLst>
          </p:cNvPr>
          <p:cNvSpPr>
            <a:spLocks noGrp="1"/>
          </p:cNvSpPr>
          <p:nvPr>
            <p:ph type="title"/>
          </p:nvPr>
        </p:nvSpPr>
        <p:spPr>
          <a:xfrm>
            <a:off x="1905000" y="228600"/>
            <a:ext cx="8534400" cy="533400"/>
          </a:xfrm>
        </p:spPr>
        <p:txBody>
          <a:bodyPr/>
          <a:lstStyle/>
          <a:p>
            <a:r>
              <a:rPr lang="en-US" dirty="0"/>
              <a:t>How do we make Address Translation Fast?</a:t>
            </a:r>
          </a:p>
        </p:txBody>
      </p:sp>
      <p:sp>
        <p:nvSpPr>
          <p:cNvPr id="3" name="Content Placeholder 2">
            <a:extLst>
              <a:ext uri="{FF2B5EF4-FFF2-40B4-BE49-F238E27FC236}">
                <a16:creationId xmlns:a16="http://schemas.microsoft.com/office/drawing/2014/main" id="{D3FAA51B-359D-B34B-89BD-C24123B32D86}"/>
              </a:ext>
            </a:extLst>
          </p:cNvPr>
          <p:cNvSpPr>
            <a:spLocks noGrp="1"/>
          </p:cNvSpPr>
          <p:nvPr>
            <p:ph idx="1"/>
          </p:nvPr>
        </p:nvSpPr>
        <p:spPr>
          <a:xfrm>
            <a:off x="2133600" y="914400"/>
            <a:ext cx="7924800" cy="1143000"/>
          </a:xfrm>
        </p:spPr>
        <p:txBody>
          <a:bodyPr>
            <a:normAutofit fontScale="92500"/>
          </a:bodyPr>
          <a:lstStyle/>
          <a:p>
            <a:r>
              <a:rPr lang="en-US" dirty="0"/>
              <a:t>Cache results of recent translations !</a:t>
            </a:r>
          </a:p>
          <a:p>
            <a:pPr lvl="1"/>
            <a:r>
              <a:rPr lang="en-US" dirty="0"/>
              <a:t>Different from a traditional cache</a:t>
            </a:r>
          </a:p>
          <a:p>
            <a:pPr lvl="1"/>
            <a:r>
              <a:rPr lang="en-US" dirty="0"/>
              <a:t>Cache Page Table Entries using Virtual Page # as the key</a:t>
            </a:r>
          </a:p>
        </p:txBody>
      </p:sp>
      <p:sp>
        <p:nvSpPr>
          <p:cNvPr id="5" name="TextBox 4">
            <a:extLst>
              <a:ext uri="{FF2B5EF4-FFF2-40B4-BE49-F238E27FC236}">
                <a16:creationId xmlns:a16="http://schemas.microsoft.com/office/drawing/2014/main" id="{62B02452-E6CF-A049-BE31-AF7D38EE37E2}"/>
              </a:ext>
            </a:extLst>
          </p:cNvPr>
          <p:cNvSpPr txBox="1"/>
          <p:nvPr/>
        </p:nvSpPr>
        <p:spPr>
          <a:xfrm>
            <a:off x="2355692" y="3106425"/>
            <a:ext cx="1245854" cy="646331"/>
          </a:xfrm>
          <a:prstGeom prst="rect">
            <a:avLst/>
          </a:prstGeom>
          <a:noFill/>
        </p:spPr>
        <p:txBody>
          <a:bodyPr wrap="none" rtlCol="0">
            <a:spAutoFit/>
          </a:bodyPr>
          <a:lstStyle/>
          <a:p>
            <a:r>
              <a:rPr lang="en-US" dirty="0"/>
              <a:t>Processor</a:t>
            </a:r>
          </a:p>
          <a:p>
            <a:pPr algn="ctr"/>
            <a:r>
              <a:rPr lang="en-US" dirty="0"/>
              <a:t>(core)</a:t>
            </a:r>
          </a:p>
        </p:txBody>
      </p:sp>
      <p:sp>
        <p:nvSpPr>
          <p:cNvPr id="6" name="TextBox 5">
            <a:extLst>
              <a:ext uri="{FF2B5EF4-FFF2-40B4-BE49-F238E27FC236}">
                <a16:creationId xmlns:a16="http://schemas.microsoft.com/office/drawing/2014/main" id="{A4683C37-5469-A241-A6FF-42D4A6A01D0A}"/>
              </a:ext>
            </a:extLst>
          </p:cNvPr>
          <p:cNvSpPr txBox="1"/>
          <p:nvPr/>
        </p:nvSpPr>
        <p:spPr>
          <a:xfrm>
            <a:off x="6523031" y="3244333"/>
            <a:ext cx="1119217" cy="369332"/>
          </a:xfrm>
          <a:prstGeom prst="rect">
            <a:avLst/>
          </a:prstGeom>
          <a:noFill/>
        </p:spPr>
        <p:txBody>
          <a:bodyPr wrap="none" rtlCol="0">
            <a:spAutoFit/>
          </a:bodyPr>
          <a:lstStyle/>
          <a:p>
            <a:r>
              <a:rPr lang="en-US" dirty="0"/>
              <a:t>Cache(s)</a:t>
            </a:r>
          </a:p>
        </p:txBody>
      </p:sp>
      <p:sp>
        <p:nvSpPr>
          <p:cNvPr id="7" name="TextBox 6">
            <a:extLst>
              <a:ext uri="{FF2B5EF4-FFF2-40B4-BE49-F238E27FC236}">
                <a16:creationId xmlns:a16="http://schemas.microsoft.com/office/drawing/2014/main" id="{114DF558-1AEC-A746-A4C6-48A9EB2AAE26}"/>
              </a:ext>
            </a:extLst>
          </p:cNvPr>
          <p:cNvSpPr txBox="1"/>
          <p:nvPr/>
        </p:nvSpPr>
        <p:spPr>
          <a:xfrm>
            <a:off x="8889630" y="2383711"/>
            <a:ext cx="1055097" cy="646331"/>
          </a:xfrm>
          <a:prstGeom prst="rect">
            <a:avLst/>
          </a:prstGeom>
          <a:noFill/>
        </p:spPr>
        <p:txBody>
          <a:bodyPr wrap="none" rtlCol="0">
            <a:spAutoFit/>
          </a:bodyPr>
          <a:lstStyle/>
          <a:p>
            <a:r>
              <a:rPr lang="en-US" dirty="0"/>
              <a:t>Physical</a:t>
            </a:r>
          </a:p>
          <a:p>
            <a:r>
              <a:rPr lang="en-US" dirty="0"/>
              <a:t>Memory</a:t>
            </a:r>
          </a:p>
        </p:txBody>
      </p:sp>
      <p:sp>
        <p:nvSpPr>
          <p:cNvPr id="8" name="TextBox 7">
            <a:extLst>
              <a:ext uri="{FF2B5EF4-FFF2-40B4-BE49-F238E27FC236}">
                <a16:creationId xmlns:a16="http://schemas.microsoft.com/office/drawing/2014/main" id="{2B741245-CC67-2D4B-B770-AFF1B4138453}"/>
              </a:ext>
            </a:extLst>
          </p:cNvPr>
          <p:cNvSpPr txBox="1"/>
          <p:nvPr/>
        </p:nvSpPr>
        <p:spPr>
          <a:xfrm>
            <a:off x="4637550" y="3244923"/>
            <a:ext cx="761747" cy="369332"/>
          </a:xfrm>
          <a:prstGeom prst="rect">
            <a:avLst/>
          </a:prstGeom>
          <a:noFill/>
        </p:spPr>
        <p:txBody>
          <a:bodyPr wrap="none" rtlCol="0">
            <a:spAutoFit/>
          </a:bodyPr>
          <a:lstStyle/>
          <a:p>
            <a:r>
              <a:rPr lang="en-US" dirty="0"/>
              <a:t>MMU</a:t>
            </a:r>
          </a:p>
        </p:txBody>
      </p:sp>
      <p:sp>
        <p:nvSpPr>
          <p:cNvPr id="9" name="Rectangle 8">
            <a:extLst>
              <a:ext uri="{FF2B5EF4-FFF2-40B4-BE49-F238E27FC236}">
                <a16:creationId xmlns:a16="http://schemas.microsoft.com/office/drawing/2014/main" id="{26B14CC0-8D08-9640-AD44-659B1880F71F}"/>
              </a:ext>
            </a:extLst>
          </p:cNvPr>
          <p:cNvSpPr/>
          <p:nvPr/>
        </p:nvSpPr>
        <p:spPr bwMode="auto">
          <a:xfrm>
            <a:off x="2355692" y="2819989"/>
            <a:ext cx="1295400" cy="1219200"/>
          </a:xfrm>
          <a:prstGeom prst="rect">
            <a:avLst/>
          </a:prstGeom>
          <a:no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10" name="Rectangle 9">
            <a:extLst>
              <a:ext uri="{FF2B5EF4-FFF2-40B4-BE49-F238E27FC236}">
                <a16:creationId xmlns:a16="http://schemas.microsoft.com/office/drawing/2014/main" id="{7A0B5B44-A30A-4741-8411-678ECAD453EB}"/>
              </a:ext>
            </a:extLst>
          </p:cNvPr>
          <p:cNvSpPr/>
          <p:nvPr/>
        </p:nvSpPr>
        <p:spPr bwMode="auto">
          <a:xfrm>
            <a:off x="4616657" y="3039445"/>
            <a:ext cx="878333" cy="780288"/>
          </a:xfrm>
          <a:prstGeom prst="rect">
            <a:avLst/>
          </a:prstGeom>
          <a:no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11" name="Rectangle 10">
            <a:extLst>
              <a:ext uri="{FF2B5EF4-FFF2-40B4-BE49-F238E27FC236}">
                <a16:creationId xmlns:a16="http://schemas.microsoft.com/office/drawing/2014/main" id="{96F5AC61-1D41-B941-8620-8BA2E21C3ACD}"/>
              </a:ext>
            </a:extLst>
          </p:cNvPr>
          <p:cNvSpPr/>
          <p:nvPr/>
        </p:nvSpPr>
        <p:spPr bwMode="auto">
          <a:xfrm>
            <a:off x="6359038" y="2940981"/>
            <a:ext cx="1383965" cy="976039"/>
          </a:xfrm>
          <a:prstGeom prst="rect">
            <a:avLst/>
          </a:prstGeom>
          <a:no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12" name="Rectangle 11">
            <a:extLst>
              <a:ext uri="{FF2B5EF4-FFF2-40B4-BE49-F238E27FC236}">
                <a16:creationId xmlns:a16="http://schemas.microsoft.com/office/drawing/2014/main" id="{F29E2D9F-FE4C-184E-83BB-B0A268BB57C9}"/>
              </a:ext>
            </a:extLst>
          </p:cNvPr>
          <p:cNvSpPr/>
          <p:nvPr/>
        </p:nvSpPr>
        <p:spPr bwMode="auto">
          <a:xfrm>
            <a:off x="8847790" y="2286589"/>
            <a:ext cx="1119217" cy="2133600"/>
          </a:xfrm>
          <a:prstGeom prst="rect">
            <a:avLst/>
          </a:prstGeom>
          <a:no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cxnSp>
        <p:nvCxnSpPr>
          <p:cNvPr id="13" name="Straight Arrow Connector 12">
            <a:extLst>
              <a:ext uri="{FF2B5EF4-FFF2-40B4-BE49-F238E27FC236}">
                <a16:creationId xmlns:a16="http://schemas.microsoft.com/office/drawing/2014/main" id="{27F8B275-0933-6246-8588-21AC1DD7205D}"/>
              </a:ext>
            </a:extLst>
          </p:cNvPr>
          <p:cNvCxnSpPr/>
          <p:nvPr/>
        </p:nvCxnSpPr>
        <p:spPr bwMode="auto">
          <a:xfrm>
            <a:off x="3651092" y="3244923"/>
            <a:ext cx="965564" cy="0"/>
          </a:xfrm>
          <a:prstGeom prst="straightConnector1">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4" name="TextBox 13">
            <a:extLst>
              <a:ext uri="{FF2B5EF4-FFF2-40B4-BE49-F238E27FC236}">
                <a16:creationId xmlns:a16="http://schemas.microsoft.com/office/drawing/2014/main" id="{7F3013C5-0DC3-2141-BE41-7D06158A4300}"/>
              </a:ext>
            </a:extLst>
          </p:cNvPr>
          <p:cNvSpPr txBox="1"/>
          <p:nvPr/>
        </p:nvSpPr>
        <p:spPr>
          <a:xfrm rot="20126347">
            <a:off x="3796638" y="2561553"/>
            <a:ext cx="1795684" cy="307777"/>
          </a:xfrm>
          <a:prstGeom prst="rect">
            <a:avLst/>
          </a:prstGeom>
          <a:noFill/>
        </p:spPr>
        <p:txBody>
          <a:bodyPr wrap="none" rtlCol="0">
            <a:spAutoFit/>
          </a:bodyPr>
          <a:lstStyle/>
          <a:p>
            <a:r>
              <a:rPr lang="en-US" sz="1400" dirty="0">
                <a:latin typeface="Courier" pitchFamily="2" charset="0"/>
              </a:rPr>
              <a:t>Read &lt;</a:t>
            </a:r>
            <a:r>
              <a:rPr lang="en-US" sz="1400" dirty="0" err="1">
                <a:latin typeface="Courier" pitchFamily="2" charset="0"/>
              </a:rPr>
              <a:t>V_Addr</a:t>
            </a:r>
            <a:r>
              <a:rPr lang="en-US" sz="1400" dirty="0">
                <a:latin typeface="Courier" pitchFamily="2" charset="0"/>
              </a:rPr>
              <a:t> m&gt;</a:t>
            </a:r>
          </a:p>
        </p:txBody>
      </p:sp>
      <p:cxnSp>
        <p:nvCxnSpPr>
          <p:cNvPr id="16" name="Straight Arrow Connector 15">
            <a:extLst>
              <a:ext uri="{FF2B5EF4-FFF2-40B4-BE49-F238E27FC236}">
                <a16:creationId xmlns:a16="http://schemas.microsoft.com/office/drawing/2014/main" id="{22B26808-5550-BF49-98F8-77159BDFA9FC}"/>
              </a:ext>
            </a:extLst>
          </p:cNvPr>
          <p:cNvCxnSpPr>
            <a:cxnSpLocks/>
          </p:cNvCxnSpPr>
          <p:nvPr/>
        </p:nvCxnSpPr>
        <p:spPr bwMode="auto">
          <a:xfrm flipH="1">
            <a:off x="3651092" y="3605111"/>
            <a:ext cx="965564" cy="0"/>
          </a:xfrm>
          <a:prstGeom prst="straightConnector1">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7" name="Straight Arrow Connector 16">
            <a:extLst>
              <a:ext uri="{FF2B5EF4-FFF2-40B4-BE49-F238E27FC236}">
                <a16:creationId xmlns:a16="http://schemas.microsoft.com/office/drawing/2014/main" id="{AD80118E-4FF6-724B-AE01-B5157CAABE3A}"/>
              </a:ext>
            </a:extLst>
          </p:cNvPr>
          <p:cNvCxnSpPr>
            <a:cxnSpLocks/>
          </p:cNvCxnSpPr>
          <p:nvPr/>
        </p:nvCxnSpPr>
        <p:spPr bwMode="auto">
          <a:xfrm>
            <a:off x="5494989" y="3252805"/>
            <a:ext cx="864048" cy="0"/>
          </a:xfrm>
          <a:prstGeom prst="straightConnector1">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8" name="Straight Arrow Connector 17">
            <a:extLst>
              <a:ext uri="{FF2B5EF4-FFF2-40B4-BE49-F238E27FC236}">
                <a16:creationId xmlns:a16="http://schemas.microsoft.com/office/drawing/2014/main" id="{5B4F81B9-0496-6847-99C1-B5DBEA4B7414}"/>
              </a:ext>
            </a:extLst>
          </p:cNvPr>
          <p:cNvCxnSpPr>
            <a:cxnSpLocks/>
          </p:cNvCxnSpPr>
          <p:nvPr/>
        </p:nvCxnSpPr>
        <p:spPr bwMode="auto">
          <a:xfrm flipH="1">
            <a:off x="5494989" y="3605111"/>
            <a:ext cx="864048" cy="7882"/>
          </a:xfrm>
          <a:prstGeom prst="straightConnector1">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9" name="TextBox 18">
            <a:extLst>
              <a:ext uri="{FF2B5EF4-FFF2-40B4-BE49-F238E27FC236}">
                <a16:creationId xmlns:a16="http://schemas.microsoft.com/office/drawing/2014/main" id="{062D0E99-B17E-844A-8571-27DB760A18C4}"/>
              </a:ext>
            </a:extLst>
          </p:cNvPr>
          <p:cNvSpPr txBox="1"/>
          <p:nvPr/>
        </p:nvSpPr>
        <p:spPr>
          <a:xfrm rot="20126347">
            <a:off x="5464087" y="2501509"/>
            <a:ext cx="2117887" cy="307777"/>
          </a:xfrm>
          <a:prstGeom prst="rect">
            <a:avLst/>
          </a:prstGeom>
          <a:noFill/>
        </p:spPr>
        <p:txBody>
          <a:bodyPr wrap="none" rtlCol="0">
            <a:spAutoFit/>
          </a:bodyPr>
          <a:lstStyle/>
          <a:p>
            <a:r>
              <a:rPr lang="en-US" sz="1400" dirty="0">
                <a:latin typeface="Courier" pitchFamily="2" charset="0"/>
              </a:rPr>
              <a:t>Read &lt;</a:t>
            </a:r>
            <a:r>
              <a:rPr lang="en-US" sz="1400" dirty="0" err="1">
                <a:latin typeface="Courier" pitchFamily="2" charset="0"/>
              </a:rPr>
              <a:t>Phs_Addr</a:t>
            </a:r>
            <a:r>
              <a:rPr lang="en-US" sz="1400" dirty="0">
                <a:latin typeface="Courier" pitchFamily="2" charset="0"/>
              </a:rPr>
              <a:t> X &gt;</a:t>
            </a:r>
          </a:p>
        </p:txBody>
      </p:sp>
      <p:sp>
        <p:nvSpPr>
          <p:cNvPr id="20" name="Left-Right Arrow 19">
            <a:extLst>
              <a:ext uri="{FF2B5EF4-FFF2-40B4-BE49-F238E27FC236}">
                <a16:creationId xmlns:a16="http://schemas.microsoft.com/office/drawing/2014/main" id="{B3C0ACA3-7CF5-974E-B7E4-987924ADCA25}"/>
              </a:ext>
            </a:extLst>
          </p:cNvPr>
          <p:cNvSpPr/>
          <p:nvPr/>
        </p:nvSpPr>
        <p:spPr bwMode="auto">
          <a:xfrm>
            <a:off x="7743003" y="3252805"/>
            <a:ext cx="1104787" cy="352306"/>
          </a:xfrm>
          <a:prstGeom prst="leftRightArrow">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21" name="TextBox 20">
            <a:extLst>
              <a:ext uri="{FF2B5EF4-FFF2-40B4-BE49-F238E27FC236}">
                <a16:creationId xmlns:a16="http://schemas.microsoft.com/office/drawing/2014/main" id="{28ABDD2B-3BF5-4145-BD5D-DE66AC5DBDB6}"/>
              </a:ext>
            </a:extLst>
          </p:cNvPr>
          <p:cNvSpPr txBox="1"/>
          <p:nvPr/>
        </p:nvSpPr>
        <p:spPr>
          <a:xfrm rot="18275228">
            <a:off x="7502552" y="3244291"/>
            <a:ext cx="1535998" cy="369332"/>
          </a:xfrm>
          <a:prstGeom prst="rect">
            <a:avLst/>
          </a:prstGeom>
          <a:noFill/>
        </p:spPr>
        <p:txBody>
          <a:bodyPr wrap="none" rtlCol="0">
            <a:spAutoFit/>
          </a:bodyPr>
          <a:lstStyle/>
          <a:p>
            <a:r>
              <a:rPr lang="en-US" dirty="0">
                <a:solidFill>
                  <a:srgbClr val="FF0000"/>
                </a:solidFill>
              </a:rPr>
              <a:t>Memory Bus</a:t>
            </a:r>
          </a:p>
        </p:txBody>
      </p:sp>
      <p:sp>
        <p:nvSpPr>
          <p:cNvPr id="22" name="TextBox 21">
            <a:extLst>
              <a:ext uri="{FF2B5EF4-FFF2-40B4-BE49-F238E27FC236}">
                <a16:creationId xmlns:a16="http://schemas.microsoft.com/office/drawing/2014/main" id="{707EEE8D-25F3-B04B-955E-318A4BFEE3D6}"/>
              </a:ext>
            </a:extLst>
          </p:cNvPr>
          <p:cNvSpPr txBox="1"/>
          <p:nvPr/>
        </p:nvSpPr>
        <p:spPr>
          <a:xfrm rot="20413803">
            <a:off x="8811883" y="3068138"/>
            <a:ext cx="1210588" cy="369332"/>
          </a:xfrm>
          <a:prstGeom prst="rect">
            <a:avLst/>
          </a:prstGeom>
          <a:noFill/>
        </p:spPr>
        <p:txBody>
          <a:bodyPr wrap="none" rtlCol="0">
            <a:spAutoFit/>
          </a:bodyPr>
          <a:lstStyle/>
          <a:p>
            <a:r>
              <a:rPr lang="en-US" dirty="0" err="1">
                <a:solidFill>
                  <a:srgbClr val="233AE1"/>
                </a:solidFill>
                <a:latin typeface="Gill Sans MT" panose="020B0502020104020203" pitchFamily="34" charset="77"/>
              </a:rPr>
              <a:t>pgm</a:t>
            </a:r>
            <a:r>
              <a:rPr lang="en-US" dirty="0">
                <a:solidFill>
                  <a:srgbClr val="233AE1"/>
                </a:solidFill>
                <a:latin typeface="Gill Sans MT" panose="020B0502020104020203" pitchFamily="34" charset="77"/>
              </a:rPr>
              <a:t> data</a:t>
            </a:r>
          </a:p>
        </p:txBody>
      </p:sp>
      <p:grpSp>
        <p:nvGrpSpPr>
          <p:cNvPr id="23" name="Group 22">
            <a:extLst>
              <a:ext uri="{FF2B5EF4-FFF2-40B4-BE49-F238E27FC236}">
                <a16:creationId xmlns:a16="http://schemas.microsoft.com/office/drawing/2014/main" id="{1A8CCD78-A7DB-A34C-B131-DBCC24BEF04E}"/>
              </a:ext>
            </a:extLst>
          </p:cNvPr>
          <p:cNvGrpSpPr/>
          <p:nvPr/>
        </p:nvGrpSpPr>
        <p:grpSpPr>
          <a:xfrm>
            <a:off x="9187865" y="3630497"/>
            <a:ext cx="736153" cy="650414"/>
            <a:chOff x="4800600" y="2854786"/>
            <a:chExt cx="736153" cy="650414"/>
          </a:xfrm>
        </p:grpSpPr>
        <p:sp>
          <p:nvSpPr>
            <p:cNvPr id="24" name="Rectangle 23">
              <a:extLst>
                <a:ext uri="{FF2B5EF4-FFF2-40B4-BE49-F238E27FC236}">
                  <a16:creationId xmlns:a16="http://schemas.microsoft.com/office/drawing/2014/main" id="{4C6B2777-5540-0D47-BE57-278961D70D57}"/>
                </a:ext>
              </a:extLst>
            </p:cNvPr>
            <p:cNvSpPr/>
            <p:nvPr/>
          </p:nvSpPr>
          <p:spPr bwMode="auto">
            <a:xfrm>
              <a:off x="4826448" y="2854786"/>
              <a:ext cx="659952" cy="650414"/>
            </a:xfrm>
            <a:prstGeom prst="rect">
              <a:avLst/>
            </a:prstGeom>
            <a:solidFill>
              <a:schemeClr val="bg1"/>
            </a:solidFill>
            <a:ln w="19050" cap="flat" cmpd="sng" algn="ctr">
              <a:solidFill>
                <a:schemeClr val="accent1">
                  <a:lumMod val="75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solidFill>
                  <a:srgbClr val="233AE1"/>
                </a:solidFill>
                <a:latin typeface="Comic Sans MS" pitchFamily="66" charset="0"/>
              </a:endParaRPr>
            </a:p>
          </p:txBody>
        </p:sp>
        <p:sp>
          <p:nvSpPr>
            <p:cNvPr id="25" name="TextBox 24">
              <a:extLst>
                <a:ext uri="{FF2B5EF4-FFF2-40B4-BE49-F238E27FC236}">
                  <a16:creationId xmlns:a16="http://schemas.microsoft.com/office/drawing/2014/main" id="{49F4F545-DDFB-F04C-B321-80F82C98BCC4}"/>
                </a:ext>
              </a:extLst>
            </p:cNvPr>
            <p:cNvSpPr txBox="1"/>
            <p:nvPr/>
          </p:nvSpPr>
          <p:spPr>
            <a:xfrm>
              <a:off x="4800600" y="2883213"/>
              <a:ext cx="736153" cy="523220"/>
            </a:xfrm>
            <a:prstGeom prst="rect">
              <a:avLst/>
            </a:prstGeom>
            <a:noFill/>
            <a:ln>
              <a:noFill/>
            </a:ln>
          </p:spPr>
          <p:txBody>
            <a:bodyPr wrap="square" rtlCol="0">
              <a:spAutoFit/>
            </a:bodyPr>
            <a:lstStyle/>
            <a:p>
              <a:pPr algn="ctr"/>
              <a:r>
                <a:rPr lang="en-US" sz="1400" dirty="0">
                  <a:solidFill>
                    <a:srgbClr val="233AE1"/>
                  </a:solidFill>
                  <a:latin typeface="Arial" panose="020B0604020202020204" pitchFamily="34" charset="0"/>
                  <a:cs typeface="Arial" panose="020B0604020202020204" pitchFamily="34" charset="0"/>
                </a:rPr>
                <a:t>page tables</a:t>
              </a:r>
            </a:p>
          </p:txBody>
        </p:sp>
      </p:grpSp>
      <p:grpSp>
        <p:nvGrpSpPr>
          <p:cNvPr id="26" name="Group 25">
            <a:extLst>
              <a:ext uri="{FF2B5EF4-FFF2-40B4-BE49-F238E27FC236}">
                <a16:creationId xmlns:a16="http://schemas.microsoft.com/office/drawing/2014/main" id="{A286FF2D-7959-FA4D-A2EF-C527A3B9311F}"/>
              </a:ext>
            </a:extLst>
          </p:cNvPr>
          <p:cNvGrpSpPr/>
          <p:nvPr/>
        </p:nvGrpSpPr>
        <p:grpSpPr>
          <a:xfrm>
            <a:off x="3807690" y="3729566"/>
            <a:ext cx="736153" cy="336204"/>
            <a:chOff x="4800600" y="2854786"/>
            <a:chExt cx="736153" cy="336204"/>
          </a:xfrm>
        </p:grpSpPr>
        <p:sp>
          <p:nvSpPr>
            <p:cNvPr id="27" name="Rectangle 26">
              <a:extLst>
                <a:ext uri="{FF2B5EF4-FFF2-40B4-BE49-F238E27FC236}">
                  <a16:creationId xmlns:a16="http://schemas.microsoft.com/office/drawing/2014/main" id="{8E1C2B3E-9139-D947-A883-5D05038C1DF4}"/>
                </a:ext>
              </a:extLst>
            </p:cNvPr>
            <p:cNvSpPr/>
            <p:nvPr/>
          </p:nvSpPr>
          <p:spPr bwMode="auto">
            <a:xfrm>
              <a:off x="4826448" y="2854786"/>
              <a:ext cx="659952" cy="307777"/>
            </a:xfrm>
            <a:prstGeom prst="rect">
              <a:avLst/>
            </a:prstGeom>
            <a:solidFill>
              <a:schemeClr val="bg1"/>
            </a:solidFill>
            <a:ln w="19050" cap="flat" cmpd="sng" algn="ctr">
              <a:solidFill>
                <a:schemeClr val="accent1">
                  <a:lumMod val="75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solidFill>
                  <a:srgbClr val="233AE1"/>
                </a:solidFill>
                <a:latin typeface="Comic Sans MS" pitchFamily="66" charset="0"/>
              </a:endParaRPr>
            </a:p>
          </p:txBody>
        </p:sp>
        <p:sp>
          <p:nvSpPr>
            <p:cNvPr id="28" name="TextBox 27">
              <a:extLst>
                <a:ext uri="{FF2B5EF4-FFF2-40B4-BE49-F238E27FC236}">
                  <a16:creationId xmlns:a16="http://schemas.microsoft.com/office/drawing/2014/main" id="{9A34331F-274A-1249-9E9E-23475F0A5BC9}"/>
                </a:ext>
              </a:extLst>
            </p:cNvPr>
            <p:cNvSpPr txBox="1"/>
            <p:nvPr/>
          </p:nvSpPr>
          <p:spPr>
            <a:xfrm>
              <a:off x="4800600" y="2883213"/>
              <a:ext cx="736153" cy="307777"/>
            </a:xfrm>
            <a:prstGeom prst="rect">
              <a:avLst/>
            </a:prstGeom>
            <a:noFill/>
            <a:ln>
              <a:noFill/>
            </a:ln>
          </p:spPr>
          <p:txBody>
            <a:bodyPr wrap="square" rtlCol="0">
              <a:spAutoFit/>
            </a:bodyPr>
            <a:lstStyle/>
            <a:p>
              <a:pPr algn="ctr"/>
              <a:r>
                <a:rPr lang="en-US" sz="1400" dirty="0">
                  <a:solidFill>
                    <a:srgbClr val="233AE1"/>
                  </a:solidFill>
                  <a:latin typeface="Arial" panose="020B0604020202020204" pitchFamily="34" charset="0"/>
                  <a:cs typeface="Arial" panose="020B0604020202020204" pitchFamily="34" charset="0"/>
                </a:rPr>
                <a:t>PTBR</a:t>
              </a:r>
            </a:p>
          </p:txBody>
        </p:sp>
      </p:grpSp>
      <p:grpSp>
        <p:nvGrpSpPr>
          <p:cNvPr id="4" name="Group 3">
            <a:extLst>
              <a:ext uri="{FF2B5EF4-FFF2-40B4-BE49-F238E27FC236}">
                <a16:creationId xmlns:a16="http://schemas.microsoft.com/office/drawing/2014/main" id="{5C95955C-1BDB-3543-BF35-2AEE77D3A65D}"/>
              </a:ext>
            </a:extLst>
          </p:cNvPr>
          <p:cNvGrpSpPr/>
          <p:nvPr/>
        </p:nvGrpSpPr>
        <p:grpSpPr>
          <a:xfrm>
            <a:off x="3481054" y="3881403"/>
            <a:ext cx="3514106" cy="1763136"/>
            <a:chOff x="1957054" y="3881403"/>
            <a:chExt cx="3514106" cy="1763136"/>
          </a:xfrm>
        </p:grpSpPr>
        <p:sp>
          <p:nvSpPr>
            <p:cNvPr id="29" name="Rectangle 28">
              <a:extLst>
                <a:ext uri="{FF2B5EF4-FFF2-40B4-BE49-F238E27FC236}">
                  <a16:creationId xmlns:a16="http://schemas.microsoft.com/office/drawing/2014/main" id="{0D35BBE0-DC35-6C4D-BD47-52B06B5F847E}"/>
                </a:ext>
              </a:extLst>
            </p:cNvPr>
            <p:cNvSpPr/>
            <p:nvPr/>
          </p:nvSpPr>
          <p:spPr bwMode="auto">
            <a:xfrm>
              <a:off x="1957056" y="4407561"/>
              <a:ext cx="3514103" cy="1236978"/>
            </a:xfrm>
            <a:prstGeom prst="rect">
              <a:avLst/>
            </a:prstGeom>
            <a:noFill/>
            <a:ln w="28575" cap="flat" cmpd="sng" algn="ctr">
              <a:solidFill>
                <a:srgbClr val="1C31CA"/>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r"/>
              <a:endParaRPr lang="en-US">
                <a:latin typeface="Comic Sans MS" pitchFamily="66" charset="0"/>
              </a:endParaRPr>
            </a:p>
          </p:txBody>
        </p:sp>
        <p:sp>
          <p:nvSpPr>
            <p:cNvPr id="31" name="TextBox 30">
              <a:extLst>
                <a:ext uri="{FF2B5EF4-FFF2-40B4-BE49-F238E27FC236}">
                  <a16:creationId xmlns:a16="http://schemas.microsoft.com/office/drawing/2014/main" id="{E49A5157-0C51-8D40-8A9C-02214D65BA69}"/>
                </a:ext>
              </a:extLst>
            </p:cNvPr>
            <p:cNvSpPr txBox="1"/>
            <p:nvPr/>
          </p:nvSpPr>
          <p:spPr>
            <a:xfrm>
              <a:off x="1957054" y="4422041"/>
              <a:ext cx="3514104" cy="307777"/>
            </a:xfrm>
            <a:prstGeom prst="rect">
              <a:avLst/>
            </a:prstGeom>
            <a:noFill/>
          </p:spPr>
          <p:txBody>
            <a:bodyPr wrap="none" rtlCol="0">
              <a:spAutoFit/>
            </a:bodyPr>
            <a:lstStyle/>
            <a:p>
              <a:pPr algn="r"/>
              <a:r>
                <a:rPr lang="en-US" sz="1400" dirty="0" err="1">
                  <a:latin typeface="Courier" pitchFamily="2" charset="0"/>
                </a:rPr>
                <a:t>V_Pg</a:t>
              </a:r>
              <a:r>
                <a:rPr lang="en-US" sz="1400" dirty="0">
                  <a:latin typeface="Courier" pitchFamily="2" charset="0"/>
                </a:rPr>
                <a:t> M</a:t>
              </a:r>
              <a:r>
                <a:rPr lang="en-US" sz="1400" baseline="-25000" dirty="0">
                  <a:latin typeface="Courier" pitchFamily="2" charset="0"/>
                </a:rPr>
                <a:t>1</a:t>
              </a:r>
              <a:r>
                <a:rPr lang="en-US" sz="1400" dirty="0">
                  <a:latin typeface="Courier" pitchFamily="2" charset="0"/>
                </a:rPr>
                <a:t> : &lt;</a:t>
              </a:r>
              <a:r>
                <a:rPr lang="en-US" sz="1400" dirty="0" err="1">
                  <a:latin typeface="Courier" pitchFamily="2" charset="0"/>
                </a:rPr>
                <a:t>Phs_Frame</a:t>
              </a:r>
              <a:r>
                <a:rPr lang="en-US" sz="1400" dirty="0">
                  <a:latin typeface="Courier" pitchFamily="2" charset="0"/>
                </a:rPr>
                <a:t> #</a:t>
              </a:r>
              <a:r>
                <a:rPr lang="en-US" sz="1400" baseline="-25000" dirty="0">
                  <a:latin typeface="Courier" pitchFamily="2" charset="0"/>
                </a:rPr>
                <a:t>1</a:t>
              </a:r>
              <a:r>
                <a:rPr lang="en-US" sz="1400" dirty="0">
                  <a:latin typeface="Courier" pitchFamily="2" charset="0"/>
                </a:rPr>
                <a:t>, V, … &gt;</a:t>
              </a:r>
            </a:p>
          </p:txBody>
        </p:sp>
        <p:sp>
          <p:nvSpPr>
            <p:cNvPr id="32" name="TextBox 31">
              <a:extLst>
                <a:ext uri="{FF2B5EF4-FFF2-40B4-BE49-F238E27FC236}">
                  <a16:creationId xmlns:a16="http://schemas.microsoft.com/office/drawing/2014/main" id="{7AFF1427-C35A-CA49-A037-EEF11F039714}"/>
                </a:ext>
              </a:extLst>
            </p:cNvPr>
            <p:cNvSpPr txBox="1"/>
            <p:nvPr/>
          </p:nvSpPr>
          <p:spPr>
            <a:xfrm>
              <a:off x="1974688" y="4736377"/>
              <a:ext cx="3478837" cy="307777"/>
            </a:xfrm>
            <a:prstGeom prst="rect">
              <a:avLst/>
            </a:prstGeom>
            <a:noFill/>
          </p:spPr>
          <p:txBody>
            <a:bodyPr wrap="none" rtlCol="0">
              <a:spAutoFit/>
            </a:bodyPr>
            <a:lstStyle/>
            <a:p>
              <a:pPr algn="r"/>
              <a:r>
                <a:rPr lang="en-US" sz="1400" dirty="0" err="1">
                  <a:latin typeface="Courier" pitchFamily="2" charset="0"/>
                </a:rPr>
                <a:t>V_Pg</a:t>
              </a:r>
              <a:r>
                <a:rPr lang="en-US" sz="1400" dirty="0">
                  <a:latin typeface="Courier" pitchFamily="2" charset="0"/>
                </a:rPr>
                <a:t> M</a:t>
              </a:r>
              <a:r>
                <a:rPr lang="en-US" sz="1400" baseline="-25000" dirty="0">
                  <a:latin typeface="Courier" pitchFamily="2" charset="0"/>
                </a:rPr>
                <a:t>2</a:t>
              </a:r>
              <a:r>
                <a:rPr lang="en-US" sz="1400" dirty="0">
                  <a:latin typeface="Courier" pitchFamily="2" charset="0"/>
                </a:rPr>
                <a:t> : &lt;</a:t>
              </a:r>
              <a:r>
                <a:rPr lang="en-US" sz="1400" dirty="0" err="1">
                  <a:latin typeface="Courier" pitchFamily="2" charset="0"/>
                </a:rPr>
                <a:t>Phs_Frame</a:t>
              </a:r>
              <a:r>
                <a:rPr lang="en-US" sz="1400" dirty="0">
                  <a:latin typeface="Courier" pitchFamily="2" charset="0"/>
                </a:rPr>
                <a:t> #</a:t>
              </a:r>
              <a:r>
                <a:rPr lang="en-US" sz="1400" baseline="-25000" dirty="0">
                  <a:latin typeface="Courier" pitchFamily="2" charset="0"/>
                </a:rPr>
                <a:t>2</a:t>
              </a:r>
              <a:r>
                <a:rPr lang="en-US" sz="1400" dirty="0">
                  <a:latin typeface="Courier" pitchFamily="2" charset="0"/>
                </a:rPr>
                <a:t>, V, … &gt;</a:t>
              </a:r>
            </a:p>
          </p:txBody>
        </p:sp>
        <p:sp>
          <p:nvSpPr>
            <p:cNvPr id="33" name="TextBox 32">
              <a:extLst>
                <a:ext uri="{FF2B5EF4-FFF2-40B4-BE49-F238E27FC236}">
                  <a16:creationId xmlns:a16="http://schemas.microsoft.com/office/drawing/2014/main" id="{4C5F1702-2EBE-D444-AED8-D2E034D2CF8A}"/>
                </a:ext>
              </a:extLst>
            </p:cNvPr>
            <p:cNvSpPr txBox="1"/>
            <p:nvPr/>
          </p:nvSpPr>
          <p:spPr>
            <a:xfrm>
              <a:off x="1957055" y="5298279"/>
              <a:ext cx="3514104" cy="307777"/>
            </a:xfrm>
            <a:prstGeom prst="rect">
              <a:avLst/>
            </a:prstGeom>
            <a:noFill/>
          </p:spPr>
          <p:txBody>
            <a:bodyPr wrap="none" rtlCol="0">
              <a:spAutoFit/>
            </a:bodyPr>
            <a:lstStyle/>
            <a:p>
              <a:pPr algn="r"/>
              <a:r>
                <a:rPr lang="en-US" sz="1400" dirty="0" err="1">
                  <a:latin typeface="Courier" pitchFamily="2" charset="0"/>
                </a:rPr>
                <a:t>V_Pg</a:t>
              </a:r>
              <a:r>
                <a:rPr lang="en-US" sz="1400" dirty="0">
                  <a:latin typeface="Courier" pitchFamily="2" charset="0"/>
                </a:rPr>
                <a:t> M</a:t>
              </a:r>
              <a:r>
                <a:rPr lang="en-US" sz="1400" baseline="-25000" dirty="0">
                  <a:latin typeface="Courier" pitchFamily="2" charset="0"/>
                </a:rPr>
                <a:t>k</a:t>
              </a:r>
              <a:r>
                <a:rPr lang="en-US" sz="1400" dirty="0">
                  <a:latin typeface="Courier" pitchFamily="2" charset="0"/>
                </a:rPr>
                <a:t> : &lt;</a:t>
              </a:r>
              <a:r>
                <a:rPr lang="en-US" sz="1400" dirty="0" err="1">
                  <a:latin typeface="Courier" pitchFamily="2" charset="0"/>
                </a:rPr>
                <a:t>Phs_Frame</a:t>
              </a:r>
              <a:r>
                <a:rPr lang="en-US" sz="1400" dirty="0">
                  <a:latin typeface="Courier" pitchFamily="2" charset="0"/>
                </a:rPr>
                <a:t> #</a:t>
              </a:r>
              <a:r>
                <a:rPr lang="en-US" sz="1400" baseline="-25000" dirty="0">
                  <a:latin typeface="Courier" pitchFamily="2" charset="0"/>
                </a:rPr>
                <a:t>k</a:t>
              </a:r>
              <a:r>
                <a:rPr lang="en-US" sz="1400" dirty="0">
                  <a:latin typeface="Courier" pitchFamily="2" charset="0"/>
                </a:rPr>
                <a:t>, V, … &gt;</a:t>
              </a:r>
            </a:p>
          </p:txBody>
        </p:sp>
        <p:cxnSp>
          <p:nvCxnSpPr>
            <p:cNvPr id="35" name="Straight Connector 34">
              <a:extLst>
                <a:ext uri="{FF2B5EF4-FFF2-40B4-BE49-F238E27FC236}">
                  <a16:creationId xmlns:a16="http://schemas.microsoft.com/office/drawing/2014/main" id="{F9B4B030-A37E-844E-AB7B-A88A4A32B175}"/>
                </a:ext>
              </a:extLst>
            </p:cNvPr>
            <p:cNvCxnSpPr/>
            <p:nvPr/>
          </p:nvCxnSpPr>
          <p:spPr bwMode="auto">
            <a:xfrm>
              <a:off x="1957054" y="4729818"/>
              <a:ext cx="3514104" cy="0"/>
            </a:xfrm>
            <a:prstGeom prst="line">
              <a:avLst/>
            </a:prstGeom>
            <a:solidFill>
              <a:schemeClr val="bg1"/>
            </a:solidFill>
            <a:ln w="9525" cap="flat" cmpd="sng" algn="ctr">
              <a:solidFill>
                <a:srgbClr val="1C31CA"/>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6" name="Straight Connector 35">
              <a:extLst>
                <a:ext uri="{FF2B5EF4-FFF2-40B4-BE49-F238E27FC236}">
                  <a16:creationId xmlns:a16="http://schemas.microsoft.com/office/drawing/2014/main" id="{030B403E-16B0-6448-8DD4-D4114814872F}"/>
                </a:ext>
              </a:extLst>
            </p:cNvPr>
            <p:cNvCxnSpPr/>
            <p:nvPr/>
          </p:nvCxnSpPr>
          <p:spPr bwMode="auto">
            <a:xfrm>
              <a:off x="1957056" y="5050710"/>
              <a:ext cx="3514104" cy="0"/>
            </a:xfrm>
            <a:prstGeom prst="line">
              <a:avLst/>
            </a:prstGeom>
            <a:solidFill>
              <a:schemeClr val="bg1"/>
            </a:solidFill>
            <a:ln w="9525" cap="flat" cmpd="sng" algn="ctr">
              <a:solidFill>
                <a:srgbClr val="1C31CA"/>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7" name="Left-Right Arrow 36">
              <a:extLst>
                <a:ext uri="{FF2B5EF4-FFF2-40B4-BE49-F238E27FC236}">
                  <a16:creationId xmlns:a16="http://schemas.microsoft.com/office/drawing/2014/main" id="{27966F0C-AE02-9741-A662-FEF701CC62B3}"/>
                </a:ext>
              </a:extLst>
            </p:cNvPr>
            <p:cNvSpPr/>
            <p:nvPr/>
          </p:nvSpPr>
          <p:spPr bwMode="auto">
            <a:xfrm rot="5400000">
              <a:off x="3277705" y="3954440"/>
              <a:ext cx="498380" cy="352306"/>
            </a:xfrm>
            <a:prstGeom prst="leftRightArrow">
              <a:avLst/>
            </a:prstGeom>
            <a:solidFill>
              <a:schemeClr val="bg1"/>
            </a:solidFill>
            <a:ln w="19050" cap="flat" cmpd="sng" algn="ctr">
              <a:solidFill>
                <a:srgbClr val="1C31CA"/>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grpSp>
      <p:sp>
        <p:nvSpPr>
          <p:cNvPr id="15" name="Rectangle 14">
            <a:extLst>
              <a:ext uri="{FF2B5EF4-FFF2-40B4-BE49-F238E27FC236}">
                <a16:creationId xmlns:a16="http://schemas.microsoft.com/office/drawing/2014/main" id="{FE9F712C-12CC-C040-8088-404BAE98D87D}"/>
              </a:ext>
            </a:extLst>
          </p:cNvPr>
          <p:cNvSpPr/>
          <p:nvPr/>
        </p:nvSpPr>
        <p:spPr bwMode="auto">
          <a:xfrm>
            <a:off x="9289912" y="4146915"/>
            <a:ext cx="539888" cy="133996"/>
          </a:xfrm>
          <a:prstGeom prst="rect">
            <a:avLst/>
          </a:prstGeom>
          <a:solidFill>
            <a:schemeClr val="accent2"/>
          </a:solidFill>
          <a:ln w="12700" cap="flat" cmpd="sng" algn="ctr">
            <a:solidFill>
              <a:schemeClr val="accent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cxnSp>
        <p:nvCxnSpPr>
          <p:cNvPr id="34" name="Straight Arrow Connector 33">
            <a:extLst>
              <a:ext uri="{FF2B5EF4-FFF2-40B4-BE49-F238E27FC236}">
                <a16:creationId xmlns:a16="http://schemas.microsoft.com/office/drawing/2014/main" id="{7B87BE84-1C01-6D44-ABF9-A871E222C705}"/>
              </a:ext>
            </a:extLst>
          </p:cNvPr>
          <p:cNvCxnSpPr>
            <a:endCxn id="32" idx="3"/>
          </p:cNvCxnSpPr>
          <p:nvPr/>
        </p:nvCxnSpPr>
        <p:spPr bwMode="auto">
          <a:xfrm flipH="1">
            <a:off x="6977526" y="4182144"/>
            <a:ext cx="2236187" cy="708122"/>
          </a:xfrm>
          <a:prstGeom prst="straightConnector1">
            <a:avLst/>
          </a:prstGeom>
          <a:solidFill>
            <a:schemeClr val="bg1"/>
          </a:solidFill>
          <a:ln w="12700" cap="flat" cmpd="sng" algn="ctr">
            <a:solidFill>
              <a:schemeClr val="accent1"/>
            </a:solidFill>
            <a:prstDash val="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9294713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CAE61-411E-B643-BA6A-7F7CEE978C22}"/>
              </a:ext>
            </a:extLst>
          </p:cNvPr>
          <p:cNvSpPr>
            <a:spLocks noGrp="1"/>
          </p:cNvSpPr>
          <p:nvPr>
            <p:ph type="title"/>
          </p:nvPr>
        </p:nvSpPr>
        <p:spPr/>
        <p:txBody>
          <a:bodyPr/>
          <a:lstStyle/>
          <a:p>
            <a:r>
              <a:rPr lang="en-US" dirty="0"/>
              <a:t>Translation Look-Aside Buffer</a:t>
            </a:r>
          </a:p>
        </p:txBody>
      </p:sp>
      <p:sp>
        <p:nvSpPr>
          <p:cNvPr id="3" name="Content Placeholder 2">
            <a:extLst>
              <a:ext uri="{FF2B5EF4-FFF2-40B4-BE49-F238E27FC236}">
                <a16:creationId xmlns:a16="http://schemas.microsoft.com/office/drawing/2014/main" id="{354894E2-6800-9E40-96BA-8330D5544702}"/>
              </a:ext>
            </a:extLst>
          </p:cNvPr>
          <p:cNvSpPr>
            <a:spLocks noGrp="1"/>
          </p:cNvSpPr>
          <p:nvPr>
            <p:ph idx="1"/>
          </p:nvPr>
        </p:nvSpPr>
        <p:spPr>
          <a:xfrm>
            <a:off x="1016000" y="990600"/>
            <a:ext cx="10185400" cy="4648200"/>
          </a:xfrm>
        </p:spPr>
        <p:txBody>
          <a:bodyPr>
            <a:normAutofit/>
          </a:bodyPr>
          <a:lstStyle/>
          <a:p>
            <a:r>
              <a:rPr lang="en-US" dirty="0"/>
              <a:t>Record recent Virtual Page # to Physical Frame # translation</a:t>
            </a:r>
          </a:p>
          <a:p>
            <a:r>
              <a:rPr lang="en-US" dirty="0"/>
              <a:t>If present, have the physical address without reading any of the page tables !!!</a:t>
            </a:r>
          </a:p>
          <a:p>
            <a:pPr lvl="1"/>
            <a:r>
              <a:rPr lang="en-US" dirty="0"/>
              <a:t>Even if the translation involved multiple levels</a:t>
            </a:r>
          </a:p>
          <a:p>
            <a:pPr lvl="1"/>
            <a:r>
              <a:rPr lang="en-US" dirty="0"/>
              <a:t>Caches the end-to-end result</a:t>
            </a:r>
          </a:p>
          <a:p>
            <a:r>
              <a:rPr lang="en-US" dirty="0"/>
              <a:t>Was invented by Sir Maurice Wilkes – </a:t>
            </a:r>
            <a:r>
              <a:rPr lang="en-US" i="1" dirty="0"/>
              <a:t>prior to caches</a:t>
            </a:r>
          </a:p>
          <a:p>
            <a:pPr lvl="1"/>
            <a:r>
              <a:rPr lang="en-US" dirty="0"/>
              <a:t>When you come up with a new concept, you get to name it!</a:t>
            </a:r>
          </a:p>
          <a:p>
            <a:pPr lvl="1"/>
            <a:r>
              <a:rPr lang="en-US" dirty="0"/>
              <a:t>People realized “if it’s good for page tables, why not the rest of the data in memory?”</a:t>
            </a:r>
          </a:p>
          <a:p>
            <a:r>
              <a:rPr lang="en-US" dirty="0"/>
              <a:t>On a </a:t>
            </a:r>
            <a:r>
              <a:rPr lang="en-US" i="1" dirty="0"/>
              <a:t>TLB miss</a:t>
            </a:r>
            <a:r>
              <a:rPr lang="en-US" dirty="0"/>
              <a:t>, the page tables may be cached, so only go to memory when both miss</a:t>
            </a:r>
            <a:br>
              <a:rPr lang="en-US" dirty="0"/>
            </a:br>
            <a:endParaRPr lang="en-US" dirty="0"/>
          </a:p>
          <a:p>
            <a:endParaRPr lang="en-US" dirty="0"/>
          </a:p>
        </p:txBody>
      </p:sp>
    </p:spTree>
    <p:extLst>
      <p:ext uri="{BB962C8B-B14F-4D97-AF65-F5344CB8AC3E}">
        <p14:creationId xmlns:p14="http://schemas.microsoft.com/office/powerpoint/2010/main" val="17350589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905000" y="76200"/>
            <a:ext cx="8382000" cy="533400"/>
          </a:xfrm>
        </p:spPr>
        <p:txBody>
          <a:bodyPr/>
          <a:lstStyle/>
          <a:p>
            <a:r>
              <a:rPr lang="en-US" altLang="ko-KR" dirty="0">
                <a:ea typeface="굴림" panose="020B0600000101010101" pitchFamily="34" charset="-127"/>
              </a:rPr>
              <a:t>Caching Applied to Address Translation</a:t>
            </a:r>
          </a:p>
        </p:txBody>
      </p:sp>
      <p:sp>
        <p:nvSpPr>
          <p:cNvPr id="738307" name="Rectangle 3"/>
          <p:cNvSpPr>
            <a:spLocks noGrp="1" noChangeArrowheads="1"/>
          </p:cNvSpPr>
          <p:nvPr>
            <p:ph type="body" idx="1"/>
          </p:nvPr>
        </p:nvSpPr>
        <p:spPr>
          <a:xfrm>
            <a:off x="1828800" y="4191000"/>
            <a:ext cx="8534400" cy="2438400"/>
          </a:xfrm>
        </p:spPr>
        <p:txBody>
          <a:bodyPr/>
          <a:lstStyle/>
          <a:p>
            <a:pPr>
              <a:lnSpc>
                <a:spcPct val="80000"/>
              </a:lnSpc>
              <a:spcBef>
                <a:spcPct val="20000"/>
              </a:spcBef>
            </a:pPr>
            <a:r>
              <a:rPr lang="en-US" altLang="ko-KR" dirty="0">
                <a:ea typeface="굴림" panose="020B0600000101010101" pitchFamily="34" charset="-127"/>
              </a:rPr>
              <a:t>Question is one of page locality: does it exist?</a:t>
            </a:r>
          </a:p>
          <a:p>
            <a:pPr lvl="1">
              <a:lnSpc>
                <a:spcPct val="80000"/>
              </a:lnSpc>
              <a:spcBef>
                <a:spcPct val="20000"/>
              </a:spcBef>
            </a:pPr>
            <a:r>
              <a:rPr lang="en-US" altLang="ko-KR" dirty="0">
                <a:ea typeface="굴림" panose="020B0600000101010101" pitchFamily="34" charset="-127"/>
              </a:rPr>
              <a:t>Instruction accesses spend a lot of time on the same page (since accesses sequential)</a:t>
            </a:r>
          </a:p>
          <a:p>
            <a:pPr lvl="1">
              <a:lnSpc>
                <a:spcPct val="80000"/>
              </a:lnSpc>
              <a:spcBef>
                <a:spcPct val="20000"/>
              </a:spcBef>
            </a:pPr>
            <a:r>
              <a:rPr lang="en-US" altLang="ko-KR" dirty="0">
                <a:ea typeface="굴림" panose="020B0600000101010101" pitchFamily="34" charset="-127"/>
              </a:rPr>
              <a:t>Stack accesses have definite locality of reference</a:t>
            </a:r>
          </a:p>
          <a:p>
            <a:pPr lvl="1">
              <a:lnSpc>
                <a:spcPct val="80000"/>
              </a:lnSpc>
              <a:spcBef>
                <a:spcPct val="20000"/>
              </a:spcBef>
            </a:pPr>
            <a:r>
              <a:rPr lang="en-US" altLang="ko-KR" dirty="0">
                <a:ea typeface="굴림" panose="020B0600000101010101" pitchFamily="34" charset="-127"/>
              </a:rPr>
              <a:t>Data accesses have less page locality, but still some…</a:t>
            </a:r>
          </a:p>
          <a:p>
            <a:pPr>
              <a:lnSpc>
                <a:spcPct val="80000"/>
              </a:lnSpc>
              <a:spcBef>
                <a:spcPct val="20000"/>
              </a:spcBef>
            </a:pPr>
            <a:r>
              <a:rPr lang="en-US" altLang="ko-KR" dirty="0">
                <a:ea typeface="굴림" panose="020B0600000101010101" pitchFamily="34" charset="-127"/>
              </a:rPr>
              <a:t>Can we have a TLB hierarchy?</a:t>
            </a:r>
          </a:p>
          <a:p>
            <a:pPr lvl="1">
              <a:lnSpc>
                <a:spcPct val="80000"/>
              </a:lnSpc>
              <a:spcBef>
                <a:spcPct val="20000"/>
              </a:spcBef>
            </a:pPr>
            <a:r>
              <a:rPr lang="en-US" altLang="ko-KR" dirty="0">
                <a:ea typeface="굴림" panose="020B0600000101010101" pitchFamily="34" charset="-127"/>
              </a:rPr>
              <a:t>Sure: multiple levels at different sizes/speeds</a:t>
            </a:r>
          </a:p>
          <a:p>
            <a:pPr lvl="1">
              <a:lnSpc>
                <a:spcPct val="80000"/>
              </a:lnSpc>
              <a:spcBef>
                <a:spcPct val="20000"/>
              </a:spcBef>
            </a:pPr>
            <a:endParaRPr lang="ko-KR" altLang="en-US" dirty="0">
              <a:ea typeface="굴림" panose="020B0600000101010101" pitchFamily="34" charset="-127"/>
            </a:endParaRPr>
          </a:p>
        </p:txBody>
      </p:sp>
      <p:grpSp>
        <p:nvGrpSpPr>
          <p:cNvPr id="738340" name="Group 36"/>
          <p:cNvGrpSpPr>
            <a:grpSpLocks/>
          </p:cNvGrpSpPr>
          <p:nvPr/>
        </p:nvGrpSpPr>
        <p:grpSpPr bwMode="auto">
          <a:xfrm>
            <a:off x="3276600" y="1952625"/>
            <a:ext cx="5029200" cy="2305050"/>
            <a:chOff x="1104" y="1230"/>
            <a:chExt cx="3168" cy="1452"/>
          </a:xfrm>
        </p:grpSpPr>
        <p:sp>
          <p:nvSpPr>
            <p:cNvPr id="32794" name="Text Box 20"/>
            <p:cNvSpPr txBox="1">
              <a:spLocks noChangeArrowheads="1"/>
            </p:cNvSpPr>
            <p:nvPr/>
          </p:nvSpPr>
          <p:spPr bwMode="auto">
            <a:xfrm>
              <a:off x="1536" y="2238"/>
              <a:ext cx="1494" cy="44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dirty="0">
                  <a:latin typeface="Gill Sans" charset="0"/>
                  <a:ea typeface="Gill Sans" charset="0"/>
                  <a:cs typeface="Gill Sans" charset="0"/>
                </a:rPr>
                <a:t>Data Read or Write</a:t>
              </a:r>
            </a:p>
            <a:p>
              <a:r>
                <a:rPr lang="en-US" altLang="ko-KR" b="0" dirty="0">
                  <a:latin typeface="Gill Sans" charset="0"/>
                  <a:ea typeface="Gill Sans" charset="0"/>
                  <a:cs typeface="Gill Sans" charset="0"/>
                </a:rPr>
                <a:t>(</a:t>
              </a:r>
              <a:r>
                <a:rPr lang="en-US" altLang="ko-KR" b="0" dirty="0" err="1">
                  <a:latin typeface="Gill Sans" charset="0"/>
                  <a:ea typeface="Gill Sans" charset="0"/>
                  <a:cs typeface="Gill Sans" charset="0"/>
                </a:rPr>
                <a:t>untranslated</a:t>
              </a:r>
              <a:r>
                <a:rPr lang="en-US" altLang="ko-KR" b="0" dirty="0">
                  <a:latin typeface="Gill Sans" charset="0"/>
                  <a:ea typeface="Gill Sans" charset="0"/>
                  <a:cs typeface="Gill Sans" charset="0"/>
                </a:rPr>
                <a:t>)</a:t>
              </a:r>
            </a:p>
          </p:txBody>
        </p:sp>
        <p:sp>
          <p:nvSpPr>
            <p:cNvPr id="32795" name="Line 21"/>
            <p:cNvSpPr>
              <a:spLocks noChangeShapeType="1"/>
            </p:cNvSpPr>
            <p:nvPr/>
          </p:nvSpPr>
          <p:spPr bwMode="auto">
            <a:xfrm>
              <a:off x="1104" y="1230"/>
              <a:ext cx="672" cy="1056"/>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32796" name="Line 22"/>
            <p:cNvSpPr>
              <a:spLocks noChangeShapeType="1"/>
            </p:cNvSpPr>
            <p:nvPr/>
          </p:nvSpPr>
          <p:spPr bwMode="auto">
            <a:xfrm flipV="1">
              <a:off x="3168" y="1326"/>
              <a:ext cx="1104" cy="96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sp>
        <p:nvSpPr>
          <p:cNvPr id="32773" name="Oval 9"/>
          <p:cNvSpPr>
            <a:spLocks noChangeArrowheads="1"/>
          </p:cNvSpPr>
          <p:nvPr/>
        </p:nvSpPr>
        <p:spPr bwMode="auto">
          <a:xfrm>
            <a:off x="2209800" y="809625"/>
            <a:ext cx="1295400" cy="1295400"/>
          </a:xfrm>
          <a:prstGeom prst="ellipse">
            <a:avLst/>
          </a:prstGeom>
          <a:solidFill>
            <a:schemeClr val="accent1"/>
          </a:solidFill>
          <a:ln w="381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3200" b="0">
                <a:latin typeface="Gill Sans" charset="0"/>
                <a:ea typeface="Gill Sans" charset="0"/>
                <a:cs typeface="Gill Sans" charset="0"/>
              </a:rPr>
              <a:t>CPU</a:t>
            </a:r>
          </a:p>
        </p:txBody>
      </p:sp>
      <p:sp>
        <p:nvSpPr>
          <p:cNvPr id="32774" name="Rectangle 12"/>
          <p:cNvSpPr>
            <a:spLocks noChangeArrowheads="1"/>
          </p:cNvSpPr>
          <p:nvPr/>
        </p:nvSpPr>
        <p:spPr bwMode="auto">
          <a:xfrm>
            <a:off x="8458200" y="733425"/>
            <a:ext cx="1371600" cy="1905000"/>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Physical</a:t>
            </a:r>
          </a:p>
          <a:p>
            <a:r>
              <a:rPr lang="en-US" altLang="ko-KR" b="0">
                <a:latin typeface="Gill Sans" charset="0"/>
                <a:ea typeface="Gill Sans" charset="0"/>
                <a:cs typeface="Gill Sans" charset="0"/>
              </a:rPr>
              <a:t>Memory</a:t>
            </a:r>
          </a:p>
        </p:txBody>
      </p:sp>
      <p:sp>
        <p:nvSpPr>
          <p:cNvPr id="32775" name="Freeform 4"/>
          <p:cNvSpPr>
            <a:spLocks/>
          </p:cNvSpPr>
          <p:nvPr/>
        </p:nvSpPr>
        <p:spPr bwMode="auto">
          <a:xfrm>
            <a:off x="4267200" y="504825"/>
            <a:ext cx="2971800" cy="3124200"/>
          </a:xfrm>
          <a:custGeom>
            <a:avLst/>
            <a:gdLst>
              <a:gd name="T0" fmla="*/ 0 w 1104"/>
              <a:gd name="T1" fmla="*/ 1086678 h 1104"/>
              <a:gd name="T2" fmla="*/ 1550504 w 1104"/>
              <a:gd name="T3" fmla="*/ 0 h 1104"/>
              <a:gd name="T4" fmla="*/ 2971800 w 1104"/>
              <a:gd name="T5" fmla="*/ 815009 h 1104"/>
              <a:gd name="T6" fmla="*/ 2454965 w 1104"/>
              <a:gd name="T7" fmla="*/ 2445026 h 1104"/>
              <a:gd name="T8" fmla="*/ 775252 w 1104"/>
              <a:gd name="T9" fmla="*/ 3124200 h 1104"/>
              <a:gd name="T10" fmla="*/ 0 w 1104"/>
              <a:gd name="T11" fmla="*/ 1086678 h 110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04" h="1104">
                <a:moveTo>
                  <a:pt x="0" y="384"/>
                </a:moveTo>
                <a:lnTo>
                  <a:pt x="576" y="0"/>
                </a:lnTo>
                <a:lnTo>
                  <a:pt x="1104" y="288"/>
                </a:lnTo>
                <a:lnTo>
                  <a:pt x="912" y="864"/>
                </a:lnTo>
                <a:lnTo>
                  <a:pt x="288" y="1104"/>
                </a:lnTo>
                <a:lnTo>
                  <a:pt x="0" y="384"/>
                </a:lnTo>
                <a:close/>
              </a:path>
            </a:pathLst>
          </a:custGeom>
          <a:solidFill>
            <a:srgbClr val="FF66CC"/>
          </a:solidFill>
          <a:ln w="38100" cap="flat" cmpd="sng">
            <a:solidFill>
              <a:schemeClr val="tx1"/>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32776" name="Text Box 5"/>
          <p:cNvSpPr txBox="1">
            <a:spLocks noChangeArrowheads="1"/>
          </p:cNvSpPr>
          <p:nvPr/>
        </p:nvSpPr>
        <p:spPr bwMode="auto">
          <a:xfrm>
            <a:off x="5486400" y="657225"/>
            <a:ext cx="746980" cy="45909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2400" b="0">
                <a:latin typeface="Gill Sans" charset="0"/>
                <a:ea typeface="Gill Sans" charset="0"/>
                <a:cs typeface="Gill Sans" charset="0"/>
              </a:rPr>
              <a:t>TLB</a:t>
            </a:r>
          </a:p>
        </p:txBody>
      </p:sp>
      <p:sp>
        <p:nvSpPr>
          <p:cNvPr id="738317" name="Text Box 13"/>
          <p:cNvSpPr txBox="1">
            <a:spLocks noChangeArrowheads="1"/>
          </p:cNvSpPr>
          <p:nvPr/>
        </p:nvSpPr>
        <p:spPr bwMode="auto">
          <a:xfrm>
            <a:off x="4746626" y="2638426"/>
            <a:ext cx="1242437" cy="705311"/>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Translate</a:t>
            </a:r>
          </a:p>
          <a:p>
            <a:r>
              <a:rPr lang="en-US" altLang="ko-KR" b="0">
                <a:latin typeface="Gill Sans" charset="0"/>
                <a:ea typeface="Gill Sans" charset="0"/>
                <a:cs typeface="Gill Sans" charset="0"/>
              </a:rPr>
              <a:t>(MMU)</a:t>
            </a:r>
          </a:p>
        </p:txBody>
      </p:sp>
      <p:grpSp>
        <p:nvGrpSpPr>
          <p:cNvPr id="738338" name="Group 34"/>
          <p:cNvGrpSpPr>
            <a:grpSpLocks/>
          </p:cNvGrpSpPr>
          <p:nvPr/>
        </p:nvGrpSpPr>
        <p:grpSpPr bwMode="auto">
          <a:xfrm>
            <a:off x="5029204" y="1647825"/>
            <a:ext cx="519113" cy="914400"/>
            <a:chOff x="2208" y="1038"/>
            <a:chExt cx="327" cy="576"/>
          </a:xfrm>
        </p:grpSpPr>
        <p:sp>
          <p:nvSpPr>
            <p:cNvPr id="32792" name="Text Box 8"/>
            <p:cNvSpPr txBox="1">
              <a:spLocks noChangeArrowheads="1"/>
            </p:cNvSpPr>
            <p:nvPr/>
          </p:nvSpPr>
          <p:spPr bwMode="auto">
            <a:xfrm>
              <a:off x="2208" y="1038"/>
              <a:ext cx="327" cy="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No</a:t>
              </a:r>
            </a:p>
          </p:txBody>
        </p:sp>
        <p:sp>
          <p:nvSpPr>
            <p:cNvPr id="32793" name="Line 14"/>
            <p:cNvSpPr>
              <a:spLocks noChangeShapeType="1"/>
            </p:cNvSpPr>
            <p:nvPr/>
          </p:nvSpPr>
          <p:spPr bwMode="auto">
            <a:xfrm>
              <a:off x="2352" y="1230"/>
              <a:ext cx="0" cy="384"/>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grpSp>
        <p:nvGrpSpPr>
          <p:cNvPr id="738334" name="Group 30"/>
          <p:cNvGrpSpPr>
            <a:grpSpLocks/>
          </p:cNvGrpSpPr>
          <p:nvPr/>
        </p:nvGrpSpPr>
        <p:grpSpPr bwMode="auto">
          <a:xfrm>
            <a:off x="3429000" y="733425"/>
            <a:ext cx="1752600" cy="762000"/>
            <a:chOff x="1200" y="462"/>
            <a:chExt cx="1104" cy="480"/>
          </a:xfrm>
        </p:grpSpPr>
        <p:sp>
          <p:nvSpPr>
            <p:cNvPr id="32790" name="Line 10"/>
            <p:cNvSpPr>
              <a:spLocks noChangeShapeType="1"/>
            </p:cNvSpPr>
            <p:nvPr/>
          </p:nvSpPr>
          <p:spPr bwMode="auto">
            <a:xfrm>
              <a:off x="1248" y="894"/>
              <a:ext cx="1056" cy="48"/>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32791" name="Text Box 23"/>
            <p:cNvSpPr txBox="1">
              <a:spLocks noChangeArrowheads="1"/>
            </p:cNvSpPr>
            <p:nvPr/>
          </p:nvSpPr>
          <p:spPr bwMode="auto">
            <a:xfrm>
              <a:off x="1200" y="462"/>
              <a:ext cx="708" cy="44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Virtual</a:t>
              </a:r>
            </a:p>
            <a:p>
              <a:r>
                <a:rPr lang="en-US" altLang="ko-KR" b="0">
                  <a:latin typeface="Gill Sans" charset="0"/>
                  <a:ea typeface="Gill Sans" charset="0"/>
                  <a:cs typeface="Gill Sans" charset="0"/>
                </a:rPr>
                <a:t>Address</a:t>
              </a:r>
            </a:p>
          </p:txBody>
        </p:sp>
      </p:grpSp>
      <p:grpSp>
        <p:nvGrpSpPr>
          <p:cNvPr id="738335" name="Group 31"/>
          <p:cNvGrpSpPr>
            <a:grpSpLocks/>
          </p:cNvGrpSpPr>
          <p:nvPr/>
        </p:nvGrpSpPr>
        <p:grpSpPr bwMode="auto">
          <a:xfrm>
            <a:off x="6858000" y="857251"/>
            <a:ext cx="1524000" cy="714375"/>
            <a:chOff x="3360" y="540"/>
            <a:chExt cx="960" cy="450"/>
          </a:xfrm>
        </p:grpSpPr>
        <p:sp>
          <p:nvSpPr>
            <p:cNvPr id="32788" name="Line 16"/>
            <p:cNvSpPr>
              <a:spLocks noChangeShapeType="1"/>
            </p:cNvSpPr>
            <p:nvPr/>
          </p:nvSpPr>
          <p:spPr bwMode="auto">
            <a:xfrm>
              <a:off x="3360" y="942"/>
              <a:ext cx="960" cy="48"/>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32789" name="Text Box 25"/>
            <p:cNvSpPr txBox="1">
              <a:spLocks noChangeArrowheads="1"/>
            </p:cNvSpPr>
            <p:nvPr/>
          </p:nvSpPr>
          <p:spPr bwMode="auto">
            <a:xfrm>
              <a:off x="3579" y="540"/>
              <a:ext cx="718" cy="44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Physical</a:t>
              </a:r>
            </a:p>
            <a:p>
              <a:r>
                <a:rPr lang="en-US" altLang="ko-KR" b="0">
                  <a:latin typeface="Gill Sans" charset="0"/>
                  <a:ea typeface="Gill Sans" charset="0"/>
                  <a:cs typeface="Gill Sans" charset="0"/>
                </a:rPr>
                <a:t>Address</a:t>
              </a:r>
            </a:p>
          </p:txBody>
        </p:sp>
      </p:grpSp>
      <p:grpSp>
        <p:nvGrpSpPr>
          <p:cNvPr id="738337" name="Group 33"/>
          <p:cNvGrpSpPr>
            <a:grpSpLocks/>
          </p:cNvGrpSpPr>
          <p:nvPr/>
        </p:nvGrpSpPr>
        <p:grpSpPr bwMode="auto">
          <a:xfrm>
            <a:off x="5181600" y="1343026"/>
            <a:ext cx="1524000" cy="396875"/>
            <a:chOff x="2304" y="846"/>
            <a:chExt cx="960" cy="250"/>
          </a:xfrm>
        </p:grpSpPr>
        <p:sp>
          <p:nvSpPr>
            <p:cNvPr id="32786" name="Line 11"/>
            <p:cNvSpPr>
              <a:spLocks noChangeShapeType="1"/>
            </p:cNvSpPr>
            <p:nvPr/>
          </p:nvSpPr>
          <p:spPr bwMode="auto">
            <a:xfrm flipV="1">
              <a:off x="2688" y="942"/>
              <a:ext cx="576"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32787" name="Text Box 7"/>
            <p:cNvSpPr txBox="1">
              <a:spLocks noChangeArrowheads="1"/>
            </p:cNvSpPr>
            <p:nvPr/>
          </p:nvSpPr>
          <p:spPr bwMode="auto">
            <a:xfrm>
              <a:off x="2304" y="846"/>
              <a:ext cx="379" cy="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Yes</a:t>
              </a:r>
            </a:p>
          </p:txBody>
        </p:sp>
      </p:grpSp>
      <p:sp>
        <p:nvSpPr>
          <p:cNvPr id="738330" name="Text Box 26"/>
          <p:cNvSpPr txBox="1">
            <a:spLocks noChangeArrowheads="1"/>
          </p:cNvSpPr>
          <p:nvPr/>
        </p:nvSpPr>
        <p:spPr bwMode="auto">
          <a:xfrm>
            <a:off x="4919664" y="1114426"/>
            <a:ext cx="1210249" cy="397535"/>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Cached?</a:t>
            </a:r>
          </a:p>
        </p:txBody>
      </p:sp>
      <p:grpSp>
        <p:nvGrpSpPr>
          <p:cNvPr id="738339" name="Group 35"/>
          <p:cNvGrpSpPr>
            <a:grpSpLocks/>
          </p:cNvGrpSpPr>
          <p:nvPr/>
        </p:nvGrpSpPr>
        <p:grpSpPr bwMode="auto">
          <a:xfrm>
            <a:off x="5486403" y="1571625"/>
            <a:ext cx="1300163" cy="1054100"/>
            <a:chOff x="2496" y="990"/>
            <a:chExt cx="819" cy="664"/>
          </a:xfrm>
        </p:grpSpPr>
        <p:sp>
          <p:nvSpPr>
            <p:cNvPr id="32784" name="Line 15"/>
            <p:cNvSpPr>
              <a:spLocks noChangeShapeType="1"/>
            </p:cNvSpPr>
            <p:nvPr/>
          </p:nvSpPr>
          <p:spPr bwMode="auto">
            <a:xfrm flipV="1">
              <a:off x="2496" y="990"/>
              <a:ext cx="720" cy="624"/>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32785" name="Text Box 27"/>
            <p:cNvSpPr txBox="1">
              <a:spLocks noChangeArrowheads="1"/>
            </p:cNvSpPr>
            <p:nvPr/>
          </p:nvSpPr>
          <p:spPr bwMode="auto">
            <a:xfrm rot="19101394">
              <a:off x="2741" y="1190"/>
              <a:ext cx="574" cy="46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10000"/>
                </a:spcBef>
              </a:pPr>
              <a:r>
                <a:rPr lang="en-US" altLang="ko-KR" b="0">
                  <a:latin typeface="Gill Sans" charset="0"/>
                  <a:ea typeface="Gill Sans" charset="0"/>
                  <a:cs typeface="Gill Sans" charset="0"/>
                </a:rPr>
                <a:t>Save</a:t>
              </a:r>
            </a:p>
            <a:p>
              <a:pPr>
                <a:spcBef>
                  <a:spcPct val="10000"/>
                </a:spcBef>
              </a:pPr>
              <a:r>
                <a:rPr lang="en-US" altLang="ko-KR" b="0">
                  <a:latin typeface="Gill Sans" charset="0"/>
                  <a:ea typeface="Gill Sans" charset="0"/>
                  <a:cs typeface="Gill Sans" charset="0"/>
                </a:rPr>
                <a:t>Result</a:t>
              </a:r>
            </a:p>
          </p:txBody>
        </p:sp>
      </p:grpSp>
    </p:spTree>
    <p:extLst>
      <p:ext uri="{BB962C8B-B14F-4D97-AF65-F5344CB8AC3E}">
        <p14:creationId xmlns:p14="http://schemas.microsoft.com/office/powerpoint/2010/main" val="42053866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38334"/>
                                        </p:tgtEl>
                                        <p:attrNameLst>
                                          <p:attrName>style.visibility</p:attrName>
                                        </p:attrNameLst>
                                      </p:cBhvr>
                                      <p:to>
                                        <p:strVal val="visible"/>
                                      </p:to>
                                    </p:set>
                                    <p:animEffect transition="in" filter="wipe(left)">
                                      <p:cBhvr>
                                        <p:cTn id="7" dur="500"/>
                                        <p:tgtEl>
                                          <p:spTgt spid="738334"/>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73833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738337"/>
                                        </p:tgtEl>
                                        <p:attrNameLst>
                                          <p:attrName>style.visibility</p:attrName>
                                        </p:attrNameLst>
                                      </p:cBhvr>
                                      <p:to>
                                        <p:strVal val="visible"/>
                                      </p:to>
                                    </p:set>
                                    <p:animEffect transition="in" filter="wipe(left)">
                                      <p:cBhvr>
                                        <p:cTn id="15" dur="500"/>
                                        <p:tgtEl>
                                          <p:spTgt spid="738337"/>
                                        </p:tgtEl>
                                      </p:cBhvr>
                                    </p:animEffect>
                                  </p:childTnLst>
                                </p:cTn>
                              </p:par>
                            </p:childTnLst>
                          </p:cTn>
                        </p:par>
                        <p:par>
                          <p:cTn id="16" fill="hold" nodeType="afterGroup">
                            <p:stCondLst>
                              <p:cond delay="500"/>
                            </p:stCondLst>
                            <p:childTnLst>
                              <p:par>
                                <p:cTn id="17" presetID="22" presetClass="entr" presetSubtype="8" fill="hold" nodeType="afterEffect">
                                  <p:stCondLst>
                                    <p:cond delay="0"/>
                                  </p:stCondLst>
                                  <p:childTnLst>
                                    <p:set>
                                      <p:cBhvr>
                                        <p:cTn id="18" dur="1" fill="hold">
                                          <p:stCondLst>
                                            <p:cond delay="0"/>
                                          </p:stCondLst>
                                        </p:cTn>
                                        <p:tgtEl>
                                          <p:spTgt spid="738335"/>
                                        </p:tgtEl>
                                        <p:attrNameLst>
                                          <p:attrName>style.visibility</p:attrName>
                                        </p:attrNameLst>
                                      </p:cBhvr>
                                      <p:to>
                                        <p:strVal val="visible"/>
                                      </p:to>
                                    </p:set>
                                    <p:animEffect transition="in" filter="wipe(left)">
                                      <p:cBhvr>
                                        <p:cTn id="19" dur="500"/>
                                        <p:tgtEl>
                                          <p:spTgt spid="73833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nodeType="clickEffect">
                                  <p:stCondLst>
                                    <p:cond delay="0"/>
                                  </p:stCondLst>
                                  <p:childTnLst>
                                    <p:set>
                                      <p:cBhvr>
                                        <p:cTn id="23" dur="1" fill="hold">
                                          <p:stCondLst>
                                            <p:cond delay="0"/>
                                          </p:stCondLst>
                                        </p:cTn>
                                        <p:tgtEl>
                                          <p:spTgt spid="738338"/>
                                        </p:tgtEl>
                                        <p:attrNameLst>
                                          <p:attrName>style.visibility</p:attrName>
                                        </p:attrNameLst>
                                      </p:cBhvr>
                                      <p:to>
                                        <p:strVal val="visible"/>
                                      </p:to>
                                    </p:set>
                                    <p:animEffect transition="in" filter="wipe(up)">
                                      <p:cBhvr>
                                        <p:cTn id="24" dur="500"/>
                                        <p:tgtEl>
                                          <p:spTgt spid="738338"/>
                                        </p:tgtEl>
                                      </p:cBhvr>
                                    </p:animEffect>
                                  </p:childTnLst>
                                </p:cTn>
                              </p:par>
                            </p:childTnLst>
                          </p:cTn>
                        </p:par>
                        <p:par>
                          <p:cTn id="25" fill="hold" nodeType="afterGroup">
                            <p:stCondLst>
                              <p:cond delay="500"/>
                            </p:stCondLst>
                            <p:childTnLst>
                              <p:par>
                                <p:cTn id="26" presetID="1" presetClass="entr" presetSubtype="0" fill="hold" grpId="0" nodeType="afterEffect">
                                  <p:stCondLst>
                                    <p:cond delay="0"/>
                                  </p:stCondLst>
                                  <p:childTnLst>
                                    <p:set>
                                      <p:cBhvr>
                                        <p:cTn id="27" dur="1" fill="hold">
                                          <p:stCondLst>
                                            <p:cond delay="0"/>
                                          </p:stCondLst>
                                        </p:cTn>
                                        <p:tgtEl>
                                          <p:spTgt spid="738317"/>
                                        </p:tgtEl>
                                        <p:attrNameLst>
                                          <p:attrName>style.visibility</p:attrName>
                                        </p:attrNameLst>
                                      </p:cBhvr>
                                      <p:to>
                                        <p:strVal val="visible"/>
                                      </p:to>
                                    </p:set>
                                  </p:childTnLst>
                                </p:cTn>
                              </p:par>
                            </p:childTnLst>
                          </p:cTn>
                        </p:par>
                        <p:par>
                          <p:cTn id="28" fill="hold" nodeType="afterGroup">
                            <p:stCondLst>
                              <p:cond delay="500"/>
                            </p:stCondLst>
                            <p:childTnLst>
                              <p:par>
                                <p:cTn id="29" presetID="22" presetClass="entr" presetSubtype="4" fill="hold" nodeType="afterEffect">
                                  <p:stCondLst>
                                    <p:cond delay="0"/>
                                  </p:stCondLst>
                                  <p:childTnLst>
                                    <p:set>
                                      <p:cBhvr>
                                        <p:cTn id="30" dur="1" fill="hold">
                                          <p:stCondLst>
                                            <p:cond delay="0"/>
                                          </p:stCondLst>
                                        </p:cTn>
                                        <p:tgtEl>
                                          <p:spTgt spid="738339"/>
                                        </p:tgtEl>
                                        <p:attrNameLst>
                                          <p:attrName>style.visibility</p:attrName>
                                        </p:attrNameLst>
                                      </p:cBhvr>
                                      <p:to>
                                        <p:strVal val="visible"/>
                                      </p:to>
                                    </p:set>
                                    <p:animEffect transition="in" filter="wipe(down)">
                                      <p:cBhvr>
                                        <p:cTn id="31" dur="500"/>
                                        <p:tgtEl>
                                          <p:spTgt spid="73833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738340"/>
                                        </p:tgtEl>
                                        <p:attrNameLst>
                                          <p:attrName>style.visibility</p:attrName>
                                        </p:attrNameLst>
                                      </p:cBhvr>
                                      <p:to>
                                        <p:strVal val="visible"/>
                                      </p:to>
                                    </p:set>
                                    <p:animEffect transition="in" filter="wipe(left)">
                                      <p:cBhvr>
                                        <p:cTn id="36" dur="500"/>
                                        <p:tgtEl>
                                          <p:spTgt spid="738340"/>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38307">
                                            <p:txEl>
                                              <p:pRg st="0" end="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38307">
                                            <p:txEl>
                                              <p:pRg st="1" end="1"/>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38307">
                                            <p:txEl>
                                              <p:pRg st="2" end="2"/>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38307">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38307">
                                            <p:txEl>
                                              <p:pRg st="4" end="4"/>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383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8307" grpId="0" build="p"/>
      <p:bldP spid="738317" grpId="0"/>
      <p:bldP spid="73833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ko-KR" dirty="0" smtClean="0">
                <a:ea typeface="굴림" panose="020B0600000101010101" pitchFamily="34" charset="-127"/>
              </a:rPr>
              <a:t>Conclusion</a:t>
            </a:r>
            <a:endParaRPr lang="en-US" altLang="ko-KR" dirty="0">
              <a:ea typeface="굴림" panose="020B0600000101010101" pitchFamily="34" charset="-127"/>
            </a:endParaRPr>
          </a:p>
        </p:txBody>
      </p:sp>
      <p:sp>
        <p:nvSpPr>
          <p:cNvPr id="35843" name="Rectangle 3"/>
          <p:cNvSpPr>
            <a:spLocks noGrp="1" noChangeArrowheads="1"/>
          </p:cNvSpPr>
          <p:nvPr>
            <p:ph type="body" idx="1"/>
          </p:nvPr>
        </p:nvSpPr>
        <p:spPr>
          <a:xfrm>
            <a:off x="457200" y="762000"/>
            <a:ext cx="11430000" cy="5867400"/>
          </a:xfrm>
        </p:spPr>
        <p:txBody>
          <a:bodyPr>
            <a:normAutofit fontScale="92500"/>
          </a:bodyPr>
          <a:lstStyle/>
          <a:p>
            <a:pPr>
              <a:lnSpc>
                <a:spcPct val="100000"/>
              </a:lnSpc>
              <a:spcBef>
                <a:spcPct val="15000"/>
              </a:spcBef>
            </a:pPr>
            <a:r>
              <a:rPr lang="en-US" altLang="ko-KR" dirty="0">
                <a:ea typeface="굴림" panose="020B0600000101010101" pitchFamily="34" charset="-127"/>
              </a:rPr>
              <a:t>Page Tables</a:t>
            </a:r>
          </a:p>
          <a:p>
            <a:pPr lvl="1">
              <a:lnSpc>
                <a:spcPct val="100000"/>
              </a:lnSpc>
              <a:spcBef>
                <a:spcPct val="15000"/>
              </a:spcBef>
            </a:pPr>
            <a:r>
              <a:rPr lang="en-US" altLang="ko-KR" dirty="0">
                <a:ea typeface="굴림" panose="020B0600000101010101" pitchFamily="34" charset="-127"/>
              </a:rPr>
              <a:t>Memory divided into fixed-sized chunks of memory</a:t>
            </a:r>
          </a:p>
          <a:p>
            <a:pPr lvl="1">
              <a:lnSpc>
                <a:spcPct val="100000"/>
              </a:lnSpc>
              <a:spcBef>
                <a:spcPct val="15000"/>
              </a:spcBef>
            </a:pPr>
            <a:r>
              <a:rPr lang="en-US" altLang="ko-KR" dirty="0">
                <a:ea typeface="굴림" panose="020B0600000101010101" pitchFamily="34" charset="-127"/>
              </a:rPr>
              <a:t>Virtual page number from virtual address mapped through page table to physical page number</a:t>
            </a:r>
          </a:p>
          <a:p>
            <a:pPr lvl="1">
              <a:lnSpc>
                <a:spcPct val="100000"/>
              </a:lnSpc>
              <a:spcBef>
                <a:spcPct val="15000"/>
              </a:spcBef>
            </a:pPr>
            <a:r>
              <a:rPr lang="en-US" altLang="ko-KR" dirty="0">
                <a:ea typeface="굴림" panose="020B0600000101010101" pitchFamily="34" charset="-127"/>
              </a:rPr>
              <a:t>Offset of virtual address same as physical address</a:t>
            </a:r>
          </a:p>
          <a:p>
            <a:pPr lvl="1">
              <a:lnSpc>
                <a:spcPct val="100000"/>
              </a:lnSpc>
              <a:spcBef>
                <a:spcPct val="15000"/>
              </a:spcBef>
            </a:pPr>
            <a:r>
              <a:rPr lang="en-US" altLang="ko-KR" dirty="0">
                <a:ea typeface="굴림" panose="020B0600000101010101" pitchFamily="34" charset="-127"/>
              </a:rPr>
              <a:t>Large page tables can be placed into virtual memory</a:t>
            </a:r>
          </a:p>
          <a:p>
            <a:pPr>
              <a:lnSpc>
                <a:spcPct val="100000"/>
              </a:lnSpc>
              <a:spcBef>
                <a:spcPct val="15000"/>
              </a:spcBef>
            </a:pPr>
            <a:r>
              <a:rPr lang="en-US" altLang="ko-KR" dirty="0">
                <a:ea typeface="굴림" panose="020B0600000101010101" pitchFamily="34" charset="-127"/>
              </a:rPr>
              <a:t>Multi-Level Tables</a:t>
            </a:r>
          </a:p>
          <a:p>
            <a:pPr lvl="1">
              <a:lnSpc>
                <a:spcPct val="100000"/>
              </a:lnSpc>
              <a:spcBef>
                <a:spcPct val="15000"/>
              </a:spcBef>
            </a:pPr>
            <a:r>
              <a:rPr lang="en-US" altLang="ko-KR" dirty="0">
                <a:ea typeface="굴림" panose="020B0600000101010101" pitchFamily="34" charset="-127"/>
              </a:rPr>
              <a:t>Virtual address mapped to series of tables</a:t>
            </a:r>
          </a:p>
          <a:p>
            <a:pPr lvl="1">
              <a:lnSpc>
                <a:spcPct val="100000"/>
              </a:lnSpc>
              <a:spcBef>
                <a:spcPct val="15000"/>
              </a:spcBef>
            </a:pPr>
            <a:r>
              <a:rPr lang="en-US" altLang="ko-KR" dirty="0">
                <a:ea typeface="굴림" panose="020B0600000101010101" pitchFamily="34" charset="-127"/>
              </a:rPr>
              <a:t>Permit sparse population of address space</a:t>
            </a:r>
          </a:p>
          <a:p>
            <a:pPr>
              <a:lnSpc>
                <a:spcPct val="100000"/>
              </a:lnSpc>
              <a:spcBef>
                <a:spcPct val="15000"/>
              </a:spcBef>
            </a:pPr>
            <a:r>
              <a:rPr lang="en-US" altLang="ko-KR" dirty="0">
                <a:ea typeface="굴림" panose="020B0600000101010101" pitchFamily="34" charset="-127"/>
              </a:rPr>
              <a:t>Inverted Page Table</a:t>
            </a:r>
          </a:p>
          <a:p>
            <a:pPr lvl="1">
              <a:lnSpc>
                <a:spcPct val="100000"/>
              </a:lnSpc>
              <a:spcBef>
                <a:spcPct val="15000"/>
              </a:spcBef>
            </a:pPr>
            <a:r>
              <a:rPr lang="en-US" altLang="ko-KR" dirty="0">
                <a:ea typeface="굴림" panose="020B0600000101010101" pitchFamily="34" charset="-127"/>
              </a:rPr>
              <a:t>Use of hash-table to hold translation entries</a:t>
            </a:r>
          </a:p>
          <a:p>
            <a:pPr lvl="1">
              <a:lnSpc>
                <a:spcPct val="100000"/>
              </a:lnSpc>
              <a:spcBef>
                <a:spcPct val="15000"/>
              </a:spcBef>
            </a:pPr>
            <a:r>
              <a:rPr lang="en-US" altLang="ko-KR" dirty="0">
                <a:ea typeface="굴림" panose="020B0600000101010101" pitchFamily="34" charset="-127"/>
              </a:rPr>
              <a:t>Size of page table ~ size of physical memory rather than size of virtual </a:t>
            </a:r>
            <a:r>
              <a:rPr lang="en-US" altLang="ko-KR" dirty="0" smtClean="0">
                <a:ea typeface="굴림" panose="020B0600000101010101" pitchFamily="34" charset="-127"/>
              </a:rPr>
              <a:t>memory</a:t>
            </a:r>
          </a:p>
          <a:p>
            <a:r>
              <a:rPr lang="en-US" altLang="ko-KR" dirty="0"/>
              <a:t>The Principle of Locality:</a:t>
            </a:r>
          </a:p>
          <a:p>
            <a:pPr lvl="1"/>
            <a:r>
              <a:rPr lang="en-US" altLang="ko-KR" dirty="0"/>
              <a:t>Program likely to access a relatively small portion of the address space at any instant of time.</a:t>
            </a:r>
          </a:p>
          <a:p>
            <a:pPr lvl="2"/>
            <a:r>
              <a:rPr lang="en-US" altLang="ko-KR" dirty="0">
                <a:solidFill>
                  <a:srgbClr val="FF0000"/>
                </a:solidFill>
              </a:rPr>
              <a:t>Temporal Locality: </a:t>
            </a:r>
            <a:r>
              <a:rPr lang="en-US" altLang="ko-KR" dirty="0"/>
              <a:t>Locality in Time</a:t>
            </a:r>
          </a:p>
          <a:p>
            <a:pPr lvl="2"/>
            <a:r>
              <a:rPr lang="en-US" altLang="ko-KR" dirty="0">
                <a:solidFill>
                  <a:srgbClr val="FF0000"/>
                </a:solidFill>
              </a:rPr>
              <a:t>Spatial Locality: </a:t>
            </a:r>
            <a:r>
              <a:rPr lang="en-US" altLang="ko-KR" dirty="0"/>
              <a:t>Locality in Space</a:t>
            </a:r>
          </a:p>
          <a:p>
            <a:pPr>
              <a:lnSpc>
                <a:spcPct val="100000"/>
              </a:lnSpc>
              <a:spcBef>
                <a:spcPct val="15000"/>
              </a:spcBef>
            </a:pPr>
            <a:endParaRPr lang="en-US" altLang="ko-KR" dirty="0">
              <a:ea typeface="굴림" panose="020B0600000101010101" pitchFamily="34" charset="-127"/>
            </a:endParaRPr>
          </a:p>
        </p:txBody>
      </p:sp>
    </p:spTree>
    <p:extLst>
      <p:ext uri="{BB962C8B-B14F-4D97-AF65-F5344CB8AC3E}">
        <p14:creationId xmlns:p14="http://schemas.microsoft.com/office/powerpoint/2010/main" val="29797092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8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84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84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84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84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84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584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84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84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584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5843">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5843">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5843">
                                            <p:txEl>
                                              <p:pRg st="13" end="1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584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524000" y="0"/>
            <a:ext cx="9144000" cy="762000"/>
          </a:xfrm>
        </p:spPr>
        <p:txBody>
          <a:bodyPr>
            <a:normAutofit/>
          </a:bodyPr>
          <a:lstStyle/>
          <a:p>
            <a:pPr>
              <a:defRPr/>
            </a:pPr>
            <a:r>
              <a:rPr lang="en-US" altLang="ko-KR" dirty="0">
                <a:ea typeface="굴림" charset="-127"/>
                <a:cs typeface="굴림" charset="-127"/>
              </a:rPr>
              <a:t>Paging: Physical Memory in Fixed Size Chunks</a:t>
            </a:r>
          </a:p>
        </p:txBody>
      </p:sp>
      <p:sp>
        <p:nvSpPr>
          <p:cNvPr id="44035" name="Rectangle 3"/>
          <p:cNvSpPr>
            <a:spLocks noGrp="1" noChangeArrowheads="1"/>
          </p:cNvSpPr>
          <p:nvPr>
            <p:ph type="body" idx="1"/>
          </p:nvPr>
        </p:nvSpPr>
        <p:spPr>
          <a:xfrm>
            <a:off x="1828800" y="914400"/>
            <a:ext cx="8763000" cy="4953000"/>
          </a:xfrm>
        </p:spPr>
        <p:txBody>
          <a:bodyPr>
            <a:normAutofit/>
          </a:bodyPr>
          <a:lstStyle/>
          <a:p>
            <a:pPr>
              <a:lnSpc>
                <a:spcPct val="80000"/>
              </a:lnSpc>
              <a:spcBef>
                <a:spcPct val="20000"/>
              </a:spcBef>
            </a:pPr>
            <a:r>
              <a:rPr lang="en-US" altLang="ko-KR" sz="2800" dirty="0">
                <a:ea typeface="굴림" panose="020B0600000101010101" pitchFamily="34" charset="-127"/>
              </a:rPr>
              <a:t>Solution to fragmentation from segments?</a:t>
            </a:r>
          </a:p>
          <a:p>
            <a:pPr lvl="1">
              <a:lnSpc>
                <a:spcPct val="80000"/>
              </a:lnSpc>
              <a:spcBef>
                <a:spcPct val="20000"/>
              </a:spcBef>
            </a:pPr>
            <a:r>
              <a:rPr lang="en-US" altLang="ko-KR" sz="2400" dirty="0">
                <a:ea typeface="굴림" panose="020B0600000101010101" pitchFamily="34" charset="-127"/>
              </a:rPr>
              <a:t>Allocate physical memory in </a:t>
            </a:r>
            <a:r>
              <a:rPr lang="en-US" altLang="ko-KR" sz="2400" dirty="0">
                <a:solidFill>
                  <a:srgbClr val="FF0000"/>
                </a:solidFill>
                <a:ea typeface="굴림" panose="020B0600000101010101" pitchFamily="34" charset="-127"/>
              </a:rPr>
              <a:t>fixed size </a:t>
            </a:r>
            <a:r>
              <a:rPr lang="en-US" altLang="ko-KR" sz="2400" dirty="0">
                <a:ea typeface="굴림" panose="020B0600000101010101" pitchFamily="34" charset="-127"/>
              </a:rPr>
              <a:t>chunks (“</a:t>
            </a:r>
            <a:r>
              <a:rPr lang="en-US" altLang="ko-KR" sz="2400" dirty="0">
                <a:solidFill>
                  <a:srgbClr val="FF0000"/>
                </a:solidFill>
                <a:ea typeface="굴림" panose="020B0600000101010101" pitchFamily="34" charset="-127"/>
              </a:rPr>
              <a:t>pages</a:t>
            </a:r>
            <a:r>
              <a:rPr lang="en-US" altLang="ko-KR" sz="2400" dirty="0">
                <a:ea typeface="굴림" panose="020B0600000101010101" pitchFamily="34" charset="-127"/>
              </a:rPr>
              <a:t>”)</a:t>
            </a:r>
          </a:p>
          <a:p>
            <a:pPr lvl="1">
              <a:lnSpc>
                <a:spcPct val="80000"/>
              </a:lnSpc>
              <a:spcBef>
                <a:spcPct val="20000"/>
              </a:spcBef>
            </a:pPr>
            <a:r>
              <a:rPr lang="en-US" altLang="ko-KR" sz="2400" dirty="0">
                <a:ea typeface="굴림" panose="020B0600000101010101" pitchFamily="34" charset="-127"/>
              </a:rPr>
              <a:t>Every chunk of physical memory is equivalent</a:t>
            </a:r>
          </a:p>
          <a:p>
            <a:pPr lvl="2">
              <a:lnSpc>
                <a:spcPct val="80000"/>
              </a:lnSpc>
              <a:spcBef>
                <a:spcPct val="20000"/>
              </a:spcBef>
            </a:pPr>
            <a:r>
              <a:rPr lang="en-US" altLang="ko-KR" sz="2400" dirty="0">
                <a:ea typeface="굴림" panose="020B0600000101010101" pitchFamily="34" charset="-127"/>
              </a:rPr>
              <a:t>Can use simple vector of bits to handle allocation:</a:t>
            </a:r>
            <a:br>
              <a:rPr lang="en-US" altLang="ko-KR" sz="2400" dirty="0">
                <a:ea typeface="굴림" panose="020B0600000101010101" pitchFamily="34" charset="-127"/>
              </a:rPr>
            </a:br>
            <a:r>
              <a:rPr lang="en-US" altLang="ko-KR" sz="2400" dirty="0">
                <a:latin typeface="Consolas" charset="0"/>
                <a:ea typeface="Consolas" charset="0"/>
                <a:cs typeface="Consolas" charset="0"/>
              </a:rPr>
              <a:t>	00110001110001101 … 110010</a:t>
            </a:r>
          </a:p>
          <a:p>
            <a:pPr lvl="2">
              <a:lnSpc>
                <a:spcPct val="80000"/>
              </a:lnSpc>
              <a:spcBef>
                <a:spcPct val="20000"/>
              </a:spcBef>
            </a:pPr>
            <a:r>
              <a:rPr lang="en-US" altLang="ko-KR" sz="2400" dirty="0">
                <a:ea typeface="굴림" panose="020B0600000101010101" pitchFamily="34" charset="-127"/>
              </a:rPr>
              <a:t>Each bit represents page of physical memory</a:t>
            </a:r>
            <a:br>
              <a:rPr lang="en-US" altLang="ko-KR" sz="2400" dirty="0">
                <a:ea typeface="굴림" panose="020B0600000101010101" pitchFamily="34" charset="-127"/>
              </a:rPr>
            </a:br>
            <a:r>
              <a:rPr lang="en-US" altLang="ko-KR" sz="2400" dirty="0">
                <a:ea typeface="굴림" panose="020B0600000101010101" pitchFamily="34" charset="-127"/>
              </a:rPr>
              <a:t>	</a:t>
            </a:r>
            <a:r>
              <a:rPr lang="en-US" altLang="ko-KR" sz="2400" dirty="0">
                <a:latin typeface="Consolas" charset="0"/>
                <a:ea typeface="Consolas" charset="0"/>
                <a:cs typeface="Consolas" charset="0"/>
              </a:rPr>
              <a:t>1</a:t>
            </a:r>
            <a:r>
              <a:rPr lang="en-US" altLang="ko-KR" sz="2400" dirty="0">
                <a:ea typeface="굴림" panose="020B0600000101010101" pitchFamily="34" charset="-127"/>
              </a:rPr>
              <a:t> </a:t>
            </a:r>
            <a:r>
              <a:rPr lang="en-US" altLang="ko-KR" sz="2400" dirty="0">
                <a:ea typeface="굴림" panose="020B0600000101010101" pitchFamily="34" charset="-127"/>
                <a:sym typeface="Symbol" panose="05050102010706020507" pitchFamily="18" charset="2"/>
              </a:rPr>
              <a:t> allocated, </a:t>
            </a:r>
            <a:r>
              <a:rPr lang="en-US" altLang="ko-KR" sz="2400" dirty="0">
                <a:latin typeface="Consolas" charset="0"/>
                <a:ea typeface="Consolas" charset="0"/>
                <a:cs typeface="Consolas" charset="0"/>
                <a:sym typeface="Symbol" panose="05050102010706020507" pitchFamily="18" charset="2"/>
              </a:rPr>
              <a:t>0</a:t>
            </a:r>
            <a:r>
              <a:rPr lang="en-US" altLang="ko-KR" sz="2400" dirty="0">
                <a:ea typeface="굴림" panose="020B0600000101010101" pitchFamily="34" charset="-127"/>
                <a:sym typeface="Symbol" panose="05050102010706020507" pitchFamily="18" charset="2"/>
              </a:rPr>
              <a:t>  free</a:t>
            </a:r>
          </a:p>
          <a:p>
            <a:pPr>
              <a:lnSpc>
                <a:spcPct val="80000"/>
              </a:lnSpc>
              <a:spcBef>
                <a:spcPct val="20000"/>
              </a:spcBef>
            </a:pPr>
            <a:endParaRPr lang="en-US" altLang="ko-KR" sz="2800" dirty="0">
              <a:ea typeface="굴림" panose="020B0600000101010101" pitchFamily="34" charset="-127"/>
            </a:endParaRPr>
          </a:p>
          <a:p>
            <a:pPr>
              <a:lnSpc>
                <a:spcPct val="80000"/>
              </a:lnSpc>
              <a:spcBef>
                <a:spcPct val="20000"/>
              </a:spcBef>
              <a:buFontTx/>
              <a:buNone/>
            </a:pPr>
            <a:endParaRPr lang="en-US" altLang="ko-KR" sz="2800" dirty="0">
              <a:ea typeface="굴림" panose="020B0600000101010101" pitchFamily="34" charset="-127"/>
            </a:endParaRPr>
          </a:p>
          <a:p>
            <a:pPr>
              <a:lnSpc>
                <a:spcPct val="80000"/>
              </a:lnSpc>
              <a:spcBef>
                <a:spcPct val="20000"/>
              </a:spcBef>
            </a:pPr>
            <a:r>
              <a:rPr lang="en-US" altLang="ko-KR" sz="2800" dirty="0">
                <a:ea typeface="굴림" panose="020B0600000101010101" pitchFamily="34" charset="-127"/>
              </a:rPr>
              <a:t>Should pages be as big as our previous segments?</a:t>
            </a:r>
          </a:p>
          <a:p>
            <a:pPr lvl="1">
              <a:lnSpc>
                <a:spcPct val="80000"/>
              </a:lnSpc>
              <a:spcBef>
                <a:spcPct val="20000"/>
              </a:spcBef>
            </a:pPr>
            <a:r>
              <a:rPr lang="en-US" altLang="ko-KR" sz="2400" dirty="0">
                <a:ea typeface="굴림" panose="020B0600000101010101" pitchFamily="34" charset="-127"/>
              </a:rPr>
              <a:t>No: Can lead to lots of internal fragmentation</a:t>
            </a:r>
          </a:p>
          <a:p>
            <a:pPr lvl="2">
              <a:lnSpc>
                <a:spcPct val="80000"/>
              </a:lnSpc>
              <a:spcBef>
                <a:spcPct val="20000"/>
              </a:spcBef>
            </a:pPr>
            <a:r>
              <a:rPr lang="en-US" altLang="ko-KR" sz="2400" dirty="0">
                <a:ea typeface="굴림" panose="020B0600000101010101" pitchFamily="34" charset="-127"/>
              </a:rPr>
              <a:t>Typically have small pages (1K-16K)</a:t>
            </a:r>
          </a:p>
          <a:p>
            <a:pPr lvl="1">
              <a:lnSpc>
                <a:spcPct val="80000"/>
              </a:lnSpc>
              <a:spcBef>
                <a:spcPct val="20000"/>
              </a:spcBef>
            </a:pPr>
            <a:r>
              <a:rPr lang="en-US" altLang="ko-KR" sz="2400" dirty="0">
                <a:ea typeface="굴림" panose="020B0600000101010101" pitchFamily="34" charset="-127"/>
              </a:rPr>
              <a:t>Consequently: need multiple pages/segment</a:t>
            </a:r>
          </a:p>
        </p:txBody>
      </p:sp>
    </p:spTree>
    <p:extLst>
      <p:ext uri="{BB962C8B-B14F-4D97-AF65-F5344CB8AC3E}">
        <p14:creationId xmlns:p14="http://schemas.microsoft.com/office/powerpoint/2010/main" val="21944270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03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03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03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03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035">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03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4035">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403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141"/>
          <p:cNvGrpSpPr>
            <a:grpSpLocks/>
          </p:cNvGrpSpPr>
          <p:nvPr/>
        </p:nvGrpSpPr>
        <p:grpSpPr bwMode="auto">
          <a:xfrm>
            <a:off x="6750050" y="838200"/>
            <a:ext cx="3689350" cy="1336675"/>
            <a:chOff x="3292" y="576"/>
            <a:chExt cx="2324" cy="842"/>
          </a:xfrm>
        </p:grpSpPr>
        <p:sp>
          <p:nvSpPr>
            <p:cNvPr id="52269" name="Freeform 86"/>
            <p:cNvSpPr>
              <a:spLocks/>
            </p:cNvSpPr>
            <p:nvPr/>
          </p:nvSpPr>
          <p:spPr bwMode="auto">
            <a:xfrm>
              <a:off x="3292" y="576"/>
              <a:ext cx="1829" cy="315"/>
            </a:xfrm>
            <a:custGeom>
              <a:avLst/>
              <a:gdLst>
                <a:gd name="T0" fmla="*/ 0 w 1824"/>
                <a:gd name="T1" fmla="*/ 0 h 288"/>
                <a:gd name="T2" fmla="*/ 1964 w 1824"/>
                <a:gd name="T3" fmla="*/ 0 h 288"/>
                <a:gd name="T4" fmla="*/ 1964 w 1824"/>
                <a:gd name="T5" fmla="*/ 3536 h 288"/>
                <a:gd name="T6" fmla="*/ 0 60000 65536"/>
                <a:gd name="T7" fmla="*/ 0 60000 65536"/>
                <a:gd name="T8" fmla="*/ 0 60000 65536"/>
                <a:gd name="T9" fmla="*/ 0 w 1824"/>
                <a:gd name="T10" fmla="*/ 0 h 288"/>
                <a:gd name="T11" fmla="*/ 1824 w 1824"/>
                <a:gd name="T12" fmla="*/ 288 h 288"/>
              </a:gdLst>
              <a:ahLst/>
              <a:cxnLst>
                <a:cxn ang="T6">
                  <a:pos x="T0" y="T1"/>
                </a:cxn>
                <a:cxn ang="T7">
                  <a:pos x="T2" y="T3"/>
                </a:cxn>
                <a:cxn ang="T8">
                  <a:pos x="T4" y="T5"/>
                </a:cxn>
              </a:cxnLst>
              <a:rect l="T9" t="T10" r="T11" b="T12"/>
              <a:pathLst>
                <a:path w="1824" h="288">
                  <a:moveTo>
                    <a:pt x="0" y="0"/>
                  </a:moveTo>
                  <a:lnTo>
                    <a:pt x="1824" y="0"/>
                  </a:lnTo>
                  <a:lnTo>
                    <a:pt x="1824" y="288"/>
                  </a:lnTo>
                </a:path>
              </a:pathLst>
            </a:custGeom>
            <a:noFill/>
            <a:ln w="3810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endParaRPr lang="en-US" b="0">
                <a:latin typeface="Gill Sans" charset="0"/>
                <a:ea typeface="Gill Sans" charset="0"/>
                <a:cs typeface="Gill Sans" charset="0"/>
              </a:endParaRPr>
            </a:p>
          </p:txBody>
        </p:sp>
        <p:sp>
          <p:nvSpPr>
            <p:cNvPr id="52270" name="Text Box 87"/>
            <p:cNvSpPr txBox="1">
              <a:spLocks noChangeArrowheads="1"/>
            </p:cNvSpPr>
            <p:nvPr/>
          </p:nvSpPr>
          <p:spPr bwMode="auto">
            <a:xfrm>
              <a:off x="4112" y="1168"/>
              <a:ext cx="1346"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latin typeface="Gill Sans" charset="0"/>
                  <a:ea typeface="Gill Sans" charset="0"/>
                  <a:cs typeface="Gill Sans" charset="0"/>
                </a:rPr>
                <a:t>Physical Address</a:t>
              </a:r>
            </a:p>
          </p:txBody>
        </p:sp>
        <p:grpSp>
          <p:nvGrpSpPr>
            <p:cNvPr id="52271" name="Group 140"/>
            <p:cNvGrpSpPr>
              <a:grpSpLocks/>
            </p:cNvGrpSpPr>
            <p:nvPr/>
          </p:nvGrpSpPr>
          <p:grpSpPr bwMode="auto">
            <a:xfrm>
              <a:off x="4026" y="920"/>
              <a:ext cx="1590" cy="238"/>
              <a:chOff x="4026" y="920"/>
              <a:chExt cx="1590" cy="238"/>
            </a:xfrm>
          </p:grpSpPr>
          <p:sp>
            <p:nvSpPr>
              <p:cNvPr id="52272" name="Rectangle 84"/>
              <p:cNvSpPr>
                <a:spLocks noChangeArrowheads="1"/>
              </p:cNvSpPr>
              <p:nvPr/>
            </p:nvSpPr>
            <p:spPr bwMode="auto">
              <a:xfrm>
                <a:off x="4631" y="920"/>
                <a:ext cx="985" cy="238"/>
              </a:xfrm>
              <a:prstGeom prst="rect">
                <a:avLst/>
              </a:prstGeom>
              <a:solidFill>
                <a:srgbClr val="00CCFF"/>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charset="0"/>
                    <a:ea typeface="Gill Sans" charset="0"/>
                    <a:cs typeface="Gill Sans" charset="0"/>
                  </a:rPr>
                  <a:t>Offset</a:t>
                </a:r>
              </a:p>
            </p:txBody>
          </p:sp>
          <p:sp>
            <p:nvSpPr>
              <p:cNvPr id="52273" name="Rectangle 137"/>
              <p:cNvSpPr>
                <a:spLocks noChangeArrowheads="1"/>
              </p:cNvSpPr>
              <p:nvPr/>
            </p:nvSpPr>
            <p:spPr bwMode="auto">
              <a:xfrm>
                <a:off x="4026" y="920"/>
                <a:ext cx="630" cy="238"/>
              </a:xfrm>
              <a:prstGeom prst="rect">
                <a:avLst/>
              </a:prstGeom>
              <a:solidFill>
                <a:schemeClr val="bg1"/>
              </a:solidFill>
              <a:ln w="38100">
                <a:solidFill>
                  <a:schemeClr val="tx1"/>
                </a:solidFill>
                <a:prstDash val="sysDot"/>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75000"/>
                  </a:lnSpc>
                </a:pPr>
                <a:endParaRPr lang="en-US" altLang="en-US" sz="1800" b="0">
                  <a:latin typeface="Gill Sans" charset="0"/>
                  <a:ea typeface="Gill Sans" charset="0"/>
                  <a:cs typeface="Gill Sans" charset="0"/>
                </a:endParaRPr>
              </a:p>
            </p:txBody>
          </p:sp>
        </p:grpSp>
      </p:grpSp>
      <p:sp>
        <p:nvSpPr>
          <p:cNvPr id="52226" name="Rectangle 2"/>
          <p:cNvSpPr>
            <a:spLocks noGrp="1" noChangeArrowheads="1"/>
          </p:cNvSpPr>
          <p:nvPr>
            <p:ph type="title"/>
          </p:nvPr>
        </p:nvSpPr>
        <p:spPr/>
        <p:txBody>
          <a:bodyPr/>
          <a:lstStyle/>
          <a:p>
            <a:r>
              <a:rPr lang="en-US" altLang="ko-KR"/>
              <a:t>How to Implement Simple Paging?</a:t>
            </a:r>
            <a:endParaRPr lang="en-US" altLang="ko-KR" dirty="0"/>
          </a:p>
        </p:txBody>
      </p:sp>
      <p:sp>
        <p:nvSpPr>
          <p:cNvPr id="700419" name="Rectangle 3"/>
          <p:cNvSpPr>
            <a:spLocks noGrp="1" noChangeArrowheads="1"/>
          </p:cNvSpPr>
          <p:nvPr>
            <p:ph type="body" idx="1"/>
          </p:nvPr>
        </p:nvSpPr>
        <p:spPr>
          <a:xfrm>
            <a:off x="304800" y="3311526"/>
            <a:ext cx="11734800" cy="3470274"/>
          </a:xfrm>
        </p:spPr>
        <p:txBody>
          <a:bodyPr>
            <a:normAutofit fontScale="92500" lnSpcReduction="10000"/>
          </a:bodyPr>
          <a:lstStyle/>
          <a:p>
            <a:r>
              <a:rPr lang="en-US" altLang="ko-KR" dirty="0">
                <a:sym typeface="Symbol" panose="05050102010706020507" pitchFamily="18" charset="2"/>
              </a:rPr>
              <a:t>Page Table (One per process)</a:t>
            </a:r>
          </a:p>
          <a:p>
            <a:pPr lvl="1"/>
            <a:r>
              <a:rPr lang="en-US" altLang="ko-KR" dirty="0">
                <a:sym typeface="Symbol" panose="05050102010706020507" pitchFamily="18" charset="2"/>
              </a:rPr>
              <a:t>Resides in physical memory</a:t>
            </a:r>
          </a:p>
          <a:p>
            <a:pPr lvl="1"/>
            <a:r>
              <a:rPr lang="en-US" altLang="ko-KR" dirty="0">
                <a:sym typeface="Symbol" panose="05050102010706020507" pitchFamily="18" charset="2"/>
              </a:rPr>
              <a:t>Contains physical page and permission for each virtual page (e.g. Valid bits, Read, Write, </a:t>
            </a:r>
            <a:r>
              <a:rPr lang="en-US" altLang="ko-KR" dirty="0" err="1">
                <a:sym typeface="Symbol" panose="05050102010706020507" pitchFamily="18" charset="2"/>
              </a:rPr>
              <a:t>etc</a:t>
            </a:r>
            <a:r>
              <a:rPr lang="en-US" altLang="ko-KR" dirty="0">
                <a:sym typeface="Symbol" panose="05050102010706020507" pitchFamily="18" charset="2"/>
              </a:rPr>
              <a:t>)</a:t>
            </a:r>
          </a:p>
          <a:p>
            <a:r>
              <a:rPr lang="en-US" altLang="ko-KR" dirty="0"/>
              <a:t>Virtual address mapping</a:t>
            </a:r>
          </a:p>
          <a:p>
            <a:pPr lvl="1"/>
            <a:r>
              <a:rPr lang="en-US" altLang="ko-KR" dirty="0"/>
              <a:t>Offset from Virtual address copied to Physical Address</a:t>
            </a:r>
          </a:p>
          <a:p>
            <a:pPr lvl="2"/>
            <a:r>
              <a:rPr lang="en-US" altLang="ko-KR" dirty="0"/>
              <a:t>Example: 10 bit offset </a:t>
            </a:r>
            <a:r>
              <a:rPr lang="en-US" altLang="ko-KR" dirty="0">
                <a:sym typeface="Symbol" panose="05050102010706020507" pitchFamily="18" charset="2"/>
              </a:rPr>
              <a:t> 1024-byte pages</a:t>
            </a:r>
          </a:p>
          <a:p>
            <a:pPr lvl="1"/>
            <a:r>
              <a:rPr lang="en-US" altLang="ko-KR" dirty="0">
                <a:sym typeface="Symbol" panose="05050102010706020507" pitchFamily="18" charset="2"/>
              </a:rPr>
              <a:t>Virtual page # is all remaining bits</a:t>
            </a:r>
          </a:p>
          <a:p>
            <a:pPr lvl="2"/>
            <a:r>
              <a:rPr lang="en-US" altLang="ko-KR" dirty="0">
                <a:sym typeface="Symbol" panose="05050102010706020507" pitchFamily="18" charset="2"/>
              </a:rPr>
              <a:t>Example for 32-bits: 32-10 = 22 bits, i.e. 4 million entries</a:t>
            </a:r>
          </a:p>
          <a:p>
            <a:pPr lvl="2"/>
            <a:r>
              <a:rPr lang="en-US" altLang="ko-KR" dirty="0">
                <a:sym typeface="Symbol" panose="05050102010706020507" pitchFamily="18" charset="2"/>
              </a:rPr>
              <a:t>Physical page # copied from table into physical address</a:t>
            </a:r>
          </a:p>
          <a:p>
            <a:pPr lvl="1"/>
            <a:r>
              <a:rPr lang="en-US" altLang="ko-KR" dirty="0">
                <a:sym typeface="Symbol" panose="05050102010706020507" pitchFamily="18" charset="2"/>
              </a:rPr>
              <a:t>Check Page Table bounds and permissions</a:t>
            </a:r>
          </a:p>
        </p:txBody>
      </p:sp>
      <p:sp>
        <p:nvSpPr>
          <p:cNvPr id="700486" name="Freeform 70"/>
          <p:cNvSpPr>
            <a:spLocks/>
          </p:cNvSpPr>
          <p:nvPr/>
        </p:nvSpPr>
        <p:spPr bwMode="auto">
          <a:xfrm>
            <a:off x="4589464" y="1066800"/>
            <a:ext cx="846137" cy="684213"/>
          </a:xfrm>
          <a:custGeom>
            <a:avLst/>
            <a:gdLst>
              <a:gd name="T0" fmla="*/ 0 w 1152"/>
              <a:gd name="T1" fmla="*/ 0 h 912"/>
              <a:gd name="T2" fmla="*/ 2147483647 w 1152"/>
              <a:gd name="T3" fmla="*/ 2147483647 h 912"/>
              <a:gd name="T4" fmla="*/ 2147483647 w 1152"/>
              <a:gd name="T5" fmla="*/ 2147483647 h 912"/>
              <a:gd name="T6" fmla="*/ 0 60000 65536"/>
              <a:gd name="T7" fmla="*/ 0 60000 65536"/>
              <a:gd name="T8" fmla="*/ 0 60000 65536"/>
              <a:gd name="T9" fmla="*/ 0 w 1152"/>
              <a:gd name="T10" fmla="*/ 0 h 912"/>
              <a:gd name="T11" fmla="*/ 1152 w 1152"/>
              <a:gd name="T12" fmla="*/ 912 h 912"/>
            </a:gdLst>
            <a:ahLst/>
            <a:cxnLst>
              <a:cxn ang="T6">
                <a:pos x="T0" y="T1"/>
              </a:cxn>
              <a:cxn ang="T7">
                <a:pos x="T2" y="T3"/>
              </a:cxn>
              <a:cxn ang="T8">
                <a:pos x="T4" y="T5"/>
              </a:cxn>
            </a:cxnLst>
            <a:rect l="T9" t="T10" r="T11" b="T12"/>
            <a:pathLst>
              <a:path w="1152" h="912">
                <a:moveTo>
                  <a:pt x="0" y="0"/>
                </a:moveTo>
                <a:lnTo>
                  <a:pt x="288" y="912"/>
                </a:lnTo>
                <a:lnTo>
                  <a:pt x="1152" y="912"/>
                </a:lnTo>
              </a:path>
            </a:pathLst>
          </a:custGeom>
          <a:noFill/>
          <a:ln w="76200">
            <a:solidFill>
              <a:schemeClr val="hlink"/>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endParaRPr lang="en-US" b="0">
              <a:latin typeface="Gill Sans" charset="0"/>
              <a:ea typeface="Gill Sans" charset="0"/>
              <a:cs typeface="Gill Sans" charset="0"/>
            </a:endParaRPr>
          </a:p>
        </p:txBody>
      </p:sp>
      <p:grpSp>
        <p:nvGrpSpPr>
          <p:cNvPr id="4" name="Group 127"/>
          <p:cNvGrpSpPr>
            <a:grpSpLocks/>
          </p:cNvGrpSpPr>
          <p:nvPr/>
        </p:nvGrpSpPr>
        <p:grpSpPr bwMode="auto">
          <a:xfrm>
            <a:off x="1981200" y="685800"/>
            <a:ext cx="4768850" cy="396875"/>
            <a:chOff x="160" y="559"/>
            <a:chExt cx="3004" cy="250"/>
          </a:xfrm>
        </p:grpSpPr>
        <p:grpSp>
          <p:nvGrpSpPr>
            <p:cNvPr id="52265" name="Group 11"/>
            <p:cNvGrpSpPr>
              <a:grpSpLocks/>
            </p:cNvGrpSpPr>
            <p:nvPr/>
          </p:nvGrpSpPr>
          <p:grpSpPr bwMode="auto">
            <a:xfrm>
              <a:off x="1548" y="566"/>
              <a:ext cx="1616" cy="238"/>
              <a:chOff x="480" y="624"/>
              <a:chExt cx="1968" cy="336"/>
            </a:xfrm>
          </p:grpSpPr>
          <p:sp>
            <p:nvSpPr>
              <p:cNvPr id="52267" name="Rectangle 5"/>
              <p:cNvSpPr>
                <a:spLocks noChangeArrowheads="1"/>
              </p:cNvSpPr>
              <p:nvPr/>
            </p:nvSpPr>
            <p:spPr bwMode="auto">
              <a:xfrm>
                <a:off x="1248" y="624"/>
                <a:ext cx="1200" cy="336"/>
              </a:xfrm>
              <a:prstGeom prst="rect">
                <a:avLst/>
              </a:prstGeom>
              <a:solidFill>
                <a:srgbClr val="00CCFF"/>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charset="0"/>
                    <a:ea typeface="Gill Sans" charset="0"/>
                    <a:cs typeface="Gill Sans" charset="0"/>
                  </a:rPr>
                  <a:t>Offset</a:t>
                </a:r>
              </a:p>
            </p:txBody>
          </p:sp>
          <p:sp>
            <p:nvSpPr>
              <p:cNvPr id="52268" name="Rectangle 6"/>
              <p:cNvSpPr>
                <a:spLocks noChangeArrowheads="1"/>
              </p:cNvSpPr>
              <p:nvPr/>
            </p:nvSpPr>
            <p:spPr bwMode="auto">
              <a:xfrm>
                <a:off x="480" y="624"/>
                <a:ext cx="768" cy="336"/>
              </a:xfrm>
              <a:prstGeom prst="rect">
                <a:avLst/>
              </a:prstGeom>
              <a:solidFill>
                <a:schemeClr val="hlink"/>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75000"/>
                  </a:lnSpc>
                </a:pPr>
                <a:r>
                  <a:rPr lang="en-US" altLang="en-US" sz="1600" b="0" dirty="0">
                    <a:latin typeface="Gill Sans" charset="0"/>
                    <a:ea typeface="Gill Sans" charset="0"/>
                    <a:cs typeface="Gill Sans" charset="0"/>
                  </a:rPr>
                  <a:t>Virtual</a:t>
                </a:r>
              </a:p>
              <a:p>
                <a:pPr eaLnBrk="1" hangingPunct="1">
                  <a:lnSpc>
                    <a:spcPct val="75000"/>
                  </a:lnSpc>
                </a:pPr>
                <a:r>
                  <a:rPr lang="en-US" altLang="en-US" sz="1600" b="0" dirty="0">
                    <a:latin typeface="Gill Sans" charset="0"/>
                    <a:ea typeface="Gill Sans" charset="0"/>
                    <a:cs typeface="Gill Sans" charset="0"/>
                  </a:rPr>
                  <a:t>Page #</a:t>
                </a:r>
              </a:p>
            </p:txBody>
          </p:sp>
        </p:grpSp>
        <p:sp>
          <p:nvSpPr>
            <p:cNvPr id="52266" name="Text Box 80"/>
            <p:cNvSpPr txBox="1">
              <a:spLocks noChangeArrowheads="1"/>
            </p:cNvSpPr>
            <p:nvPr/>
          </p:nvSpPr>
          <p:spPr bwMode="auto">
            <a:xfrm>
              <a:off x="160" y="559"/>
              <a:ext cx="1243"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dirty="0">
                  <a:latin typeface="Gill Sans" charset="0"/>
                  <a:ea typeface="Gill Sans" charset="0"/>
                  <a:cs typeface="Gill Sans" charset="0"/>
                </a:rPr>
                <a:t>Virtual Address:</a:t>
              </a:r>
            </a:p>
          </p:txBody>
        </p:sp>
      </p:grpSp>
      <p:grpSp>
        <p:nvGrpSpPr>
          <p:cNvPr id="6" name="Group 130"/>
          <p:cNvGrpSpPr>
            <a:grpSpLocks/>
          </p:cNvGrpSpPr>
          <p:nvPr/>
        </p:nvGrpSpPr>
        <p:grpSpPr bwMode="auto">
          <a:xfrm>
            <a:off x="2286001" y="1751012"/>
            <a:ext cx="3276601" cy="1598612"/>
            <a:chOff x="352" y="1375"/>
            <a:chExt cx="2064" cy="1007"/>
          </a:xfrm>
        </p:grpSpPr>
        <p:sp>
          <p:nvSpPr>
            <p:cNvPr id="52259" name="Text Box 82"/>
            <p:cNvSpPr txBox="1">
              <a:spLocks noChangeArrowheads="1"/>
            </p:cNvSpPr>
            <p:nvPr/>
          </p:nvSpPr>
          <p:spPr bwMode="auto">
            <a:xfrm>
              <a:off x="1389" y="1938"/>
              <a:ext cx="1027" cy="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squar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latin typeface="Gill Sans" charset="0"/>
                  <a:ea typeface="Gill Sans" charset="0"/>
                  <a:cs typeface="Gill Sans" charset="0"/>
                </a:rPr>
                <a:t>Access Error</a:t>
              </a:r>
              <a:endParaRPr lang="en-US" altLang="en-US" sz="2000" b="0" dirty="0">
                <a:latin typeface="Gill Sans" charset="0"/>
                <a:ea typeface="Gill Sans" charset="0"/>
                <a:cs typeface="Gill Sans" charset="0"/>
              </a:endParaRPr>
            </a:p>
          </p:txBody>
        </p:sp>
        <p:sp>
          <p:nvSpPr>
            <p:cNvPr id="52260" name="Oval 71"/>
            <p:cNvSpPr>
              <a:spLocks noChangeArrowheads="1"/>
            </p:cNvSpPr>
            <p:nvPr/>
          </p:nvSpPr>
          <p:spPr bwMode="auto">
            <a:xfrm>
              <a:off x="1760" y="1544"/>
              <a:ext cx="317" cy="269"/>
            </a:xfrm>
            <a:prstGeom prst="ellipse">
              <a:avLst/>
            </a:prstGeom>
            <a:solidFill>
              <a:srgbClr val="FF66CC"/>
            </a:solidFill>
            <a:ln w="38100">
              <a:solidFill>
                <a:schemeClr val="tx1"/>
              </a:solidFill>
              <a:round/>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4000" b="0">
                  <a:latin typeface="Gill Sans" charset="0"/>
                  <a:ea typeface="Gill Sans" charset="0"/>
                  <a:cs typeface="Gill Sans" charset="0"/>
                </a:rPr>
                <a:t>&gt;</a:t>
              </a:r>
            </a:p>
          </p:txBody>
        </p:sp>
        <p:sp>
          <p:nvSpPr>
            <p:cNvPr id="52261" name="Line 88"/>
            <p:cNvSpPr>
              <a:spLocks noChangeShapeType="1"/>
            </p:cNvSpPr>
            <p:nvPr/>
          </p:nvSpPr>
          <p:spPr bwMode="auto">
            <a:xfrm>
              <a:off x="1936" y="1375"/>
              <a:ext cx="0" cy="176"/>
            </a:xfrm>
            <a:prstGeom prst="line">
              <a:avLst/>
            </a:prstGeom>
            <a:noFill/>
            <a:ln w="762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lIns="90478" tIns="44445" rIns="90478" bIns="44445" anchor="ctr"/>
            <a:lstStyle/>
            <a:p>
              <a:endParaRPr lang="en-US" b="0">
                <a:latin typeface="Gill Sans" charset="0"/>
                <a:ea typeface="Gill Sans" charset="0"/>
                <a:cs typeface="Gill Sans" charset="0"/>
              </a:endParaRPr>
            </a:p>
          </p:txBody>
        </p:sp>
        <p:sp>
          <p:nvSpPr>
            <p:cNvPr id="52262" name="Line 90"/>
            <p:cNvSpPr>
              <a:spLocks noChangeShapeType="1"/>
            </p:cNvSpPr>
            <p:nvPr/>
          </p:nvSpPr>
          <p:spPr bwMode="auto">
            <a:xfrm>
              <a:off x="1936" y="1832"/>
              <a:ext cx="0" cy="127"/>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478" tIns="44445" rIns="90478" bIns="44445" anchor="ctr"/>
            <a:lstStyle/>
            <a:p>
              <a:endParaRPr lang="en-US" b="0">
                <a:latin typeface="Gill Sans" charset="0"/>
                <a:ea typeface="Gill Sans" charset="0"/>
                <a:cs typeface="Gill Sans" charset="0"/>
              </a:endParaRPr>
            </a:p>
          </p:txBody>
        </p:sp>
        <p:sp>
          <p:nvSpPr>
            <p:cNvPr id="52263" name="Rectangle 92"/>
            <p:cNvSpPr>
              <a:spLocks noChangeArrowheads="1"/>
            </p:cNvSpPr>
            <p:nvPr/>
          </p:nvSpPr>
          <p:spPr bwMode="auto">
            <a:xfrm>
              <a:off x="352" y="1586"/>
              <a:ext cx="1196" cy="222"/>
            </a:xfrm>
            <a:prstGeom prst="rect">
              <a:avLst/>
            </a:prstGeom>
            <a:solidFill>
              <a:srgbClr val="FF66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latin typeface="Gill Sans" charset="0"/>
                  <a:ea typeface="Gill Sans" charset="0"/>
                  <a:cs typeface="Gill Sans" charset="0"/>
                </a:rPr>
                <a:t>PageTableSize</a:t>
              </a:r>
            </a:p>
          </p:txBody>
        </p:sp>
        <p:sp>
          <p:nvSpPr>
            <p:cNvPr id="52264" name="Line 95"/>
            <p:cNvSpPr>
              <a:spLocks noChangeShapeType="1"/>
            </p:cNvSpPr>
            <p:nvPr/>
          </p:nvSpPr>
          <p:spPr bwMode="auto">
            <a:xfrm>
              <a:off x="1548" y="1677"/>
              <a:ext cx="200" cy="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478" tIns="44445" rIns="90478" bIns="44445" anchor="ctr"/>
            <a:lstStyle/>
            <a:p>
              <a:endParaRPr lang="en-US" b="0">
                <a:latin typeface="Gill Sans" charset="0"/>
                <a:ea typeface="Gill Sans" charset="0"/>
                <a:cs typeface="Gill Sans" charset="0"/>
              </a:endParaRPr>
            </a:p>
          </p:txBody>
        </p:sp>
      </p:grpSp>
      <p:grpSp>
        <p:nvGrpSpPr>
          <p:cNvPr id="7" name="Group 148"/>
          <p:cNvGrpSpPr>
            <a:grpSpLocks/>
          </p:cNvGrpSpPr>
          <p:nvPr/>
        </p:nvGrpSpPr>
        <p:grpSpPr bwMode="auto">
          <a:xfrm>
            <a:off x="2286001" y="1268413"/>
            <a:ext cx="5008563" cy="1838325"/>
            <a:chOff x="480" y="847"/>
            <a:chExt cx="3155" cy="1158"/>
          </a:xfrm>
        </p:grpSpPr>
        <p:sp>
          <p:nvSpPr>
            <p:cNvPr id="52243" name="Rectangle 93"/>
            <p:cNvSpPr>
              <a:spLocks noChangeArrowheads="1"/>
            </p:cNvSpPr>
            <p:nvPr/>
          </p:nvSpPr>
          <p:spPr bwMode="auto">
            <a:xfrm>
              <a:off x="480" y="847"/>
              <a:ext cx="1196" cy="209"/>
            </a:xfrm>
            <a:prstGeom prst="rect">
              <a:avLst/>
            </a:prstGeom>
            <a:solidFill>
              <a:srgbClr val="FF66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latin typeface="Gill Sans" charset="0"/>
                  <a:ea typeface="Gill Sans" charset="0"/>
                  <a:cs typeface="Gill Sans" charset="0"/>
                </a:rPr>
                <a:t>PageTablePtr</a:t>
              </a:r>
            </a:p>
          </p:txBody>
        </p:sp>
        <p:sp>
          <p:nvSpPr>
            <p:cNvPr id="52244" name="Line 94"/>
            <p:cNvSpPr>
              <a:spLocks noChangeShapeType="1"/>
            </p:cNvSpPr>
            <p:nvPr/>
          </p:nvSpPr>
          <p:spPr bwMode="auto">
            <a:xfrm>
              <a:off x="1676" y="946"/>
              <a:ext cx="788" cy="18"/>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478" tIns="44445" rIns="90478" bIns="44445" anchor="ctr"/>
            <a:lstStyle/>
            <a:p>
              <a:endParaRPr lang="en-US" b="0">
                <a:latin typeface="Gill Sans" charset="0"/>
                <a:ea typeface="Gill Sans" charset="0"/>
                <a:cs typeface="Gill Sans" charset="0"/>
              </a:endParaRPr>
            </a:p>
          </p:txBody>
        </p:sp>
        <p:grpSp>
          <p:nvGrpSpPr>
            <p:cNvPr id="52245" name="Group 147"/>
            <p:cNvGrpSpPr>
              <a:grpSpLocks/>
            </p:cNvGrpSpPr>
            <p:nvPr/>
          </p:nvGrpSpPr>
          <p:grpSpPr bwMode="auto">
            <a:xfrm>
              <a:off x="2464" y="876"/>
              <a:ext cx="1171" cy="1129"/>
              <a:chOff x="2464" y="876"/>
              <a:chExt cx="1171" cy="1129"/>
            </a:xfrm>
          </p:grpSpPr>
          <p:sp>
            <p:nvSpPr>
              <p:cNvPr id="52246" name="Rectangle 14"/>
              <p:cNvSpPr>
                <a:spLocks noChangeArrowheads="1"/>
              </p:cNvSpPr>
              <p:nvPr/>
            </p:nvSpPr>
            <p:spPr bwMode="auto">
              <a:xfrm>
                <a:off x="2464" y="876"/>
                <a:ext cx="753" cy="188"/>
              </a:xfrm>
              <a:prstGeom prst="rect">
                <a:avLst/>
              </a:prstGeom>
              <a:solidFill>
                <a:srgbClr val="99FF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charset="0"/>
                    <a:ea typeface="Gill Sans" charset="0"/>
                    <a:cs typeface="Gill Sans" charset="0"/>
                  </a:rPr>
                  <a:t>page #0</a:t>
                </a:r>
              </a:p>
            </p:txBody>
          </p:sp>
          <p:sp>
            <p:nvSpPr>
              <p:cNvPr id="52247" name="Rectangle 16"/>
              <p:cNvSpPr>
                <a:spLocks noChangeArrowheads="1"/>
              </p:cNvSpPr>
              <p:nvPr/>
            </p:nvSpPr>
            <p:spPr bwMode="auto">
              <a:xfrm>
                <a:off x="2464" y="1252"/>
                <a:ext cx="753" cy="189"/>
              </a:xfrm>
              <a:prstGeom prst="rect">
                <a:avLst/>
              </a:prstGeom>
              <a:solidFill>
                <a:srgbClr val="99FF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charset="0"/>
                    <a:ea typeface="Gill Sans" charset="0"/>
                    <a:cs typeface="Gill Sans" charset="0"/>
                  </a:rPr>
                  <a:t>page #2</a:t>
                </a:r>
              </a:p>
            </p:txBody>
          </p:sp>
          <p:sp>
            <p:nvSpPr>
              <p:cNvPr id="52248" name="Rectangle 17"/>
              <p:cNvSpPr>
                <a:spLocks noChangeArrowheads="1"/>
              </p:cNvSpPr>
              <p:nvPr/>
            </p:nvSpPr>
            <p:spPr bwMode="auto">
              <a:xfrm>
                <a:off x="2464" y="1441"/>
                <a:ext cx="753" cy="188"/>
              </a:xfrm>
              <a:prstGeom prst="rect">
                <a:avLst/>
              </a:prstGeom>
              <a:solidFill>
                <a:srgbClr val="99FF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charset="0"/>
                    <a:ea typeface="Gill Sans" charset="0"/>
                    <a:cs typeface="Gill Sans" charset="0"/>
                  </a:rPr>
                  <a:t>page #3</a:t>
                </a:r>
              </a:p>
            </p:txBody>
          </p:sp>
          <p:sp>
            <p:nvSpPr>
              <p:cNvPr id="52249" name="Rectangle 18"/>
              <p:cNvSpPr>
                <a:spLocks noChangeArrowheads="1"/>
              </p:cNvSpPr>
              <p:nvPr/>
            </p:nvSpPr>
            <p:spPr bwMode="auto">
              <a:xfrm>
                <a:off x="2464" y="1629"/>
                <a:ext cx="753" cy="188"/>
              </a:xfrm>
              <a:prstGeom prst="rect">
                <a:avLst/>
              </a:prstGeom>
              <a:solidFill>
                <a:srgbClr val="99FF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charset="0"/>
                    <a:ea typeface="Gill Sans" charset="0"/>
                    <a:cs typeface="Gill Sans" charset="0"/>
                  </a:rPr>
                  <a:t>page #4</a:t>
                </a:r>
              </a:p>
            </p:txBody>
          </p:sp>
          <p:sp>
            <p:nvSpPr>
              <p:cNvPr id="52250" name="Rectangle 19"/>
              <p:cNvSpPr>
                <a:spLocks noChangeArrowheads="1"/>
              </p:cNvSpPr>
              <p:nvPr/>
            </p:nvSpPr>
            <p:spPr bwMode="auto">
              <a:xfrm>
                <a:off x="2464" y="1817"/>
                <a:ext cx="753" cy="188"/>
              </a:xfrm>
              <a:prstGeom prst="rect">
                <a:avLst/>
              </a:prstGeom>
              <a:solidFill>
                <a:srgbClr val="99FF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charset="0"/>
                    <a:ea typeface="Gill Sans" charset="0"/>
                    <a:cs typeface="Gill Sans" charset="0"/>
                  </a:rPr>
                  <a:t>page #5</a:t>
                </a:r>
              </a:p>
            </p:txBody>
          </p:sp>
          <p:sp>
            <p:nvSpPr>
              <p:cNvPr id="52251" name="Rectangle 102"/>
              <p:cNvSpPr>
                <a:spLocks noChangeArrowheads="1"/>
              </p:cNvSpPr>
              <p:nvPr/>
            </p:nvSpPr>
            <p:spPr bwMode="auto">
              <a:xfrm>
                <a:off x="3215" y="876"/>
                <a:ext cx="420" cy="188"/>
              </a:xfrm>
              <a:prstGeom prst="rect">
                <a:avLst/>
              </a:prstGeom>
              <a:solidFill>
                <a:srgbClr val="99FF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a:latin typeface="Gill Sans" charset="0"/>
                    <a:ea typeface="Gill Sans" charset="0"/>
                    <a:cs typeface="Gill Sans" charset="0"/>
                  </a:rPr>
                  <a:t>V,R</a:t>
                </a:r>
              </a:p>
            </p:txBody>
          </p:sp>
          <p:grpSp>
            <p:nvGrpSpPr>
              <p:cNvPr id="52252" name="Group 143"/>
              <p:cNvGrpSpPr>
                <a:grpSpLocks/>
              </p:cNvGrpSpPr>
              <p:nvPr/>
            </p:nvGrpSpPr>
            <p:grpSpPr bwMode="auto">
              <a:xfrm>
                <a:off x="2464" y="1064"/>
                <a:ext cx="1171" cy="188"/>
                <a:chOff x="2464" y="1064"/>
                <a:chExt cx="1171" cy="188"/>
              </a:xfrm>
            </p:grpSpPr>
            <p:sp>
              <p:nvSpPr>
                <p:cNvPr id="52257" name="Rectangle 15"/>
                <p:cNvSpPr>
                  <a:spLocks noChangeArrowheads="1"/>
                </p:cNvSpPr>
                <p:nvPr/>
              </p:nvSpPr>
              <p:spPr bwMode="auto">
                <a:xfrm>
                  <a:off x="2464" y="1064"/>
                  <a:ext cx="753" cy="188"/>
                </a:xfrm>
                <a:prstGeom prst="rect">
                  <a:avLst/>
                </a:prstGeom>
                <a:solidFill>
                  <a:srgbClr val="99FF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charset="0"/>
                      <a:ea typeface="Gill Sans" charset="0"/>
                      <a:cs typeface="Gill Sans" charset="0"/>
                    </a:rPr>
                    <a:t>page #1</a:t>
                  </a:r>
                </a:p>
              </p:txBody>
            </p:sp>
            <p:sp>
              <p:nvSpPr>
                <p:cNvPr id="52258" name="Rectangle 103"/>
                <p:cNvSpPr>
                  <a:spLocks noChangeArrowheads="1"/>
                </p:cNvSpPr>
                <p:nvPr/>
              </p:nvSpPr>
              <p:spPr bwMode="auto">
                <a:xfrm>
                  <a:off x="3215" y="1064"/>
                  <a:ext cx="420" cy="188"/>
                </a:xfrm>
                <a:prstGeom prst="rect">
                  <a:avLst/>
                </a:prstGeom>
                <a:solidFill>
                  <a:srgbClr val="99FF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a:latin typeface="Gill Sans" charset="0"/>
                      <a:ea typeface="Gill Sans" charset="0"/>
                      <a:cs typeface="Gill Sans" charset="0"/>
                    </a:rPr>
                    <a:t>V,R</a:t>
                  </a:r>
                </a:p>
              </p:txBody>
            </p:sp>
          </p:grpSp>
          <p:sp>
            <p:nvSpPr>
              <p:cNvPr id="52253" name="Rectangle 104"/>
              <p:cNvSpPr>
                <a:spLocks noChangeArrowheads="1"/>
              </p:cNvSpPr>
              <p:nvPr/>
            </p:nvSpPr>
            <p:spPr bwMode="auto">
              <a:xfrm>
                <a:off x="3215" y="1252"/>
                <a:ext cx="420" cy="189"/>
              </a:xfrm>
              <a:prstGeom prst="rect">
                <a:avLst/>
              </a:prstGeom>
              <a:solidFill>
                <a:srgbClr val="99FF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a:latin typeface="Gill Sans" charset="0"/>
                    <a:ea typeface="Gill Sans" charset="0"/>
                    <a:cs typeface="Gill Sans" charset="0"/>
                  </a:rPr>
                  <a:t>V,R,W</a:t>
                </a:r>
              </a:p>
            </p:txBody>
          </p:sp>
          <p:sp>
            <p:nvSpPr>
              <p:cNvPr id="52254" name="Rectangle 105"/>
              <p:cNvSpPr>
                <a:spLocks noChangeArrowheads="1"/>
              </p:cNvSpPr>
              <p:nvPr/>
            </p:nvSpPr>
            <p:spPr bwMode="auto">
              <a:xfrm>
                <a:off x="3215" y="1441"/>
                <a:ext cx="420" cy="188"/>
              </a:xfrm>
              <a:prstGeom prst="rect">
                <a:avLst/>
              </a:prstGeom>
              <a:solidFill>
                <a:srgbClr val="99FF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a:latin typeface="Gill Sans" charset="0"/>
                    <a:ea typeface="Gill Sans" charset="0"/>
                    <a:cs typeface="Gill Sans" charset="0"/>
                  </a:rPr>
                  <a:t>V,R,W</a:t>
                </a:r>
              </a:p>
            </p:txBody>
          </p:sp>
          <p:sp>
            <p:nvSpPr>
              <p:cNvPr id="52255" name="Rectangle 106"/>
              <p:cNvSpPr>
                <a:spLocks noChangeArrowheads="1"/>
              </p:cNvSpPr>
              <p:nvPr/>
            </p:nvSpPr>
            <p:spPr bwMode="auto">
              <a:xfrm>
                <a:off x="3215" y="1629"/>
                <a:ext cx="420" cy="188"/>
              </a:xfrm>
              <a:prstGeom prst="rect">
                <a:avLst/>
              </a:prstGeom>
              <a:solidFill>
                <a:srgbClr val="99FF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a:latin typeface="Gill Sans" charset="0"/>
                    <a:ea typeface="Gill Sans" charset="0"/>
                    <a:cs typeface="Gill Sans" charset="0"/>
                  </a:rPr>
                  <a:t>N</a:t>
                </a:r>
              </a:p>
            </p:txBody>
          </p:sp>
          <p:sp>
            <p:nvSpPr>
              <p:cNvPr id="52256" name="Rectangle 107"/>
              <p:cNvSpPr>
                <a:spLocks noChangeArrowheads="1"/>
              </p:cNvSpPr>
              <p:nvPr/>
            </p:nvSpPr>
            <p:spPr bwMode="auto">
              <a:xfrm>
                <a:off x="3215" y="1817"/>
                <a:ext cx="420" cy="188"/>
              </a:xfrm>
              <a:prstGeom prst="rect">
                <a:avLst/>
              </a:prstGeom>
              <a:solidFill>
                <a:srgbClr val="99FF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a:latin typeface="Gill Sans" charset="0"/>
                    <a:ea typeface="Gill Sans" charset="0"/>
                    <a:cs typeface="Gill Sans" charset="0"/>
                  </a:rPr>
                  <a:t>V,R,W</a:t>
                </a:r>
              </a:p>
            </p:txBody>
          </p:sp>
        </p:grpSp>
      </p:grpSp>
      <p:grpSp>
        <p:nvGrpSpPr>
          <p:cNvPr id="10" name="Group 144"/>
          <p:cNvGrpSpPr>
            <a:grpSpLocks/>
          </p:cNvGrpSpPr>
          <p:nvPr/>
        </p:nvGrpSpPr>
        <p:grpSpPr bwMode="auto">
          <a:xfrm>
            <a:off x="5435601" y="1609724"/>
            <a:ext cx="1858963" cy="298450"/>
            <a:chOff x="2464" y="1064"/>
            <a:chExt cx="1171" cy="188"/>
          </a:xfrm>
        </p:grpSpPr>
        <p:sp>
          <p:nvSpPr>
            <p:cNvPr id="52241" name="Rectangle 145"/>
            <p:cNvSpPr>
              <a:spLocks noChangeArrowheads="1"/>
            </p:cNvSpPr>
            <p:nvPr/>
          </p:nvSpPr>
          <p:spPr bwMode="auto">
            <a:xfrm>
              <a:off x="2464" y="1064"/>
              <a:ext cx="753" cy="188"/>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charset="0"/>
                  <a:ea typeface="Gill Sans" charset="0"/>
                  <a:cs typeface="Gill Sans" charset="0"/>
                </a:rPr>
                <a:t>page #1</a:t>
              </a:r>
            </a:p>
          </p:txBody>
        </p:sp>
        <p:sp>
          <p:nvSpPr>
            <p:cNvPr id="52242" name="Rectangle 146"/>
            <p:cNvSpPr>
              <a:spLocks noChangeArrowheads="1"/>
            </p:cNvSpPr>
            <p:nvPr/>
          </p:nvSpPr>
          <p:spPr bwMode="auto">
            <a:xfrm>
              <a:off x="3215" y="1064"/>
              <a:ext cx="420" cy="188"/>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a:latin typeface="Gill Sans" charset="0"/>
                  <a:ea typeface="Gill Sans" charset="0"/>
                  <a:cs typeface="Gill Sans" charset="0"/>
                </a:rPr>
                <a:t>V,R</a:t>
              </a:r>
            </a:p>
          </p:txBody>
        </p:sp>
      </p:grpSp>
      <p:grpSp>
        <p:nvGrpSpPr>
          <p:cNvPr id="11" name="Group 135"/>
          <p:cNvGrpSpPr>
            <a:grpSpLocks/>
          </p:cNvGrpSpPr>
          <p:nvPr/>
        </p:nvGrpSpPr>
        <p:grpSpPr bwMode="auto">
          <a:xfrm>
            <a:off x="7315200" y="1827213"/>
            <a:ext cx="2286000" cy="1652587"/>
            <a:chOff x="3648" y="1104"/>
            <a:chExt cx="1440" cy="1041"/>
          </a:xfrm>
        </p:grpSpPr>
        <p:sp>
          <p:nvSpPr>
            <p:cNvPr id="52237" name="AutoShape 112"/>
            <p:cNvSpPr>
              <a:spLocks noChangeArrowheads="1"/>
            </p:cNvSpPr>
            <p:nvPr/>
          </p:nvSpPr>
          <p:spPr bwMode="auto">
            <a:xfrm>
              <a:off x="4130" y="1351"/>
              <a:ext cx="958" cy="186"/>
            </a:xfrm>
            <a:prstGeom prst="roundRect">
              <a:avLst>
                <a:gd name="adj" fmla="val 16667"/>
              </a:avLst>
            </a:prstGeom>
            <a:solidFill>
              <a:srgbClr val="FF66CC"/>
            </a:solidFill>
            <a:ln w="38100">
              <a:solidFill>
                <a:schemeClr val="tx1"/>
              </a:solidFill>
              <a:round/>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charset="0"/>
                  <a:ea typeface="Gill Sans" charset="0"/>
                  <a:cs typeface="Gill Sans" charset="0"/>
                </a:rPr>
                <a:t>Check Perm</a:t>
              </a:r>
            </a:p>
          </p:txBody>
        </p:sp>
        <p:sp>
          <p:nvSpPr>
            <p:cNvPr id="52238" name="Line 113"/>
            <p:cNvSpPr>
              <a:spLocks noChangeShapeType="1"/>
            </p:cNvSpPr>
            <p:nvPr/>
          </p:nvSpPr>
          <p:spPr bwMode="auto">
            <a:xfrm>
              <a:off x="3648" y="1104"/>
              <a:ext cx="482" cy="335"/>
            </a:xfrm>
            <a:prstGeom prst="line">
              <a:avLst/>
            </a:prstGeom>
            <a:noFill/>
            <a:ln w="762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lIns="90478" tIns="44445" rIns="90478" bIns="44445" anchor="ctr"/>
            <a:lstStyle/>
            <a:p>
              <a:endParaRPr lang="en-US" b="0">
                <a:latin typeface="Gill Sans" charset="0"/>
                <a:ea typeface="Gill Sans" charset="0"/>
                <a:cs typeface="Gill Sans" charset="0"/>
              </a:endParaRPr>
            </a:p>
          </p:txBody>
        </p:sp>
        <p:sp>
          <p:nvSpPr>
            <p:cNvPr id="52239" name="Text Box 114"/>
            <p:cNvSpPr txBox="1">
              <a:spLocks noChangeArrowheads="1"/>
            </p:cNvSpPr>
            <p:nvPr/>
          </p:nvSpPr>
          <p:spPr bwMode="auto">
            <a:xfrm>
              <a:off x="4201" y="1701"/>
              <a:ext cx="636" cy="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latin typeface="Gill Sans" charset="0"/>
                  <a:ea typeface="Gill Sans" charset="0"/>
                  <a:cs typeface="Gill Sans" charset="0"/>
                </a:rPr>
                <a:t>Access</a:t>
              </a:r>
            </a:p>
            <a:p>
              <a:pPr eaLnBrk="1" hangingPunct="1"/>
              <a:r>
                <a:rPr lang="en-US" altLang="en-US" sz="2000" b="0">
                  <a:latin typeface="Gill Sans" charset="0"/>
                  <a:ea typeface="Gill Sans" charset="0"/>
                  <a:cs typeface="Gill Sans" charset="0"/>
                </a:rPr>
                <a:t>Error</a:t>
              </a:r>
            </a:p>
          </p:txBody>
        </p:sp>
        <p:sp>
          <p:nvSpPr>
            <p:cNvPr id="52240" name="Line 115"/>
            <p:cNvSpPr>
              <a:spLocks noChangeShapeType="1"/>
            </p:cNvSpPr>
            <p:nvPr/>
          </p:nvSpPr>
          <p:spPr bwMode="auto">
            <a:xfrm>
              <a:off x="4535" y="1526"/>
              <a:ext cx="0" cy="199"/>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478" tIns="44445" rIns="90478" bIns="44445" anchor="ctr"/>
            <a:lstStyle/>
            <a:p>
              <a:endParaRPr lang="en-US" b="0">
                <a:latin typeface="Gill Sans" charset="0"/>
                <a:ea typeface="Gill Sans" charset="0"/>
                <a:cs typeface="Gill Sans" charset="0"/>
              </a:endParaRPr>
            </a:p>
          </p:txBody>
        </p:sp>
      </p:grpSp>
      <p:grpSp>
        <p:nvGrpSpPr>
          <p:cNvPr id="12" name="Group 142"/>
          <p:cNvGrpSpPr>
            <a:grpSpLocks/>
          </p:cNvGrpSpPr>
          <p:nvPr/>
        </p:nvGrpSpPr>
        <p:grpSpPr bwMode="auto">
          <a:xfrm>
            <a:off x="6553200" y="1384300"/>
            <a:ext cx="2362200" cy="377825"/>
            <a:chOff x="3168" y="920"/>
            <a:chExt cx="1488" cy="238"/>
          </a:xfrm>
        </p:grpSpPr>
        <p:sp>
          <p:nvSpPr>
            <p:cNvPr id="52235" name="Rectangle 85"/>
            <p:cNvSpPr>
              <a:spLocks noChangeArrowheads="1"/>
            </p:cNvSpPr>
            <p:nvPr/>
          </p:nvSpPr>
          <p:spPr bwMode="auto">
            <a:xfrm>
              <a:off x="4026" y="920"/>
              <a:ext cx="630" cy="238"/>
            </a:xfrm>
            <a:prstGeom prst="rect">
              <a:avLst/>
            </a:prstGeom>
            <a:solidFill>
              <a:schemeClr val="hlink"/>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75000"/>
                </a:lnSpc>
              </a:pPr>
              <a:r>
                <a:rPr lang="en-US" altLang="en-US" sz="1600" b="0">
                  <a:latin typeface="Gill Sans" charset="0"/>
                  <a:ea typeface="Gill Sans" charset="0"/>
                  <a:cs typeface="Gill Sans" charset="0"/>
                </a:rPr>
                <a:t>Physical</a:t>
              </a:r>
            </a:p>
            <a:p>
              <a:pPr eaLnBrk="1" hangingPunct="1">
                <a:lnSpc>
                  <a:spcPct val="75000"/>
                </a:lnSpc>
              </a:pPr>
              <a:r>
                <a:rPr lang="en-US" altLang="en-US" sz="1600" b="0">
                  <a:latin typeface="Gill Sans" charset="0"/>
                  <a:ea typeface="Gill Sans" charset="0"/>
                  <a:cs typeface="Gill Sans" charset="0"/>
                </a:rPr>
                <a:t>Page #</a:t>
              </a:r>
            </a:p>
          </p:txBody>
        </p:sp>
        <p:sp>
          <p:nvSpPr>
            <p:cNvPr id="52236" name="Line 75"/>
            <p:cNvSpPr>
              <a:spLocks noChangeShapeType="1"/>
            </p:cNvSpPr>
            <p:nvPr/>
          </p:nvSpPr>
          <p:spPr bwMode="auto">
            <a:xfrm flipV="1">
              <a:off x="3168" y="1052"/>
              <a:ext cx="827" cy="99"/>
            </a:xfrm>
            <a:prstGeom prst="line">
              <a:avLst/>
            </a:prstGeom>
            <a:noFill/>
            <a:ln w="762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lIns="90478" tIns="44445" rIns="90478" bIns="44445" anchor="ctr"/>
            <a:lstStyle/>
            <a:p>
              <a:endParaRPr lang="en-US" b="0">
                <a:latin typeface="Gill Sans" charset="0"/>
                <a:ea typeface="Gill Sans" charset="0"/>
                <a:cs typeface="Gill Sans" charset="0"/>
              </a:endParaRPr>
            </a:p>
          </p:txBody>
        </p:sp>
      </p:grpSp>
    </p:spTree>
    <p:extLst>
      <p:ext uri="{BB962C8B-B14F-4D97-AF65-F5344CB8AC3E}">
        <p14:creationId xmlns:p14="http://schemas.microsoft.com/office/powerpoint/2010/main" val="664846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04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004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0041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00419">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00419">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00419">
                                            <p:txEl>
                                              <p:pRg st="5" end="5"/>
                                            </p:txEl>
                                          </p:spTgt>
                                        </p:tgtEl>
                                        <p:attrNameLst>
                                          <p:attrName>style.visibility</p:attrName>
                                        </p:attrNameLst>
                                      </p:cBhvr>
                                      <p:to>
                                        <p:strVal val="visible"/>
                                      </p:to>
                                    </p:set>
                                  </p:childTnLst>
                                </p:cTn>
                              </p:par>
                              <p:par>
                                <p:cTn id="25" presetID="22" presetClass="entr" presetSubtype="8" fill="hold"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700419">
                                            <p:txEl>
                                              <p:pRg st="6" end="6"/>
                                            </p:tx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700419">
                                            <p:txEl>
                                              <p:pRg st="7" end="7"/>
                                            </p:tx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700419">
                                            <p:txEl>
                                              <p:pRg st="8" end="8"/>
                                            </p:txEl>
                                          </p:spTgt>
                                        </p:tgtEl>
                                        <p:attrNameLst>
                                          <p:attrName>style.visibility</p:attrName>
                                        </p:attrNameLst>
                                      </p:cBhvr>
                                      <p:to>
                                        <p:strVal val="visible"/>
                                      </p:to>
                                    </p:set>
                                  </p:childTnLst>
                                </p:cTn>
                              </p:par>
                              <p:par>
                                <p:cTn id="36" presetID="22" presetClass="entr" presetSubtype="8" fill="hold" grpId="0" nodeType="withEffect">
                                  <p:stCondLst>
                                    <p:cond delay="0"/>
                                  </p:stCondLst>
                                  <p:childTnLst>
                                    <p:set>
                                      <p:cBhvr>
                                        <p:cTn id="37" dur="1" fill="hold">
                                          <p:stCondLst>
                                            <p:cond delay="0"/>
                                          </p:stCondLst>
                                        </p:cTn>
                                        <p:tgtEl>
                                          <p:spTgt spid="700486"/>
                                        </p:tgtEl>
                                        <p:attrNameLst>
                                          <p:attrName>style.visibility</p:attrName>
                                        </p:attrNameLst>
                                      </p:cBhvr>
                                      <p:to>
                                        <p:strVal val="visible"/>
                                      </p:to>
                                    </p:set>
                                    <p:animEffect transition="in" filter="wipe(left)">
                                      <p:cBhvr>
                                        <p:cTn id="38" dur="500"/>
                                        <p:tgtEl>
                                          <p:spTgt spid="700486"/>
                                        </p:tgtEl>
                                      </p:cBhvr>
                                    </p:animEffect>
                                  </p:childTnLst>
                                </p:cTn>
                              </p:par>
                            </p:childTnLst>
                          </p:cTn>
                        </p:par>
                        <p:par>
                          <p:cTn id="39" fill="hold" nodeType="afterGroup">
                            <p:stCondLst>
                              <p:cond delay="500"/>
                            </p:stCondLst>
                            <p:childTnLst>
                              <p:par>
                                <p:cTn id="40" presetID="22" presetClass="entr" presetSubtype="8" fill="hold" nodeType="after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left)">
                                      <p:cBhvr>
                                        <p:cTn id="42" dur="500"/>
                                        <p:tgtEl>
                                          <p:spTgt spid="10"/>
                                        </p:tgtEl>
                                      </p:cBhvr>
                                    </p:animEffect>
                                  </p:childTnLst>
                                </p:cTn>
                              </p:par>
                            </p:childTnLst>
                          </p:cTn>
                        </p:par>
                        <p:par>
                          <p:cTn id="43" fill="hold" nodeType="afterGroup">
                            <p:stCondLst>
                              <p:cond delay="1000"/>
                            </p:stCondLst>
                            <p:childTnLst>
                              <p:par>
                                <p:cTn id="44" presetID="22" presetClass="entr" presetSubtype="8" fill="hold" nodeType="after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wipe(left)">
                                      <p:cBhvr>
                                        <p:cTn id="46" dur="500"/>
                                        <p:tgtEl>
                                          <p:spTgt spid="12"/>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00419">
                                            <p:txEl>
                                              <p:pRg st="9" end="9"/>
                                            </p:txEl>
                                          </p:spTgt>
                                        </p:tgtEl>
                                        <p:attrNameLst>
                                          <p:attrName>style.visibility</p:attrName>
                                        </p:attrNameLst>
                                      </p:cBhvr>
                                      <p:to>
                                        <p:strVal val="visible"/>
                                      </p:to>
                                    </p:set>
                                  </p:childTnLst>
                                </p:cTn>
                              </p:par>
                              <p:par>
                                <p:cTn id="51" presetID="22" presetClass="entr" presetSubtype="8" fill="hold" nodeType="with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wipe(left)">
                                      <p:cBhvr>
                                        <p:cTn id="53" dur="500"/>
                                        <p:tgtEl>
                                          <p:spTgt spid="6"/>
                                        </p:tgtEl>
                                      </p:cBhvr>
                                    </p:animEffect>
                                  </p:childTnLst>
                                </p:cTn>
                              </p:par>
                            </p:childTnLst>
                          </p:cTn>
                        </p:par>
                        <p:par>
                          <p:cTn id="54" fill="hold" nodeType="afterGroup">
                            <p:stCondLst>
                              <p:cond delay="500"/>
                            </p:stCondLst>
                            <p:childTnLst>
                              <p:par>
                                <p:cTn id="55" presetID="22" presetClass="entr" presetSubtype="8" fill="hold" nodeType="after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wipe(left)">
                                      <p:cBhvr>
                                        <p:cTn id="5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0419" grpId="0" uiExpand="1" build="p"/>
      <p:bldP spid="700486" grpId="0" uiExpand="1" animBg="1"/>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2438400" y="152400"/>
            <a:ext cx="7162800" cy="533400"/>
          </a:xfrm>
        </p:spPr>
        <p:txBody>
          <a:bodyPr/>
          <a:lstStyle/>
          <a:p>
            <a:r>
              <a:rPr lang="en-US" altLang="ko-KR" dirty="0">
                <a:ea typeface="굴림" panose="020B0600000101010101" pitchFamily="34" charset="-127"/>
              </a:rPr>
              <a:t>Simple Page Table Example</a:t>
            </a:r>
          </a:p>
        </p:txBody>
      </p:sp>
      <p:grpSp>
        <p:nvGrpSpPr>
          <p:cNvPr id="56322" name="Group 56"/>
          <p:cNvGrpSpPr>
            <a:grpSpLocks/>
          </p:cNvGrpSpPr>
          <p:nvPr/>
        </p:nvGrpSpPr>
        <p:grpSpPr bwMode="auto">
          <a:xfrm>
            <a:off x="1779589" y="1277938"/>
            <a:ext cx="1618324" cy="3712012"/>
            <a:chOff x="2712" y="480"/>
            <a:chExt cx="1131" cy="2572"/>
          </a:xfrm>
        </p:grpSpPr>
        <p:grpSp>
          <p:nvGrpSpPr>
            <p:cNvPr id="56382" name="Group 50"/>
            <p:cNvGrpSpPr>
              <a:grpSpLocks/>
            </p:cNvGrpSpPr>
            <p:nvPr/>
          </p:nvGrpSpPr>
          <p:grpSpPr bwMode="auto">
            <a:xfrm>
              <a:off x="2712" y="480"/>
              <a:ext cx="840" cy="1968"/>
              <a:chOff x="3240" y="480"/>
              <a:chExt cx="840" cy="1968"/>
            </a:xfrm>
          </p:grpSpPr>
          <p:grpSp>
            <p:nvGrpSpPr>
              <p:cNvPr id="56384" name="Group 16"/>
              <p:cNvGrpSpPr>
                <a:grpSpLocks/>
              </p:cNvGrpSpPr>
              <p:nvPr/>
            </p:nvGrpSpPr>
            <p:grpSpPr bwMode="auto">
              <a:xfrm>
                <a:off x="3744" y="528"/>
                <a:ext cx="336" cy="1920"/>
                <a:chOff x="1392" y="528"/>
                <a:chExt cx="336" cy="2160"/>
              </a:xfrm>
            </p:grpSpPr>
            <p:sp>
              <p:nvSpPr>
                <p:cNvPr id="56388" name="Rectangle 6"/>
                <p:cNvSpPr>
                  <a:spLocks noChangeArrowheads="1"/>
                </p:cNvSpPr>
                <p:nvPr/>
              </p:nvSpPr>
              <p:spPr bwMode="auto">
                <a:xfrm>
                  <a:off x="1392" y="528"/>
                  <a:ext cx="336" cy="720"/>
                </a:xfrm>
                <a:prstGeom prst="rect">
                  <a:avLst/>
                </a:prstGeom>
                <a:solidFill>
                  <a:srgbClr val="FF66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a:latin typeface="Gill Sans" charset="0"/>
                      <a:ea typeface="Gill Sans" charset="0"/>
                      <a:cs typeface="Gill Sans" charset="0"/>
                    </a:rPr>
                    <a:t>a</a:t>
                  </a:r>
                </a:p>
                <a:p>
                  <a:pPr eaLnBrk="1" hangingPunct="1"/>
                  <a:r>
                    <a:rPr lang="en-US" altLang="en-US" sz="1600" b="0">
                      <a:latin typeface="Gill Sans" charset="0"/>
                      <a:ea typeface="Gill Sans" charset="0"/>
                      <a:cs typeface="Gill Sans" charset="0"/>
                    </a:rPr>
                    <a:t>b</a:t>
                  </a:r>
                </a:p>
                <a:p>
                  <a:pPr eaLnBrk="1" hangingPunct="1"/>
                  <a:r>
                    <a:rPr lang="en-US" altLang="en-US" sz="1600" b="0">
                      <a:latin typeface="Gill Sans" charset="0"/>
                      <a:ea typeface="Gill Sans" charset="0"/>
                      <a:cs typeface="Gill Sans" charset="0"/>
                    </a:rPr>
                    <a:t>c</a:t>
                  </a:r>
                </a:p>
                <a:p>
                  <a:pPr eaLnBrk="1" hangingPunct="1"/>
                  <a:r>
                    <a:rPr lang="en-US" altLang="en-US" sz="1600" b="0">
                      <a:latin typeface="Gill Sans" charset="0"/>
                      <a:ea typeface="Gill Sans" charset="0"/>
                      <a:cs typeface="Gill Sans" charset="0"/>
                    </a:rPr>
                    <a:t>d</a:t>
                  </a:r>
                </a:p>
              </p:txBody>
            </p:sp>
            <p:sp>
              <p:nvSpPr>
                <p:cNvPr id="56389" name="Rectangle 7"/>
                <p:cNvSpPr>
                  <a:spLocks noChangeArrowheads="1"/>
                </p:cNvSpPr>
                <p:nvPr/>
              </p:nvSpPr>
              <p:spPr bwMode="auto">
                <a:xfrm>
                  <a:off x="1392" y="1248"/>
                  <a:ext cx="336" cy="720"/>
                </a:xfrm>
                <a:prstGeom prst="rect">
                  <a:avLst/>
                </a:prstGeom>
                <a:solidFill>
                  <a:srgbClr val="00FFFF"/>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a:latin typeface="Gill Sans" charset="0"/>
                      <a:ea typeface="Gill Sans" charset="0"/>
                      <a:cs typeface="Gill Sans" charset="0"/>
                    </a:rPr>
                    <a:t>e</a:t>
                  </a:r>
                </a:p>
                <a:p>
                  <a:pPr eaLnBrk="1" hangingPunct="1"/>
                  <a:r>
                    <a:rPr lang="en-US" altLang="en-US" sz="1600" b="0">
                      <a:latin typeface="Gill Sans" charset="0"/>
                      <a:ea typeface="Gill Sans" charset="0"/>
                      <a:cs typeface="Gill Sans" charset="0"/>
                    </a:rPr>
                    <a:t>f</a:t>
                  </a:r>
                </a:p>
                <a:p>
                  <a:pPr eaLnBrk="1" hangingPunct="1"/>
                  <a:r>
                    <a:rPr lang="en-US" altLang="en-US" sz="1600" b="0">
                      <a:latin typeface="Gill Sans" charset="0"/>
                      <a:ea typeface="Gill Sans" charset="0"/>
                      <a:cs typeface="Gill Sans" charset="0"/>
                    </a:rPr>
                    <a:t>g</a:t>
                  </a:r>
                </a:p>
                <a:p>
                  <a:pPr eaLnBrk="1" hangingPunct="1"/>
                  <a:r>
                    <a:rPr lang="en-US" altLang="en-US" sz="1600" b="0">
                      <a:latin typeface="Gill Sans" charset="0"/>
                      <a:ea typeface="Gill Sans" charset="0"/>
                      <a:cs typeface="Gill Sans" charset="0"/>
                    </a:rPr>
                    <a:t>h</a:t>
                  </a:r>
                </a:p>
              </p:txBody>
            </p:sp>
            <p:sp>
              <p:nvSpPr>
                <p:cNvPr id="56390" name="Rectangle 8"/>
                <p:cNvSpPr>
                  <a:spLocks noChangeArrowheads="1"/>
                </p:cNvSpPr>
                <p:nvPr/>
              </p:nvSpPr>
              <p:spPr bwMode="auto">
                <a:xfrm>
                  <a:off x="1392" y="1968"/>
                  <a:ext cx="336" cy="720"/>
                </a:xfrm>
                <a:prstGeom prst="rect">
                  <a:avLst/>
                </a:prstGeom>
                <a:solidFill>
                  <a:srgbClr val="53FB25"/>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a:latin typeface="Gill Sans" charset="0"/>
                      <a:ea typeface="Gill Sans" charset="0"/>
                      <a:cs typeface="Gill Sans" charset="0"/>
                    </a:rPr>
                    <a:t>i</a:t>
                  </a:r>
                </a:p>
                <a:p>
                  <a:pPr eaLnBrk="1" hangingPunct="1"/>
                  <a:r>
                    <a:rPr lang="en-US" altLang="en-US" sz="1600" b="0">
                      <a:latin typeface="Gill Sans" charset="0"/>
                      <a:ea typeface="Gill Sans" charset="0"/>
                      <a:cs typeface="Gill Sans" charset="0"/>
                    </a:rPr>
                    <a:t>j</a:t>
                  </a:r>
                </a:p>
                <a:p>
                  <a:pPr eaLnBrk="1" hangingPunct="1"/>
                  <a:r>
                    <a:rPr lang="en-US" altLang="en-US" sz="1600" b="0">
                      <a:latin typeface="Gill Sans" charset="0"/>
                      <a:ea typeface="Gill Sans" charset="0"/>
                      <a:cs typeface="Gill Sans" charset="0"/>
                    </a:rPr>
                    <a:t>k</a:t>
                  </a:r>
                </a:p>
                <a:p>
                  <a:pPr eaLnBrk="1" hangingPunct="1"/>
                  <a:r>
                    <a:rPr lang="en-US" altLang="en-US" sz="1600" b="0">
                      <a:latin typeface="Gill Sans" charset="0"/>
                      <a:ea typeface="Gill Sans" charset="0"/>
                      <a:cs typeface="Gill Sans" charset="0"/>
                    </a:rPr>
                    <a:t>l</a:t>
                  </a:r>
                </a:p>
              </p:txBody>
            </p:sp>
          </p:grpSp>
          <p:sp>
            <p:nvSpPr>
              <p:cNvPr id="56385" name="Text Box 47"/>
              <p:cNvSpPr txBox="1">
                <a:spLocks noChangeArrowheads="1"/>
              </p:cNvSpPr>
              <p:nvPr/>
            </p:nvSpPr>
            <p:spPr bwMode="auto">
              <a:xfrm>
                <a:off x="3240" y="480"/>
                <a:ext cx="447"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0x00</a:t>
                </a:r>
              </a:p>
            </p:txBody>
          </p:sp>
          <p:sp>
            <p:nvSpPr>
              <p:cNvPr id="56386" name="Text Box 48"/>
              <p:cNvSpPr txBox="1">
                <a:spLocks noChangeArrowheads="1"/>
              </p:cNvSpPr>
              <p:nvPr/>
            </p:nvSpPr>
            <p:spPr bwMode="auto">
              <a:xfrm>
                <a:off x="3240" y="1056"/>
                <a:ext cx="447"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0x04</a:t>
                </a:r>
              </a:p>
            </p:txBody>
          </p:sp>
          <p:sp>
            <p:nvSpPr>
              <p:cNvPr id="56387" name="Text Box 49"/>
              <p:cNvSpPr txBox="1">
                <a:spLocks noChangeArrowheads="1"/>
              </p:cNvSpPr>
              <p:nvPr/>
            </p:nvSpPr>
            <p:spPr bwMode="auto">
              <a:xfrm>
                <a:off x="3240" y="1679"/>
                <a:ext cx="447"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0x08</a:t>
                </a:r>
              </a:p>
            </p:txBody>
          </p:sp>
        </p:grpSp>
        <p:sp>
          <p:nvSpPr>
            <p:cNvPr id="56383" name="Text Box 51"/>
            <p:cNvSpPr txBox="1">
              <a:spLocks noChangeArrowheads="1"/>
            </p:cNvSpPr>
            <p:nvPr/>
          </p:nvSpPr>
          <p:spPr bwMode="auto">
            <a:xfrm>
              <a:off x="2938" y="2478"/>
              <a:ext cx="905" cy="5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b="0">
                  <a:latin typeface="Gill Sans" charset="0"/>
                  <a:ea typeface="Gill Sans" charset="0"/>
                  <a:cs typeface="Gill Sans" charset="0"/>
                </a:rPr>
                <a:t>Virtual</a:t>
              </a:r>
            </a:p>
            <a:p>
              <a:pPr eaLnBrk="1" hangingPunct="1"/>
              <a:r>
                <a:rPr lang="en-US" altLang="en-US" b="0" dirty="0">
                  <a:latin typeface="Gill Sans" charset="0"/>
                  <a:ea typeface="Gill Sans" charset="0"/>
                  <a:cs typeface="Gill Sans" charset="0"/>
                </a:rPr>
                <a:t>Memory</a:t>
              </a:r>
            </a:p>
          </p:txBody>
        </p:sp>
      </p:grpSp>
      <p:sp>
        <p:nvSpPr>
          <p:cNvPr id="56323" name="Text Box 27"/>
          <p:cNvSpPr txBox="1">
            <a:spLocks noChangeArrowheads="1"/>
          </p:cNvSpPr>
          <p:nvPr/>
        </p:nvSpPr>
        <p:spPr bwMode="auto">
          <a:xfrm>
            <a:off x="7362826" y="1219200"/>
            <a:ext cx="63817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0x00</a:t>
            </a:r>
          </a:p>
        </p:txBody>
      </p:sp>
      <p:grpSp>
        <p:nvGrpSpPr>
          <p:cNvPr id="26671" name="Group 26670"/>
          <p:cNvGrpSpPr>
            <a:grpSpLocks/>
          </p:cNvGrpSpPr>
          <p:nvPr/>
        </p:nvGrpSpPr>
        <p:grpSpPr bwMode="auto">
          <a:xfrm>
            <a:off x="7362826" y="1719263"/>
            <a:ext cx="1171575" cy="1238250"/>
            <a:chOff x="5838218" y="1719848"/>
            <a:chExt cx="1172182" cy="1237636"/>
          </a:xfrm>
        </p:grpSpPr>
        <p:sp>
          <p:nvSpPr>
            <p:cNvPr id="56379" name="Rectangle 20"/>
            <p:cNvSpPr>
              <a:spLocks noChangeArrowheads="1"/>
            </p:cNvSpPr>
            <p:nvPr/>
          </p:nvSpPr>
          <p:spPr bwMode="auto">
            <a:xfrm>
              <a:off x="6529165" y="1841156"/>
              <a:ext cx="481235" cy="924255"/>
            </a:xfrm>
            <a:prstGeom prst="rect">
              <a:avLst/>
            </a:prstGeom>
            <a:solidFill>
              <a:srgbClr val="53FB25"/>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a:latin typeface="Gill Sans Light" charset="0"/>
                  <a:ea typeface="Gill Sans Light" charset="0"/>
                  <a:cs typeface="Gill Sans Light" charset="0"/>
                </a:rPr>
                <a:t>i</a:t>
              </a:r>
            </a:p>
            <a:p>
              <a:pPr eaLnBrk="1" hangingPunct="1"/>
              <a:r>
                <a:rPr lang="en-US" altLang="en-US" sz="1600" b="0">
                  <a:latin typeface="Gill Sans Light" charset="0"/>
                  <a:ea typeface="Gill Sans Light" charset="0"/>
                  <a:cs typeface="Gill Sans Light" charset="0"/>
                </a:rPr>
                <a:t>j</a:t>
              </a:r>
            </a:p>
            <a:p>
              <a:pPr eaLnBrk="1" hangingPunct="1"/>
              <a:r>
                <a:rPr lang="en-US" altLang="en-US" sz="1600" b="0">
                  <a:latin typeface="Gill Sans Light" charset="0"/>
                  <a:ea typeface="Gill Sans Light" charset="0"/>
                  <a:cs typeface="Gill Sans Light" charset="0"/>
                </a:rPr>
                <a:t>k</a:t>
              </a:r>
            </a:p>
            <a:p>
              <a:pPr eaLnBrk="1" hangingPunct="1"/>
              <a:r>
                <a:rPr lang="en-US" altLang="en-US" sz="1600" b="0">
                  <a:latin typeface="Gill Sans Light" charset="0"/>
                  <a:ea typeface="Gill Sans Light" charset="0"/>
                  <a:cs typeface="Gill Sans Light" charset="0"/>
                </a:rPr>
                <a:t>l</a:t>
              </a:r>
            </a:p>
          </p:txBody>
        </p:sp>
        <p:sp>
          <p:nvSpPr>
            <p:cNvPr id="56380" name="Text Box 28"/>
            <p:cNvSpPr txBox="1">
              <a:spLocks noChangeArrowheads="1"/>
            </p:cNvSpPr>
            <p:nvPr/>
          </p:nvSpPr>
          <p:spPr bwMode="auto">
            <a:xfrm>
              <a:off x="5838218" y="1719848"/>
              <a:ext cx="638782" cy="3364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0x04</a:t>
              </a:r>
            </a:p>
          </p:txBody>
        </p:sp>
        <p:sp>
          <p:nvSpPr>
            <p:cNvPr id="56381" name="Text Box 29"/>
            <p:cNvSpPr txBox="1">
              <a:spLocks noChangeArrowheads="1"/>
            </p:cNvSpPr>
            <p:nvPr/>
          </p:nvSpPr>
          <p:spPr bwMode="auto">
            <a:xfrm>
              <a:off x="5838218" y="2620997"/>
              <a:ext cx="638782" cy="3364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0x08</a:t>
              </a:r>
            </a:p>
          </p:txBody>
        </p:sp>
      </p:grpSp>
      <p:grpSp>
        <p:nvGrpSpPr>
          <p:cNvPr id="26663" name="Group 26662"/>
          <p:cNvGrpSpPr>
            <a:grpSpLocks/>
          </p:cNvGrpSpPr>
          <p:nvPr/>
        </p:nvGrpSpPr>
        <p:grpSpPr bwMode="auto">
          <a:xfrm>
            <a:off x="7327900" y="3106739"/>
            <a:ext cx="1206500" cy="1044575"/>
            <a:chOff x="5803844" y="3106231"/>
            <a:chExt cx="1206556" cy="1045563"/>
          </a:xfrm>
        </p:grpSpPr>
        <p:sp>
          <p:nvSpPr>
            <p:cNvPr id="56377" name="Rectangle 19"/>
            <p:cNvSpPr>
              <a:spLocks noChangeArrowheads="1"/>
            </p:cNvSpPr>
            <p:nvPr/>
          </p:nvSpPr>
          <p:spPr bwMode="auto">
            <a:xfrm>
              <a:off x="6529165" y="3227539"/>
              <a:ext cx="481235" cy="924255"/>
            </a:xfrm>
            <a:prstGeom prst="rect">
              <a:avLst/>
            </a:prstGeom>
            <a:solidFill>
              <a:srgbClr val="00FFFF"/>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a:latin typeface="Gill Sans Light" charset="0"/>
                  <a:ea typeface="Gill Sans Light" charset="0"/>
                  <a:cs typeface="Gill Sans Light" charset="0"/>
                </a:rPr>
                <a:t>e</a:t>
              </a:r>
            </a:p>
            <a:p>
              <a:pPr eaLnBrk="1" hangingPunct="1"/>
              <a:r>
                <a:rPr lang="en-US" altLang="en-US" sz="1600" b="0">
                  <a:latin typeface="Gill Sans Light" charset="0"/>
                  <a:ea typeface="Gill Sans Light" charset="0"/>
                  <a:cs typeface="Gill Sans Light" charset="0"/>
                </a:rPr>
                <a:t>f</a:t>
              </a:r>
            </a:p>
            <a:p>
              <a:pPr eaLnBrk="1" hangingPunct="1"/>
              <a:r>
                <a:rPr lang="en-US" altLang="en-US" sz="1600" b="0">
                  <a:latin typeface="Gill Sans Light" charset="0"/>
                  <a:ea typeface="Gill Sans Light" charset="0"/>
                  <a:cs typeface="Gill Sans Light" charset="0"/>
                </a:rPr>
                <a:t>g</a:t>
              </a:r>
            </a:p>
            <a:p>
              <a:pPr eaLnBrk="1" hangingPunct="1"/>
              <a:r>
                <a:rPr lang="en-US" altLang="en-US" sz="1600" b="0">
                  <a:latin typeface="Gill Sans Light" charset="0"/>
                  <a:ea typeface="Gill Sans Light" charset="0"/>
                  <a:cs typeface="Gill Sans Light" charset="0"/>
                </a:rPr>
                <a:t>h</a:t>
              </a:r>
            </a:p>
          </p:txBody>
        </p:sp>
        <p:sp>
          <p:nvSpPr>
            <p:cNvPr id="56378" name="Text Box 30"/>
            <p:cNvSpPr txBox="1">
              <a:spLocks noChangeArrowheads="1"/>
            </p:cNvSpPr>
            <p:nvPr/>
          </p:nvSpPr>
          <p:spPr bwMode="auto">
            <a:xfrm>
              <a:off x="5803844" y="3106231"/>
              <a:ext cx="673156" cy="3364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0x0C</a:t>
              </a:r>
            </a:p>
          </p:txBody>
        </p:sp>
      </p:grpSp>
      <p:grpSp>
        <p:nvGrpSpPr>
          <p:cNvPr id="22" name="Group 21"/>
          <p:cNvGrpSpPr>
            <a:grpSpLocks/>
          </p:cNvGrpSpPr>
          <p:nvPr/>
        </p:nvGrpSpPr>
        <p:grpSpPr bwMode="auto">
          <a:xfrm>
            <a:off x="7362826" y="4006851"/>
            <a:ext cx="1171575" cy="1082675"/>
            <a:chOff x="5838218" y="4007380"/>
            <a:chExt cx="1172182" cy="1081667"/>
          </a:xfrm>
        </p:grpSpPr>
        <p:sp>
          <p:nvSpPr>
            <p:cNvPr id="56375" name="Rectangle 18"/>
            <p:cNvSpPr>
              <a:spLocks noChangeArrowheads="1"/>
            </p:cNvSpPr>
            <p:nvPr/>
          </p:nvSpPr>
          <p:spPr bwMode="auto">
            <a:xfrm>
              <a:off x="6529165" y="4164792"/>
              <a:ext cx="481235" cy="924255"/>
            </a:xfrm>
            <a:prstGeom prst="rect">
              <a:avLst/>
            </a:prstGeom>
            <a:solidFill>
              <a:srgbClr val="FF66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a:latin typeface="Gill Sans Light" charset="0"/>
                  <a:ea typeface="Gill Sans Light" charset="0"/>
                  <a:cs typeface="Gill Sans Light" charset="0"/>
                </a:rPr>
                <a:t>a</a:t>
              </a:r>
            </a:p>
            <a:p>
              <a:pPr eaLnBrk="1" hangingPunct="1"/>
              <a:r>
                <a:rPr lang="en-US" altLang="en-US" sz="1600" b="0">
                  <a:latin typeface="Gill Sans Light" charset="0"/>
                  <a:ea typeface="Gill Sans Light" charset="0"/>
                  <a:cs typeface="Gill Sans Light" charset="0"/>
                </a:rPr>
                <a:t>b</a:t>
              </a:r>
            </a:p>
            <a:p>
              <a:pPr eaLnBrk="1" hangingPunct="1"/>
              <a:r>
                <a:rPr lang="en-US" altLang="en-US" sz="1600" b="0">
                  <a:latin typeface="Gill Sans Light" charset="0"/>
                  <a:ea typeface="Gill Sans Light" charset="0"/>
                  <a:cs typeface="Gill Sans Light" charset="0"/>
                </a:rPr>
                <a:t>c</a:t>
              </a:r>
            </a:p>
            <a:p>
              <a:pPr eaLnBrk="1" hangingPunct="1"/>
              <a:r>
                <a:rPr lang="en-US" altLang="en-US" sz="1600" b="0">
                  <a:latin typeface="Gill Sans Light" charset="0"/>
                  <a:ea typeface="Gill Sans Light" charset="0"/>
                  <a:cs typeface="Gill Sans Light" charset="0"/>
                </a:rPr>
                <a:t>d</a:t>
              </a:r>
            </a:p>
          </p:txBody>
        </p:sp>
        <p:sp>
          <p:nvSpPr>
            <p:cNvPr id="56376" name="Text Box 31"/>
            <p:cNvSpPr txBox="1">
              <a:spLocks noChangeArrowheads="1"/>
            </p:cNvSpPr>
            <p:nvPr/>
          </p:nvSpPr>
          <p:spPr bwMode="auto">
            <a:xfrm>
              <a:off x="5838218" y="4007380"/>
              <a:ext cx="638782" cy="3364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0x10</a:t>
              </a:r>
            </a:p>
          </p:txBody>
        </p:sp>
      </p:grpSp>
      <p:sp>
        <p:nvSpPr>
          <p:cNvPr id="56327" name="Text Box 52"/>
          <p:cNvSpPr txBox="1">
            <a:spLocks noChangeArrowheads="1"/>
          </p:cNvSpPr>
          <p:nvPr/>
        </p:nvSpPr>
        <p:spPr bwMode="auto">
          <a:xfrm>
            <a:off x="7693026" y="5029200"/>
            <a:ext cx="1330473" cy="8284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b="0" dirty="0">
                <a:latin typeface="Gill Sans" charset="0"/>
                <a:ea typeface="Gill Sans" charset="0"/>
                <a:cs typeface="Gill Sans" charset="0"/>
              </a:rPr>
              <a:t>Physical</a:t>
            </a:r>
          </a:p>
          <a:p>
            <a:pPr eaLnBrk="1" hangingPunct="1"/>
            <a:r>
              <a:rPr lang="en-US" altLang="en-US" b="0" dirty="0">
                <a:latin typeface="Gill Sans" charset="0"/>
                <a:ea typeface="Gill Sans" charset="0"/>
                <a:cs typeface="Gill Sans" charset="0"/>
              </a:rPr>
              <a:t>Memory</a:t>
            </a:r>
          </a:p>
        </p:txBody>
      </p:sp>
      <p:sp>
        <p:nvSpPr>
          <p:cNvPr id="56328" name="Rectangle 57"/>
          <p:cNvSpPr>
            <a:spLocks noChangeArrowheads="1"/>
          </p:cNvSpPr>
          <p:nvPr/>
        </p:nvSpPr>
        <p:spPr bwMode="auto">
          <a:xfrm>
            <a:off x="1676400" y="1143000"/>
            <a:ext cx="8153400" cy="4648200"/>
          </a:xfrm>
          <a:prstGeom prst="rect">
            <a:avLst/>
          </a:prstGeom>
          <a:noFill/>
          <a:ln w="38100">
            <a:solidFill>
              <a:schemeClr val="tx1"/>
            </a:solidFill>
            <a:prstDash val="sysDot"/>
            <a:miter lim="800000"/>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sz="1600">
              <a:latin typeface="Helvetica" panose="020B0604020202020204" pitchFamily="34" charset="0"/>
            </a:endParaRPr>
          </a:p>
        </p:txBody>
      </p:sp>
      <p:sp>
        <p:nvSpPr>
          <p:cNvPr id="56329" name="Text Box 59"/>
          <p:cNvSpPr txBox="1">
            <a:spLocks noChangeArrowheads="1"/>
          </p:cNvSpPr>
          <p:nvPr/>
        </p:nvSpPr>
        <p:spPr bwMode="auto">
          <a:xfrm>
            <a:off x="1684339" y="685800"/>
            <a:ext cx="3435217" cy="4590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b="0">
                <a:latin typeface="Gill Sans" charset="0"/>
                <a:ea typeface="Gill Sans" charset="0"/>
                <a:cs typeface="Gill Sans" charset="0"/>
              </a:rPr>
              <a:t>Example (4 byte pages)</a:t>
            </a:r>
          </a:p>
        </p:txBody>
      </p:sp>
      <p:grpSp>
        <p:nvGrpSpPr>
          <p:cNvPr id="56330" name="Group 19"/>
          <p:cNvGrpSpPr>
            <a:grpSpLocks/>
          </p:cNvGrpSpPr>
          <p:nvPr/>
        </p:nvGrpSpPr>
        <p:grpSpPr bwMode="auto">
          <a:xfrm>
            <a:off x="4705350" y="1797051"/>
            <a:ext cx="1016544" cy="2040525"/>
            <a:chOff x="3181349" y="1797621"/>
            <a:chExt cx="1016545" cy="2039917"/>
          </a:xfrm>
        </p:grpSpPr>
        <p:grpSp>
          <p:nvGrpSpPr>
            <p:cNvPr id="56366" name="Group 54"/>
            <p:cNvGrpSpPr>
              <a:grpSpLocks/>
            </p:cNvGrpSpPr>
            <p:nvPr/>
          </p:nvGrpSpPr>
          <p:grpSpPr bwMode="auto">
            <a:xfrm>
              <a:off x="3278192" y="1901825"/>
              <a:ext cx="919702" cy="1935713"/>
              <a:chOff x="3752" y="864"/>
              <a:chExt cx="642" cy="1340"/>
            </a:xfrm>
          </p:grpSpPr>
          <p:grpSp>
            <p:nvGrpSpPr>
              <p:cNvPr id="56370" name="Group 26"/>
              <p:cNvGrpSpPr>
                <a:grpSpLocks/>
              </p:cNvGrpSpPr>
              <p:nvPr/>
            </p:nvGrpSpPr>
            <p:grpSpPr bwMode="auto">
              <a:xfrm>
                <a:off x="3888" y="864"/>
                <a:ext cx="336" cy="720"/>
                <a:chOff x="2976" y="1248"/>
                <a:chExt cx="336" cy="720"/>
              </a:xfrm>
            </p:grpSpPr>
            <p:sp>
              <p:nvSpPr>
                <p:cNvPr id="56372" name="Rectangle 9"/>
                <p:cNvSpPr>
                  <a:spLocks noChangeArrowheads="1"/>
                </p:cNvSpPr>
                <p:nvPr/>
              </p:nvSpPr>
              <p:spPr bwMode="auto">
                <a:xfrm>
                  <a:off x="2976" y="1248"/>
                  <a:ext cx="336" cy="240"/>
                </a:xfrm>
                <a:prstGeom prst="rect">
                  <a:avLst/>
                </a:prstGeom>
                <a:solidFill>
                  <a:srgbClr val="FF66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4</a:t>
                  </a:r>
                </a:p>
              </p:txBody>
            </p:sp>
            <p:sp>
              <p:nvSpPr>
                <p:cNvPr id="56373" name="Rectangle 10"/>
                <p:cNvSpPr>
                  <a:spLocks noChangeArrowheads="1"/>
                </p:cNvSpPr>
                <p:nvPr/>
              </p:nvSpPr>
              <p:spPr bwMode="auto">
                <a:xfrm>
                  <a:off x="2976" y="1488"/>
                  <a:ext cx="336" cy="240"/>
                </a:xfrm>
                <a:prstGeom prst="rect">
                  <a:avLst/>
                </a:prstGeom>
                <a:solidFill>
                  <a:srgbClr val="00FFFF"/>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3</a:t>
                  </a:r>
                </a:p>
              </p:txBody>
            </p:sp>
            <p:sp>
              <p:nvSpPr>
                <p:cNvPr id="56374" name="Rectangle 11"/>
                <p:cNvSpPr>
                  <a:spLocks noChangeArrowheads="1"/>
                </p:cNvSpPr>
                <p:nvPr/>
              </p:nvSpPr>
              <p:spPr bwMode="auto">
                <a:xfrm>
                  <a:off x="2976" y="1728"/>
                  <a:ext cx="336" cy="240"/>
                </a:xfrm>
                <a:prstGeom prst="rect">
                  <a:avLst/>
                </a:prstGeom>
                <a:solidFill>
                  <a:srgbClr val="53FB25"/>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1</a:t>
                  </a:r>
                </a:p>
              </p:txBody>
            </p:sp>
          </p:grpSp>
          <p:sp>
            <p:nvSpPr>
              <p:cNvPr id="56371" name="Text Box 53"/>
              <p:cNvSpPr txBox="1">
                <a:spLocks noChangeArrowheads="1"/>
              </p:cNvSpPr>
              <p:nvPr/>
            </p:nvSpPr>
            <p:spPr bwMode="auto">
              <a:xfrm>
                <a:off x="3752" y="1631"/>
                <a:ext cx="642" cy="5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b="0">
                    <a:latin typeface="Gill Sans" charset="0"/>
                    <a:ea typeface="Gill Sans" charset="0"/>
                    <a:cs typeface="Gill Sans" charset="0"/>
                  </a:rPr>
                  <a:t>Page</a:t>
                </a:r>
              </a:p>
              <a:p>
                <a:pPr eaLnBrk="1" hangingPunct="1"/>
                <a:r>
                  <a:rPr lang="en-US" altLang="en-US" b="0" dirty="0">
                    <a:latin typeface="Gill Sans" charset="0"/>
                    <a:ea typeface="Gill Sans" charset="0"/>
                    <a:cs typeface="Gill Sans" charset="0"/>
                  </a:rPr>
                  <a:t>Table</a:t>
                </a:r>
              </a:p>
            </p:txBody>
          </p:sp>
        </p:grpSp>
        <p:sp>
          <p:nvSpPr>
            <p:cNvPr id="56367" name="Text Box 47"/>
            <p:cNvSpPr txBox="1">
              <a:spLocks noChangeArrowheads="1"/>
            </p:cNvSpPr>
            <p:nvPr/>
          </p:nvSpPr>
          <p:spPr bwMode="auto">
            <a:xfrm>
              <a:off x="3181349" y="1797621"/>
              <a:ext cx="296837" cy="3359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a:t>
              </a:r>
            </a:p>
          </p:txBody>
        </p:sp>
        <p:sp>
          <p:nvSpPr>
            <p:cNvPr id="56368" name="Text Box 47"/>
            <p:cNvSpPr txBox="1">
              <a:spLocks noChangeArrowheads="1"/>
            </p:cNvSpPr>
            <p:nvPr/>
          </p:nvSpPr>
          <p:spPr bwMode="auto">
            <a:xfrm>
              <a:off x="3181349" y="2178621"/>
              <a:ext cx="296837" cy="3359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1</a:t>
              </a:r>
            </a:p>
          </p:txBody>
        </p:sp>
        <p:sp>
          <p:nvSpPr>
            <p:cNvPr id="56369" name="Text Box 47"/>
            <p:cNvSpPr txBox="1">
              <a:spLocks noChangeArrowheads="1"/>
            </p:cNvSpPr>
            <p:nvPr/>
          </p:nvSpPr>
          <p:spPr bwMode="auto">
            <a:xfrm>
              <a:off x="3181349" y="2559621"/>
              <a:ext cx="296837" cy="3359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2</a:t>
              </a:r>
            </a:p>
          </p:txBody>
        </p:sp>
      </p:grpSp>
      <p:grpSp>
        <p:nvGrpSpPr>
          <p:cNvPr id="21" name="Group 20"/>
          <p:cNvGrpSpPr>
            <a:grpSpLocks/>
          </p:cNvGrpSpPr>
          <p:nvPr/>
        </p:nvGrpSpPr>
        <p:grpSpPr bwMode="auto">
          <a:xfrm>
            <a:off x="2971800" y="1143001"/>
            <a:ext cx="1733550" cy="822325"/>
            <a:chOff x="1447800" y="1143000"/>
            <a:chExt cx="1733549" cy="822611"/>
          </a:xfrm>
        </p:grpSpPr>
        <p:cxnSp>
          <p:nvCxnSpPr>
            <p:cNvPr id="56364" name="Elbow Connector 3"/>
            <p:cNvCxnSpPr>
              <a:cxnSpLocks noChangeShapeType="1"/>
              <a:endCxn id="56367" idx="1"/>
            </p:cNvCxnSpPr>
            <p:nvPr/>
          </p:nvCxnSpPr>
          <p:spPr bwMode="auto">
            <a:xfrm>
              <a:off x="1447800" y="1447800"/>
              <a:ext cx="1733549" cy="517811"/>
            </a:xfrm>
            <a:prstGeom prst="bentConnector3">
              <a:avLst>
                <a:gd name="adj1" fmla="val 68116"/>
              </a:avLst>
            </a:prstGeom>
            <a:noFill/>
            <a:ln w="38100">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56365" name="TextBox 4"/>
            <p:cNvSpPr txBox="1">
              <a:spLocks noChangeArrowheads="1"/>
            </p:cNvSpPr>
            <p:nvPr/>
          </p:nvSpPr>
          <p:spPr bwMode="auto">
            <a:xfrm>
              <a:off x="1524000" y="1143000"/>
              <a:ext cx="115929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solidFill>
                    <a:srgbClr val="FF0000"/>
                  </a:solidFill>
                  <a:latin typeface="Helvetica" panose="020B0604020202020204" pitchFamily="34" charset="0"/>
                </a:rPr>
                <a:t>0000 00</a:t>
              </a:r>
              <a:r>
                <a:rPr lang="en-US" altLang="en-US" sz="1600">
                  <a:latin typeface="Helvetica" panose="020B0604020202020204" pitchFamily="34" charset="0"/>
                </a:rPr>
                <a:t>00</a:t>
              </a:r>
            </a:p>
          </p:txBody>
        </p:sp>
      </p:grpSp>
      <p:grpSp>
        <p:nvGrpSpPr>
          <p:cNvPr id="25" name="Group 24"/>
          <p:cNvGrpSpPr>
            <a:grpSpLocks/>
          </p:cNvGrpSpPr>
          <p:nvPr/>
        </p:nvGrpSpPr>
        <p:grpSpPr bwMode="auto">
          <a:xfrm>
            <a:off x="5622925" y="1643063"/>
            <a:ext cx="1739900" cy="2532062"/>
            <a:chOff x="4098508" y="1642646"/>
            <a:chExt cx="1739710" cy="2532978"/>
          </a:xfrm>
        </p:grpSpPr>
        <p:cxnSp>
          <p:nvCxnSpPr>
            <p:cNvPr id="56361" name="Elbow Connector 48"/>
            <p:cNvCxnSpPr>
              <a:cxnSpLocks noChangeShapeType="1"/>
              <a:endCxn id="56376" idx="1"/>
            </p:cNvCxnSpPr>
            <p:nvPr/>
          </p:nvCxnSpPr>
          <p:spPr bwMode="auto">
            <a:xfrm rot="16200000" flipH="1">
              <a:off x="4488897" y="2826303"/>
              <a:ext cx="2194424" cy="504218"/>
            </a:xfrm>
            <a:prstGeom prst="bentConnector2">
              <a:avLst/>
            </a:prstGeom>
            <a:noFill/>
            <a:ln w="38100">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56362" name="Straight Connector 17"/>
            <p:cNvCxnSpPr>
              <a:cxnSpLocks noChangeShapeType="1"/>
            </p:cNvCxnSpPr>
            <p:nvPr/>
          </p:nvCxnSpPr>
          <p:spPr bwMode="auto">
            <a:xfrm>
              <a:off x="4114800" y="1981200"/>
              <a:ext cx="1219200"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56363" name="TextBox 58"/>
            <p:cNvSpPr txBox="1">
              <a:spLocks noChangeArrowheads="1"/>
            </p:cNvSpPr>
            <p:nvPr/>
          </p:nvSpPr>
          <p:spPr bwMode="auto">
            <a:xfrm>
              <a:off x="4098508" y="1642646"/>
              <a:ext cx="115458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solidFill>
                    <a:srgbClr val="FF0000"/>
                  </a:solidFill>
                  <a:latin typeface="Helvetica" panose="020B0604020202020204" pitchFamily="34" charset="0"/>
                </a:rPr>
                <a:t>0001 00</a:t>
              </a:r>
              <a:r>
                <a:rPr lang="en-US" altLang="en-US" sz="1600">
                  <a:latin typeface="Helvetica" panose="020B0604020202020204" pitchFamily="34" charset="0"/>
                </a:rPr>
                <a:t>00</a:t>
              </a:r>
            </a:p>
          </p:txBody>
        </p:sp>
      </p:grpSp>
      <p:sp>
        <p:nvSpPr>
          <p:cNvPr id="56334" name="Rectangle 21"/>
          <p:cNvSpPr>
            <a:spLocks noChangeArrowheads="1"/>
          </p:cNvSpPr>
          <p:nvPr/>
        </p:nvSpPr>
        <p:spPr bwMode="auto">
          <a:xfrm>
            <a:off x="8053388" y="1343026"/>
            <a:ext cx="481012" cy="3762375"/>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sz="1600" b="0" dirty="0">
              <a:latin typeface="Gill Sans" charset="0"/>
              <a:ea typeface="Gill Sans" charset="0"/>
              <a:cs typeface="Gill Sans" charset="0"/>
            </a:endParaRPr>
          </a:p>
        </p:txBody>
      </p:sp>
      <p:grpSp>
        <p:nvGrpSpPr>
          <p:cNvPr id="67" name="Group 66"/>
          <p:cNvGrpSpPr>
            <a:grpSpLocks/>
          </p:cNvGrpSpPr>
          <p:nvPr/>
        </p:nvGrpSpPr>
        <p:grpSpPr bwMode="auto">
          <a:xfrm>
            <a:off x="2971800" y="2057400"/>
            <a:ext cx="1733550" cy="338138"/>
            <a:chOff x="1447800" y="1143000"/>
            <a:chExt cx="1733549" cy="338554"/>
          </a:xfrm>
        </p:grpSpPr>
        <p:cxnSp>
          <p:nvCxnSpPr>
            <p:cNvPr id="56359" name="Elbow Connector 67"/>
            <p:cNvCxnSpPr>
              <a:cxnSpLocks noChangeShapeType="1"/>
              <a:endCxn id="56368" idx="1"/>
            </p:cNvCxnSpPr>
            <p:nvPr/>
          </p:nvCxnSpPr>
          <p:spPr bwMode="auto">
            <a:xfrm flipV="1">
              <a:off x="1447800" y="1432158"/>
              <a:ext cx="1733549" cy="15643"/>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56360" name="TextBox 68"/>
            <p:cNvSpPr txBox="1">
              <a:spLocks noChangeArrowheads="1"/>
            </p:cNvSpPr>
            <p:nvPr/>
          </p:nvSpPr>
          <p:spPr bwMode="auto">
            <a:xfrm>
              <a:off x="1524000" y="1143000"/>
              <a:ext cx="115458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solidFill>
                    <a:srgbClr val="FF0000"/>
                  </a:solidFill>
                  <a:latin typeface="Helvetica" panose="020B0604020202020204" pitchFamily="34" charset="0"/>
                </a:rPr>
                <a:t>0000 01</a:t>
              </a:r>
              <a:r>
                <a:rPr lang="en-US" altLang="en-US" sz="1600">
                  <a:latin typeface="Helvetica" panose="020B0604020202020204" pitchFamily="34" charset="0"/>
                </a:rPr>
                <a:t>00</a:t>
              </a:r>
            </a:p>
          </p:txBody>
        </p:sp>
      </p:grpSp>
      <p:grpSp>
        <p:nvGrpSpPr>
          <p:cNvPr id="76" name="Group 75"/>
          <p:cNvGrpSpPr>
            <a:grpSpLocks/>
          </p:cNvGrpSpPr>
          <p:nvPr/>
        </p:nvGrpSpPr>
        <p:grpSpPr bwMode="auto">
          <a:xfrm>
            <a:off x="5638800" y="2100263"/>
            <a:ext cx="1689100" cy="1174750"/>
            <a:chOff x="4085618" y="1627270"/>
            <a:chExt cx="1689045" cy="1174628"/>
          </a:xfrm>
        </p:grpSpPr>
        <p:cxnSp>
          <p:nvCxnSpPr>
            <p:cNvPr id="56356" name="Elbow Connector 76"/>
            <p:cNvCxnSpPr>
              <a:cxnSpLocks noChangeShapeType="1"/>
              <a:endCxn id="56378" idx="1"/>
            </p:cNvCxnSpPr>
            <p:nvPr/>
          </p:nvCxnSpPr>
          <p:spPr bwMode="auto">
            <a:xfrm rot="16200000" flipH="1">
              <a:off x="5083605" y="2110841"/>
              <a:ext cx="836073" cy="546042"/>
            </a:xfrm>
            <a:prstGeom prst="bentConnector2">
              <a:avLst/>
            </a:prstGeom>
            <a:noFill/>
            <a:ln w="38100">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56357" name="Straight Connector 77"/>
            <p:cNvCxnSpPr>
              <a:cxnSpLocks noChangeShapeType="1"/>
            </p:cNvCxnSpPr>
            <p:nvPr/>
          </p:nvCxnSpPr>
          <p:spPr bwMode="auto">
            <a:xfrm>
              <a:off x="4085618" y="1965824"/>
              <a:ext cx="1143000"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56358" name="TextBox 78"/>
            <p:cNvSpPr txBox="1">
              <a:spLocks noChangeArrowheads="1"/>
            </p:cNvSpPr>
            <p:nvPr/>
          </p:nvSpPr>
          <p:spPr bwMode="auto">
            <a:xfrm>
              <a:off x="4098508" y="1627270"/>
              <a:ext cx="114336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solidFill>
                    <a:srgbClr val="FF0000"/>
                  </a:solidFill>
                  <a:latin typeface="Helvetica" panose="020B0604020202020204" pitchFamily="34" charset="0"/>
                </a:rPr>
                <a:t>0000 11</a:t>
              </a:r>
              <a:r>
                <a:rPr lang="en-US" altLang="en-US" sz="1600">
                  <a:latin typeface="Helvetica" panose="020B0604020202020204" pitchFamily="34" charset="0"/>
                </a:rPr>
                <a:t>00</a:t>
              </a:r>
            </a:p>
          </p:txBody>
        </p:sp>
      </p:grpSp>
      <p:grpSp>
        <p:nvGrpSpPr>
          <p:cNvPr id="85" name="Group 84"/>
          <p:cNvGrpSpPr>
            <a:grpSpLocks/>
          </p:cNvGrpSpPr>
          <p:nvPr/>
        </p:nvGrpSpPr>
        <p:grpSpPr bwMode="auto">
          <a:xfrm>
            <a:off x="2971800" y="2819401"/>
            <a:ext cx="1752600" cy="506413"/>
            <a:chOff x="1447800" y="975011"/>
            <a:chExt cx="1752600" cy="506543"/>
          </a:xfrm>
        </p:grpSpPr>
        <p:cxnSp>
          <p:nvCxnSpPr>
            <p:cNvPr id="56354" name="Elbow Connector 85"/>
            <p:cNvCxnSpPr>
              <a:cxnSpLocks noChangeShapeType="1"/>
            </p:cNvCxnSpPr>
            <p:nvPr/>
          </p:nvCxnSpPr>
          <p:spPr bwMode="auto">
            <a:xfrm flipV="1">
              <a:off x="1447800" y="975011"/>
              <a:ext cx="1752600" cy="472789"/>
            </a:xfrm>
            <a:prstGeom prst="bentConnector3">
              <a:avLst>
                <a:gd name="adj1" fmla="val 67921"/>
              </a:avLst>
            </a:prstGeom>
            <a:noFill/>
            <a:ln w="38100">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56355" name="TextBox 86"/>
            <p:cNvSpPr txBox="1">
              <a:spLocks noChangeArrowheads="1"/>
            </p:cNvSpPr>
            <p:nvPr/>
          </p:nvSpPr>
          <p:spPr bwMode="auto">
            <a:xfrm>
              <a:off x="1524000" y="1143000"/>
              <a:ext cx="115458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solidFill>
                    <a:srgbClr val="FF0000"/>
                  </a:solidFill>
                  <a:latin typeface="Helvetica" panose="020B0604020202020204" pitchFamily="34" charset="0"/>
                </a:rPr>
                <a:t>0000 10</a:t>
              </a:r>
              <a:r>
                <a:rPr lang="en-US" altLang="en-US" sz="1600">
                  <a:latin typeface="Helvetica" panose="020B0604020202020204" pitchFamily="34" charset="0"/>
                </a:rPr>
                <a:t>00</a:t>
              </a:r>
            </a:p>
          </p:txBody>
        </p:sp>
      </p:grpSp>
      <p:grpSp>
        <p:nvGrpSpPr>
          <p:cNvPr id="92" name="Group 91"/>
          <p:cNvGrpSpPr>
            <a:grpSpLocks/>
          </p:cNvGrpSpPr>
          <p:nvPr/>
        </p:nvGrpSpPr>
        <p:grpSpPr bwMode="auto">
          <a:xfrm>
            <a:off x="5638801" y="1887538"/>
            <a:ext cx="1724025" cy="965200"/>
            <a:chOff x="4085618" y="1108590"/>
            <a:chExt cx="1723418" cy="965062"/>
          </a:xfrm>
        </p:grpSpPr>
        <p:cxnSp>
          <p:nvCxnSpPr>
            <p:cNvPr id="56351" name="Elbow Connector 92"/>
            <p:cNvCxnSpPr>
              <a:cxnSpLocks noChangeShapeType="1"/>
              <a:endCxn id="56380" idx="1"/>
            </p:cNvCxnSpPr>
            <p:nvPr/>
          </p:nvCxnSpPr>
          <p:spPr bwMode="auto">
            <a:xfrm rot="5400000" flipH="1" flipV="1">
              <a:off x="5015073" y="1245935"/>
              <a:ext cx="931308" cy="656618"/>
            </a:xfrm>
            <a:prstGeom prst="bentConnector2">
              <a:avLst/>
            </a:prstGeom>
            <a:noFill/>
            <a:ln w="38100">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56352" name="Straight Connector 93"/>
            <p:cNvCxnSpPr>
              <a:cxnSpLocks noChangeShapeType="1"/>
            </p:cNvCxnSpPr>
            <p:nvPr/>
          </p:nvCxnSpPr>
          <p:spPr bwMode="auto">
            <a:xfrm flipV="1">
              <a:off x="4085618" y="2037772"/>
              <a:ext cx="1066800" cy="2126"/>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56353" name="TextBox 94"/>
            <p:cNvSpPr txBox="1">
              <a:spLocks noChangeArrowheads="1"/>
            </p:cNvSpPr>
            <p:nvPr/>
          </p:nvSpPr>
          <p:spPr bwMode="auto">
            <a:xfrm>
              <a:off x="4098508" y="1735098"/>
              <a:ext cx="115458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solidFill>
                    <a:srgbClr val="FF0000"/>
                  </a:solidFill>
                  <a:latin typeface="Helvetica" panose="020B0604020202020204" pitchFamily="34" charset="0"/>
                </a:rPr>
                <a:t>0000 01</a:t>
              </a:r>
              <a:r>
                <a:rPr lang="en-US" altLang="en-US" sz="1600">
                  <a:latin typeface="Helvetica" panose="020B0604020202020204" pitchFamily="34" charset="0"/>
                </a:rPr>
                <a:t>00</a:t>
              </a:r>
            </a:p>
          </p:txBody>
        </p:sp>
      </p:grpSp>
      <p:sp>
        <p:nvSpPr>
          <p:cNvPr id="60" name="Text Box 48"/>
          <p:cNvSpPr txBox="1">
            <a:spLocks noChangeArrowheads="1"/>
          </p:cNvSpPr>
          <p:nvPr/>
        </p:nvSpPr>
        <p:spPr bwMode="auto">
          <a:xfrm>
            <a:off x="1752601" y="2711450"/>
            <a:ext cx="76517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solidFill>
                  <a:srgbClr val="FF0000"/>
                </a:solidFill>
                <a:latin typeface="Helvetica" panose="020B0604020202020204" pitchFamily="34" charset="0"/>
              </a:rPr>
              <a:t>0x06?</a:t>
            </a:r>
          </a:p>
        </p:txBody>
      </p:sp>
      <p:sp>
        <p:nvSpPr>
          <p:cNvPr id="61" name="Text Box 48"/>
          <p:cNvSpPr txBox="1">
            <a:spLocks noChangeArrowheads="1"/>
          </p:cNvSpPr>
          <p:nvPr/>
        </p:nvSpPr>
        <p:spPr bwMode="auto">
          <a:xfrm>
            <a:off x="3657601" y="4191000"/>
            <a:ext cx="1141413"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solidFill>
                  <a:srgbClr val="FF0000"/>
                </a:solidFill>
                <a:latin typeface="Helvetica" panose="020B0604020202020204" pitchFamily="34" charset="0"/>
              </a:rPr>
              <a:t>0000 01</a:t>
            </a:r>
            <a:r>
              <a:rPr lang="en-US" altLang="en-US" sz="1600">
                <a:latin typeface="Helvetica" panose="020B0604020202020204" pitchFamily="34" charset="0"/>
              </a:rPr>
              <a:t>10</a:t>
            </a:r>
          </a:p>
        </p:txBody>
      </p:sp>
      <p:grpSp>
        <p:nvGrpSpPr>
          <p:cNvPr id="5" name="Group 4"/>
          <p:cNvGrpSpPr>
            <a:grpSpLocks/>
          </p:cNvGrpSpPr>
          <p:nvPr/>
        </p:nvGrpSpPr>
        <p:grpSpPr bwMode="auto">
          <a:xfrm>
            <a:off x="4876800" y="4191000"/>
            <a:ext cx="1817688" cy="336550"/>
            <a:chOff x="3352800" y="4191000"/>
            <a:chExt cx="1817579" cy="335979"/>
          </a:xfrm>
        </p:grpSpPr>
        <p:cxnSp>
          <p:nvCxnSpPr>
            <p:cNvPr id="56349" name="Elbow Connector 67"/>
            <p:cNvCxnSpPr>
              <a:cxnSpLocks noChangeShapeType="1"/>
              <a:endCxn id="56350" idx="1"/>
            </p:cNvCxnSpPr>
            <p:nvPr/>
          </p:nvCxnSpPr>
          <p:spPr bwMode="auto">
            <a:xfrm>
              <a:off x="3352800" y="4358970"/>
              <a:ext cx="687381" cy="20"/>
            </a:xfrm>
            <a:prstGeom prst="straightConnector1">
              <a:avLst/>
            </a:prstGeom>
            <a:noFill/>
            <a:ln w="38100">
              <a:solidFill>
                <a:srgbClr val="0000FF"/>
              </a:solidFill>
              <a:prstDash val="sysDash"/>
              <a:round/>
              <a:headEnd/>
              <a:tailEnd type="arrow" w="med" len="med"/>
            </a:ln>
            <a:extLst>
              <a:ext uri="{909E8E84-426E-40dd-AFC4-6F175D3DCCD1}">
                <a14:hiddenFill xmlns:a14="http://schemas.microsoft.com/office/drawing/2010/main" xmlns="">
                  <a:noFill/>
                </a14:hiddenFill>
              </a:ext>
            </a:extLst>
          </p:spPr>
        </p:cxnSp>
        <p:sp>
          <p:nvSpPr>
            <p:cNvPr id="56350" name="Text Box 48"/>
            <p:cNvSpPr txBox="1">
              <a:spLocks noChangeArrowheads="1"/>
            </p:cNvSpPr>
            <p:nvPr/>
          </p:nvSpPr>
          <p:spPr bwMode="auto">
            <a:xfrm>
              <a:off x="4040181" y="4191000"/>
              <a:ext cx="1130198" cy="3359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u="sng">
                  <a:solidFill>
                    <a:srgbClr val="FF0000"/>
                  </a:solidFill>
                  <a:latin typeface="Helvetica" panose="020B0604020202020204" pitchFamily="34" charset="0"/>
                </a:rPr>
                <a:t>0000 11</a:t>
              </a:r>
              <a:r>
                <a:rPr lang="en-US" altLang="en-US" sz="1600" u="sng">
                  <a:latin typeface="Helvetica" panose="020B0604020202020204" pitchFamily="34" charset="0"/>
                </a:rPr>
                <a:t>10</a:t>
              </a:r>
            </a:p>
          </p:txBody>
        </p:sp>
      </p:grpSp>
      <p:sp>
        <p:nvSpPr>
          <p:cNvPr id="66" name="Text Box 48"/>
          <p:cNvSpPr txBox="1">
            <a:spLocks noChangeArrowheads="1"/>
          </p:cNvSpPr>
          <p:nvPr/>
        </p:nvSpPr>
        <p:spPr bwMode="auto">
          <a:xfrm>
            <a:off x="8686800" y="3657600"/>
            <a:ext cx="73025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solidFill>
                  <a:srgbClr val="FF0000"/>
                </a:solidFill>
                <a:latin typeface="Helvetica" panose="020B0604020202020204" pitchFamily="34" charset="0"/>
              </a:rPr>
              <a:t>0x0E!</a:t>
            </a:r>
          </a:p>
        </p:txBody>
      </p:sp>
      <p:sp>
        <p:nvSpPr>
          <p:cNvPr id="68" name="Text Box 48"/>
          <p:cNvSpPr txBox="1">
            <a:spLocks noChangeArrowheads="1"/>
          </p:cNvSpPr>
          <p:nvPr/>
        </p:nvSpPr>
        <p:spPr bwMode="auto">
          <a:xfrm>
            <a:off x="1752601" y="3397250"/>
            <a:ext cx="76517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solidFill>
                  <a:srgbClr val="FF0000"/>
                </a:solidFill>
                <a:latin typeface="Helvetica" panose="020B0604020202020204" pitchFamily="34" charset="0"/>
              </a:rPr>
              <a:t>0x09?</a:t>
            </a:r>
          </a:p>
        </p:txBody>
      </p:sp>
      <p:sp>
        <p:nvSpPr>
          <p:cNvPr id="69" name="Text Box 48"/>
          <p:cNvSpPr txBox="1">
            <a:spLocks noChangeArrowheads="1"/>
          </p:cNvSpPr>
          <p:nvPr/>
        </p:nvSpPr>
        <p:spPr bwMode="auto">
          <a:xfrm>
            <a:off x="3657601" y="4616450"/>
            <a:ext cx="11525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solidFill>
                  <a:srgbClr val="FF0000"/>
                </a:solidFill>
                <a:latin typeface="Helvetica" panose="020B0604020202020204" pitchFamily="34" charset="0"/>
              </a:rPr>
              <a:t>0000 10</a:t>
            </a:r>
            <a:r>
              <a:rPr lang="en-US" altLang="en-US" sz="1600">
                <a:latin typeface="Helvetica" panose="020B0604020202020204" pitchFamily="34" charset="0"/>
              </a:rPr>
              <a:t>01</a:t>
            </a:r>
          </a:p>
        </p:txBody>
      </p:sp>
      <p:grpSp>
        <p:nvGrpSpPr>
          <p:cNvPr id="70" name="Group 69"/>
          <p:cNvGrpSpPr>
            <a:grpSpLocks/>
          </p:cNvGrpSpPr>
          <p:nvPr/>
        </p:nvGrpSpPr>
        <p:grpSpPr bwMode="auto">
          <a:xfrm>
            <a:off x="4876801" y="4616450"/>
            <a:ext cx="1839913" cy="336550"/>
            <a:chOff x="3352800" y="4191000"/>
            <a:chExt cx="1840021" cy="335979"/>
          </a:xfrm>
        </p:grpSpPr>
        <p:cxnSp>
          <p:nvCxnSpPr>
            <p:cNvPr id="56347" name="Elbow Connector 67"/>
            <p:cNvCxnSpPr>
              <a:cxnSpLocks noChangeShapeType="1"/>
              <a:endCxn id="56348" idx="1"/>
            </p:cNvCxnSpPr>
            <p:nvPr/>
          </p:nvCxnSpPr>
          <p:spPr bwMode="auto">
            <a:xfrm>
              <a:off x="3352800" y="4358970"/>
              <a:ext cx="687381" cy="20"/>
            </a:xfrm>
            <a:prstGeom prst="straightConnector1">
              <a:avLst/>
            </a:prstGeom>
            <a:noFill/>
            <a:ln w="38100">
              <a:solidFill>
                <a:srgbClr val="0000FF"/>
              </a:solidFill>
              <a:prstDash val="sysDash"/>
              <a:round/>
              <a:headEnd/>
              <a:tailEnd type="arrow" w="med" len="med"/>
            </a:ln>
            <a:extLst>
              <a:ext uri="{909E8E84-426E-40dd-AFC4-6F175D3DCCD1}">
                <a14:hiddenFill xmlns:a14="http://schemas.microsoft.com/office/drawing/2010/main" xmlns="">
                  <a:noFill/>
                </a14:hiddenFill>
              </a:ext>
            </a:extLst>
          </p:spPr>
        </p:cxnSp>
        <p:sp>
          <p:nvSpPr>
            <p:cNvPr id="56348" name="Text Box 48"/>
            <p:cNvSpPr txBox="1">
              <a:spLocks noChangeArrowheads="1"/>
            </p:cNvSpPr>
            <p:nvPr/>
          </p:nvSpPr>
          <p:spPr bwMode="auto">
            <a:xfrm>
              <a:off x="4040181" y="4191000"/>
              <a:ext cx="1152640" cy="3359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u="sng">
                  <a:solidFill>
                    <a:srgbClr val="FF0000"/>
                  </a:solidFill>
                  <a:latin typeface="Helvetica" panose="020B0604020202020204" pitchFamily="34" charset="0"/>
                </a:rPr>
                <a:t>0000 01</a:t>
              </a:r>
              <a:r>
                <a:rPr lang="en-US" altLang="en-US" sz="1600" u="sng">
                  <a:latin typeface="Helvetica" panose="020B0604020202020204" pitchFamily="34" charset="0"/>
                </a:rPr>
                <a:t>01</a:t>
              </a:r>
            </a:p>
          </p:txBody>
        </p:sp>
      </p:grpSp>
      <p:sp>
        <p:nvSpPr>
          <p:cNvPr id="73" name="Text Box 48"/>
          <p:cNvSpPr txBox="1">
            <a:spLocks noChangeArrowheads="1"/>
          </p:cNvSpPr>
          <p:nvPr/>
        </p:nvSpPr>
        <p:spPr bwMode="auto">
          <a:xfrm>
            <a:off x="8686801" y="2057400"/>
            <a:ext cx="7080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solidFill>
                  <a:srgbClr val="FF0000"/>
                </a:solidFill>
                <a:latin typeface="Helvetica" panose="020B0604020202020204" pitchFamily="34" charset="0"/>
              </a:rPr>
              <a:t>0x05!</a:t>
            </a:r>
          </a:p>
        </p:txBody>
      </p:sp>
    </p:spTree>
    <p:extLst>
      <p:ext uri="{BB962C8B-B14F-4D97-AF65-F5344CB8AC3E}">
        <p14:creationId xmlns:p14="http://schemas.microsoft.com/office/powerpoint/2010/main" val="9893992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left)">
                                      <p:cBhvr>
                                        <p:cTn id="12" dur="500"/>
                                        <p:tgtEl>
                                          <p:spTgt spid="25"/>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left)">
                                      <p:cBhvr>
                                        <p:cTn id="16" dur="500"/>
                                        <p:tgtEl>
                                          <p:spTgt spid="2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67"/>
                                        </p:tgtEl>
                                        <p:attrNameLst>
                                          <p:attrName>style.visibility</p:attrName>
                                        </p:attrNameLst>
                                      </p:cBhvr>
                                      <p:to>
                                        <p:strVal val="visible"/>
                                      </p:to>
                                    </p:set>
                                    <p:animEffect transition="in" filter="wipe(left)">
                                      <p:cBhvr>
                                        <p:cTn id="21" dur="500"/>
                                        <p:tgtEl>
                                          <p:spTgt spid="67"/>
                                        </p:tgtEl>
                                      </p:cBhvr>
                                    </p:animEffect>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76"/>
                                        </p:tgtEl>
                                        <p:attrNameLst>
                                          <p:attrName>style.visibility</p:attrName>
                                        </p:attrNameLst>
                                      </p:cBhvr>
                                      <p:to>
                                        <p:strVal val="visible"/>
                                      </p:to>
                                    </p:set>
                                    <p:animEffect transition="in" filter="wipe(left)">
                                      <p:cBhvr>
                                        <p:cTn id="25" dur="500"/>
                                        <p:tgtEl>
                                          <p:spTgt spid="76"/>
                                        </p:tgtEl>
                                      </p:cBhvr>
                                    </p:animEffect>
                                  </p:childTnLst>
                                </p:cTn>
                              </p:par>
                            </p:childTnLst>
                          </p:cTn>
                        </p:par>
                        <p:par>
                          <p:cTn id="26" fill="hold" nodeType="afterGroup">
                            <p:stCondLst>
                              <p:cond delay="1000"/>
                            </p:stCondLst>
                            <p:childTnLst>
                              <p:par>
                                <p:cTn id="27" presetID="22" presetClass="entr" presetSubtype="8" fill="hold" nodeType="afterEffect">
                                  <p:stCondLst>
                                    <p:cond delay="0"/>
                                  </p:stCondLst>
                                  <p:childTnLst>
                                    <p:set>
                                      <p:cBhvr>
                                        <p:cTn id="28" dur="1" fill="hold">
                                          <p:stCondLst>
                                            <p:cond delay="0"/>
                                          </p:stCondLst>
                                        </p:cTn>
                                        <p:tgtEl>
                                          <p:spTgt spid="26663"/>
                                        </p:tgtEl>
                                        <p:attrNameLst>
                                          <p:attrName>style.visibility</p:attrName>
                                        </p:attrNameLst>
                                      </p:cBhvr>
                                      <p:to>
                                        <p:strVal val="visible"/>
                                      </p:to>
                                    </p:set>
                                    <p:animEffect transition="in" filter="wipe(left)">
                                      <p:cBhvr>
                                        <p:cTn id="29" dur="500"/>
                                        <p:tgtEl>
                                          <p:spTgt spid="2666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85"/>
                                        </p:tgtEl>
                                        <p:attrNameLst>
                                          <p:attrName>style.visibility</p:attrName>
                                        </p:attrNameLst>
                                      </p:cBhvr>
                                      <p:to>
                                        <p:strVal val="visible"/>
                                      </p:to>
                                    </p:set>
                                    <p:animEffect transition="in" filter="wipe(left)">
                                      <p:cBhvr>
                                        <p:cTn id="34" dur="500"/>
                                        <p:tgtEl>
                                          <p:spTgt spid="85"/>
                                        </p:tgtEl>
                                      </p:cBhvr>
                                    </p:animEffect>
                                  </p:childTnLst>
                                </p:cTn>
                              </p:par>
                            </p:childTnLst>
                          </p:cTn>
                        </p:par>
                        <p:par>
                          <p:cTn id="35" fill="hold" nodeType="afterGroup">
                            <p:stCondLst>
                              <p:cond delay="500"/>
                            </p:stCondLst>
                            <p:childTnLst>
                              <p:par>
                                <p:cTn id="36" presetID="22" presetClass="entr" presetSubtype="8" fill="hold" nodeType="afterEffect">
                                  <p:stCondLst>
                                    <p:cond delay="0"/>
                                  </p:stCondLst>
                                  <p:childTnLst>
                                    <p:set>
                                      <p:cBhvr>
                                        <p:cTn id="37" dur="1" fill="hold">
                                          <p:stCondLst>
                                            <p:cond delay="0"/>
                                          </p:stCondLst>
                                        </p:cTn>
                                        <p:tgtEl>
                                          <p:spTgt spid="92"/>
                                        </p:tgtEl>
                                        <p:attrNameLst>
                                          <p:attrName>style.visibility</p:attrName>
                                        </p:attrNameLst>
                                      </p:cBhvr>
                                      <p:to>
                                        <p:strVal val="visible"/>
                                      </p:to>
                                    </p:set>
                                    <p:animEffect transition="in" filter="wipe(left)">
                                      <p:cBhvr>
                                        <p:cTn id="38" dur="500"/>
                                        <p:tgtEl>
                                          <p:spTgt spid="92"/>
                                        </p:tgtEl>
                                      </p:cBhvr>
                                    </p:animEffect>
                                  </p:childTnLst>
                                </p:cTn>
                              </p:par>
                            </p:childTnLst>
                          </p:cTn>
                        </p:par>
                        <p:par>
                          <p:cTn id="39" fill="hold" nodeType="afterGroup">
                            <p:stCondLst>
                              <p:cond delay="1000"/>
                            </p:stCondLst>
                            <p:childTnLst>
                              <p:par>
                                <p:cTn id="40" presetID="22" presetClass="entr" presetSubtype="8" fill="hold" nodeType="afterEffect">
                                  <p:stCondLst>
                                    <p:cond delay="0"/>
                                  </p:stCondLst>
                                  <p:childTnLst>
                                    <p:set>
                                      <p:cBhvr>
                                        <p:cTn id="41" dur="1" fill="hold">
                                          <p:stCondLst>
                                            <p:cond delay="0"/>
                                          </p:stCondLst>
                                        </p:cTn>
                                        <p:tgtEl>
                                          <p:spTgt spid="26671"/>
                                        </p:tgtEl>
                                        <p:attrNameLst>
                                          <p:attrName>style.visibility</p:attrName>
                                        </p:attrNameLst>
                                      </p:cBhvr>
                                      <p:to>
                                        <p:strVal val="visible"/>
                                      </p:to>
                                    </p:set>
                                    <p:animEffect transition="in" filter="wipe(left)">
                                      <p:cBhvr>
                                        <p:cTn id="42" dur="500"/>
                                        <p:tgtEl>
                                          <p:spTgt spid="2667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60">
                                            <p:txEl>
                                              <p:pRg st="0" end="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5"/>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66">
                                            <p:txEl>
                                              <p:pRg st="0" end="0"/>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68">
                                            <p:txEl>
                                              <p:pRg st="0" end="0"/>
                                            </p:txEl>
                                          </p:spTgt>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9"/>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70"/>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0"/>
                                          </p:stCondLst>
                                        </p:cTn>
                                        <p:tgtEl>
                                          <p:spTgt spid="7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9" grpId="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99"/>
          <p:cNvGrpSpPr>
            <a:grpSpLocks/>
          </p:cNvGrpSpPr>
          <p:nvPr/>
        </p:nvGrpSpPr>
        <p:grpSpPr bwMode="auto">
          <a:xfrm>
            <a:off x="1981200" y="3613151"/>
            <a:ext cx="5106988" cy="1838325"/>
            <a:chOff x="288" y="2276"/>
            <a:chExt cx="3217" cy="1158"/>
          </a:xfrm>
        </p:grpSpPr>
        <p:sp>
          <p:nvSpPr>
            <p:cNvPr id="54316" name="Rectangle 56"/>
            <p:cNvSpPr>
              <a:spLocks noChangeArrowheads="1"/>
            </p:cNvSpPr>
            <p:nvPr/>
          </p:nvSpPr>
          <p:spPr bwMode="auto">
            <a:xfrm>
              <a:off x="288" y="2276"/>
              <a:ext cx="1258" cy="220"/>
            </a:xfrm>
            <a:prstGeom prst="rect">
              <a:avLst/>
            </a:prstGeom>
            <a:solidFill>
              <a:srgbClr val="FF66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latin typeface="Gill Sans" charset="0"/>
                  <a:ea typeface="Gill Sans" charset="0"/>
                  <a:cs typeface="Gill Sans" charset="0"/>
                </a:rPr>
                <a:t>PageTablePtrB</a:t>
              </a:r>
            </a:p>
          </p:txBody>
        </p:sp>
        <p:sp>
          <p:nvSpPr>
            <p:cNvPr id="54317" name="Line 57"/>
            <p:cNvSpPr>
              <a:spLocks noChangeShapeType="1"/>
            </p:cNvSpPr>
            <p:nvPr/>
          </p:nvSpPr>
          <p:spPr bwMode="auto">
            <a:xfrm flipV="1">
              <a:off x="1546" y="2290"/>
              <a:ext cx="772" cy="85"/>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478" tIns="44445" rIns="90478" bIns="44445" anchor="ctr"/>
            <a:lstStyle/>
            <a:p>
              <a:endParaRPr lang="en-US" b="0">
                <a:latin typeface="Gill Sans" charset="0"/>
                <a:ea typeface="Gill Sans" charset="0"/>
                <a:cs typeface="Gill Sans" charset="0"/>
              </a:endParaRPr>
            </a:p>
          </p:txBody>
        </p:sp>
        <p:grpSp>
          <p:nvGrpSpPr>
            <p:cNvPr id="54318" name="Group 98"/>
            <p:cNvGrpSpPr>
              <a:grpSpLocks/>
            </p:cNvGrpSpPr>
            <p:nvPr/>
          </p:nvGrpSpPr>
          <p:grpSpPr bwMode="auto">
            <a:xfrm>
              <a:off x="2334" y="2305"/>
              <a:ext cx="1171" cy="1129"/>
              <a:chOff x="2334" y="2305"/>
              <a:chExt cx="1171" cy="1129"/>
            </a:xfrm>
          </p:grpSpPr>
          <p:sp>
            <p:nvSpPr>
              <p:cNvPr id="54319" name="Rectangle 59"/>
              <p:cNvSpPr>
                <a:spLocks noChangeArrowheads="1"/>
              </p:cNvSpPr>
              <p:nvPr/>
            </p:nvSpPr>
            <p:spPr bwMode="auto">
              <a:xfrm>
                <a:off x="2334" y="2305"/>
                <a:ext cx="753" cy="188"/>
              </a:xfrm>
              <a:prstGeom prst="rect">
                <a:avLst/>
              </a:prstGeom>
              <a:solidFill>
                <a:srgbClr val="FFFF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charset="0"/>
                    <a:ea typeface="Gill Sans" charset="0"/>
                    <a:cs typeface="Gill Sans" charset="0"/>
                  </a:rPr>
                  <a:t>page #0</a:t>
                </a:r>
              </a:p>
            </p:txBody>
          </p:sp>
          <p:sp>
            <p:nvSpPr>
              <p:cNvPr id="54320" name="Rectangle 60"/>
              <p:cNvSpPr>
                <a:spLocks noChangeArrowheads="1"/>
              </p:cNvSpPr>
              <p:nvPr/>
            </p:nvSpPr>
            <p:spPr bwMode="auto">
              <a:xfrm>
                <a:off x="2334" y="2493"/>
                <a:ext cx="753" cy="188"/>
              </a:xfrm>
              <a:prstGeom prst="rect">
                <a:avLst/>
              </a:prstGeom>
              <a:solidFill>
                <a:srgbClr val="FFFF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charset="0"/>
                    <a:ea typeface="Gill Sans" charset="0"/>
                    <a:cs typeface="Gill Sans" charset="0"/>
                  </a:rPr>
                  <a:t>page #1</a:t>
                </a:r>
              </a:p>
            </p:txBody>
          </p:sp>
          <p:sp>
            <p:nvSpPr>
              <p:cNvPr id="54321" name="Rectangle 61"/>
              <p:cNvSpPr>
                <a:spLocks noChangeArrowheads="1"/>
              </p:cNvSpPr>
              <p:nvPr/>
            </p:nvSpPr>
            <p:spPr bwMode="auto">
              <a:xfrm>
                <a:off x="2334" y="2681"/>
                <a:ext cx="753" cy="189"/>
              </a:xfrm>
              <a:prstGeom prst="rect">
                <a:avLst/>
              </a:prstGeom>
              <a:solidFill>
                <a:srgbClr val="FFFF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charset="0"/>
                    <a:ea typeface="Gill Sans" charset="0"/>
                    <a:cs typeface="Gill Sans" charset="0"/>
                  </a:rPr>
                  <a:t>page #2</a:t>
                </a:r>
              </a:p>
            </p:txBody>
          </p:sp>
          <p:sp>
            <p:nvSpPr>
              <p:cNvPr id="54322" name="Rectangle 62"/>
              <p:cNvSpPr>
                <a:spLocks noChangeArrowheads="1"/>
              </p:cNvSpPr>
              <p:nvPr/>
            </p:nvSpPr>
            <p:spPr bwMode="auto">
              <a:xfrm>
                <a:off x="2334" y="2870"/>
                <a:ext cx="753" cy="188"/>
              </a:xfrm>
              <a:prstGeom prst="rect">
                <a:avLst/>
              </a:prstGeom>
              <a:solidFill>
                <a:srgbClr val="FFFF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charset="0"/>
                    <a:ea typeface="Gill Sans" charset="0"/>
                    <a:cs typeface="Gill Sans" charset="0"/>
                  </a:rPr>
                  <a:t>page #3</a:t>
                </a:r>
              </a:p>
            </p:txBody>
          </p:sp>
          <p:sp>
            <p:nvSpPr>
              <p:cNvPr id="54323" name="Rectangle 64"/>
              <p:cNvSpPr>
                <a:spLocks noChangeArrowheads="1"/>
              </p:cNvSpPr>
              <p:nvPr/>
            </p:nvSpPr>
            <p:spPr bwMode="auto">
              <a:xfrm>
                <a:off x="2334" y="3246"/>
                <a:ext cx="753" cy="188"/>
              </a:xfrm>
              <a:prstGeom prst="rect">
                <a:avLst/>
              </a:prstGeom>
              <a:solidFill>
                <a:srgbClr val="FFFF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charset="0"/>
                    <a:ea typeface="Gill Sans" charset="0"/>
                    <a:cs typeface="Gill Sans" charset="0"/>
                  </a:rPr>
                  <a:t>page #5</a:t>
                </a:r>
              </a:p>
            </p:txBody>
          </p:sp>
          <p:sp>
            <p:nvSpPr>
              <p:cNvPr id="54324" name="Rectangle 66"/>
              <p:cNvSpPr>
                <a:spLocks noChangeArrowheads="1"/>
              </p:cNvSpPr>
              <p:nvPr/>
            </p:nvSpPr>
            <p:spPr bwMode="auto">
              <a:xfrm>
                <a:off x="3085" y="2305"/>
                <a:ext cx="420" cy="188"/>
              </a:xfrm>
              <a:prstGeom prst="rect">
                <a:avLst/>
              </a:prstGeom>
              <a:solidFill>
                <a:srgbClr val="FFFF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a:latin typeface="Gill Sans" charset="0"/>
                    <a:ea typeface="Gill Sans" charset="0"/>
                    <a:cs typeface="Gill Sans" charset="0"/>
                  </a:rPr>
                  <a:t>V,R</a:t>
                </a:r>
              </a:p>
            </p:txBody>
          </p:sp>
          <p:sp>
            <p:nvSpPr>
              <p:cNvPr id="54325" name="Rectangle 67"/>
              <p:cNvSpPr>
                <a:spLocks noChangeArrowheads="1"/>
              </p:cNvSpPr>
              <p:nvPr/>
            </p:nvSpPr>
            <p:spPr bwMode="auto">
              <a:xfrm>
                <a:off x="3085" y="2493"/>
                <a:ext cx="420" cy="188"/>
              </a:xfrm>
              <a:prstGeom prst="rect">
                <a:avLst/>
              </a:prstGeom>
              <a:solidFill>
                <a:srgbClr val="FFFF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a:latin typeface="Gill Sans" charset="0"/>
                    <a:ea typeface="Gill Sans" charset="0"/>
                    <a:cs typeface="Gill Sans" charset="0"/>
                  </a:rPr>
                  <a:t>N</a:t>
                </a:r>
              </a:p>
            </p:txBody>
          </p:sp>
          <p:sp>
            <p:nvSpPr>
              <p:cNvPr id="54326" name="Rectangle 68"/>
              <p:cNvSpPr>
                <a:spLocks noChangeArrowheads="1"/>
              </p:cNvSpPr>
              <p:nvPr/>
            </p:nvSpPr>
            <p:spPr bwMode="auto">
              <a:xfrm>
                <a:off x="3085" y="2681"/>
                <a:ext cx="420" cy="189"/>
              </a:xfrm>
              <a:prstGeom prst="rect">
                <a:avLst/>
              </a:prstGeom>
              <a:solidFill>
                <a:srgbClr val="FFFF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a:latin typeface="Gill Sans" charset="0"/>
                    <a:ea typeface="Gill Sans" charset="0"/>
                    <a:cs typeface="Gill Sans" charset="0"/>
                  </a:rPr>
                  <a:t>V,R,W</a:t>
                </a:r>
              </a:p>
            </p:txBody>
          </p:sp>
          <p:sp>
            <p:nvSpPr>
              <p:cNvPr id="54327" name="Rectangle 69"/>
              <p:cNvSpPr>
                <a:spLocks noChangeArrowheads="1"/>
              </p:cNvSpPr>
              <p:nvPr/>
            </p:nvSpPr>
            <p:spPr bwMode="auto">
              <a:xfrm>
                <a:off x="3085" y="2870"/>
                <a:ext cx="420" cy="188"/>
              </a:xfrm>
              <a:prstGeom prst="rect">
                <a:avLst/>
              </a:prstGeom>
              <a:solidFill>
                <a:srgbClr val="FFFF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a:latin typeface="Gill Sans" charset="0"/>
                    <a:ea typeface="Gill Sans" charset="0"/>
                    <a:cs typeface="Gill Sans" charset="0"/>
                  </a:rPr>
                  <a:t>N</a:t>
                </a:r>
              </a:p>
            </p:txBody>
          </p:sp>
          <p:grpSp>
            <p:nvGrpSpPr>
              <p:cNvPr id="54328" name="Group 94"/>
              <p:cNvGrpSpPr>
                <a:grpSpLocks/>
              </p:cNvGrpSpPr>
              <p:nvPr/>
            </p:nvGrpSpPr>
            <p:grpSpPr bwMode="auto">
              <a:xfrm>
                <a:off x="2334" y="3058"/>
                <a:ext cx="1171" cy="188"/>
                <a:chOff x="2334" y="3058"/>
                <a:chExt cx="1171" cy="188"/>
              </a:xfrm>
            </p:grpSpPr>
            <p:sp>
              <p:nvSpPr>
                <p:cNvPr id="54330" name="Rectangle 63"/>
                <p:cNvSpPr>
                  <a:spLocks noChangeArrowheads="1"/>
                </p:cNvSpPr>
                <p:nvPr/>
              </p:nvSpPr>
              <p:spPr bwMode="auto">
                <a:xfrm>
                  <a:off x="2334" y="3058"/>
                  <a:ext cx="753" cy="188"/>
                </a:xfrm>
                <a:prstGeom prst="rect">
                  <a:avLst/>
                </a:prstGeom>
                <a:solidFill>
                  <a:srgbClr val="FFFF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charset="0"/>
                      <a:ea typeface="Gill Sans" charset="0"/>
                      <a:cs typeface="Gill Sans" charset="0"/>
                    </a:rPr>
                    <a:t>page #4</a:t>
                  </a:r>
                </a:p>
              </p:txBody>
            </p:sp>
            <p:sp>
              <p:nvSpPr>
                <p:cNvPr id="54331" name="Rectangle 70"/>
                <p:cNvSpPr>
                  <a:spLocks noChangeArrowheads="1"/>
                </p:cNvSpPr>
                <p:nvPr/>
              </p:nvSpPr>
              <p:spPr bwMode="auto">
                <a:xfrm>
                  <a:off x="3085" y="3058"/>
                  <a:ext cx="420" cy="188"/>
                </a:xfrm>
                <a:prstGeom prst="rect">
                  <a:avLst/>
                </a:prstGeom>
                <a:solidFill>
                  <a:srgbClr val="FFFF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a:latin typeface="Gill Sans" charset="0"/>
                      <a:ea typeface="Gill Sans" charset="0"/>
                      <a:cs typeface="Gill Sans" charset="0"/>
                    </a:rPr>
                    <a:t>V,R</a:t>
                  </a:r>
                </a:p>
              </p:txBody>
            </p:sp>
          </p:grpSp>
          <p:sp>
            <p:nvSpPr>
              <p:cNvPr id="54329" name="Rectangle 71"/>
              <p:cNvSpPr>
                <a:spLocks noChangeArrowheads="1"/>
              </p:cNvSpPr>
              <p:nvPr/>
            </p:nvSpPr>
            <p:spPr bwMode="auto">
              <a:xfrm>
                <a:off x="3085" y="3246"/>
                <a:ext cx="420" cy="188"/>
              </a:xfrm>
              <a:prstGeom prst="rect">
                <a:avLst/>
              </a:prstGeom>
              <a:solidFill>
                <a:srgbClr val="FFFF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a:latin typeface="Gill Sans" charset="0"/>
                    <a:ea typeface="Gill Sans" charset="0"/>
                    <a:cs typeface="Gill Sans" charset="0"/>
                  </a:rPr>
                  <a:t>V,R,W</a:t>
                </a:r>
              </a:p>
            </p:txBody>
          </p:sp>
        </p:grpSp>
      </p:grpSp>
      <p:grpSp>
        <p:nvGrpSpPr>
          <p:cNvPr id="5" name="Group 95"/>
          <p:cNvGrpSpPr>
            <a:grpSpLocks/>
          </p:cNvGrpSpPr>
          <p:nvPr/>
        </p:nvGrpSpPr>
        <p:grpSpPr bwMode="auto">
          <a:xfrm>
            <a:off x="5227638" y="4852988"/>
            <a:ext cx="1858962" cy="298450"/>
            <a:chOff x="2334" y="3058"/>
            <a:chExt cx="1171" cy="188"/>
          </a:xfrm>
        </p:grpSpPr>
        <p:sp>
          <p:nvSpPr>
            <p:cNvPr id="54314" name="Rectangle 96"/>
            <p:cNvSpPr>
              <a:spLocks noChangeArrowheads="1"/>
            </p:cNvSpPr>
            <p:nvPr/>
          </p:nvSpPr>
          <p:spPr bwMode="auto">
            <a:xfrm>
              <a:off x="2334" y="3058"/>
              <a:ext cx="753" cy="188"/>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charset="0"/>
                  <a:ea typeface="Gill Sans" charset="0"/>
                  <a:cs typeface="Gill Sans" charset="0"/>
                </a:rPr>
                <a:t>page #4</a:t>
              </a:r>
            </a:p>
          </p:txBody>
        </p:sp>
        <p:sp>
          <p:nvSpPr>
            <p:cNvPr id="54315" name="Rectangle 97"/>
            <p:cNvSpPr>
              <a:spLocks noChangeArrowheads="1"/>
            </p:cNvSpPr>
            <p:nvPr/>
          </p:nvSpPr>
          <p:spPr bwMode="auto">
            <a:xfrm>
              <a:off x="3085" y="3058"/>
              <a:ext cx="420" cy="188"/>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a:latin typeface="Gill Sans" charset="0"/>
                  <a:ea typeface="Gill Sans" charset="0"/>
                  <a:cs typeface="Gill Sans" charset="0"/>
                </a:rPr>
                <a:t>V,R</a:t>
              </a:r>
            </a:p>
          </p:txBody>
        </p:sp>
      </p:grpSp>
      <p:sp>
        <p:nvSpPr>
          <p:cNvPr id="54275" name="Rectangle 8"/>
          <p:cNvSpPr>
            <a:spLocks noGrp="1" noChangeArrowheads="1"/>
          </p:cNvSpPr>
          <p:nvPr>
            <p:ph type="title"/>
          </p:nvPr>
        </p:nvSpPr>
        <p:spPr/>
        <p:txBody>
          <a:bodyPr/>
          <a:lstStyle/>
          <a:p>
            <a:r>
              <a:rPr lang="en-US" altLang="ko-KR"/>
              <a:t>What about Sharing?</a:t>
            </a:r>
          </a:p>
        </p:txBody>
      </p:sp>
      <p:grpSp>
        <p:nvGrpSpPr>
          <p:cNvPr id="6" name="Group 73"/>
          <p:cNvGrpSpPr>
            <a:grpSpLocks/>
          </p:cNvGrpSpPr>
          <p:nvPr/>
        </p:nvGrpSpPr>
        <p:grpSpPr bwMode="auto">
          <a:xfrm>
            <a:off x="1984374" y="685800"/>
            <a:ext cx="4637088" cy="704850"/>
            <a:chOff x="371" y="296"/>
            <a:chExt cx="2921" cy="444"/>
          </a:xfrm>
        </p:grpSpPr>
        <p:grpSp>
          <p:nvGrpSpPr>
            <p:cNvPr id="54310" name="Group 12"/>
            <p:cNvGrpSpPr>
              <a:grpSpLocks/>
            </p:cNvGrpSpPr>
            <p:nvPr/>
          </p:nvGrpSpPr>
          <p:grpSpPr bwMode="auto">
            <a:xfrm>
              <a:off x="1676" y="447"/>
              <a:ext cx="1616" cy="238"/>
              <a:chOff x="480" y="624"/>
              <a:chExt cx="1968" cy="336"/>
            </a:xfrm>
          </p:grpSpPr>
          <p:sp>
            <p:nvSpPr>
              <p:cNvPr id="54312" name="Rectangle 13"/>
              <p:cNvSpPr>
                <a:spLocks noChangeArrowheads="1"/>
              </p:cNvSpPr>
              <p:nvPr/>
            </p:nvSpPr>
            <p:spPr bwMode="auto">
              <a:xfrm>
                <a:off x="1248" y="624"/>
                <a:ext cx="1200" cy="336"/>
              </a:xfrm>
              <a:prstGeom prst="rect">
                <a:avLst/>
              </a:prstGeom>
              <a:solidFill>
                <a:srgbClr val="00CCFF"/>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charset="0"/>
                    <a:ea typeface="Gill Sans" charset="0"/>
                    <a:cs typeface="Gill Sans" charset="0"/>
                  </a:rPr>
                  <a:t>Offset</a:t>
                </a:r>
              </a:p>
            </p:txBody>
          </p:sp>
          <p:sp>
            <p:nvSpPr>
              <p:cNvPr id="54313" name="Rectangle 14"/>
              <p:cNvSpPr>
                <a:spLocks noChangeArrowheads="1"/>
              </p:cNvSpPr>
              <p:nvPr/>
            </p:nvSpPr>
            <p:spPr bwMode="auto">
              <a:xfrm>
                <a:off x="480" y="624"/>
                <a:ext cx="768" cy="336"/>
              </a:xfrm>
              <a:prstGeom prst="rect">
                <a:avLst/>
              </a:prstGeom>
              <a:solidFill>
                <a:schemeClr val="hlink"/>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75000"/>
                  </a:lnSpc>
                </a:pPr>
                <a:r>
                  <a:rPr lang="en-US" altLang="en-US" sz="1600" b="0" dirty="0">
                    <a:latin typeface="Gill Sans" charset="0"/>
                    <a:ea typeface="Gill Sans" charset="0"/>
                    <a:cs typeface="Gill Sans" charset="0"/>
                  </a:rPr>
                  <a:t>Virtual</a:t>
                </a:r>
              </a:p>
              <a:p>
                <a:pPr eaLnBrk="1" hangingPunct="1">
                  <a:lnSpc>
                    <a:spcPct val="75000"/>
                  </a:lnSpc>
                </a:pPr>
                <a:r>
                  <a:rPr lang="en-US" altLang="en-US" sz="1600" b="0" dirty="0">
                    <a:latin typeface="Gill Sans" charset="0"/>
                    <a:ea typeface="Gill Sans" charset="0"/>
                    <a:cs typeface="Gill Sans" charset="0"/>
                  </a:rPr>
                  <a:t>Page #</a:t>
                </a:r>
              </a:p>
            </p:txBody>
          </p:sp>
        </p:grpSp>
        <p:sp>
          <p:nvSpPr>
            <p:cNvPr id="54311" name="Text Box 15"/>
            <p:cNvSpPr txBox="1">
              <a:spLocks noChangeArrowheads="1"/>
            </p:cNvSpPr>
            <p:nvPr/>
          </p:nvSpPr>
          <p:spPr bwMode="auto">
            <a:xfrm>
              <a:off x="371" y="296"/>
              <a:ext cx="1199" cy="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r" eaLnBrk="1" hangingPunct="1"/>
              <a:r>
                <a:rPr lang="en-US" altLang="en-US" sz="2000" b="0" dirty="0">
                  <a:latin typeface="Gill Sans" charset="0"/>
                  <a:ea typeface="Gill Sans" charset="0"/>
                  <a:cs typeface="Gill Sans" charset="0"/>
                </a:rPr>
                <a:t>Virtual Address</a:t>
              </a:r>
            </a:p>
            <a:p>
              <a:pPr algn="r" eaLnBrk="1" hangingPunct="1"/>
              <a:r>
                <a:rPr lang="en-US" altLang="en-US" sz="2000" b="0" dirty="0">
                  <a:latin typeface="Gill Sans" charset="0"/>
                  <a:ea typeface="Gill Sans" charset="0"/>
                  <a:cs typeface="Gill Sans" charset="0"/>
                </a:rPr>
                <a:t>(Process A):</a:t>
              </a:r>
            </a:p>
          </p:txBody>
        </p:sp>
      </p:grpSp>
      <p:grpSp>
        <p:nvGrpSpPr>
          <p:cNvPr id="8" name="Group 93"/>
          <p:cNvGrpSpPr>
            <a:grpSpLocks/>
          </p:cNvGrpSpPr>
          <p:nvPr/>
        </p:nvGrpSpPr>
        <p:grpSpPr bwMode="auto">
          <a:xfrm>
            <a:off x="2057400" y="1631951"/>
            <a:ext cx="5030788" cy="1838325"/>
            <a:chOff x="336" y="1028"/>
            <a:chExt cx="3169" cy="1158"/>
          </a:xfrm>
        </p:grpSpPr>
        <p:sp>
          <p:nvSpPr>
            <p:cNvPr id="54294" name="Rectangle 24"/>
            <p:cNvSpPr>
              <a:spLocks noChangeArrowheads="1"/>
            </p:cNvSpPr>
            <p:nvPr/>
          </p:nvSpPr>
          <p:spPr bwMode="auto">
            <a:xfrm>
              <a:off x="336" y="1028"/>
              <a:ext cx="1210" cy="220"/>
            </a:xfrm>
            <a:prstGeom prst="rect">
              <a:avLst/>
            </a:prstGeom>
            <a:solidFill>
              <a:srgbClr val="FF66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latin typeface="Gill Sans" charset="0"/>
                  <a:ea typeface="Gill Sans" charset="0"/>
                  <a:cs typeface="Gill Sans" charset="0"/>
                </a:rPr>
                <a:t>PageTablePtrA</a:t>
              </a:r>
            </a:p>
          </p:txBody>
        </p:sp>
        <p:sp>
          <p:nvSpPr>
            <p:cNvPr id="54295" name="Line 25"/>
            <p:cNvSpPr>
              <a:spLocks noChangeShapeType="1"/>
            </p:cNvSpPr>
            <p:nvPr/>
          </p:nvSpPr>
          <p:spPr bwMode="auto">
            <a:xfrm flipV="1">
              <a:off x="1546" y="1076"/>
              <a:ext cx="772" cy="51"/>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478" tIns="44445" rIns="90478" bIns="44445" anchor="ctr"/>
            <a:lstStyle/>
            <a:p>
              <a:endParaRPr lang="en-US" b="0">
                <a:latin typeface="Gill Sans" charset="0"/>
                <a:ea typeface="Gill Sans" charset="0"/>
                <a:cs typeface="Gill Sans" charset="0"/>
              </a:endParaRPr>
            </a:p>
          </p:txBody>
        </p:sp>
        <p:grpSp>
          <p:nvGrpSpPr>
            <p:cNvPr id="54296" name="Group 92"/>
            <p:cNvGrpSpPr>
              <a:grpSpLocks/>
            </p:cNvGrpSpPr>
            <p:nvPr/>
          </p:nvGrpSpPr>
          <p:grpSpPr bwMode="auto">
            <a:xfrm>
              <a:off x="2334" y="1057"/>
              <a:ext cx="1171" cy="1129"/>
              <a:chOff x="2334" y="1057"/>
              <a:chExt cx="1171" cy="1129"/>
            </a:xfrm>
          </p:grpSpPr>
          <p:sp>
            <p:nvSpPr>
              <p:cNvPr id="54297" name="Rectangle 27"/>
              <p:cNvSpPr>
                <a:spLocks noChangeArrowheads="1"/>
              </p:cNvSpPr>
              <p:nvPr/>
            </p:nvSpPr>
            <p:spPr bwMode="auto">
              <a:xfrm>
                <a:off x="2334" y="1057"/>
                <a:ext cx="753" cy="188"/>
              </a:xfrm>
              <a:prstGeom prst="rect">
                <a:avLst/>
              </a:prstGeom>
              <a:solidFill>
                <a:srgbClr val="99FF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charset="0"/>
                    <a:ea typeface="Gill Sans" charset="0"/>
                    <a:cs typeface="Gill Sans" charset="0"/>
                  </a:rPr>
                  <a:t>page #0</a:t>
                </a:r>
              </a:p>
            </p:txBody>
          </p:sp>
          <p:sp>
            <p:nvSpPr>
              <p:cNvPr id="54298" name="Rectangle 28"/>
              <p:cNvSpPr>
                <a:spLocks noChangeArrowheads="1"/>
              </p:cNvSpPr>
              <p:nvPr/>
            </p:nvSpPr>
            <p:spPr bwMode="auto">
              <a:xfrm>
                <a:off x="2334" y="1245"/>
                <a:ext cx="753" cy="188"/>
              </a:xfrm>
              <a:prstGeom prst="rect">
                <a:avLst/>
              </a:prstGeom>
              <a:solidFill>
                <a:srgbClr val="99FF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charset="0"/>
                    <a:ea typeface="Gill Sans" charset="0"/>
                    <a:cs typeface="Gill Sans" charset="0"/>
                  </a:rPr>
                  <a:t>page #1</a:t>
                </a:r>
              </a:p>
            </p:txBody>
          </p:sp>
          <p:sp>
            <p:nvSpPr>
              <p:cNvPr id="54299" name="Rectangle 30"/>
              <p:cNvSpPr>
                <a:spLocks noChangeArrowheads="1"/>
              </p:cNvSpPr>
              <p:nvPr/>
            </p:nvSpPr>
            <p:spPr bwMode="auto">
              <a:xfrm>
                <a:off x="2334" y="1622"/>
                <a:ext cx="753" cy="188"/>
              </a:xfrm>
              <a:prstGeom prst="rect">
                <a:avLst/>
              </a:prstGeom>
              <a:solidFill>
                <a:srgbClr val="99FF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charset="0"/>
                    <a:ea typeface="Gill Sans" charset="0"/>
                    <a:cs typeface="Gill Sans" charset="0"/>
                  </a:rPr>
                  <a:t>page #3</a:t>
                </a:r>
              </a:p>
            </p:txBody>
          </p:sp>
          <p:sp>
            <p:nvSpPr>
              <p:cNvPr id="54300" name="Rectangle 31"/>
              <p:cNvSpPr>
                <a:spLocks noChangeArrowheads="1"/>
              </p:cNvSpPr>
              <p:nvPr/>
            </p:nvSpPr>
            <p:spPr bwMode="auto">
              <a:xfrm>
                <a:off x="2334" y="1810"/>
                <a:ext cx="753" cy="188"/>
              </a:xfrm>
              <a:prstGeom prst="rect">
                <a:avLst/>
              </a:prstGeom>
              <a:solidFill>
                <a:srgbClr val="99FF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charset="0"/>
                    <a:ea typeface="Gill Sans" charset="0"/>
                    <a:cs typeface="Gill Sans" charset="0"/>
                  </a:rPr>
                  <a:t>page #4</a:t>
                </a:r>
              </a:p>
            </p:txBody>
          </p:sp>
          <p:sp>
            <p:nvSpPr>
              <p:cNvPr id="54301" name="Rectangle 32"/>
              <p:cNvSpPr>
                <a:spLocks noChangeArrowheads="1"/>
              </p:cNvSpPr>
              <p:nvPr/>
            </p:nvSpPr>
            <p:spPr bwMode="auto">
              <a:xfrm>
                <a:off x="2334" y="1998"/>
                <a:ext cx="753" cy="188"/>
              </a:xfrm>
              <a:prstGeom prst="rect">
                <a:avLst/>
              </a:prstGeom>
              <a:solidFill>
                <a:srgbClr val="99FF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charset="0"/>
                    <a:ea typeface="Gill Sans" charset="0"/>
                    <a:cs typeface="Gill Sans" charset="0"/>
                  </a:rPr>
                  <a:t>page #5</a:t>
                </a:r>
              </a:p>
            </p:txBody>
          </p:sp>
          <p:sp>
            <p:nvSpPr>
              <p:cNvPr id="54302" name="Rectangle 34"/>
              <p:cNvSpPr>
                <a:spLocks noChangeArrowheads="1"/>
              </p:cNvSpPr>
              <p:nvPr/>
            </p:nvSpPr>
            <p:spPr bwMode="auto">
              <a:xfrm>
                <a:off x="3085" y="1057"/>
                <a:ext cx="420" cy="188"/>
              </a:xfrm>
              <a:prstGeom prst="rect">
                <a:avLst/>
              </a:prstGeom>
              <a:solidFill>
                <a:srgbClr val="99FF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a:latin typeface="Gill Sans" charset="0"/>
                    <a:ea typeface="Gill Sans" charset="0"/>
                    <a:cs typeface="Gill Sans" charset="0"/>
                  </a:rPr>
                  <a:t>V,R</a:t>
                </a:r>
              </a:p>
            </p:txBody>
          </p:sp>
          <p:sp>
            <p:nvSpPr>
              <p:cNvPr id="54303" name="Rectangle 35"/>
              <p:cNvSpPr>
                <a:spLocks noChangeArrowheads="1"/>
              </p:cNvSpPr>
              <p:nvPr/>
            </p:nvSpPr>
            <p:spPr bwMode="auto">
              <a:xfrm>
                <a:off x="3085" y="1245"/>
                <a:ext cx="420" cy="188"/>
              </a:xfrm>
              <a:prstGeom prst="rect">
                <a:avLst/>
              </a:prstGeom>
              <a:solidFill>
                <a:srgbClr val="99FF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a:latin typeface="Gill Sans" charset="0"/>
                    <a:ea typeface="Gill Sans" charset="0"/>
                    <a:cs typeface="Gill Sans" charset="0"/>
                  </a:rPr>
                  <a:t>V,R</a:t>
                </a:r>
              </a:p>
            </p:txBody>
          </p:sp>
          <p:grpSp>
            <p:nvGrpSpPr>
              <p:cNvPr id="54304" name="Group 88"/>
              <p:cNvGrpSpPr>
                <a:grpSpLocks/>
              </p:cNvGrpSpPr>
              <p:nvPr/>
            </p:nvGrpSpPr>
            <p:grpSpPr bwMode="auto">
              <a:xfrm>
                <a:off x="2334" y="1433"/>
                <a:ext cx="1171" cy="189"/>
                <a:chOff x="2334" y="1433"/>
                <a:chExt cx="1171" cy="189"/>
              </a:xfrm>
            </p:grpSpPr>
            <p:sp>
              <p:nvSpPr>
                <p:cNvPr id="54308" name="Rectangle 29"/>
                <p:cNvSpPr>
                  <a:spLocks noChangeArrowheads="1"/>
                </p:cNvSpPr>
                <p:nvPr/>
              </p:nvSpPr>
              <p:spPr bwMode="auto">
                <a:xfrm>
                  <a:off x="2334" y="1433"/>
                  <a:ext cx="753" cy="189"/>
                </a:xfrm>
                <a:prstGeom prst="rect">
                  <a:avLst/>
                </a:prstGeom>
                <a:solidFill>
                  <a:srgbClr val="99FF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charset="0"/>
                      <a:ea typeface="Gill Sans" charset="0"/>
                      <a:cs typeface="Gill Sans" charset="0"/>
                    </a:rPr>
                    <a:t>page #2</a:t>
                  </a:r>
                </a:p>
              </p:txBody>
            </p:sp>
            <p:sp>
              <p:nvSpPr>
                <p:cNvPr id="54309" name="Rectangle 36"/>
                <p:cNvSpPr>
                  <a:spLocks noChangeArrowheads="1"/>
                </p:cNvSpPr>
                <p:nvPr/>
              </p:nvSpPr>
              <p:spPr bwMode="auto">
                <a:xfrm>
                  <a:off x="3085" y="1433"/>
                  <a:ext cx="420" cy="189"/>
                </a:xfrm>
                <a:prstGeom prst="rect">
                  <a:avLst/>
                </a:prstGeom>
                <a:solidFill>
                  <a:srgbClr val="99FF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a:latin typeface="Gill Sans" charset="0"/>
                      <a:ea typeface="Gill Sans" charset="0"/>
                      <a:cs typeface="Gill Sans" charset="0"/>
                    </a:rPr>
                    <a:t>V,R,W</a:t>
                  </a:r>
                </a:p>
              </p:txBody>
            </p:sp>
          </p:grpSp>
          <p:sp>
            <p:nvSpPr>
              <p:cNvPr id="54305" name="Rectangle 37"/>
              <p:cNvSpPr>
                <a:spLocks noChangeArrowheads="1"/>
              </p:cNvSpPr>
              <p:nvPr/>
            </p:nvSpPr>
            <p:spPr bwMode="auto">
              <a:xfrm>
                <a:off x="3085" y="1622"/>
                <a:ext cx="420" cy="188"/>
              </a:xfrm>
              <a:prstGeom prst="rect">
                <a:avLst/>
              </a:prstGeom>
              <a:solidFill>
                <a:srgbClr val="99FF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a:latin typeface="Gill Sans" charset="0"/>
                    <a:ea typeface="Gill Sans" charset="0"/>
                    <a:cs typeface="Gill Sans" charset="0"/>
                  </a:rPr>
                  <a:t>V,R,W</a:t>
                </a:r>
              </a:p>
            </p:txBody>
          </p:sp>
          <p:sp>
            <p:nvSpPr>
              <p:cNvPr id="54306" name="Rectangle 38"/>
              <p:cNvSpPr>
                <a:spLocks noChangeArrowheads="1"/>
              </p:cNvSpPr>
              <p:nvPr/>
            </p:nvSpPr>
            <p:spPr bwMode="auto">
              <a:xfrm>
                <a:off x="3085" y="1810"/>
                <a:ext cx="420" cy="188"/>
              </a:xfrm>
              <a:prstGeom prst="rect">
                <a:avLst/>
              </a:prstGeom>
              <a:solidFill>
                <a:srgbClr val="99FF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a:latin typeface="Gill Sans" charset="0"/>
                    <a:ea typeface="Gill Sans" charset="0"/>
                    <a:cs typeface="Gill Sans" charset="0"/>
                  </a:rPr>
                  <a:t>N</a:t>
                </a:r>
              </a:p>
            </p:txBody>
          </p:sp>
          <p:sp>
            <p:nvSpPr>
              <p:cNvPr id="54307" name="Rectangle 39"/>
              <p:cNvSpPr>
                <a:spLocks noChangeArrowheads="1"/>
              </p:cNvSpPr>
              <p:nvPr/>
            </p:nvSpPr>
            <p:spPr bwMode="auto">
              <a:xfrm>
                <a:off x="3085" y="1998"/>
                <a:ext cx="420" cy="188"/>
              </a:xfrm>
              <a:prstGeom prst="rect">
                <a:avLst/>
              </a:prstGeom>
              <a:solidFill>
                <a:srgbClr val="99FF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a:latin typeface="Gill Sans" charset="0"/>
                    <a:ea typeface="Gill Sans" charset="0"/>
                    <a:cs typeface="Gill Sans" charset="0"/>
                  </a:rPr>
                  <a:t>V,R,W</a:t>
                </a:r>
              </a:p>
            </p:txBody>
          </p:sp>
        </p:grpSp>
      </p:grpSp>
      <p:grpSp>
        <p:nvGrpSpPr>
          <p:cNvPr id="11" name="Group 72"/>
          <p:cNvGrpSpPr>
            <a:grpSpLocks/>
          </p:cNvGrpSpPr>
          <p:nvPr/>
        </p:nvGrpSpPr>
        <p:grpSpPr bwMode="auto">
          <a:xfrm>
            <a:off x="1982788" y="5562600"/>
            <a:ext cx="4638675" cy="704850"/>
            <a:chOff x="562" y="3436"/>
            <a:chExt cx="2922" cy="444"/>
          </a:xfrm>
        </p:grpSpPr>
        <p:grpSp>
          <p:nvGrpSpPr>
            <p:cNvPr id="54290" name="Group 51"/>
            <p:cNvGrpSpPr>
              <a:grpSpLocks/>
            </p:cNvGrpSpPr>
            <p:nvPr/>
          </p:nvGrpSpPr>
          <p:grpSpPr bwMode="auto">
            <a:xfrm>
              <a:off x="1868" y="3567"/>
              <a:ext cx="1616" cy="238"/>
              <a:chOff x="480" y="624"/>
              <a:chExt cx="1968" cy="336"/>
            </a:xfrm>
          </p:grpSpPr>
          <p:sp>
            <p:nvSpPr>
              <p:cNvPr id="54292" name="Rectangle 52"/>
              <p:cNvSpPr>
                <a:spLocks noChangeArrowheads="1"/>
              </p:cNvSpPr>
              <p:nvPr/>
            </p:nvSpPr>
            <p:spPr bwMode="auto">
              <a:xfrm>
                <a:off x="1248" y="624"/>
                <a:ext cx="1200" cy="336"/>
              </a:xfrm>
              <a:prstGeom prst="rect">
                <a:avLst/>
              </a:prstGeom>
              <a:solidFill>
                <a:srgbClr val="00CCFF"/>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charset="0"/>
                    <a:ea typeface="Gill Sans" charset="0"/>
                    <a:cs typeface="Gill Sans" charset="0"/>
                  </a:rPr>
                  <a:t>Offset</a:t>
                </a:r>
              </a:p>
            </p:txBody>
          </p:sp>
          <p:sp>
            <p:nvSpPr>
              <p:cNvPr id="54293" name="Rectangle 53"/>
              <p:cNvSpPr>
                <a:spLocks noChangeArrowheads="1"/>
              </p:cNvSpPr>
              <p:nvPr/>
            </p:nvSpPr>
            <p:spPr bwMode="auto">
              <a:xfrm>
                <a:off x="480" y="624"/>
                <a:ext cx="768" cy="336"/>
              </a:xfrm>
              <a:prstGeom prst="rect">
                <a:avLst/>
              </a:prstGeom>
              <a:solidFill>
                <a:schemeClr val="hlink"/>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75000"/>
                  </a:lnSpc>
                </a:pPr>
                <a:r>
                  <a:rPr lang="en-US" altLang="en-US" sz="1600" b="0" dirty="0">
                    <a:latin typeface="Gill Sans" charset="0"/>
                    <a:ea typeface="Gill Sans" charset="0"/>
                    <a:cs typeface="Gill Sans" charset="0"/>
                  </a:rPr>
                  <a:t>Virtual</a:t>
                </a:r>
              </a:p>
              <a:p>
                <a:pPr eaLnBrk="1" hangingPunct="1">
                  <a:lnSpc>
                    <a:spcPct val="75000"/>
                  </a:lnSpc>
                </a:pPr>
                <a:r>
                  <a:rPr lang="en-US" altLang="en-US" sz="1600" b="0" dirty="0">
                    <a:latin typeface="Gill Sans" charset="0"/>
                    <a:ea typeface="Gill Sans" charset="0"/>
                    <a:cs typeface="Gill Sans" charset="0"/>
                  </a:rPr>
                  <a:t>Page #</a:t>
                </a:r>
              </a:p>
            </p:txBody>
          </p:sp>
        </p:grpSp>
        <p:sp>
          <p:nvSpPr>
            <p:cNvPr id="54291" name="Text Box 54"/>
            <p:cNvSpPr txBox="1">
              <a:spLocks noChangeArrowheads="1"/>
            </p:cNvSpPr>
            <p:nvPr/>
          </p:nvSpPr>
          <p:spPr bwMode="auto">
            <a:xfrm>
              <a:off x="562" y="3436"/>
              <a:ext cx="1199" cy="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r" eaLnBrk="1" hangingPunct="1"/>
              <a:r>
                <a:rPr lang="en-US" altLang="en-US" sz="2000" b="0" dirty="0">
                  <a:latin typeface="Gill Sans" charset="0"/>
                  <a:ea typeface="Gill Sans" charset="0"/>
                  <a:cs typeface="Gill Sans" charset="0"/>
                </a:rPr>
                <a:t>Virtual Address</a:t>
              </a:r>
            </a:p>
            <a:p>
              <a:pPr algn="r" eaLnBrk="1" hangingPunct="1"/>
              <a:r>
                <a:rPr lang="en-US" altLang="en-US" sz="2000" b="0" dirty="0">
                  <a:latin typeface="Gill Sans" charset="0"/>
                  <a:ea typeface="Gill Sans" charset="0"/>
                  <a:cs typeface="Gill Sans" charset="0"/>
                </a:rPr>
                <a:t>(Process B):</a:t>
              </a:r>
            </a:p>
          </p:txBody>
        </p:sp>
      </p:grpSp>
      <p:sp>
        <p:nvSpPr>
          <p:cNvPr id="710735" name="Freeform 79"/>
          <p:cNvSpPr>
            <a:spLocks/>
          </p:cNvSpPr>
          <p:nvPr/>
        </p:nvSpPr>
        <p:spPr bwMode="auto">
          <a:xfrm>
            <a:off x="4441825" y="1327150"/>
            <a:ext cx="762000" cy="1066800"/>
          </a:xfrm>
          <a:custGeom>
            <a:avLst/>
            <a:gdLst>
              <a:gd name="T0" fmla="*/ 0 w 480"/>
              <a:gd name="T1" fmla="*/ 0 h 720"/>
              <a:gd name="T2" fmla="*/ 0 w 480"/>
              <a:gd name="T3" fmla="*/ 2147483647 h 720"/>
              <a:gd name="T4" fmla="*/ 2147483647 w 480"/>
              <a:gd name="T5" fmla="*/ 2147483647 h 720"/>
              <a:gd name="T6" fmla="*/ 0 60000 65536"/>
              <a:gd name="T7" fmla="*/ 0 60000 65536"/>
              <a:gd name="T8" fmla="*/ 0 60000 65536"/>
              <a:gd name="T9" fmla="*/ 0 w 480"/>
              <a:gd name="T10" fmla="*/ 0 h 720"/>
              <a:gd name="T11" fmla="*/ 480 w 480"/>
              <a:gd name="T12" fmla="*/ 720 h 720"/>
            </a:gdLst>
            <a:ahLst/>
            <a:cxnLst>
              <a:cxn ang="T6">
                <a:pos x="T0" y="T1"/>
              </a:cxn>
              <a:cxn ang="T7">
                <a:pos x="T2" y="T3"/>
              </a:cxn>
              <a:cxn ang="T8">
                <a:pos x="T4" y="T5"/>
              </a:cxn>
            </a:cxnLst>
            <a:rect l="T9" t="T10" r="T11" b="T12"/>
            <a:pathLst>
              <a:path w="480" h="720">
                <a:moveTo>
                  <a:pt x="0" y="0"/>
                </a:moveTo>
                <a:lnTo>
                  <a:pt x="0" y="720"/>
                </a:lnTo>
                <a:lnTo>
                  <a:pt x="480" y="720"/>
                </a:lnTo>
              </a:path>
            </a:pathLst>
          </a:custGeom>
          <a:noFill/>
          <a:ln w="76200">
            <a:solidFill>
              <a:schemeClr val="hlink"/>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endParaRPr lang="en-US" b="0">
              <a:latin typeface="Gill Sans" charset="0"/>
              <a:ea typeface="Gill Sans" charset="0"/>
              <a:cs typeface="Gill Sans" charset="0"/>
            </a:endParaRPr>
          </a:p>
        </p:txBody>
      </p:sp>
      <p:sp>
        <p:nvSpPr>
          <p:cNvPr id="710736" name="Freeform 80"/>
          <p:cNvSpPr>
            <a:spLocks/>
          </p:cNvSpPr>
          <p:nvPr/>
        </p:nvSpPr>
        <p:spPr bwMode="auto">
          <a:xfrm>
            <a:off x="4441825" y="4984750"/>
            <a:ext cx="762000" cy="762000"/>
          </a:xfrm>
          <a:custGeom>
            <a:avLst/>
            <a:gdLst>
              <a:gd name="T0" fmla="*/ 0 w 480"/>
              <a:gd name="T1" fmla="*/ 2147483647 h 480"/>
              <a:gd name="T2" fmla="*/ 0 w 480"/>
              <a:gd name="T3" fmla="*/ 0 h 480"/>
              <a:gd name="T4" fmla="*/ 2147483647 w 480"/>
              <a:gd name="T5" fmla="*/ 0 h 480"/>
              <a:gd name="T6" fmla="*/ 0 60000 65536"/>
              <a:gd name="T7" fmla="*/ 0 60000 65536"/>
              <a:gd name="T8" fmla="*/ 0 60000 65536"/>
              <a:gd name="T9" fmla="*/ 0 w 480"/>
              <a:gd name="T10" fmla="*/ 0 h 480"/>
              <a:gd name="T11" fmla="*/ 480 w 480"/>
              <a:gd name="T12" fmla="*/ 480 h 480"/>
            </a:gdLst>
            <a:ahLst/>
            <a:cxnLst>
              <a:cxn ang="T6">
                <a:pos x="T0" y="T1"/>
              </a:cxn>
              <a:cxn ang="T7">
                <a:pos x="T2" y="T3"/>
              </a:cxn>
              <a:cxn ang="T8">
                <a:pos x="T4" y="T5"/>
              </a:cxn>
            </a:cxnLst>
            <a:rect l="T9" t="T10" r="T11" b="T12"/>
            <a:pathLst>
              <a:path w="480" h="480">
                <a:moveTo>
                  <a:pt x="0" y="480"/>
                </a:moveTo>
                <a:lnTo>
                  <a:pt x="0" y="0"/>
                </a:lnTo>
                <a:lnTo>
                  <a:pt x="480" y="0"/>
                </a:lnTo>
              </a:path>
            </a:pathLst>
          </a:custGeom>
          <a:noFill/>
          <a:ln w="76200">
            <a:solidFill>
              <a:schemeClr val="hlink"/>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endParaRPr lang="en-US" b="0">
              <a:latin typeface="Gill Sans" charset="0"/>
              <a:ea typeface="Gill Sans" charset="0"/>
              <a:cs typeface="Gill Sans" charset="0"/>
            </a:endParaRPr>
          </a:p>
        </p:txBody>
      </p:sp>
      <p:grpSp>
        <p:nvGrpSpPr>
          <p:cNvPr id="13" name="Group 87"/>
          <p:cNvGrpSpPr>
            <a:grpSpLocks/>
          </p:cNvGrpSpPr>
          <p:nvPr/>
        </p:nvGrpSpPr>
        <p:grpSpPr bwMode="auto">
          <a:xfrm>
            <a:off x="8328023" y="2012950"/>
            <a:ext cx="1371600" cy="1905000"/>
            <a:chOff x="4286" y="1268"/>
            <a:chExt cx="864" cy="1200"/>
          </a:xfrm>
        </p:grpSpPr>
        <p:sp>
          <p:nvSpPr>
            <p:cNvPr id="54288" name="Rectangle 74"/>
            <p:cNvSpPr>
              <a:spLocks noChangeArrowheads="1"/>
            </p:cNvSpPr>
            <p:nvPr/>
          </p:nvSpPr>
          <p:spPr bwMode="auto">
            <a:xfrm>
              <a:off x="4286" y="1268"/>
              <a:ext cx="864" cy="1200"/>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charset="0"/>
                <a:ea typeface="Gill Sans" charset="0"/>
                <a:cs typeface="Gill Sans" charset="0"/>
              </a:endParaRPr>
            </a:p>
          </p:txBody>
        </p:sp>
        <p:sp>
          <p:nvSpPr>
            <p:cNvPr id="54289" name="Text Box 75"/>
            <p:cNvSpPr txBox="1">
              <a:spLocks noChangeArrowheads="1"/>
            </p:cNvSpPr>
            <p:nvPr/>
          </p:nvSpPr>
          <p:spPr bwMode="auto">
            <a:xfrm>
              <a:off x="4385" y="1667"/>
              <a:ext cx="741" cy="5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b="0">
                  <a:latin typeface="Gill Sans" charset="0"/>
                  <a:ea typeface="Gill Sans" charset="0"/>
                  <a:cs typeface="Gill Sans" charset="0"/>
                </a:rPr>
                <a:t>Shared</a:t>
              </a:r>
            </a:p>
            <a:p>
              <a:pPr eaLnBrk="1" hangingPunct="1"/>
              <a:r>
                <a:rPr lang="en-US" altLang="en-US" b="0">
                  <a:latin typeface="Gill Sans" charset="0"/>
                  <a:ea typeface="Gill Sans" charset="0"/>
                  <a:cs typeface="Gill Sans" charset="0"/>
                </a:rPr>
                <a:t>Page</a:t>
              </a:r>
            </a:p>
          </p:txBody>
        </p:sp>
      </p:grpSp>
      <p:sp>
        <p:nvSpPr>
          <p:cNvPr id="710737" name="Text Box 81"/>
          <p:cNvSpPr txBox="1">
            <a:spLocks noChangeArrowheads="1"/>
          </p:cNvSpPr>
          <p:nvPr/>
        </p:nvSpPr>
        <p:spPr bwMode="auto">
          <a:xfrm>
            <a:off x="7218598" y="3907646"/>
            <a:ext cx="3520175" cy="11977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b="0" dirty="0">
                <a:latin typeface="Gill Sans" charset="0"/>
                <a:ea typeface="Gill Sans" charset="0"/>
                <a:cs typeface="Gill Sans" charset="0"/>
              </a:rPr>
              <a:t>This physical page</a:t>
            </a:r>
          </a:p>
          <a:p>
            <a:pPr algn="ctr" eaLnBrk="1" hangingPunct="1"/>
            <a:r>
              <a:rPr lang="en-US" altLang="en-US" b="0" dirty="0">
                <a:latin typeface="Gill Sans" charset="0"/>
                <a:ea typeface="Gill Sans" charset="0"/>
                <a:cs typeface="Gill Sans" charset="0"/>
              </a:rPr>
              <a:t>appears in address</a:t>
            </a:r>
          </a:p>
          <a:p>
            <a:pPr algn="ctr" eaLnBrk="1" hangingPunct="1"/>
            <a:r>
              <a:rPr lang="en-US" altLang="en-US" b="0" dirty="0">
                <a:latin typeface="Gill Sans" charset="0"/>
                <a:ea typeface="Gill Sans" charset="0"/>
                <a:cs typeface="Gill Sans" charset="0"/>
              </a:rPr>
              <a:t>space of both processes</a:t>
            </a:r>
          </a:p>
        </p:txBody>
      </p:sp>
      <p:grpSp>
        <p:nvGrpSpPr>
          <p:cNvPr id="14" name="Group 89"/>
          <p:cNvGrpSpPr>
            <a:grpSpLocks/>
          </p:cNvGrpSpPr>
          <p:nvPr/>
        </p:nvGrpSpPr>
        <p:grpSpPr bwMode="auto">
          <a:xfrm>
            <a:off x="5229226" y="2276475"/>
            <a:ext cx="1858963" cy="300038"/>
            <a:chOff x="2334" y="1433"/>
            <a:chExt cx="1171" cy="189"/>
          </a:xfrm>
        </p:grpSpPr>
        <p:sp>
          <p:nvSpPr>
            <p:cNvPr id="54286" name="Rectangle 90"/>
            <p:cNvSpPr>
              <a:spLocks noChangeArrowheads="1"/>
            </p:cNvSpPr>
            <p:nvPr/>
          </p:nvSpPr>
          <p:spPr bwMode="auto">
            <a:xfrm>
              <a:off x="2334" y="1433"/>
              <a:ext cx="753" cy="189"/>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charset="0"/>
                  <a:ea typeface="Gill Sans" charset="0"/>
                  <a:cs typeface="Gill Sans" charset="0"/>
                </a:rPr>
                <a:t>page #2</a:t>
              </a:r>
            </a:p>
          </p:txBody>
        </p:sp>
        <p:sp>
          <p:nvSpPr>
            <p:cNvPr id="54287" name="Rectangle 91"/>
            <p:cNvSpPr>
              <a:spLocks noChangeArrowheads="1"/>
            </p:cNvSpPr>
            <p:nvPr/>
          </p:nvSpPr>
          <p:spPr bwMode="auto">
            <a:xfrm>
              <a:off x="3085" y="1433"/>
              <a:ext cx="420" cy="189"/>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a:latin typeface="Gill Sans" charset="0"/>
                  <a:ea typeface="Gill Sans" charset="0"/>
                  <a:cs typeface="Gill Sans" charset="0"/>
                </a:rPr>
                <a:t>V,R,W</a:t>
              </a:r>
            </a:p>
          </p:txBody>
        </p:sp>
      </p:grpSp>
      <p:sp>
        <p:nvSpPr>
          <p:cNvPr id="710733" name="Line 77"/>
          <p:cNvSpPr>
            <a:spLocks noChangeShapeType="1"/>
          </p:cNvSpPr>
          <p:nvPr/>
        </p:nvSpPr>
        <p:spPr bwMode="auto">
          <a:xfrm flipV="1">
            <a:off x="6270625" y="2012950"/>
            <a:ext cx="2057400" cy="381000"/>
          </a:xfrm>
          <a:prstGeom prst="line">
            <a:avLst/>
          </a:prstGeom>
          <a:noFill/>
          <a:ln w="762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lIns="90478" tIns="44445" rIns="90478" bIns="44445" anchor="ctr"/>
          <a:lstStyle/>
          <a:p>
            <a:endParaRPr lang="en-US" b="0">
              <a:latin typeface="Gill Sans" charset="0"/>
              <a:ea typeface="Gill Sans" charset="0"/>
              <a:cs typeface="Gill Sans" charset="0"/>
            </a:endParaRPr>
          </a:p>
        </p:txBody>
      </p:sp>
      <p:sp>
        <p:nvSpPr>
          <p:cNvPr id="710734" name="Line 78"/>
          <p:cNvSpPr>
            <a:spLocks noChangeShapeType="1"/>
          </p:cNvSpPr>
          <p:nvPr/>
        </p:nvSpPr>
        <p:spPr bwMode="auto">
          <a:xfrm flipV="1">
            <a:off x="6270625" y="2089150"/>
            <a:ext cx="1981200" cy="2895600"/>
          </a:xfrm>
          <a:prstGeom prst="line">
            <a:avLst/>
          </a:prstGeom>
          <a:noFill/>
          <a:ln w="762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lIns="90478" tIns="44445" rIns="90478" bIns="44445" anchor="ctr"/>
          <a:lstStyle/>
          <a:p>
            <a:endParaRPr lang="en-US" b="0">
              <a:latin typeface="Gill Sans" charset="0"/>
              <a:ea typeface="Gill Sans" charset="0"/>
              <a:cs typeface="Gill Sans" charset="0"/>
            </a:endParaRPr>
          </a:p>
        </p:txBody>
      </p:sp>
    </p:spTree>
    <p:extLst>
      <p:ext uri="{BB962C8B-B14F-4D97-AF65-F5344CB8AC3E}">
        <p14:creationId xmlns:p14="http://schemas.microsoft.com/office/powerpoint/2010/main" val="1849814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710735"/>
                                        </p:tgtEl>
                                        <p:attrNameLst>
                                          <p:attrName>style.visibility</p:attrName>
                                        </p:attrNameLst>
                                      </p:cBhvr>
                                      <p:to>
                                        <p:strVal val="visible"/>
                                      </p:to>
                                    </p:set>
                                    <p:animEffect transition="in" filter="wipe(up)">
                                      <p:cBhvr>
                                        <p:cTn id="13" dur="500"/>
                                        <p:tgtEl>
                                          <p:spTgt spid="710735"/>
                                        </p:tgtEl>
                                      </p:cBhvr>
                                    </p:animEffect>
                                  </p:childTnLst>
                                </p:cTn>
                              </p:par>
                            </p:childTnLst>
                          </p:cTn>
                        </p:par>
                        <p:par>
                          <p:cTn id="14" fill="hold" nodeType="afterGroup">
                            <p:stCondLst>
                              <p:cond delay="500"/>
                            </p:stCondLst>
                            <p:childTnLst>
                              <p:par>
                                <p:cTn id="15" presetID="22" presetClass="entr" presetSubtype="8"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par>
                          <p:cTn id="18" fill="hold" nodeType="afterGroup">
                            <p:stCondLst>
                              <p:cond delay="1000"/>
                            </p:stCondLst>
                            <p:childTnLst>
                              <p:par>
                                <p:cTn id="19" presetID="22" presetClass="entr" presetSubtype="4" fill="hold" grpId="0" nodeType="afterEffect">
                                  <p:stCondLst>
                                    <p:cond delay="0"/>
                                  </p:stCondLst>
                                  <p:childTnLst>
                                    <p:set>
                                      <p:cBhvr>
                                        <p:cTn id="20" dur="1" fill="hold">
                                          <p:stCondLst>
                                            <p:cond delay="0"/>
                                          </p:stCondLst>
                                        </p:cTn>
                                        <p:tgtEl>
                                          <p:spTgt spid="710733"/>
                                        </p:tgtEl>
                                        <p:attrNameLst>
                                          <p:attrName>style.visibility</p:attrName>
                                        </p:attrNameLst>
                                      </p:cBhvr>
                                      <p:to>
                                        <p:strVal val="visible"/>
                                      </p:to>
                                    </p:set>
                                    <p:animEffect transition="in" filter="wipe(down)">
                                      <p:cBhvr>
                                        <p:cTn id="21" dur="500"/>
                                        <p:tgtEl>
                                          <p:spTgt spid="710733"/>
                                        </p:tgtEl>
                                      </p:cBhvr>
                                    </p:animEffect>
                                  </p:childTnLst>
                                </p:cTn>
                              </p:par>
                            </p:childTnLst>
                          </p:cTn>
                        </p:par>
                        <p:par>
                          <p:cTn id="22" fill="hold" nodeType="afterGroup">
                            <p:stCondLst>
                              <p:cond delay="1500"/>
                            </p:stCondLst>
                            <p:childTnLst>
                              <p:par>
                                <p:cTn id="23" presetID="1" presetClass="entr" presetSubtype="0" fill="hold" nodeType="after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710736"/>
                                        </p:tgtEl>
                                        <p:attrNameLst>
                                          <p:attrName>style.visibility</p:attrName>
                                        </p:attrNameLst>
                                      </p:cBhvr>
                                      <p:to>
                                        <p:strVal val="visible"/>
                                      </p:to>
                                    </p:set>
                                    <p:animEffect transition="in" filter="wipe(down)">
                                      <p:cBhvr>
                                        <p:cTn id="35" dur="500"/>
                                        <p:tgtEl>
                                          <p:spTgt spid="710736"/>
                                        </p:tgtEl>
                                      </p:cBhvr>
                                    </p:animEffect>
                                  </p:childTnLst>
                                </p:cTn>
                              </p:par>
                            </p:childTnLst>
                          </p:cTn>
                        </p:par>
                        <p:par>
                          <p:cTn id="36" fill="hold" nodeType="afterGroup">
                            <p:stCondLst>
                              <p:cond delay="500"/>
                            </p:stCondLst>
                            <p:childTnLst>
                              <p:par>
                                <p:cTn id="37" presetID="22" presetClass="entr" presetSubtype="8" fill="hold" nodeType="after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wipe(left)">
                                      <p:cBhvr>
                                        <p:cTn id="39" dur="500"/>
                                        <p:tgtEl>
                                          <p:spTgt spid="5"/>
                                        </p:tgtEl>
                                      </p:cBhvr>
                                    </p:animEffect>
                                  </p:childTnLst>
                                </p:cTn>
                              </p:par>
                            </p:childTnLst>
                          </p:cTn>
                        </p:par>
                        <p:par>
                          <p:cTn id="40" fill="hold" nodeType="afterGroup">
                            <p:stCondLst>
                              <p:cond delay="1000"/>
                            </p:stCondLst>
                            <p:childTnLst>
                              <p:par>
                                <p:cTn id="41" presetID="22" presetClass="entr" presetSubtype="4" fill="hold" grpId="0" nodeType="afterEffect">
                                  <p:stCondLst>
                                    <p:cond delay="0"/>
                                  </p:stCondLst>
                                  <p:childTnLst>
                                    <p:set>
                                      <p:cBhvr>
                                        <p:cTn id="42" dur="1" fill="hold">
                                          <p:stCondLst>
                                            <p:cond delay="0"/>
                                          </p:stCondLst>
                                        </p:cTn>
                                        <p:tgtEl>
                                          <p:spTgt spid="710734"/>
                                        </p:tgtEl>
                                        <p:attrNameLst>
                                          <p:attrName>style.visibility</p:attrName>
                                        </p:attrNameLst>
                                      </p:cBhvr>
                                      <p:to>
                                        <p:strVal val="visible"/>
                                      </p:to>
                                    </p:set>
                                    <p:animEffect transition="in" filter="wipe(down)">
                                      <p:cBhvr>
                                        <p:cTn id="43" dur="500"/>
                                        <p:tgtEl>
                                          <p:spTgt spid="710734"/>
                                        </p:tgtEl>
                                      </p:cBhvr>
                                    </p:animEffect>
                                  </p:childTnLst>
                                </p:cTn>
                              </p:par>
                            </p:childTnLst>
                          </p:cTn>
                        </p:par>
                        <p:par>
                          <p:cTn id="44" fill="hold" nodeType="afterGroup">
                            <p:stCondLst>
                              <p:cond delay="1500"/>
                            </p:stCondLst>
                            <p:childTnLst>
                              <p:par>
                                <p:cTn id="45" presetID="1" presetClass="entr" presetSubtype="0" fill="hold" grpId="0" nodeType="afterEffect">
                                  <p:stCondLst>
                                    <p:cond delay="0"/>
                                  </p:stCondLst>
                                  <p:childTnLst>
                                    <p:set>
                                      <p:cBhvr>
                                        <p:cTn id="46" dur="1" fill="hold">
                                          <p:stCondLst>
                                            <p:cond delay="0"/>
                                          </p:stCondLst>
                                        </p:cTn>
                                        <p:tgtEl>
                                          <p:spTgt spid="7107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0735" grpId="0" animBg="1"/>
      <p:bldP spid="710736" grpId="0" animBg="1"/>
      <p:bldP spid="710737" grpId="0"/>
      <p:bldP spid="710733" grpId="0" animBg="1"/>
      <p:bldP spid="71073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7CD44-FCAF-BC44-A86F-66769A7DA528}"/>
              </a:ext>
            </a:extLst>
          </p:cNvPr>
          <p:cNvSpPr>
            <a:spLocks noGrp="1"/>
          </p:cNvSpPr>
          <p:nvPr>
            <p:ph type="title"/>
          </p:nvPr>
        </p:nvSpPr>
        <p:spPr/>
        <p:txBody>
          <a:bodyPr/>
          <a:lstStyle/>
          <a:p>
            <a:r>
              <a:rPr lang="en-US" dirty="0"/>
              <a:t>Where is page sharing used ?</a:t>
            </a:r>
          </a:p>
        </p:txBody>
      </p:sp>
      <p:sp>
        <p:nvSpPr>
          <p:cNvPr id="3" name="Content Placeholder 2">
            <a:extLst>
              <a:ext uri="{FF2B5EF4-FFF2-40B4-BE49-F238E27FC236}">
                <a16:creationId xmlns:a16="http://schemas.microsoft.com/office/drawing/2014/main" id="{E0904F4F-ED07-3D49-BAA4-B96BDAEA0B45}"/>
              </a:ext>
            </a:extLst>
          </p:cNvPr>
          <p:cNvSpPr>
            <a:spLocks noGrp="1"/>
          </p:cNvSpPr>
          <p:nvPr>
            <p:ph idx="1"/>
          </p:nvPr>
        </p:nvSpPr>
        <p:spPr>
          <a:xfrm>
            <a:off x="838200" y="914400"/>
            <a:ext cx="10287000" cy="5486400"/>
          </a:xfrm>
        </p:spPr>
        <p:txBody>
          <a:bodyPr>
            <a:normAutofit/>
          </a:bodyPr>
          <a:lstStyle/>
          <a:p>
            <a:r>
              <a:rPr lang="en-US" dirty="0"/>
              <a:t>The “kernel region” of every process has the same page table entries</a:t>
            </a:r>
          </a:p>
          <a:p>
            <a:pPr lvl="1"/>
            <a:r>
              <a:rPr lang="en-US" dirty="0"/>
              <a:t>The process cannot access it at user level</a:t>
            </a:r>
          </a:p>
          <a:p>
            <a:pPr lvl="1"/>
            <a:r>
              <a:rPr lang="en-US" dirty="0"/>
              <a:t>But on U-&gt;K switch, kernel code can access it AS WELL AS the region for THIS user</a:t>
            </a:r>
          </a:p>
          <a:p>
            <a:pPr lvl="2"/>
            <a:r>
              <a:rPr lang="en-US" dirty="0"/>
              <a:t>What does the kernel need to do to access other user processes?</a:t>
            </a:r>
          </a:p>
          <a:p>
            <a:r>
              <a:rPr lang="en-US" dirty="0"/>
              <a:t>Different processes running same binary! </a:t>
            </a:r>
          </a:p>
          <a:p>
            <a:pPr lvl="1"/>
            <a:r>
              <a:rPr lang="en-US" dirty="0"/>
              <a:t>Execute-only, but do not need to duplicate code segments</a:t>
            </a:r>
          </a:p>
          <a:p>
            <a:r>
              <a:rPr lang="en-US" dirty="0"/>
              <a:t>User-level system libraries (execute only)</a:t>
            </a:r>
          </a:p>
          <a:p>
            <a:r>
              <a:rPr lang="en-US" dirty="0"/>
              <a:t>Shared-memory segments between different processes</a:t>
            </a:r>
          </a:p>
          <a:p>
            <a:pPr lvl="1"/>
            <a:r>
              <a:rPr lang="en-US" dirty="0"/>
              <a:t>Can actually share objects directly between processes</a:t>
            </a:r>
          </a:p>
          <a:p>
            <a:pPr lvl="2"/>
            <a:r>
              <a:rPr lang="en-US" dirty="0"/>
              <a:t>Must map page into same place in address space!</a:t>
            </a:r>
          </a:p>
          <a:p>
            <a:pPr lvl="1"/>
            <a:r>
              <a:rPr lang="en-US" dirty="0"/>
              <a:t>This is a limited form of the sharing that threads have within a single process</a:t>
            </a:r>
          </a:p>
        </p:txBody>
      </p:sp>
    </p:spTree>
    <p:extLst>
      <p:ext uri="{BB962C8B-B14F-4D97-AF65-F5344CB8AC3E}">
        <p14:creationId xmlns:p14="http://schemas.microsoft.com/office/powerpoint/2010/main" val="12444774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92110</TotalTime>
  <Pages>60</Pages>
  <Words>5594</Words>
  <Application>Microsoft Office PowerPoint</Application>
  <PresentationFormat>Widescreen</PresentationFormat>
  <Paragraphs>1332</Paragraphs>
  <Slides>49</Slides>
  <Notes>25</Notes>
  <HiddenSlides>1</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49</vt:i4>
      </vt:variant>
    </vt:vector>
  </HeadingPairs>
  <TitlesOfParts>
    <vt:vector size="65" baseType="lpstr">
      <vt:lpstr>ＭＳ Ｐゴシック</vt:lpstr>
      <vt:lpstr>ＭＳ Ｐゴシック</vt:lpstr>
      <vt:lpstr>Arial</vt:lpstr>
      <vt:lpstr>Comic Sans MS</vt:lpstr>
      <vt:lpstr>Consolas</vt:lpstr>
      <vt:lpstr>Courier</vt:lpstr>
      <vt:lpstr>Gill Sans</vt:lpstr>
      <vt:lpstr>Gill Sans Light</vt:lpstr>
      <vt:lpstr>Gill Sans MT</vt:lpstr>
      <vt:lpstr>굴림</vt:lpstr>
      <vt:lpstr>굴림</vt:lpstr>
      <vt:lpstr>Helvetica</vt:lpstr>
      <vt:lpstr>Symbol</vt:lpstr>
      <vt:lpstr>Times New Roman</vt:lpstr>
      <vt:lpstr>Wingdings</vt:lpstr>
      <vt:lpstr>Office</vt:lpstr>
      <vt:lpstr>CS162 Operating Systems and Systems Programming Lecture 15  Memory 2: Paging (Con’t), Caching and TLBs</vt:lpstr>
      <vt:lpstr>Recall: General Address translation</vt:lpstr>
      <vt:lpstr>Recall: Multi-Segment Model</vt:lpstr>
      <vt:lpstr>Problems with Segmentation</vt:lpstr>
      <vt:lpstr>Paging: Physical Memory in Fixed Size Chunks</vt:lpstr>
      <vt:lpstr>How to Implement Simple Paging?</vt:lpstr>
      <vt:lpstr>Simple Page Table Example</vt:lpstr>
      <vt:lpstr>What about Sharing?</vt:lpstr>
      <vt:lpstr>Where is page sharing used ?</vt:lpstr>
      <vt:lpstr>Recall: Memory Layout for Linux 32-bit (Pre-Meltdown patch!)</vt:lpstr>
      <vt:lpstr>Some simple security measures</vt:lpstr>
      <vt:lpstr>Summary: Paging</vt:lpstr>
      <vt:lpstr>Summary: Paging</vt:lpstr>
      <vt:lpstr>Summary: Paging</vt:lpstr>
      <vt:lpstr>Administrivia</vt:lpstr>
      <vt:lpstr>How big do things get?</vt:lpstr>
      <vt:lpstr>Page Table Discussion</vt:lpstr>
      <vt:lpstr>How to Structure a Page Table</vt:lpstr>
      <vt:lpstr>Fix for sparse address space: The two-level page table</vt:lpstr>
      <vt:lpstr>Example: x86 classic 32-bit address translation</vt:lpstr>
      <vt:lpstr>What is in a Page Table Entry (PTE)?</vt:lpstr>
      <vt:lpstr>Examples of how to use a PTE</vt:lpstr>
      <vt:lpstr>Sharing with multilevel page tables</vt:lpstr>
      <vt:lpstr>Summary: Two-Level Paging</vt:lpstr>
      <vt:lpstr>Summary: Two-Level Paging</vt:lpstr>
      <vt:lpstr>Multi-level Translation: Segments + Pages</vt:lpstr>
      <vt:lpstr>What about Sharing (Complete Segment)?</vt:lpstr>
      <vt:lpstr>Multi-level Translation Analysis</vt:lpstr>
      <vt:lpstr>Recall: Dual-Mode Operation</vt:lpstr>
      <vt:lpstr>Making it real: X86 Memory model with segmentation (16/32-bit)</vt:lpstr>
      <vt:lpstr>X86 Segment Descriptors (32-bit Protected Mode)</vt:lpstr>
      <vt:lpstr>How are segments used?</vt:lpstr>
      <vt:lpstr>X86_64: Four-level page table!</vt:lpstr>
      <vt:lpstr>From x86_64 architecture specification</vt:lpstr>
      <vt:lpstr>Larger page sizes supported as well</vt:lpstr>
      <vt:lpstr>PowerPoint Presentation</vt:lpstr>
      <vt:lpstr>Alternative: Inverted Page Table</vt:lpstr>
      <vt:lpstr>Address Translation Comparison</vt:lpstr>
      <vt:lpstr>How is the Translation Accomplished?</vt:lpstr>
      <vt:lpstr>Where and What is the MMU ?</vt:lpstr>
      <vt:lpstr>Recall: CS61c Caching Concept</vt:lpstr>
      <vt:lpstr>Recall: In Machine Structures (eg. 61C) …</vt:lpstr>
      <vt:lpstr>Another Major Reason to Deal with Caching</vt:lpstr>
      <vt:lpstr>Why Does Caching Help? Locality!</vt:lpstr>
      <vt:lpstr>Recall: Memory Hierarchy</vt:lpstr>
      <vt:lpstr>How do we make Address Translation Fast?</vt:lpstr>
      <vt:lpstr>Translation Look-Aside Buffer</vt:lpstr>
      <vt:lpstr>Caching Applied to Address Translation</vt:lpstr>
      <vt:lpstr>Conclusion</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kubitron</cp:lastModifiedBy>
  <cp:revision>982</cp:revision>
  <cp:lastPrinted>2023-03-09T19:17:41Z</cp:lastPrinted>
  <dcterms:created xsi:type="dcterms:W3CDTF">1995-08-12T11:37:26Z</dcterms:created>
  <dcterms:modified xsi:type="dcterms:W3CDTF">2023-03-10T20:16:11Z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