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90"/>
  </p:notesMasterIdLst>
  <p:handoutMasterIdLst>
    <p:handoutMasterId r:id="rId91"/>
  </p:handoutMasterIdLst>
  <p:sldIdLst>
    <p:sldId id="256" r:id="rId2"/>
    <p:sldId id="1130" r:id="rId3"/>
    <p:sldId id="1149" r:id="rId4"/>
    <p:sldId id="1151" r:id="rId5"/>
    <p:sldId id="1152" r:id="rId6"/>
    <p:sldId id="1153" r:id="rId7"/>
    <p:sldId id="1154" r:id="rId8"/>
    <p:sldId id="1155" r:id="rId9"/>
    <p:sldId id="1156" r:id="rId10"/>
    <p:sldId id="1157" r:id="rId11"/>
    <p:sldId id="1158" r:id="rId12"/>
    <p:sldId id="1214" r:id="rId13"/>
    <p:sldId id="1160" r:id="rId14"/>
    <p:sldId id="1161" r:id="rId15"/>
    <p:sldId id="1215" r:id="rId16"/>
    <p:sldId id="1163" r:id="rId17"/>
    <p:sldId id="1164" r:id="rId18"/>
    <p:sldId id="1216" r:id="rId19"/>
    <p:sldId id="1165" r:id="rId20"/>
    <p:sldId id="1166" r:id="rId21"/>
    <p:sldId id="1167" r:id="rId22"/>
    <p:sldId id="1168" r:id="rId23"/>
    <p:sldId id="1169" r:id="rId24"/>
    <p:sldId id="1170" r:id="rId25"/>
    <p:sldId id="1171" r:id="rId26"/>
    <p:sldId id="1172" r:id="rId27"/>
    <p:sldId id="1173" r:id="rId28"/>
    <p:sldId id="1174" r:id="rId29"/>
    <p:sldId id="1175" r:id="rId30"/>
    <p:sldId id="1176" r:id="rId31"/>
    <p:sldId id="1177" r:id="rId32"/>
    <p:sldId id="1179" r:id="rId33"/>
    <p:sldId id="1180" r:id="rId34"/>
    <p:sldId id="1181" r:id="rId35"/>
    <p:sldId id="1182" r:id="rId36"/>
    <p:sldId id="1183" r:id="rId37"/>
    <p:sldId id="1131" r:id="rId38"/>
    <p:sldId id="1184" r:id="rId39"/>
    <p:sldId id="1185" r:id="rId40"/>
    <p:sldId id="1186" r:id="rId41"/>
    <p:sldId id="1187" r:id="rId42"/>
    <p:sldId id="1188" r:id="rId43"/>
    <p:sldId id="1189" r:id="rId44"/>
    <p:sldId id="1190" r:id="rId45"/>
    <p:sldId id="1191" r:id="rId46"/>
    <p:sldId id="1192" r:id="rId47"/>
    <p:sldId id="1193" r:id="rId48"/>
    <p:sldId id="1194" r:id="rId49"/>
    <p:sldId id="1195" r:id="rId50"/>
    <p:sldId id="1196" r:id="rId51"/>
    <p:sldId id="1197" r:id="rId52"/>
    <p:sldId id="1198" r:id="rId53"/>
    <p:sldId id="1199" r:id="rId54"/>
    <p:sldId id="1200" r:id="rId55"/>
    <p:sldId id="1201" r:id="rId56"/>
    <p:sldId id="1202" r:id="rId57"/>
    <p:sldId id="1203" r:id="rId58"/>
    <p:sldId id="1204" r:id="rId59"/>
    <p:sldId id="1205" r:id="rId60"/>
    <p:sldId id="1206" r:id="rId61"/>
    <p:sldId id="1207" r:id="rId62"/>
    <p:sldId id="1208" r:id="rId63"/>
    <p:sldId id="1209" r:id="rId64"/>
    <p:sldId id="1210" r:id="rId65"/>
    <p:sldId id="1047" r:id="rId66"/>
    <p:sldId id="1048" r:id="rId67"/>
    <p:sldId id="1049" r:id="rId68"/>
    <p:sldId id="1050" r:id="rId69"/>
    <p:sldId id="1051" r:id="rId70"/>
    <p:sldId id="1052" r:id="rId71"/>
    <p:sldId id="1053" r:id="rId72"/>
    <p:sldId id="1217" r:id="rId73"/>
    <p:sldId id="1057" r:id="rId74"/>
    <p:sldId id="1058" r:id="rId75"/>
    <p:sldId id="1059" r:id="rId76"/>
    <p:sldId id="1060" r:id="rId77"/>
    <p:sldId id="1061" r:id="rId78"/>
    <p:sldId id="1133" r:id="rId79"/>
    <p:sldId id="1062" r:id="rId80"/>
    <p:sldId id="1063" r:id="rId81"/>
    <p:sldId id="1065" r:id="rId82"/>
    <p:sldId id="1066" r:id="rId83"/>
    <p:sldId id="1134" r:id="rId84"/>
    <p:sldId id="1135" r:id="rId85"/>
    <p:sldId id="1136" r:id="rId86"/>
    <p:sldId id="1137" r:id="rId87"/>
    <p:sldId id="1145" r:id="rId88"/>
    <p:sldId id="1147" r:id="rId89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6"/>
    <p:restoredTop sz="95005" autoAdjust="0"/>
  </p:normalViewPr>
  <p:slideViewPr>
    <p:cSldViewPr>
      <p:cViewPr varScale="1">
        <p:scale>
          <a:sx n="104" d="100"/>
          <a:sy n="104" d="100"/>
        </p:scale>
        <p:origin x="108" y="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62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537" y="6956427"/>
            <a:ext cx="847724" cy="28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54" tIns="46968" rIns="92254" bIns="46968">
            <a:spAutoFit/>
          </a:bodyPr>
          <a:lstStyle/>
          <a:p>
            <a:pPr algn="ctr" defTabSz="916978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6978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09.588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533 86 37,'0'0'20,"0"0"-3,0 0-1,0 0-2,-9-14-2,9 14-2,-19-8-3,19 8 0,-28-14-2,11 5-1,-8 6 0,3-8 0,-9 8 0,3-7-1,-3 7 0,-1-2 1,-6 4-2,6-2 0,-3 1 1,3 2-2,-1 2 1,5-1-1,2 2 0,6 0 0,4 1 0,1-1 0,15-3-1,-16 9 1,16-9 0,0 0 0,8 19 0,-8-19 0,22 18 0,-5-5-1,3 1 1,2 5-1,-1-1 0,3 2 1,-1 4-1,2 1 1,-3-2-1,-2 2 1,-5 0-1,1-3 1,-4-2-1,-4-1 1,-2-2-1,-4-2 1,-5 1-1,3-16 0,-11 18 1,11-18-1,-24 16 1,24-16-1,-21 8 0,21-8 0,-16 3 1,16-3-1,0 0 0,0 0 1,2 20-1,-2-20 0,20 30 1,-6-13-1,-2 3 0,2 0 0,-1 2 0,-7 1 0,-1-1 0,-4-2 0,-5-1 1,-1-2-1,-4 2 0,-1-3 0,1-1 0,9-15 0,-19 23 0,19-23 0,-17 21-2,17-21-1,-18 9-4,2-1-10,-3-7-19,19-1 1,-24-3-1,24 3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0.85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288 39 26,'0'0'16,"0"0"-1,0 0-2,11-19 0,-11 19 0,0 0-3,-17-14-1,17 14-1,-25-8-2,10 10-1,-2-4-1,-5 7 0,1 1-1,-6 4 0,7-1-1,-5 3 1,3 1-1,-3-1 0,6-1 1,2 3-1,17-14 0,-19 20 1,19-20 1,-8 22-2,8-22 0,11 21 0,-11-21 0,20 23 0,-7-6-1,-1-3 0,4 5-1,0 1 1,-2 0-1,-2 3 1,1-1 0,-4 0 0,1-3-1,-3 3 2,-3-5-1,-3 1 0,-1-2 0,-3 1 0,-3-3-1,-1 2 1,7-16 0,-17 24-1,17-24 1,-14 18 0,14-18-1,-11 15 1,11-15 0,0 16 0,0-16 0,10 22 0,-3-7 0,1 5 1,5-1-1,1 4 0,-5-1-1,-3 0 1,1 1 0,-7-1 0,0-2-1,-2-3 1,-4 1 0,0-4-1,1 0 1,5-14-2,-9 18 1,9-18-1,-5 14-2,5-14-2,0 0-7,0 0-19,0 0-6,0 0 2,0 0-3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2.16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1565 236 36,'0'0'17,"0"0"-3,-1-14-1,1 14-1,0 0-3,0 0-1,-9-17-1,9 17-1,0 0 0,-21-14-1,21 14-1,-21-20-1,21 20 0,-30-21 0,14 7-2,-2 5 1,1-6-1,-4 4 1,3 0 0,1 0 0,3 0 0,-2 2 0,16 9 1,-26-19 0,26 19-1,-19-17 1,19 17-1,0 0 0,-17-15 0,17 15 0,0 0-1,0 0 0,0 0-1,-16-8 1,16 8 0,0 0 0,-15 9 0,15-9 1,-14 23-1,4-7 1,4 1 0,0 5 0,1-2-1,-2 6 1,0-2-1,0 0 0,2-2 0,-3-2 0,2-3 0,-2-1 0,8-16 0,-23 20-1,23-20 1,-20 6-1,20-6 1,-28-1-1,14-4 0,-2-3 0,16 8 0,-25-15 0,25 15 0,-23-17-1,23 17 1,-16-13 0,16 13 0,0 0-1,-14-6 1,14 6 0,0 0 0,0 0 0,-12 14 1,12-14-1,-6 22 0,1-8 0,0 4 0,1 1 0,-1 3 1,-3 1-1,0 0 0,2 2 0,-5 0 0,0 0 0,-1-1 1,-4 3-1,1-2 0,-7-4 0,-3 0 1,-7-4-1,-2-3 0,-10-7 1,-7-7 0,-8-3 1,-5-11-1,-4-1 1,1-7 1,-8-6-1,5-1 1,5 1-1,10 0 0,10 5 0,9 2 0,7 6 0,9 6-1,20 9 0,0 0 0,0 0 0,0 0-1,0 0-1,0 0-1,25 10-4,-25-10-5,0 0-28,18 16-2,-18-16 2,0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3.604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8 26 33,'0'0'26,"-8"-16"-6,8 16-2,0 0-3,17-11-3,-1 8-3,0 8-2,3-4-1,10 7-1,1-3-2,-2 7 1,7-5-1,-6 5 1,2-4-1,-7 3 2,3-3-2,-11 3 0,0-5-1,-16-6 1,19 16-1,-19-16 0,0 18 0,0-18 0,-14 24 0,0-7 0,2 0-1,-6 5 1,6-1 0,-2 2-1,4-3 0,-1 2 1,6-1-1,2 1 0,6-4 0,4 1 0,2-2 1,4 2-1,4-2 0,4-1-1,1-3 1,4-2 0,-2-2-1,0-4 0,0-1 1,-2-2-1,-4-4 0,-3 2 0,0 0 0,-15 0 0,18 0 0,-18 0 1,8 14-1,-8-14 1,-3 29 0,2-12-1,-1 3 2,0 4-1,2-2 1,2 3-1,9 0 1,6 1-1,6-1 0,2 2 1,7-2-1,-4-2-1,2-4 1,-3-2-1,-7-4-1,-6-5-3,-14-8-1,14 8-5,-14-8-9,-19 11-21,19-11 2,0 0-2,0 0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4.635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638 343 23,'0'0'25,"0"0"0,0 0-6,-9-22-2,9 22-4,-14-20 0,14 20-3,-23-31-2,6 15-1,0-4-1,-6 2 0,-1-2-1,-7 1-1,0-7-1,-7 4 1,-1-3-2,-3 5 0,0 0 0,1 1-1,2 2 0,5 7 0,3-1 0,6 8 0,8 0 0,1 6 0,16-3 0,-12 17 1,12-3 0,3 7 0,6 4 0,7 8 0,2 1 0,3 4-1,2 3 1,0 0-1,0 0 0,-4-3 0,-5-4 0,-5-4-1,-4-6 0,-4-3 1,-7-7-1,6-14 0,-22 19 0,5-18 1,-1-1-1,-1-4 0,-2 1 0,-1-2 0,5 2 0,1 0 0,16 3-1,-18 3 1,18-3 1,-6 22-1,9-5 0,-2 3 0,2 0 0,-1 5 0,-2-1 0,-3 1 0,0-3 0,-2 0 0,-4-2 0,-4-2 0,2-2 1,1-2-1,10-14-1,-19 20 1,19-20-1,-11 14-1,11-14-3,0 0-7,0 0-20,0 0-6,0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5.901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0 590 14,'0'0'22,"0"0"2,0 0-8,0 0-1,0 0-2,0 0-1,0 0-1,0 0-2,0 0-1,0 0-2,0 0 0,0 0-1,14-12 0,-14 12 0,0 0-1,17-16 0,-17 16 0,14-11-1,-14 11 0,19-9-1,-19 9 0,30-9 0,-13 2 0,3 3-1,2-1 0,5 0 1,1-1 0,1 2 0,-1-1-1,0 2 1,-1-2 0,-2-2-1,-5 5 1,-4-6-1,-16 8 0,18-8-1,-18 8 0,3-15 1,-3 15-1,-12-19 0,12 19 0,-22-26-1,11 9 2,-4 2-1,1-2 0,1 0 0,4-1 0,3 3 0,6 15 1,-10-23-1,10 23 0,3-14 0,-3 14 1,16-6-1,-16 6 0,28-2 0,-8 5 0,5 0 0,2-1 0,-1 1 0,-1-2 0,2-2 0,-2-2 1,-5-6-1,-6-4 0,-5-1 0,-1-4 0,1-6 0,-2 0 0,-3-1 0,4 2 0,0-1 0,4 3 0,2 1 0,2 4-1,-16 16 0,25-20-3,-25 20-2,23-16-8,-23 16-19,0 0-3,0 0-1,-15 0-1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7.416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440 17 33,'-19'-8'13,"19"8"-2,0 0 0,0 0-2,0 0 1,-19-8-3,19 8 1,0 0-1,-14-2-1,14 2 0,0 0 0,-20 21-1,20-21-1,-6 20 1,3-6-1,-2 5 0,5-2 0,-1 3 0,2-4 0,1 5 1,2-3 0,-2 6-1,6-5 0,-2 1-1,6-1 0,-2 3 0,4-2-1,-3 2 0,3-2-1,-4-1 0,1 3 0,-5-2 0,1-3 0,-4 0 0,-2-1-1,-2-2 1,1-14 0,-13 23-1,13-23 1,-21 16 0,4-8 0,-2-1 0,-4 0 0,-1-3 0,1 1-1,-2 0 1,-4-2 0,2 0 0,2-3-1,4 5 1,2-1-1,4 4 0,15-8 1,-21 22-1,21-5 1,5 5-1,1 1 0,4 4 1,0 1-1,-2 0 0,1 0 1,-2 1-1,-7-1 0,-3-1 0,-5-2 1,-6-2-1,-3 0 0,-5 2 1,-1-1 0,-1-1-1,3-1 1,2 4 0,2-1 0,3 0 0,5-1 0,4-3-1,2 0-1,3-6-3,-8 6-6,8-21-29,0 0 2,0 0-1,0 0-1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8432" units="in"/>
          <inkml:channel name="Y" type="integer" max="24576" units="in"/>
          <inkml:channel name="F" type="integer" max="255" units="dev"/>
        </inkml:traceFormat>
        <inkml:channelProperties>
          <inkml:channelProperty channel="X" name="resolution" value="2978.66846" units="1/in"/>
          <inkml:channelProperty channel="Y" name="resolution" value="2978.90918" units="1/in"/>
          <inkml:channelProperty channel="F" name="resolution" value="INF" units="1/dev"/>
        </inkml:channelProperties>
      </inkml:inkSource>
      <inkml:timestamp xml:id="ts0" timeString="2005-09-14T22:11:18.479"/>
    </inkml:context>
    <inkml:brush xml:id="br0">
      <inkml:brushProperty name="width" value="0.05292" units="cm"/>
      <inkml:brushProperty name="height" value="0.05292" units="cm"/>
      <inkml:brushProperty name="fitToCurve" value="1"/>
      <inkml:brushProperty name="ignorePressure" value="1"/>
    </inkml:brush>
  </inkml:definitions>
  <inkml:trace contextRef="#ctx0" brushRef="#br0">0 28 36,'0'0'15,"20"-15"0,-20 15-2,31-10 0,-12 6-2,4 2-1,0 5-2,9-3-1,-1 6-1,5-3-1,-5 5-1,1-2 0,-4 4-1,2-2 0,-9-2-1,-1 3-1,-5-1 1,-15-8-1,19 14 0,-19-14 0,5 19 1,-5-19 0,-11 28 0,2-13 2,-9 4-1,4 0-1,-3 7 1,0-2 0,0 4-1,4-3 0,1 1-1,5-1 0,6 2 1,2-3-1,3-2 0,6-1 1,3-1-1,1-1-1,5-2 1,-2 0 0,3-3-1,-1 1 0,1 3 1,-4-4-1,3 4 0,-7-2 0,1 4 0,-9-4 0,-1 6 0,-4-2 1,-2 2 0,0 3 0,-5-2 1,3 3 0,-3 1 0,10 3 0,4 4 1,8 0-1,3 7 0,3-1 0,4 7 0,4-2 0,-2 5-1,1-5 0,-5-1 0,-4-2 0,-4-5-1,-1-4 0,-4-6 0,-4-3-2,-2-5-1,-5 0-3,2-19-12,2 17-21,-2-17 1,0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636" y="6956427"/>
            <a:ext cx="877524" cy="283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54" tIns="46968" rIns="92254" bIns="46968">
            <a:spAutoFit/>
          </a:bodyPr>
          <a:lstStyle/>
          <a:p>
            <a:pPr algn="ctr" defTabSz="916978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6978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6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08" tIns="46968" rIns="95608" bIns="469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04391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3772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07122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81896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24825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5889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6948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488010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05717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41043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2257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17960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068731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20447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54334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48107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336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2514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78074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02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Emergency crash of operating system called “</a:t>
            </a:r>
            <a:r>
              <a:rPr lang="en-US" altLang="ko-KR">
                <a:latin typeface="Courier New" panose="02070309020205020404" pitchFamily="49" charset="0"/>
                <a:ea typeface="Gulim" panose="020B0600000101010101" pitchFamily="34" charset="-127"/>
              </a:rPr>
              <a:t>panic()</a:t>
            </a:r>
            <a:r>
              <a:rPr lang="en-US" altLang="ko-KR">
                <a:ea typeface="Gulim" panose="020B0600000101010101" pitchFamily="34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313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983040" y="8763002"/>
            <a:ext cx="3038475" cy="409575"/>
          </a:xfrm>
          <a:prstGeom prst="rect">
            <a:avLst/>
          </a:prstGeom>
        </p:spPr>
        <p:txBody>
          <a:bodyPr lIns="91413" tIns="45708" rIns="91413" bIns="45708"/>
          <a:lstStyle/>
          <a:p>
            <a:pPr>
              <a:defRPr/>
            </a:pPr>
            <a:fld id="{7DAEA246-AA45-9741-BAF0-58C69264CAE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824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OS’s have almost human characteristics – unpredictable, hard to understand, …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Different things share the same CPU – one thread, then another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Similar to schizophrenia, like the movie Sybil, one body shared by several people, say we start with Dave Patterson</a:t>
            </a:r>
          </a:p>
          <a:p>
            <a:r>
              <a:rPr lang="en-US" altLang="ko-KR" smtClean="0">
                <a:ea typeface="Gulim" panose="020B0600000101010101" pitchFamily="34" charset="-127"/>
              </a:rPr>
              <a:t>Threads are like the personalities of the CPU. First one thread/personality uses the CPU, then another,…</a:t>
            </a:r>
          </a:p>
        </p:txBody>
      </p:sp>
    </p:spTree>
    <p:extLst>
      <p:ext uri="{BB962C8B-B14F-4D97-AF65-F5344CB8AC3E}">
        <p14:creationId xmlns:p14="http://schemas.microsoft.com/office/powerpoint/2010/main" val="4797208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Yield is for really nice people – Ever see two people at the supermarket checkout line? You first, no you first, …</a:t>
            </a:r>
          </a:p>
        </p:txBody>
      </p:sp>
    </p:spTree>
    <p:extLst>
      <p:ext uri="{BB962C8B-B14F-4D97-AF65-F5344CB8AC3E}">
        <p14:creationId xmlns:p14="http://schemas.microsoft.com/office/powerpoint/2010/main" val="2460308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622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85951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5395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5511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17339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Patterson’s a nice guy, so he gives up the body after using it for awhile and let’s John </a:t>
            </a:r>
            <a:r>
              <a:rPr lang="en-US" altLang="ko-KR" dirty="0" err="1" smtClean="0">
                <a:ea typeface="Gulim" panose="020B0600000101010101" pitchFamily="34" charset="-127"/>
              </a:rPr>
              <a:t>Kubitowicz</a:t>
            </a:r>
            <a:r>
              <a:rPr lang="en-US" altLang="ko-KR" dirty="0" smtClean="0">
                <a:ea typeface="Gulim" panose="020B0600000101010101" pitchFamily="34" charset="-127"/>
              </a:rPr>
              <a:t> have it.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But </a:t>
            </a:r>
            <a:r>
              <a:rPr lang="en-US" altLang="ko-KR" dirty="0" err="1" smtClean="0">
                <a:ea typeface="Gulim" panose="020B0600000101010101" pitchFamily="34" charset="-127"/>
              </a:rPr>
              <a:t>Kubi’s</a:t>
            </a:r>
            <a:r>
              <a:rPr lang="en-US" altLang="ko-KR" dirty="0" smtClean="0">
                <a:ea typeface="Gulim" panose="020B0600000101010101" pitchFamily="34" charset="-127"/>
              </a:rPr>
              <a:t> not so nice, so he won’t give up control…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If you want to wake up for a final, you set your clock, or ask your roommate to pour water over your head – OS does the same</a:t>
            </a:r>
          </a:p>
        </p:txBody>
      </p:sp>
    </p:spTree>
    <p:extLst>
      <p:ext uri="{BB962C8B-B14F-4D97-AF65-F5344CB8AC3E}">
        <p14:creationId xmlns:p14="http://schemas.microsoft.com/office/powerpoint/2010/main" val="4111807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9262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6452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1609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20225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96979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310903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33958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010609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882418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>
                <a:latin typeface="Comic Sans MS" panose="030F0702030302020204" pitchFamily="66" charset="0"/>
              </a:rPr>
              <a:t>Intel seems to be discarding SMT in Silvermont because of power problems</a:t>
            </a:r>
          </a:p>
        </p:txBody>
      </p:sp>
    </p:spTree>
    <p:extLst>
      <p:ext uri="{BB962C8B-B14F-4D97-AF65-F5344CB8AC3E}">
        <p14:creationId xmlns:p14="http://schemas.microsoft.com/office/powerpoint/2010/main" val="308844649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61608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5106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6208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1564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52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ea typeface="MS PGothic" charset="0"/>
              </a:rPr>
              <a:t>Sometimes need parallelism for a single job, and processes are very expensive – to start, switch between, and to communicate between</a:t>
            </a:r>
          </a:p>
        </p:txBody>
      </p:sp>
    </p:spTree>
    <p:extLst>
      <p:ext uri="{BB962C8B-B14F-4D97-AF65-F5344CB8AC3E}">
        <p14:creationId xmlns:p14="http://schemas.microsoft.com/office/powerpoint/2010/main" val="3538500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07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6.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880347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2/2/2023</a:t>
            </a:r>
            <a:endParaRPr lang="en-US" sz="1400" b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12698" y="6550025"/>
            <a:ext cx="3366605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ＭＳ Ｐゴシック" charset="0"/>
                <a:cs typeface="Arial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400" b="0" dirty="0" err="1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Kubiatowicz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CS162 © 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UCB</a:t>
            </a:r>
            <a:r>
              <a:rPr lang="en-US" sz="1400" b="0" baseline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Spring</a:t>
            </a:r>
            <a:r>
              <a:rPr lang="en-US" sz="1400" b="0" dirty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t> 2023</a:t>
            </a:r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customXml" Target="../ink/ink6.xml"/><Relationship Id="rId18" Type="http://schemas.openxmlformats.org/officeDocument/2006/relationships/image" Target="../media/image25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22.emf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21.emf"/><Relationship Id="rId4" Type="http://schemas.openxmlformats.org/officeDocument/2006/relationships/image" Target="../media/image180.emf"/><Relationship Id="rId9" Type="http://schemas.openxmlformats.org/officeDocument/2006/relationships/customXml" Target="../ink/ink4.xml"/><Relationship Id="rId1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erminal_%28OS_X%29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ubs.opengroup.org/onlinepubs/7908799/xsh/pthread_exit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washington.edu/research/smt/index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CS162</a:t>
            </a:r>
            <a:br>
              <a:rPr lang="en-US" sz="3000" dirty="0"/>
            </a:br>
            <a:r>
              <a:rPr lang="en-US" sz="3000" dirty="0"/>
              <a:t>Operating Systems and</a:t>
            </a:r>
            <a:br>
              <a:rPr lang="en-US" sz="3000" dirty="0"/>
            </a:br>
            <a:r>
              <a:rPr lang="en-US" sz="3000" dirty="0"/>
              <a:t>Systems Programming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sz="3000" dirty="0" smtClean="0"/>
              <a:t>6</a:t>
            </a:r>
            <a:r>
              <a:rPr lang="en-US" sz="3000" dirty="0"/>
              <a:t/>
            </a:r>
            <a:br>
              <a:rPr lang="en-US" sz="3000" dirty="0"/>
            </a:br>
            <a:r>
              <a:rPr lang="en-US" sz="3000" dirty="0"/>
              <a:t/>
            </a:r>
            <a:br>
              <a:rPr lang="en-US" sz="3000" dirty="0"/>
            </a:br>
            <a:r>
              <a:rPr lang="en-US" sz="3200" dirty="0" smtClean="0"/>
              <a:t>Synchronization </a:t>
            </a:r>
            <a:r>
              <a:rPr lang="en-US" sz="3200" dirty="0" smtClean="0"/>
              <a:t>1: Concurrency 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February 2</a:t>
            </a:r>
            <a:r>
              <a:rPr lang="en-US" altLang="en-US" baseline="30000" dirty="0" smtClean="0">
                <a:ea typeface="Gill Sans" charset="0"/>
              </a:rPr>
              <a:t>nd</a:t>
            </a:r>
            <a:r>
              <a:rPr lang="en-US" altLang="en-US" dirty="0" smtClean="0">
                <a:ea typeface="Gill Sans" charset="0"/>
              </a:rPr>
              <a:t>, 2023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 smtClean="0">
                <a:ea typeface="Gill Sans" charset="0"/>
              </a:rPr>
              <a:t>Prof. John </a:t>
            </a:r>
            <a:r>
              <a:rPr lang="en-US" altLang="en-US" dirty="0" err="1" smtClean="0">
                <a:ea typeface="Gill Sans" charset="0"/>
              </a:rPr>
              <a:t>Kubiatowicz</a:t>
            </a:r>
            <a:endParaRPr lang="en-US" altLang="en-US" dirty="0">
              <a:ea typeface="Gill Sans" charset="0"/>
            </a:endParaRPr>
          </a:p>
          <a:p>
            <a:pPr marL="285750" indent="-285750">
              <a:defRPr/>
            </a:pPr>
            <a:r>
              <a:rPr lang="en-US" altLang="en-US" dirty="0">
                <a:ea typeface="Gill Sans" charset="0"/>
              </a:rPr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1127760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(each connection has own process)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72000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83635" y="6253907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8116459" y="5313522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Wait for child</a:t>
            </a:r>
            <a:endParaRPr lang="en-US" dirty="0">
              <a:latin typeface="Gill Sans Light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>
            <a:off x="9092158" y="495889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337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while </a:t>
            </a:r>
            <a:r>
              <a:rPr lang="en-US" b="1" dirty="0">
                <a:latin typeface="Consolas" panose="020B0609020204030204" pitchFamily="49" charset="0"/>
              </a:rPr>
              <a:t>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>
                <a:latin typeface="Consolas" panose="020B06090202040302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(v2)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85800" y="1143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85800" y="2209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5800" y="2514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0" y="3186896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5800" y="3505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5800" y="38100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768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5181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5800" y="61722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pid_t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 smtClean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 smtClean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6729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3A58-D600-44B7-8BD8-2E3FFB258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make a Concurrent </a:t>
            </a:r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954F4-5F26-4381-B421-74FF447A5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far, in the server:</a:t>
            </a:r>
          </a:p>
          <a:p>
            <a:pPr lvl="1"/>
            <a:r>
              <a:rPr lang="en-US" dirty="0"/>
              <a:t>Listen will queue requests</a:t>
            </a:r>
          </a:p>
          <a:p>
            <a:pPr lvl="1"/>
            <a:r>
              <a:rPr lang="en-US" dirty="0"/>
              <a:t>Buffering present elsewhere</a:t>
            </a:r>
          </a:p>
          <a:p>
            <a:pPr lvl="1"/>
            <a:r>
              <a:rPr lang="en-US" dirty="0"/>
              <a:t>But server </a:t>
            </a:r>
            <a:r>
              <a:rPr lang="en-US" i="1" dirty="0">
                <a:solidFill>
                  <a:srgbClr val="FF0000"/>
                </a:solidFill>
              </a:rPr>
              <a:t>waits</a:t>
            </a:r>
            <a:r>
              <a:rPr lang="en-US" dirty="0"/>
              <a:t> for each connection to terminate before servicing the </a:t>
            </a:r>
            <a:r>
              <a:rPr lang="en-US" dirty="0" smtClean="0"/>
              <a:t>next</a:t>
            </a:r>
          </a:p>
          <a:p>
            <a:pPr lvl="2"/>
            <a:r>
              <a:rPr lang="en-US" dirty="0" smtClean="0"/>
              <a:t>This is the standard shell pattern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concurrent server can handle and service a new connection before the previous client </a:t>
            </a:r>
            <a:r>
              <a:rPr lang="en-US" dirty="0" smtClean="0"/>
              <a:t>disconnects</a:t>
            </a:r>
          </a:p>
          <a:p>
            <a:pPr lvl="1"/>
            <a:r>
              <a:rPr lang="en-US" dirty="0" smtClean="0"/>
              <a:t>Simple – just don’t wait in parent!</a:t>
            </a:r>
          </a:p>
          <a:p>
            <a:pPr lvl="1"/>
            <a:r>
              <a:rPr lang="en-US" dirty="0" smtClean="0"/>
              <a:t>Perhaps not so simple – multiple child processes better not have data races with one another through file system/</a:t>
            </a:r>
            <a:r>
              <a:rPr lang="en-US" dirty="0" err="1" smtClean="0"/>
              <a:t>etc</a:t>
            </a:r>
            <a:r>
              <a:rPr lang="en-US" dirty="0" smtClean="0"/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82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559254"/>
            <a:ext cx="2455574" cy="1721416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2830" y="152400"/>
            <a:ext cx="8426340" cy="533400"/>
          </a:xfrm>
        </p:spPr>
        <p:txBody>
          <a:bodyPr/>
          <a:lstStyle/>
          <a:p>
            <a:r>
              <a:rPr lang="en-US" dirty="0" smtClean="0">
                <a:latin typeface="Gill Sans Light"/>
              </a:rPr>
              <a:t>Sockets With Protection and Concurrency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470456" y="3013876"/>
            <a:ext cx="1838714" cy="254872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72000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666348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094841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831760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472267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114928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729835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122532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716178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428920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57874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896839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006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788453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32275" y="4070712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Gill Sans Light"/>
              </a:rPr>
              <a:t>C</a:t>
            </a:r>
            <a:r>
              <a:rPr lang="en-US" dirty="0" smtClean="0">
                <a:solidFill>
                  <a:srgbClr val="008000"/>
                </a:solidFill>
                <a:latin typeface="Gill Sans Light"/>
              </a:rPr>
              <a:t>hild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77716" y="4589566"/>
            <a:ext cx="25140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134779"/>
            <a:ext cx="572135" cy="4631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479518" y="4495800"/>
            <a:ext cx="251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Listen Socket</a:t>
            </a:r>
            <a:endParaRPr lang="en-US" dirty="0">
              <a:latin typeface="Gill Sans Ligh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8860712" y="4110459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Parent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07198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447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55355-6664-4BAD-9824-D19412343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38200"/>
            <a:ext cx="10515600" cy="5791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Socket setup code elided…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while </a:t>
            </a:r>
            <a:r>
              <a:rPr lang="en-US" b="1" dirty="0">
                <a:latin typeface="Consolas" panose="020B0609020204030204" pitchFamily="49" charset="0"/>
              </a:rPr>
              <a:t>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fork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close(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smtClean="0">
                <a:latin typeface="Consolas" panose="020B0609020204030204" pitchFamily="49" charset="0"/>
              </a:rPr>
              <a:t>//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wait</a:t>
            </a:r>
            <a:r>
              <a:rPr lang="en-US" b="1" dirty="0" smtClean="0">
                <a:latin typeface="Consolas" panose="020B0609020204030204" pitchFamily="49" charset="0"/>
              </a:rPr>
              <a:t>(NULL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Protocol (</a:t>
            </a:r>
            <a:r>
              <a:rPr lang="en-US" dirty="0" smtClean="0"/>
              <a:t>v3)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5800" y="5181600"/>
            <a:ext cx="96774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28600" y="762000"/>
            <a:ext cx="11049000" cy="5867400"/>
            <a:chOff x="228600" y="762000"/>
            <a:chExt cx="11049000" cy="5867400"/>
          </a:xfrm>
        </p:grpSpPr>
        <p:sp>
          <p:nvSpPr>
            <p:cNvPr id="2" name="Rectangle 1"/>
            <p:cNvSpPr/>
            <p:nvPr/>
          </p:nvSpPr>
          <p:spPr bwMode="auto">
            <a:xfrm>
              <a:off x="228600" y="762000"/>
              <a:ext cx="11049000" cy="57912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39555355-6664-4BAD-9824-D1941234342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2000" y="838200"/>
              <a:ext cx="10515600" cy="5791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Socket setup code elided…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pid_t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fork</a:t>
              </a:r>
              <a:r>
                <a:rPr lang="en-US" b="1" kern="0" dirty="0" smtClean="0">
                  <a:latin typeface="Consolas" panose="020B0609020204030204" pitchFamily="49" charset="0"/>
                </a:rPr>
                <a:t>();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if 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pid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== 0)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exit(0);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 else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close(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//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wait</a:t>
              </a:r>
              <a:r>
                <a:rPr lang="en-US" b="1" kern="0" dirty="0" smtClean="0">
                  <a:latin typeface="Consolas" panose="020B0609020204030204" pitchFamily="49" charset="0"/>
                </a:rPr>
                <a:t>(NULL);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73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D431-CFB7-411E-BE0B-AF392031B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Concurrent </a:t>
            </a:r>
            <a:r>
              <a:rPr lang="en-US" dirty="0"/>
              <a:t>Server </a:t>
            </a:r>
            <a:r>
              <a:rPr lang="en-US" dirty="0" smtClean="0"/>
              <a:t>(without Protection)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EF147-3D52-4F6C-862D-4BF17545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Spawn a new </a:t>
            </a:r>
            <a:r>
              <a:rPr lang="en-US" i="1" dirty="0"/>
              <a:t>thread</a:t>
            </a:r>
            <a:r>
              <a:rPr lang="en-US" dirty="0"/>
              <a:t> to handle each </a:t>
            </a:r>
            <a:r>
              <a:rPr lang="en-US" dirty="0" smtClean="0"/>
              <a:t>connection</a:t>
            </a:r>
          </a:p>
          <a:p>
            <a:pPr lvl="1"/>
            <a:r>
              <a:rPr lang="en-US" dirty="0" smtClean="0"/>
              <a:t>Lower overhead spawning process (less to do)</a:t>
            </a:r>
            <a:endParaRPr lang="en-US" dirty="0"/>
          </a:p>
          <a:p>
            <a:r>
              <a:rPr lang="en-US" dirty="0"/>
              <a:t>Main </a:t>
            </a:r>
            <a:r>
              <a:rPr lang="en-US" i="1" dirty="0"/>
              <a:t>thread</a:t>
            </a:r>
            <a:r>
              <a:rPr lang="en-US" dirty="0"/>
              <a:t> initiates new client connections without waiting for previously spawned threads</a:t>
            </a:r>
          </a:p>
          <a:p>
            <a:r>
              <a:rPr lang="en-US" dirty="0"/>
              <a:t>Why give up the protection of separate processes?</a:t>
            </a:r>
          </a:p>
          <a:p>
            <a:pPr lvl="1"/>
            <a:r>
              <a:rPr lang="en-US" dirty="0"/>
              <a:t>More efficient to create new threads</a:t>
            </a:r>
          </a:p>
          <a:p>
            <a:pPr lvl="1"/>
            <a:r>
              <a:rPr lang="en-US" dirty="0"/>
              <a:t>More efficient to switch between </a:t>
            </a:r>
            <a:r>
              <a:rPr lang="en-US" dirty="0" smtClean="0"/>
              <a:t>threads</a:t>
            </a:r>
          </a:p>
          <a:p>
            <a:r>
              <a:rPr lang="en-US" dirty="0" smtClean="0"/>
              <a:t>Even more potential for data races (need synchronization?)</a:t>
            </a:r>
          </a:p>
          <a:p>
            <a:pPr lvl="1"/>
            <a:r>
              <a:rPr lang="en-US" dirty="0" smtClean="0"/>
              <a:t>Through shared memory structures</a:t>
            </a:r>
          </a:p>
          <a:p>
            <a:pPr lvl="1"/>
            <a:r>
              <a:rPr lang="en-US" dirty="0" smtClean="0"/>
              <a:t>Through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357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507444" y="4782248"/>
            <a:ext cx="2455574" cy="1587368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6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6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27" name="Freeform 26"/>
          <p:cNvSpPr/>
          <p:nvPr/>
        </p:nvSpPr>
        <p:spPr>
          <a:xfrm>
            <a:off x="8654063" y="3013877"/>
            <a:ext cx="1655107" cy="2566945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  <a:gd name="connsiteX0" fmla="*/ 212046 w 1655107"/>
              <a:gd name="connsiteY0" fmla="*/ 3192735 h 3828051"/>
              <a:gd name="connsiteX1" fmla="*/ 306011 w 1655107"/>
              <a:gd name="connsiteY1" fmla="*/ 3687455 h 3828051"/>
              <a:gd name="connsiteX2" fmla="*/ 1392352 w 1655107"/>
              <a:gd name="connsiteY2" fmla="*/ 3580358 h 3828051"/>
              <a:gd name="connsiteX3" fmla="*/ 1652461 w 1655107"/>
              <a:gd name="connsiteY3" fmla="*/ 1040642 h 3828051"/>
              <a:gd name="connsiteX4" fmla="*/ 1453554 w 1655107"/>
              <a:gd name="connsiteY4" fmla="*/ 153271 h 3828051"/>
              <a:gd name="connsiteX5" fmla="*/ 459017 w 1655107"/>
              <a:gd name="connsiteY5" fmla="*/ 276 h 3828051"/>
              <a:gd name="connsiteX6" fmla="*/ 107104 w 1655107"/>
              <a:gd name="connsiteY6" fmla="*/ 122672 h 3828051"/>
              <a:gd name="connsiteX7" fmla="*/ 0 w 1655107"/>
              <a:gd name="connsiteY7" fmla="*/ 367464 h 3828051"/>
              <a:gd name="connsiteX0" fmla="*/ 212046 w 1655107"/>
              <a:gd name="connsiteY0" fmla="*/ 3192735 h 3847207"/>
              <a:gd name="connsiteX1" fmla="*/ 569780 w 1655107"/>
              <a:gd name="connsiteY1" fmla="*/ 3726987 h 3847207"/>
              <a:gd name="connsiteX2" fmla="*/ 1392352 w 1655107"/>
              <a:gd name="connsiteY2" fmla="*/ 3580358 h 3847207"/>
              <a:gd name="connsiteX3" fmla="*/ 1652461 w 1655107"/>
              <a:gd name="connsiteY3" fmla="*/ 1040642 h 3847207"/>
              <a:gd name="connsiteX4" fmla="*/ 1453554 w 1655107"/>
              <a:gd name="connsiteY4" fmla="*/ 153271 h 3847207"/>
              <a:gd name="connsiteX5" fmla="*/ 459017 w 1655107"/>
              <a:gd name="connsiteY5" fmla="*/ 276 h 3847207"/>
              <a:gd name="connsiteX6" fmla="*/ 107104 w 1655107"/>
              <a:gd name="connsiteY6" fmla="*/ 122672 h 3847207"/>
              <a:gd name="connsiteX7" fmla="*/ 0 w 1655107"/>
              <a:gd name="connsiteY7" fmla="*/ 367464 h 3847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5107" h="3847207">
                <a:moveTo>
                  <a:pt x="212046" y="3192735"/>
                </a:moveTo>
                <a:cubicBezTo>
                  <a:pt x="325525" y="3341905"/>
                  <a:pt x="373062" y="3662383"/>
                  <a:pt x="569780" y="3726987"/>
                </a:cubicBezTo>
                <a:cubicBezTo>
                  <a:pt x="766498" y="3791591"/>
                  <a:pt x="1211905" y="4028082"/>
                  <a:pt x="1392352" y="3580358"/>
                </a:cubicBezTo>
                <a:cubicBezTo>
                  <a:pt x="1572799" y="3132634"/>
                  <a:pt x="1642261" y="1611823"/>
                  <a:pt x="1652461" y="1040642"/>
                </a:cubicBezTo>
                <a:cubicBezTo>
                  <a:pt x="1662661" y="469461"/>
                  <a:pt x="1652461" y="326665"/>
                  <a:pt x="1453554" y="153271"/>
                </a:cubicBezTo>
                <a:cubicBezTo>
                  <a:pt x="1254647" y="-20123"/>
                  <a:pt x="683425" y="5376"/>
                  <a:pt x="459017" y="276"/>
                </a:cubicBezTo>
                <a:cubicBezTo>
                  <a:pt x="234609" y="-4824"/>
                  <a:pt x="183607" y="61474"/>
                  <a:pt x="107104" y="122672"/>
                </a:cubicBezTo>
                <a:cubicBezTo>
                  <a:pt x="30601" y="183870"/>
                  <a:pt x="15300" y="275667"/>
                  <a:pt x="0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40394" y="2944682"/>
            <a:ext cx="2333360" cy="862846"/>
            <a:chOff x="5816394" y="2944682"/>
            <a:chExt cx="2333360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16394" y="2944682"/>
              <a:ext cx="1946367" cy="666407"/>
              <a:chOff x="5815986" y="2954752"/>
              <a:chExt cx="1946367" cy="666407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H="1">
                <a:off x="6547340" y="2954752"/>
                <a:ext cx="408" cy="36040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15986" y="3251827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292891" y="2901377"/>
            <a:ext cx="7049874" cy="1281090"/>
            <a:chOff x="768891" y="2887549"/>
            <a:chExt cx="7049874" cy="1558794"/>
          </a:xfrm>
        </p:grpSpPr>
        <p:grpSp>
          <p:nvGrpSpPr>
            <p:cNvPr id="37" name="Group 36"/>
            <p:cNvGrpSpPr/>
            <p:nvPr/>
          </p:nvGrpSpPr>
          <p:grpSpPr>
            <a:xfrm>
              <a:off x="5543783" y="3684486"/>
              <a:ext cx="2274982" cy="759746"/>
              <a:chOff x="5543783" y="3684486"/>
              <a:chExt cx="2274982" cy="759746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547748" y="3684486"/>
                <a:ext cx="1" cy="32141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5543783" y="3994839"/>
                <a:ext cx="2274982" cy="4493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68891" y="3996950"/>
              <a:ext cx="2274982" cy="44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2887549"/>
              <a:ext cx="0" cy="118156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4526779" y="3913654"/>
            <a:ext cx="2559821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6" y="2864141"/>
            <a:ext cx="1483699" cy="56228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353065" y="475529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w</a:t>
            </a:r>
            <a:r>
              <a:rPr lang="en-US" dirty="0" smtClean="0">
                <a:latin typeface="Gill Sans Light"/>
              </a:rPr>
              <a:t>rite request</a:t>
            </a:r>
            <a:endParaRPr lang="en-US" dirty="0">
              <a:latin typeface="Gill Sans Light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82948" y="5183787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147808" y="5920706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>
            <a:off x="2971800" y="5561213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>
            <a:off x="7193266" y="4393770"/>
            <a:ext cx="467251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688857" y="4818781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688858" y="5211478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write response</a:t>
            </a:r>
            <a:endParaRPr lang="en-US" dirty="0">
              <a:latin typeface="Gill Sans Ligh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507417" y="5805124"/>
            <a:ext cx="2687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6797047" y="5517866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8044342" y="6016023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 flipH="1" flipV="1">
            <a:off x="3954327" y="4985785"/>
            <a:ext cx="1754597" cy="10429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Freeform 73"/>
          <p:cNvSpPr/>
          <p:nvPr/>
        </p:nvSpPr>
        <p:spPr>
          <a:xfrm>
            <a:off x="7424808" y="4889546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5" name="Freeform 74"/>
          <p:cNvSpPr/>
          <p:nvPr/>
        </p:nvSpPr>
        <p:spPr>
          <a:xfrm flipH="1">
            <a:off x="1905001" y="4877399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410200" y="434955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Spawned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8469453" y="4413621"/>
            <a:ext cx="285740" cy="495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342333" y="4853919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Gill Sans Light"/>
              </a:rPr>
              <a:t>Main Thread</a:t>
            </a:r>
            <a:endParaRPr lang="en-US" dirty="0">
              <a:solidFill>
                <a:srgbClr val="008000"/>
              </a:solidFill>
              <a:latin typeface="Gill Sans Light"/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 flipH="1">
            <a:off x="4104745" y="5396144"/>
            <a:ext cx="1604179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2994685" y="419378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Sockets with Concurrency, without Protection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B12E70-1CF1-4AFA-8CCE-435A3E4A808E}"/>
              </a:ext>
            </a:extLst>
          </p:cNvPr>
          <p:cNvSpPr txBox="1"/>
          <p:nvPr/>
        </p:nvSpPr>
        <p:spPr>
          <a:xfrm>
            <a:off x="7211081" y="4049190"/>
            <a:ext cx="2204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cs typeface="Consolas" panose="020B0609020204030204" pitchFamily="49" charset="0"/>
              </a:rPr>
              <a:t>pthread_create</a:t>
            </a:r>
            <a:endParaRPr lang="en-US" sz="2000" dirty="0">
              <a:solidFill>
                <a:srgbClr val="FF0000"/>
              </a:solidFill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576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Thread Pools: More Later!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9905999" cy="28956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Problem with previous version: Unbounded Threads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When web-site becomes too popular – throughput sinks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 smtClean="0">
                <a:latin typeface="Gill Sans Light"/>
                <a:ea typeface="Gulim" panose="020B0600000101010101" pitchFamily="34" charset="-127"/>
              </a:rPr>
              <a:t>Instead, allocate a bounded “pool” of worker threads, representing the maximum level of multiprogramming</a:t>
            </a:r>
          </a:p>
          <a:p>
            <a:pPr>
              <a:lnSpc>
                <a:spcPct val="85000"/>
              </a:lnSpc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Gill Sans Light"/>
                <a:ea typeface="Gulim" panose="020B0600000101010101" pitchFamily="34" charset="-127"/>
              </a:rPr>
              <a:t>		</a:t>
            </a:r>
          </a:p>
        </p:txBody>
      </p:sp>
      <p:sp>
        <p:nvSpPr>
          <p:cNvPr id="31748" name="Text Box 23"/>
          <p:cNvSpPr txBox="1">
            <a:spLocks noChangeArrowheads="1"/>
          </p:cNvSpPr>
          <p:nvPr/>
        </p:nvSpPr>
        <p:spPr bwMode="auto">
          <a:xfrm>
            <a:off x="1676400" y="1447801"/>
            <a:ext cx="518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50000"/>
              </a:spcBef>
            </a:pPr>
            <a:endParaRPr lang="ko-KR" altLang="en-US">
              <a:latin typeface="Gill Sans Light"/>
              <a:ea typeface="Gulim" panose="020B0600000101010101" pitchFamily="34" charset="-127"/>
            </a:endParaRPr>
          </a:p>
        </p:txBody>
      </p:sp>
      <p:sp>
        <p:nvSpPr>
          <p:cNvPr id="408600" name="Text Box 24"/>
          <p:cNvSpPr txBox="1">
            <a:spLocks noChangeArrowheads="1"/>
          </p:cNvSpPr>
          <p:nvPr/>
        </p:nvSpPr>
        <p:spPr bwMode="auto">
          <a:xfrm>
            <a:off x="1752600" y="4185138"/>
            <a:ext cx="4495800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master()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allocThreads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worker,queue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AcceptCon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Enqueue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queue,con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wakeUp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sp>
        <p:nvSpPr>
          <p:cNvPr id="408601" name="Text Box 25"/>
          <p:cNvSpPr txBox="1">
            <a:spLocks noChangeArrowheads="1"/>
          </p:cNvSpPr>
          <p:nvPr/>
        </p:nvSpPr>
        <p:spPr bwMode="auto">
          <a:xfrm>
            <a:off x="6248400" y="4152901"/>
            <a:ext cx="4267200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worker(queue)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while(TRUE) {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con=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Dequeue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if (con==null)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sleepOn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(queue);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else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      </a:t>
            </a:r>
            <a:r>
              <a:rPr lang="en-US" altLang="ko-KR" dirty="0" err="1">
                <a:latin typeface="Consolas" panose="020B0609020204030204" pitchFamily="49" charset="0"/>
                <a:ea typeface="Gulim" panose="020B0600000101010101" pitchFamily="34" charset="-127"/>
              </a:rPr>
              <a:t>ServiceWebPage</a:t>
            </a: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(con);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   }</a:t>
            </a:r>
            <a:b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Gulim" panose="020B0600000101010101" pitchFamily="34" charset="-127"/>
              </a:rPr>
              <a:t>}</a:t>
            </a:r>
          </a:p>
        </p:txBody>
      </p:sp>
      <p:grpSp>
        <p:nvGrpSpPr>
          <p:cNvPr id="408603" name="Group 27"/>
          <p:cNvGrpSpPr>
            <a:grpSpLocks/>
          </p:cNvGrpSpPr>
          <p:nvPr/>
        </p:nvGrpSpPr>
        <p:grpSpPr bwMode="auto">
          <a:xfrm>
            <a:off x="2743200" y="2209801"/>
            <a:ext cx="6172200" cy="1893888"/>
            <a:chOff x="624" y="1392"/>
            <a:chExt cx="3888" cy="1193"/>
          </a:xfrm>
        </p:grpSpPr>
        <p:sp>
          <p:nvSpPr>
            <p:cNvPr id="31752" name="Rectangle 14"/>
            <p:cNvSpPr>
              <a:spLocks noChangeArrowheads="1"/>
            </p:cNvSpPr>
            <p:nvPr/>
          </p:nvSpPr>
          <p:spPr bwMode="auto">
            <a:xfrm>
              <a:off x="2496" y="1488"/>
              <a:ext cx="528" cy="672"/>
            </a:xfrm>
            <a:prstGeom prst="rect">
              <a:avLst/>
            </a:prstGeom>
            <a:solidFill>
              <a:srgbClr val="00FF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Master</a:t>
              </a:r>
            </a:p>
            <a:p>
              <a:pPr algn="ctr"/>
              <a:r>
                <a:rPr lang="en-US" altLang="ko-KR" dirty="0">
                  <a:latin typeface="Gill Sans Light"/>
                  <a:ea typeface="Gulim" panose="020B0600000101010101" pitchFamily="34" charset="-127"/>
                </a:rPr>
                <a:t>Thread</a:t>
              </a:r>
            </a:p>
          </p:txBody>
        </p:sp>
        <p:sp>
          <p:nvSpPr>
            <p:cNvPr id="31753" name="Text Box 15"/>
            <p:cNvSpPr txBox="1">
              <a:spLocks noChangeArrowheads="1"/>
            </p:cNvSpPr>
            <p:nvPr/>
          </p:nvSpPr>
          <p:spPr bwMode="auto">
            <a:xfrm>
              <a:off x="3552" y="2352"/>
              <a:ext cx="95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Thread Pool</a:t>
              </a:r>
            </a:p>
          </p:txBody>
        </p:sp>
        <p:sp>
          <p:nvSpPr>
            <p:cNvPr id="31754" name="laptop"/>
            <p:cNvSpPr>
              <a:spLocks noEditPoints="1" noChangeArrowheads="1"/>
            </p:cNvSpPr>
            <p:nvPr/>
          </p:nvSpPr>
          <p:spPr bwMode="auto">
            <a:xfrm>
              <a:off x="624" y="1728"/>
              <a:ext cx="912" cy="672"/>
            </a:xfrm>
            <a:custGeom>
              <a:avLst/>
              <a:gdLst>
                <a:gd name="T0" fmla="*/ 142 w 21600"/>
                <a:gd name="T1" fmla="*/ 0 h 21600"/>
                <a:gd name="T2" fmla="*/ 142 w 21600"/>
                <a:gd name="T3" fmla="*/ 223 h 21600"/>
                <a:gd name="T4" fmla="*/ 774 w 21600"/>
                <a:gd name="T5" fmla="*/ 0 h 21600"/>
                <a:gd name="T6" fmla="*/ 774 w 21600"/>
                <a:gd name="T7" fmla="*/ 223 h 21600"/>
                <a:gd name="T8" fmla="*/ 456 w 21600"/>
                <a:gd name="T9" fmla="*/ 0 h 21600"/>
                <a:gd name="T10" fmla="*/ 456 w 21600"/>
                <a:gd name="T11" fmla="*/ 672 h 21600"/>
                <a:gd name="T12" fmla="*/ 0 w 21600"/>
                <a:gd name="T13" fmla="*/ 672 h 21600"/>
                <a:gd name="T14" fmla="*/ 912 w 21600"/>
                <a:gd name="T15" fmla="*/ 672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4453 w 21600"/>
                <a:gd name="T25" fmla="*/ 1864 h 21600"/>
                <a:gd name="T26" fmla="*/ 17313 w 21600"/>
                <a:gd name="T27" fmla="*/ 1231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5" name="Freeform 19"/>
            <p:cNvSpPr>
              <a:spLocks/>
            </p:cNvSpPr>
            <p:nvPr/>
          </p:nvSpPr>
          <p:spPr bwMode="auto">
            <a:xfrm>
              <a:off x="1488" y="2064"/>
              <a:ext cx="2304" cy="416"/>
            </a:xfrm>
            <a:custGeom>
              <a:avLst/>
              <a:gdLst>
                <a:gd name="T0" fmla="*/ 2304 w 2112"/>
                <a:gd name="T1" fmla="*/ 0 h 416"/>
                <a:gd name="T2" fmla="*/ 1937 w 2112"/>
                <a:gd name="T3" fmla="*/ 336 h 416"/>
                <a:gd name="T4" fmla="*/ 1047 w 2112"/>
                <a:gd name="T5" fmla="*/ 384 h 416"/>
                <a:gd name="T6" fmla="*/ 0 w 2112"/>
                <a:gd name="T7" fmla="*/ 144 h 4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2" h="416">
                  <a:moveTo>
                    <a:pt x="2112" y="0"/>
                  </a:moveTo>
                  <a:cubicBezTo>
                    <a:pt x="2040" y="136"/>
                    <a:pt x="1968" y="272"/>
                    <a:pt x="1776" y="336"/>
                  </a:cubicBezTo>
                  <a:cubicBezTo>
                    <a:pt x="1584" y="400"/>
                    <a:pt x="1256" y="416"/>
                    <a:pt x="960" y="384"/>
                  </a:cubicBezTo>
                  <a:cubicBezTo>
                    <a:pt x="664" y="352"/>
                    <a:pt x="332" y="248"/>
                    <a:pt x="0" y="144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6" name="Freeform 20"/>
            <p:cNvSpPr>
              <a:spLocks/>
            </p:cNvSpPr>
            <p:nvPr/>
          </p:nvSpPr>
          <p:spPr bwMode="auto">
            <a:xfrm>
              <a:off x="1488" y="1680"/>
              <a:ext cx="1008" cy="256"/>
            </a:xfrm>
            <a:custGeom>
              <a:avLst/>
              <a:gdLst>
                <a:gd name="T0" fmla="*/ 0 w 1008"/>
                <a:gd name="T1" fmla="*/ 256 h 256"/>
                <a:gd name="T2" fmla="*/ 336 w 1008"/>
                <a:gd name="T3" fmla="*/ 16 h 256"/>
                <a:gd name="T4" fmla="*/ 1008 w 1008"/>
                <a:gd name="T5" fmla="*/ 160 h 2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08" h="256">
                  <a:moveTo>
                    <a:pt x="0" y="256"/>
                  </a:moveTo>
                  <a:cubicBezTo>
                    <a:pt x="84" y="144"/>
                    <a:pt x="168" y="32"/>
                    <a:pt x="336" y="16"/>
                  </a:cubicBezTo>
                  <a:cubicBezTo>
                    <a:pt x="504" y="0"/>
                    <a:pt x="756" y="80"/>
                    <a:pt x="1008" y="16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7" name="Line 21"/>
            <p:cNvSpPr>
              <a:spLocks noChangeShapeType="1"/>
            </p:cNvSpPr>
            <p:nvPr/>
          </p:nvSpPr>
          <p:spPr bwMode="auto">
            <a:xfrm>
              <a:off x="3024" y="1824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1758" name="Rectangle 26"/>
            <p:cNvSpPr>
              <a:spLocks noChangeArrowheads="1"/>
            </p:cNvSpPr>
            <p:nvPr/>
          </p:nvSpPr>
          <p:spPr bwMode="auto">
            <a:xfrm>
              <a:off x="3312" y="1584"/>
              <a:ext cx="192" cy="528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latin typeface="Gill Sans Light"/>
                  <a:ea typeface="Gulim" panose="020B0600000101010101" pitchFamily="34" charset="-127"/>
                </a:rPr>
                <a:t>queue</a:t>
              </a:r>
            </a:p>
          </p:txBody>
        </p:sp>
        <p:grpSp>
          <p:nvGrpSpPr>
            <p:cNvPr id="31759" name="Group 16"/>
            <p:cNvGrpSpPr>
              <a:grpSpLocks/>
            </p:cNvGrpSpPr>
            <p:nvPr/>
          </p:nvGrpSpPr>
          <p:grpSpPr bwMode="auto">
            <a:xfrm>
              <a:off x="3504" y="1392"/>
              <a:ext cx="1008" cy="960"/>
              <a:chOff x="2784" y="624"/>
              <a:chExt cx="1008" cy="960"/>
            </a:xfrm>
          </p:grpSpPr>
          <p:sp>
            <p:nvSpPr>
              <p:cNvPr id="31760" name="Oval 4"/>
              <p:cNvSpPr>
                <a:spLocks noChangeArrowheads="1"/>
              </p:cNvSpPr>
              <p:nvPr/>
            </p:nvSpPr>
            <p:spPr bwMode="auto">
              <a:xfrm>
                <a:off x="2784" y="624"/>
                <a:ext cx="1008" cy="96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>
                  <a:latin typeface="Gill Sans Light"/>
                </a:endParaRPr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408582" name="Ink 6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043" y="837"/>
                  <a:ext cx="121" cy="173"/>
                </p14:xfrm>
              </p:contentPart>
            </mc:Choice>
            <mc:Fallback xmlns="">
              <p:pic>
                <p:nvPicPr>
                  <p:cNvPr id="408582" name="Ink 6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037" y="831"/>
                    <a:ext cx="133" cy="1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408583" name="Ink 7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338" y="957"/>
                  <a:ext cx="68" cy="193"/>
                </p14:xfrm>
              </p:contentPart>
            </mc:Choice>
            <mc:Fallback xmlns="">
              <p:pic>
                <p:nvPicPr>
                  <p:cNvPr id="408583" name="Ink 7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332" y="951"/>
                    <a:ext cx="80" cy="2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408584" name="Ink 8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97" y="1205"/>
                  <a:ext cx="355" cy="137"/>
                </p14:xfrm>
              </p:contentPart>
            </mc:Choice>
            <mc:Fallback xmlns="">
              <p:pic>
                <p:nvPicPr>
                  <p:cNvPr id="408584" name="Ink 8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891" y="1199"/>
                    <a:ext cx="367" cy="1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408585" name="Ink 9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2882" y="1027"/>
                  <a:ext cx="172" cy="195"/>
                </p14:xfrm>
              </p:contentPart>
            </mc:Choice>
            <mc:Fallback xmlns="">
              <p:pic>
                <p:nvPicPr>
                  <p:cNvPr id="408585" name="Ink 9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876" y="1021"/>
                    <a:ext cx="184" cy="2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408586" name="Ink 10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45" y="1284"/>
                  <a:ext cx="145" cy="176"/>
                </p14:xfrm>
              </p:contentPart>
            </mc:Choice>
            <mc:Fallback xmlns="">
              <p:pic>
                <p:nvPicPr>
                  <p:cNvPr id="408586" name="Ink 10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439" y="1278"/>
                    <a:ext cx="157" cy="1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408587" name="Ink 11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148" y="1362"/>
                  <a:ext cx="156" cy="134"/>
                </p14:xfrm>
              </p:contentPart>
            </mc:Choice>
            <mc:Fallback xmlns="">
              <p:pic>
                <p:nvPicPr>
                  <p:cNvPr id="408587" name="Ink 11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3142" y="1356"/>
                    <a:ext cx="168" cy="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08588" name="Ink 12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216" y="720"/>
                  <a:ext cx="108" cy="267"/>
                </p14:xfrm>
              </p:contentPart>
            </mc:Choice>
            <mc:Fallback xmlns="">
              <p:pic>
                <p:nvPicPr>
                  <p:cNvPr id="408588" name="Ink 12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3210" y="714"/>
                    <a:ext cx="120" cy="27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08589" name="Ink 13"/>
                  <p14:cNvContentPartPr>
                    <a14:cpLocks xmlns:a14="http://schemas.microsoft.com/office/drawing/2010/main" noRot="1" noChangeAspect="1" noEditPoints="1" noChangeArrowheads="1" noChangeShapeType="1"/>
                  </p14:cNvContentPartPr>
                  <p14:nvPr/>
                </p14:nvContentPartPr>
                <p14:xfrm>
                  <a:off x="3486" y="892"/>
                  <a:ext cx="160" cy="323"/>
                </p14:xfrm>
              </p:contentPart>
            </mc:Choice>
            <mc:Fallback xmlns="">
              <p:pic>
                <p:nvPicPr>
                  <p:cNvPr id="408589" name="Ink 13"/>
                  <p:cNvPicPr>
                    <a:picLocks noRot="1" noChangeAspect="1" noEditPoints="1" noChangeArrowheads="1" noChangeShapeType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3480" y="886"/>
                    <a:ext cx="172" cy="335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477665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build="p"/>
      <p:bldP spid="408600" grpId="0"/>
      <p:bldP spid="4086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00454"/>
            <a:ext cx="11277600" cy="6019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Project 1 in full swing!  Released Yesterday!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We expect that your design document will give intuitions behind your designs, not just a dump of pseudo-code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Think of this you are in a company and your TA is you manager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Paradox: need code for design document?  </a:t>
            </a:r>
          </a:p>
          <a:p>
            <a:pPr lvl="1"/>
            <a:r>
              <a:rPr lang="en-US" dirty="0" smtClean="0">
                <a:solidFill>
                  <a:schemeClr val="tx2"/>
                </a:solidFill>
              </a:rPr>
              <a:t>Not full code, just enough prove you have thought through complexities of design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Should be attending your permanent discussion section!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Discussion section attendance is mandatory, but don’t come if sick!!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We have given a mechanism to make up for missed sections—see </a:t>
            </a:r>
            <a:r>
              <a:rPr lang="en-US" dirty="0" err="1" smtClean="0">
                <a:solidFill>
                  <a:srgbClr val="FF0000"/>
                </a:solidFill>
              </a:rPr>
              <a:t>EdStem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Midterm 1: February 16</a:t>
            </a:r>
            <a:r>
              <a:rPr lang="en-US" baseline="30000" dirty="0" smtClean="0">
                <a:solidFill>
                  <a:srgbClr val="FF0000"/>
                </a:solidFill>
              </a:rPr>
              <a:t>th</a:t>
            </a:r>
            <a:r>
              <a:rPr lang="en-US" dirty="0" smtClean="0">
                <a:solidFill>
                  <a:srgbClr val="FF0000"/>
                </a:solidFill>
              </a:rPr>
              <a:t>, 7-9PM (Two weeks from today!)</a:t>
            </a:r>
          </a:p>
          <a:p>
            <a:pPr lvl="1"/>
            <a:r>
              <a:rPr lang="en-US" dirty="0" smtClean="0"/>
              <a:t>Fill out conflict request by tomorrow!</a:t>
            </a:r>
          </a:p>
        </p:txBody>
      </p:sp>
    </p:spTree>
    <p:extLst>
      <p:ext uri="{BB962C8B-B14F-4D97-AF65-F5344CB8AC3E}">
        <p14:creationId xmlns:p14="http://schemas.microsoft.com/office/powerpoint/2010/main" val="1479195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9296400" cy="609600"/>
          </a:xfrm>
        </p:spPr>
        <p:txBody>
          <a:bodyPr/>
          <a:lstStyle/>
          <a:p>
            <a:r>
              <a:rPr lang="en-US" sz="2800" dirty="0" smtClean="0"/>
              <a:t>Recall: </a:t>
            </a:r>
            <a:r>
              <a:rPr lang="en-US" sz="2800" dirty="0"/>
              <a:t>The Process Control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2388" y="762000"/>
            <a:ext cx="7086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Kernel represents each process as a process control block (PCB)</a:t>
            </a:r>
            <a:endParaRPr lang="en-US" dirty="0"/>
          </a:p>
          <a:p>
            <a:pPr lvl="1"/>
            <a:r>
              <a:rPr lang="en-US" dirty="0" smtClean="0"/>
              <a:t>Status (running, ready, blocked, …)</a:t>
            </a:r>
          </a:p>
          <a:p>
            <a:pPr lvl="1"/>
            <a:r>
              <a:rPr lang="en-US" dirty="0" smtClean="0"/>
              <a:t>Register state (when not ready)</a:t>
            </a:r>
          </a:p>
          <a:p>
            <a:pPr lvl="1"/>
            <a:r>
              <a:rPr lang="en-US" dirty="0" smtClean="0"/>
              <a:t>Process ID (PID), User, Executable, Priority, …</a:t>
            </a:r>
          </a:p>
          <a:p>
            <a:pPr lvl="1"/>
            <a:r>
              <a:rPr lang="en-US" dirty="0" smtClean="0"/>
              <a:t>Execution time, …</a:t>
            </a:r>
          </a:p>
          <a:p>
            <a:pPr lvl="1"/>
            <a:r>
              <a:rPr lang="en-US" dirty="0" smtClean="0"/>
              <a:t>Memory space, translation, …</a:t>
            </a:r>
          </a:p>
          <a:p>
            <a:r>
              <a:rPr lang="en-US" dirty="0" smtClean="0"/>
              <a:t>Kernel </a:t>
            </a:r>
            <a:r>
              <a:rPr lang="en-US" i="1" dirty="0" smtClean="0"/>
              <a:t>Scheduler</a:t>
            </a:r>
            <a:r>
              <a:rPr lang="en-US" dirty="0" smtClean="0"/>
              <a:t> maintains a data structure containing the </a:t>
            </a:r>
            <a:r>
              <a:rPr lang="en-US" dirty="0"/>
              <a:t>PCBs	</a:t>
            </a:r>
            <a:endParaRPr lang="en-US" dirty="0" smtClean="0"/>
          </a:p>
          <a:p>
            <a:pPr lvl="1"/>
            <a:r>
              <a:rPr lang="en-US" dirty="0" smtClean="0"/>
              <a:t>Give </a:t>
            </a:r>
            <a:r>
              <a:rPr lang="en-US" dirty="0"/>
              <a:t>out CPU to different processes</a:t>
            </a:r>
          </a:p>
          <a:p>
            <a:pPr lvl="1"/>
            <a:r>
              <a:rPr lang="en-US" dirty="0" smtClean="0"/>
              <a:t>This is a Policy </a:t>
            </a:r>
            <a:r>
              <a:rPr lang="en-US" dirty="0"/>
              <a:t>Decision</a:t>
            </a:r>
          </a:p>
          <a:p>
            <a:r>
              <a:rPr lang="en-US" dirty="0"/>
              <a:t>Give out non-CPU resources</a:t>
            </a:r>
          </a:p>
          <a:p>
            <a:pPr lvl="1"/>
            <a:r>
              <a:rPr lang="en-US" dirty="0"/>
              <a:t>Memory/IO</a:t>
            </a:r>
          </a:p>
          <a:p>
            <a:pPr lvl="1"/>
            <a:r>
              <a:rPr lang="en-US" dirty="0"/>
              <a:t>Another policy decision</a:t>
            </a:r>
          </a:p>
          <a:p>
            <a:endParaRPr lang="en-US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8408988" y="914401"/>
            <a:ext cx="2335212" cy="5010149"/>
            <a:chOff x="4128" y="768"/>
            <a:chExt cx="1471" cy="3156"/>
          </a:xfrm>
        </p:grpSpPr>
        <p:pic>
          <p:nvPicPr>
            <p:cNvPr id="5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4454" y="3168"/>
              <a:ext cx="817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08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Connection Setup over TCP/IP</a:t>
            </a:r>
            <a:endParaRPr lang="en-US" dirty="0">
              <a:latin typeface="Gill Sans Light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41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34590"/>
            <a:ext cx="5181600" cy="247101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 txBox="1">
            <a:spLocks/>
          </p:cNvSpPr>
          <p:nvPr/>
        </p:nvSpPr>
        <p:spPr>
          <a:xfrm>
            <a:off x="6172199" y="4234589"/>
            <a:ext cx="5685739" cy="24710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kern="0" smtClean="0">
                <a:latin typeface="Gill Sans Light"/>
              </a:rPr>
              <a:t>Done by OS during client socket setup</a:t>
            </a:r>
          </a:p>
          <a:p>
            <a:r>
              <a:rPr lang="en-US" kern="0" smtClean="0">
                <a:latin typeface="Gill Sans Light"/>
              </a:rPr>
              <a:t>Server Port often “well known”</a:t>
            </a:r>
          </a:p>
          <a:p>
            <a:pPr lvl="1"/>
            <a:r>
              <a:rPr lang="en-US" kern="0" smtClean="0">
                <a:latin typeface="Gill Sans Light"/>
              </a:rPr>
              <a:t>80 (web), 443 (secure web), 25 (sendmail), etc</a:t>
            </a:r>
          </a:p>
          <a:p>
            <a:pPr lvl="1"/>
            <a:r>
              <a:rPr lang="en-US" kern="0" smtClean="0">
                <a:latin typeface="Gill Sans Light"/>
              </a:rPr>
              <a:t>Well-known ports from 0—1023 </a:t>
            </a:r>
            <a:endParaRPr lang="en-US" kern="0" dirty="0">
              <a:latin typeface="Gill Sans Light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004233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Process-Specific File Descriptor Table inside Kernel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64103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9E2DDE-103C-459F-8E60-EAFB185EFA33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7712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/>
      <p:bldP spid="12" grpId="0" animBg="1"/>
      <p:bldP spid="14" grpId="0" animBg="1"/>
      <p:bldP spid="16" grpId="0"/>
      <p:bldP spid="17" grpId="0" animBg="1"/>
      <p:bldP spid="27" grpId="0"/>
      <p:bldP spid="28" grpId="0"/>
      <p:bldP spid="29" grpId="0" animBg="1"/>
      <p:bldP spid="30" grpId="0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Process-Specific File Descriptor Table inside Kernel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379404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AD8CCB4-96BD-4356-AC1F-B65DF9259D3D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02557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Process-Specific File Descriptor Table inside Kernel 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3" y="1343605"/>
            <a:ext cx="389620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E42C3A-CBFB-4452-9225-093F574D280F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35590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7E387-E9E4-42B5-A024-F4722F60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Process-Specific File Descriptor Table inside Kernel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BCD6F-6DB0-4E4C-94FF-1968E1D56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764" y="1343605"/>
            <a:ext cx="40220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Light"/>
              </a:rPr>
              <a:t>Suppose that we execute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open(“foo.txt”)</a:t>
            </a:r>
          </a:p>
          <a:p>
            <a:pPr marL="0" indent="0">
              <a:buNone/>
            </a:pPr>
            <a:r>
              <a:rPr lang="en-US" sz="2000" dirty="0">
                <a:latin typeface="Gill Sans Light"/>
              </a:rPr>
              <a:t>and that the result is 3</a:t>
            </a:r>
          </a:p>
          <a:p>
            <a:pPr marL="0" indent="0">
              <a:buNone/>
            </a:pPr>
            <a:endParaRPr lang="en-US" sz="2000" dirty="0"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Next,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read(3, </a:t>
            </a:r>
            <a:r>
              <a:rPr lang="en-US" sz="2000" dirty="0" err="1">
                <a:solidFill>
                  <a:schemeClr val="accent1"/>
                </a:solidFill>
                <a:latin typeface="Gill Sans Light"/>
              </a:rPr>
              <a:t>buf</a:t>
            </a: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, 100)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Gill Sans Light"/>
              </a:rPr>
              <a:t>and that the result is 100</a:t>
            </a:r>
          </a:p>
          <a:p>
            <a:pPr marL="0" indent="0">
              <a:buNone/>
            </a:pPr>
            <a:endParaRPr lang="en-US" sz="2000" dirty="0">
              <a:solidFill>
                <a:schemeClr val="accent5"/>
              </a:solidFill>
              <a:latin typeface="Gill Sans Light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Finally, suppose that we execute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6"/>
                </a:solidFill>
                <a:latin typeface="Gill Sans Light"/>
              </a:rPr>
              <a:t>close(3)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17F2F5-F35D-4C1E-9F9E-3AF9D97D9362}"/>
              </a:ext>
            </a:extLst>
          </p:cNvPr>
          <p:cNvSpPr/>
          <p:nvPr/>
        </p:nvSpPr>
        <p:spPr>
          <a:xfrm>
            <a:off x="2299251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C54EFF2-29FA-4643-9CD2-5C070A2901CA}"/>
              </a:ext>
            </a:extLst>
          </p:cNvPr>
          <p:cNvCxnSpPr>
            <a:cxnSpLocks/>
          </p:cNvCxnSpPr>
          <p:nvPr/>
        </p:nvCxnSpPr>
        <p:spPr>
          <a:xfrm>
            <a:off x="2014330" y="3303754"/>
            <a:ext cx="549965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A7571-5132-4BEC-9890-EC1530C55A49}"/>
              </a:ext>
            </a:extLst>
          </p:cNvPr>
          <p:cNvSpPr txBox="1"/>
          <p:nvPr/>
        </p:nvSpPr>
        <p:spPr>
          <a:xfrm>
            <a:off x="567005" y="281227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077590-79C1-4263-B8D8-4F4165BBB847}"/>
              </a:ext>
            </a:extLst>
          </p:cNvPr>
          <p:cNvSpPr txBox="1"/>
          <p:nvPr/>
        </p:nvSpPr>
        <p:spPr>
          <a:xfrm>
            <a:off x="339378" y="3317578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06EBDE-7DDC-4440-A8EB-1305F379702C}"/>
              </a:ext>
            </a:extLst>
          </p:cNvPr>
          <p:cNvSpPr/>
          <p:nvPr/>
        </p:nvSpPr>
        <p:spPr>
          <a:xfrm>
            <a:off x="3493266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79CE90-2E98-42F8-BEC8-3C0E49506BC8}"/>
              </a:ext>
            </a:extLst>
          </p:cNvPr>
          <p:cNvSpPr/>
          <p:nvPr/>
        </p:nvSpPr>
        <p:spPr>
          <a:xfrm>
            <a:off x="2378764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AB8729-54EB-4C78-A9FF-F2C6AF13F2F2}"/>
              </a:ext>
            </a:extLst>
          </p:cNvPr>
          <p:cNvSpPr/>
          <p:nvPr/>
        </p:nvSpPr>
        <p:spPr>
          <a:xfrm>
            <a:off x="2378764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9CA3D1-6CAC-4F43-AC42-355D3E1F0CA2}"/>
              </a:ext>
            </a:extLst>
          </p:cNvPr>
          <p:cNvCxnSpPr/>
          <p:nvPr/>
        </p:nvCxnSpPr>
        <p:spPr>
          <a:xfrm>
            <a:off x="3670851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52C411A-A1E2-47B8-8B58-D57D8FA886BF}"/>
              </a:ext>
            </a:extLst>
          </p:cNvPr>
          <p:cNvSpPr txBox="1"/>
          <p:nvPr/>
        </p:nvSpPr>
        <p:spPr>
          <a:xfrm>
            <a:off x="242199" y="4121395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31F7A-8A2C-43B6-B8F5-20F36314F479}"/>
              </a:ext>
            </a:extLst>
          </p:cNvPr>
          <p:cNvSpPr txBox="1"/>
          <p:nvPr/>
        </p:nvSpPr>
        <p:spPr>
          <a:xfrm>
            <a:off x="3318189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79FAE-EA7A-4669-85F6-95F8F96D6DDB}"/>
              </a:ext>
            </a:extLst>
          </p:cNvPr>
          <p:cNvSpPr/>
          <p:nvPr/>
        </p:nvSpPr>
        <p:spPr>
          <a:xfrm>
            <a:off x="5385080" y="4043302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9BD41-E197-42F4-9723-34952CE20BC1}"/>
              </a:ext>
            </a:extLst>
          </p:cNvPr>
          <p:cNvSpPr txBox="1"/>
          <p:nvPr/>
        </p:nvSpPr>
        <p:spPr>
          <a:xfrm>
            <a:off x="5295928" y="3656940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BC88175-3FDB-451B-A8B3-9FC9969BE7F2}"/>
              </a:ext>
            </a:extLst>
          </p:cNvPr>
          <p:cNvSpPr txBox="1"/>
          <p:nvPr/>
        </p:nvSpPr>
        <p:spPr>
          <a:xfrm>
            <a:off x="3039426" y="838200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8B66E6F-F3F6-4DBD-9C0C-3564F5BDA647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3869633" y="4099159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16D845-D6B8-4D11-BE11-29199256CAB0}"/>
              </a:ext>
            </a:extLst>
          </p:cNvPr>
          <p:cNvSpPr txBox="1"/>
          <p:nvPr/>
        </p:nvSpPr>
        <p:spPr>
          <a:xfrm>
            <a:off x="2759560" y="215131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92584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 animBg="1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Instead of Closing, </a:t>
            </a:r>
            <a:r>
              <a:rPr lang="en-US" dirty="0"/>
              <a:t>let’s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>
                <a:latin typeface="+mn-lt"/>
              </a:rPr>
              <a:t>!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B97BD5-AE70-4EA9-AD0B-8DCDEC1F9307}"/>
              </a:ext>
            </a:extLst>
          </p:cNvPr>
          <p:cNvSpPr txBox="1"/>
          <p:nvPr/>
        </p:nvSpPr>
        <p:spPr>
          <a:xfrm>
            <a:off x="5166118" y="1567574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File descriptor is copied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is aliased</a:t>
            </a:r>
          </a:p>
        </p:txBody>
      </p:sp>
    </p:spTree>
    <p:extLst>
      <p:ext uri="{BB962C8B-B14F-4D97-AF65-F5344CB8AC3E}">
        <p14:creationId xmlns:p14="http://schemas.microsoft.com/office/powerpoint/2010/main" val="19897101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  <p:bldP spid="4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Open File Description is </a:t>
            </a:r>
            <a:r>
              <a:rPr lang="en-US" i="1" dirty="0">
                <a:latin typeface="Gill Sans Light"/>
              </a:rPr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1"/>
                </a:solidFill>
                <a:latin typeface="Gill Sans Light"/>
              </a:rPr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11043747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200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13811467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200</a:t>
            </a:r>
            <a:endParaRPr lang="en-US" sz="1600" dirty="0">
              <a:solidFill>
                <a:schemeClr val="accent5"/>
              </a:solidFill>
              <a:latin typeface="Gill Sans Light"/>
            </a:endParaRP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</p:spTree>
    <p:extLst>
      <p:ext uri="{BB962C8B-B14F-4D97-AF65-F5344CB8AC3E}">
        <p14:creationId xmlns:p14="http://schemas.microsoft.com/office/powerpoint/2010/main" val="4669971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File Description is </a:t>
            </a:r>
            <a:r>
              <a:rPr lang="en-US" i="1" dirty="0"/>
              <a:t>Aliased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23549025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869633" y="4103388"/>
            <a:ext cx="1515447" cy="38189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</p:spTree>
    <p:extLst>
      <p:ext uri="{BB962C8B-B14F-4D97-AF65-F5344CB8AC3E}">
        <p14:creationId xmlns:p14="http://schemas.microsoft.com/office/powerpoint/2010/main" val="2812280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Web </a:t>
            </a:r>
            <a:r>
              <a:rPr lang="en-US" dirty="0"/>
              <a:t>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329440" y="4465983"/>
            <a:ext cx="9047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846383" y="4465982"/>
            <a:ext cx="163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5189424" y="2337626"/>
            <a:ext cx="1196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Request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5351998" y="3773370"/>
            <a:ext cx="871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9106628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Descriptor is </a:t>
            </a:r>
            <a:r>
              <a:rPr lang="en-US" i="1" dirty="0"/>
              <a:t>Copied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AE85C5-B6A1-40EB-8218-D01BF9A5BBE4}"/>
              </a:ext>
            </a:extLst>
          </p:cNvPr>
          <p:cNvSpPr txBox="1"/>
          <p:nvPr/>
        </p:nvSpPr>
        <p:spPr>
          <a:xfrm>
            <a:off x="242199" y="4125624"/>
            <a:ext cx="202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Not shown: Initially contains 0, 1, and 2 (stdin, </a:t>
            </a:r>
            <a:r>
              <a:rPr lang="en-US" sz="1600" dirty="0" err="1">
                <a:latin typeface="Gill Sans Light"/>
              </a:rPr>
              <a:t>stdout</a:t>
            </a:r>
            <a:r>
              <a:rPr lang="en-US" sz="1600" dirty="0">
                <a:latin typeface="Gill Sans Light"/>
              </a:rPr>
              <a:t>, stderr)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881628-DC8E-4B63-B81D-6DAA1BDC1758}"/>
              </a:ext>
            </a:extLst>
          </p:cNvPr>
          <p:cNvSpPr/>
          <p:nvPr/>
        </p:nvSpPr>
        <p:spPr>
          <a:xfrm>
            <a:off x="5385080" y="4047531"/>
            <a:ext cx="2128738" cy="8755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File: foo.txt</a:t>
            </a:r>
          </a:p>
          <a:p>
            <a:r>
              <a:rPr lang="en-US" sz="1600" dirty="0">
                <a:solidFill>
                  <a:schemeClr val="tx1"/>
                </a:solidFill>
                <a:latin typeface="Gill Sans Light"/>
              </a:rPr>
              <a:t>Position: 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300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  <a:endCxn id="18" idx="3"/>
          </p:cNvCxnSpPr>
          <p:nvPr/>
        </p:nvCxnSpPr>
        <p:spPr>
          <a:xfrm rot="10800000" flipV="1">
            <a:off x="7513819" y="4099158"/>
            <a:ext cx="1984371" cy="386126"/>
          </a:xfrm>
          <a:prstGeom prst="curvedConnector3">
            <a:avLst>
              <a:gd name="adj1" fmla="val 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295928" y="3661169"/>
            <a:ext cx="2307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Open File Description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DFDCA3-FD33-43C1-897F-6DF433CD0926}"/>
              </a:ext>
            </a:extLst>
          </p:cNvPr>
          <p:cNvSpPr txBox="1"/>
          <p:nvPr/>
        </p:nvSpPr>
        <p:spPr>
          <a:xfrm>
            <a:off x="220782" y="1115199"/>
            <a:ext cx="1760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6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Gill Sans Light"/>
              </a:rPr>
              <a:t>, 100)</a:t>
            </a:r>
          </a:p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close(3)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F903A3-A7DE-424F-9481-B36479311054}"/>
              </a:ext>
            </a:extLst>
          </p:cNvPr>
          <p:cNvSpPr txBox="1"/>
          <p:nvPr/>
        </p:nvSpPr>
        <p:spPr>
          <a:xfrm>
            <a:off x="5603461" y="1115199"/>
            <a:ext cx="17604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/>
                </a:solidFill>
                <a:latin typeface="Gill Sans Light"/>
              </a:rPr>
              <a:t>read(3, </a:t>
            </a:r>
            <a:r>
              <a:rPr lang="en-US" sz="1600" dirty="0" err="1">
                <a:solidFill>
                  <a:schemeClr val="accent4"/>
                </a:solidFill>
                <a:latin typeface="Gill Sans Light"/>
              </a:rPr>
              <a:t>buf</a:t>
            </a:r>
            <a:r>
              <a:rPr lang="en-US" sz="1600" dirty="0">
                <a:solidFill>
                  <a:schemeClr val="accent4"/>
                </a:solidFill>
                <a:latin typeface="Gill Sans Light"/>
              </a:rPr>
              <a:t>, 100)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A175D1-02B0-4066-8115-BF240C9A404B}"/>
              </a:ext>
            </a:extLst>
          </p:cNvPr>
          <p:cNvSpPr txBox="1"/>
          <p:nvPr/>
        </p:nvSpPr>
        <p:spPr>
          <a:xfrm>
            <a:off x="5166118" y="1851690"/>
            <a:ext cx="2689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Open file description remains alive until no file descriptors in any process refer to it</a:t>
            </a:r>
          </a:p>
        </p:txBody>
      </p:sp>
    </p:spTree>
    <p:extLst>
      <p:ext uri="{BB962C8B-B14F-4D97-AF65-F5344CB8AC3E}">
        <p14:creationId xmlns:p14="http://schemas.microsoft.com/office/powerpoint/2010/main" val="139797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6EDFA-4116-4A22-9742-B8284FF7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allows for </a:t>
            </a:r>
            <a:r>
              <a:rPr lang="en-US" i="1" dirty="0"/>
              <a:t>shared resources</a:t>
            </a:r>
            <a:r>
              <a:rPr lang="en-US" dirty="0"/>
              <a:t> between processes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/>
              <a:t>Why is Aliasing the Open File Description a Good Idea?</a:t>
            </a:r>
          </a:p>
        </p:txBody>
      </p:sp>
    </p:spTree>
    <p:extLst>
      <p:ext uri="{BB962C8B-B14F-4D97-AF65-F5344CB8AC3E}">
        <p14:creationId xmlns:p14="http://schemas.microsoft.com/office/powerpoint/2010/main" val="22807788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A06C6-CCE7-476B-9F4A-67E172029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02AC5-023F-475C-9F4E-A088BC19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 process, the parent’s and child’s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outputs go to the same terminal</a:t>
            </a:r>
          </a:p>
        </p:txBody>
      </p:sp>
    </p:spTree>
    <p:extLst>
      <p:ext uri="{BB962C8B-B14F-4D97-AF65-F5344CB8AC3E}">
        <p14:creationId xmlns:p14="http://schemas.microsoft.com/office/powerpoint/2010/main" val="35799341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503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26" grpId="0" animBg="1"/>
      <p:bldP spid="29" grpId="0" animBg="1"/>
      <p:bldP spid="31" grpId="0"/>
      <p:bldP spid="33" grpId="0"/>
      <p:bldP spid="4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38DD8A5F-C06B-496F-8CE9-BB23634D360E}"/>
              </a:ext>
            </a:extLst>
          </p:cNvPr>
          <p:cNvCxnSpPr>
            <a:cxnSpLocks/>
          </p:cNvCxnSpPr>
          <p:nvPr/>
        </p:nvCxnSpPr>
        <p:spPr>
          <a:xfrm>
            <a:off x="3869633" y="4099158"/>
            <a:ext cx="1515447" cy="226964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438912" y="129986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close(0)</a:t>
            </a:r>
          </a:p>
        </p:txBody>
      </p:sp>
    </p:spTree>
    <p:extLst>
      <p:ext uri="{BB962C8B-B14F-4D97-AF65-F5344CB8AC3E}">
        <p14:creationId xmlns:p14="http://schemas.microsoft.com/office/powerpoint/2010/main" val="25459384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E9914-99F1-46D9-9ED2-4E182B3D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Shared Terminal Emulator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5FA960-31E2-4496-BA11-37C080DBCC34}"/>
              </a:ext>
            </a:extLst>
          </p:cNvPr>
          <p:cNvSpPr/>
          <p:nvPr/>
        </p:nvSpPr>
        <p:spPr>
          <a:xfrm>
            <a:off x="2299251" y="1285784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1BB8A1-54E4-4BE5-8D2A-55630C60E17E}"/>
              </a:ext>
            </a:extLst>
          </p:cNvPr>
          <p:cNvCxnSpPr>
            <a:cxnSpLocks/>
          </p:cNvCxnSpPr>
          <p:nvPr/>
        </p:nvCxnSpPr>
        <p:spPr>
          <a:xfrm>
            <a:off x="2014330" y="3307983"/>
            <a:ext cx="947784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32B55D7-040F-451A-A89E-007F4D36DCFF}"/>
              </a:ext>
            </a:extLst>
          </p:cNvPr>
          <p:cNvSpPr txBox="1"/>
          <p:nvPr/>
        </p:nvSpPr>
        <p:spPr>
          <a:xfrm>
            <a:off x="567005" y="2816501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User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147AB-91AF-456E-A3B4-36C0E49C9FBC}"/>
              </a:ext>
            </a:extLst>
          </p:cNvPr>
          <p:cNvSpPr txBox="1"/>
          <p:nvPr/>
        </p:nvSpPr>
        <p:spPr>
          <a:xfrm>
            <a:off x="339378" y="3321807"/>
            <a:ext cx="1810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latin typeface="Gill Sans Light"/>
              </a:rPr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5E54E-F909-4F10-83AE-8046F186BC58}"/>
              </a:ext>
            </a:extLst>
          </p:cNvPr>
          <p:cNvSpPr/>
          <p:nvPr/>
        </p:nvSpPr>
        <p:spPr>
          <a:xfrm>
            <a:off x="3493266" y="1579085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01AF39-4AA2-4260-AA70-D76B42B7C20F}"/>
              </a:ext>
            </a:extLst>
          </p:cNvPr>
          <p:cNvSpPr/>
          <p:nvPr/>
        </p:nvSpPr>
        <p:spPr>
          <a:xfrm>
            <a:off x="2378764" y="1579085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F68DBC-224F-4334-B261-5EFE36EB60A9}"/>
              </a:ext>
            </a:extLst>
          </p:cNvPr>
          <p:cNvSpPr/>
          <p:nvPr/>
        </p:nvSpPr>
        <p:spPr>
          <a:xfrm>
            <a:off x="2378764" y="3523504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03DE42-93AA-408C-9A79-ACFBEF9A0167}"/>
              </a:ext>
            </a:extLst>
          </p:cNvPr>
          <p:cNvCxnSpPr/>
          <p:nvPr/>
        </p:nvCxnSpPr>
        <p:spPr>
          <a:xfrm>
            <a:off x="3670851" y="3922621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78FDC0-E9D4-4EDA-BABF-55C01F0ABD88}"/>
              </a:ext>
            </a:extLst>
          </p:cNvPr>
          <p:cNvSpPr txBox="1"/>
          <p:nvPr/>
        </p:nvSpPr>
        <p:spPr>
          <a:xfrm>
            <a:off x="3318189" y="3856361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C70B6B-0371-41AE-A58D-03649F018D9A}"/>
              </a:ext>
            </a:extLst>
          </p:cNvPr>
          <p:cNvSpPr txBox="1"/>
          <p:nvPr/>
        </p:nvSpPr>
        <p:spPr>
          <a:xfrm>
            <a:off x="2932826" y="842429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1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DA43CE1-FF40-4C11-931B-FF4B440EA7A3}"/>
              </a:ext>
            </a:extLst>
          </p:cNvPr>
          <p:cNvSpPr/>
          <p:nvPr/>
        </p:nvSpPr>
        <p:spPr>
          <a:xfrm>
            <a:off x="7927805" y="1281555"/>
            <a:ext cx="2743201" cy="4044398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Gill Sans Ligh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21A3D8-B464-4574-88E2-4902D89F34B7}"/>
              </a:ext>
            </a:extLst>
          </p:cNvPr>
          <p:cNvSpPr/>
          <p:nvPr/>
        </p:nvSpPr>
        <p:spPr>
          <a:xfrm>
            <a:off x="9121820" y="1574856"/>
            <a:ext cx="1464365" cy="14974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Light"/>
              </a:rPr>
              <a:t>Address Space (Memory)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37D048-8F8D-4ADD-9607-CD2BB6DFAE13}"/>
              </a:ext>
            </a:extLst>
          </p:cNvPr>
          <p:cNvSpPr/>
          <p:nvPr/>
        </p:nvSpPr>
        <p:spPr>
          <a:xfrm>
            <a:off x="8007318" y="1574856"/>
            <a:ext cx="1039621" cy="57646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Gill Sans Light"/>
              </a:rPr>
              <a:t>Thread’s Regs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80F994-4581-4391-92D7-D2B3FA377C1B}"/>
              </a:ext>
            </a:extLst>
          </p:cNvPr>
          <p:cNvSpPr/>
          <p:nvPr/>
        </p:nvSpPr>
        <p:spPr>
          <a:xfrm>
            <a:off x="8007318" y="3519275"/>
            <a:ext cx="2578867" cy="137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File Descriptors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057235-74E1-4DFC-B11B-5D7A825BB93A}"/>
              </a:ext>
            </a:extLst>
          </p:cNvPr>
          <p:cNvCxnSpPr/>
          <p:nvPr/>
        </p:nvCxnSpPr>
        <p:spPr>
          <a:xfrm>
            <a:off x="9299405" y="3918392"/>
            <a:ext cx="0" cy="9001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01132CF-01A9-47F6-A10C-5B71D28F2BF9}"/>
              </a:ext>
            </a:extLst>
          </p:cNvPr>
          <p:cNvSpPr txBox="1"/>
          <p:nvPr/>
        </p:nvSpPr>
        <p:spPr>
          <a:xfrm>
            <a:off x="8946743" y="3852132"/>
            <a:ext cx="312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Gill Sans Light"/>
              </a:rPr>
              <a:t>0</a:t>
            </a:r>
          </a:p>
          <a:p>
            <a:pPr algn="r"/>
            <a:r>
              <a:rPr lang="en-US" dirty="0">
                <a:latin typeface="Gill Sans Light"/>
              </a:rPr>
              <a:t>1</a:t>
            </a:r>
          </a:p>
          <a:p>
            <a:pPr algn="r"/>
            <a:r>
              <a:rPr lang="en-US" dirty="0">
                <a:latin typeface="Gill Sans Light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AA4CC1-3031-4FF2-ADB1-840E11B5014D}"/>
              </a:ext>
            </a:extLst>
          </p:cNvPr>
          <p:cNvSpPr txBox="1"/>
          <p:nvPr/>
        </p:nvSpPr>
        <p:spPr>
          <a:xfrm>
            <a:off x="8561380" y="838200"/>
            <a:ext cx="13965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 Light"/>
              </a:rPr>
              <a:t>Process 2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2C99BEE5-514F-4FEF-A13B-2E517E7736AE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9" y="4099158"/>
            <a:ext cx="1984373" cy="250860"/>
          </a:xfrm>
          <a:prstGeom prst="curvedConnector3">
            <a:avLst>
              <a:gd name="adj1" fmla="val 216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55D840A-6000-4CDB-B770-712352CB9977}"/>
              </a:ext>
            </a:extLst>
          </p:cNvPr>
          <p:cNvSpPr txBox="1"/>
          <p:nvPr/>
        </p:nvSpPr>
        <p:spPr>
          <a:xfrm>
            <a:off x="2759560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BB1861-AAFB-4AEA-AFD4-2E88B6B55D54}"/>
              </a:ext>
            </a:extLst>
          </p:cNvPr>
          <p:cNvSpPr txBox="1"/>
          <p:nvPr/>
        </p:nvSpPr>
        <p:spPr>
          <a:xfrm>
            <a:off x="8388114" y="2155547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DCA00B4-0229-406C-9A60-F6AD69C9BF78}"/>
              </a:ext>
            </a:extLst>
          </p:cNvPr>
          <p:cNvSpPr txBox="1"/>
          <p:nvPr/>
        </p:nvSpPr>
        <p:spPr>
          <a:xfrm>
            <a:off x="5463061" y="3416413"/>
            <a:ext cx="19727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Gill Sans Light"/>
              </a:rPr>
              <a:t>Terminal Emulator</a:t>
            </a:r>
          </a:p>
        </p:txBody>
      </p: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A42EAF1A-207B-41EB-B126-57C70FFDF289}"/>
              </a:ext>
            </a:extLst>
          </p:cNvPr>
          <p:cNvCxnSpPr>
            <a:cxnSpLocks/>
          </p:cNvCxnSpPr>
          <p:nvPr/>
        </p:nvCxnSpPr>
        <p:spPr>
          <a:xfrm>
            <a:off x="3869633" y="4379131"/>
            <a:ext cx="1515447" cy="106153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289C33FC-3B81-4399-83A6-F76DA6F5EE3E}"/>
              </a:ext>
            </a:extLst>
          </p:cNvPr>
          <p:cNvCxnSpPr>
            <a:cxnSpLocks/>
          </p:cNvCxnSpPr>
          <p:nvPr/>
        </p:nvCxnSpPr>
        <p:spPr>
          <a:xfrm flipV="1">
            <a:off x="3869633" y="4617670"/>
            <a:ext cx="1515447" cy="72888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DCDB85BB-1852-40F2-BC6F-6E13597BD95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513818" y="4290414"/>
            <a:ext cx="1984372" cy="194870"/>
          </a:xfrm>
          <a:prstGeom prst="curvedConnector3">
            <a:avLst>
              <a:gd name="adj1" fmla="val -14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101DD268-AD62-4FB2-8310-8DDB993DC96D}"/>
              </a:ext>
            </a:extLst>
          </p:cNvPr>
          <p:cNvCxnSpPr>
            <a:cxnSpLocks/>
          </p:cNvCxnSpPr>
          <p:nvPr/>
        </p:nvCxnSpPr>
        <p:spPr>
          <a:xfrm rot="10800000">
            <a:off x="7513818" y="4629930"/>
            <a:ext cx="1984372" cy="4159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 descr="A close up of a screen&#10;&#10;Description automatically generated">
            <a:extLst>
              <a:ext uri="{FF2B5EF4-FFF2-40B4-BE49-F238E27FC236}">
                <a16:creationId xmlns:a16="http://schemas.microsoft.com/office/drawing/2014/main" id="{8A600625-75CC-41C8-8BA1-7B9C7DD92C5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82938" y="3709901"/>
            <a:ext cx="2546081" cy="1784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EFE9D-C3A1-45B6-B725-6E0D827AF633}"/>
              </a:ext>
            </a:extLst>
          </p:cNvPr>
          <p:cNvSpPr txBox="1"/>
          <p:nvPr/>
        </p:nvSpPr>
        <p:spPr>
          <a:xfrm>
            <a:off x="438912" y="1299865"/>
            <a:ext cx="960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Gill Sans Light"/>
              </a:rPr>
              <a:t>close(0)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2AAF6D-011D-4EE3-B021-B6955E766887}"/>
              </a:ext>
            </a:extLst>
          </p:cNvPr>
          <p:cNvSpPr txBox="1"/>
          <p:nvPr/>
        </p:nvSpPr>
        <p:spPr>
          <a:xfrm>
            <a:off x="5166118" y="1851690"/>
            <a:ext cx="26892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latin typeface="Gill Sans Light"/>
              </a:rPr>
              <a:t>If one process closes stdin (0), it remains open in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14895483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34F68-C087-4A78-9A90-25EC1403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09D72-1713-4B08-AEFC-8F7F62D8A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922000" cy="5334000"/>
          </a:xfrm>
        </p:spPr>
        <p:txBody>
          <a:bodyPr/>
          <a:lstStyle/>
          <a:p>
            <a:r>
              <a:rPr lang="en-US" dirty="0"/>
              <a:t>Shared network connections after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endParaRPr lang="en-US" dirty="0"/>
          </a:p>
          <a:p>
            <a:pPr lvl="1"/>
            <a:r>
              <a:rPr lang="en-US" dirty="0"/>
              <a:t>Allows handling each connection in a separate process</a:t>
            </a:r>
          </a:p>
          <a:p>
            <a:pPr lvl="1"/>
            <a:r>
              <a:rPr lang="en-US" dirty="0" smtClean="0"/>
              <a:t>We saw this in our Webserver examples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smtClean="0"/>
              <a:t>Pipes </a:t>
            </a:r>
            <a:r>
              <a:rPr lang="en-US" dirty="0"/>
              <a:t>– channel </a:t>
            </a:r>
            <a:r>
              <a:rPr lang="en-US" dirty="0" smtClean="0"/>
              <a:t>for communication</a:t>
            </a:r>
            <a:endParaRPr lang="en-US" dirty="0"/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pipe(</a:t>
            </a:r>
            <a:r>
              <a:rPr lang="en-US" sz="2000" dirty="0" err="1"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[2</a:t>
            </a:r>
            <a:r>
              <a:rPr lang="en-US" sz="2000" dirty="0" smtClean="0">
                <a:latin typeface="Consolas" panose="020B0609020204030204" pitchFamily="49" charset="0"/>
              </a:rPr>
              <a:t>]);  /* Create array of </a:t>
            </a:r>
            <a:r>
              <a:rPr lang="en-US" sz="2000" i="1" dirty="0" smtClean="0">
                <a:latin typeface="Consolas" panose="020B0609020204030204" pitchFamily="49" charset="0"/>
              </a:rPr>
              <a:t>two</a:t>
            </a:r>
            <a:r>
              <a:rPr lang="en-US" sz="2000" dirty="0" smtClean="0">
                <a:latin typeface="Consolas" panose="020B0609020204030204" pitchFamily="49" charset="0"/>
              </a:rPr>
              <a:t> file descriptors */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Gill Sans Light"/>
              </a:rPr>
              <a:t>Writes to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[1</a:t>
            </a:r>
            <a:r>
              <a:rPr lang="en-US" sz="2000" dirty="0" smtClean="0">
                <a:latin typeface="Consolas" panose="020B0609020204030204" pitchFamily="49" charset="0"/>
              </a:rPr>
              <a:t>]</a:t>
            </a:r>
            <a:r>
              <a:rPr lang="en-US" sz="2000" dirty="0" smtClean="0">
                <a:latin typeface="Gill Sans Light"/>
              </a:rPr>
              <a:t> can </a:t>
            </a:r>
            <a:r>
              <a:rPr lang="en-US" sz="2000" dirty="0">
                <a:latin typeface="Gill Sans Light"/>
              </a:rPr>
              <a:t>be read from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[0</a:t>
            </a:r>
            <a:r>
              <a:rPr lang="en-US" sz="2000" dirty="0" smtClean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sz="2000" dirty="0"/>
              <a:t>Useful for </a:t>
            </a:r>
            <a:r>
              <a:rPr lang="en-US" sz="2000" dirty="0" err="1"/>
              <a:t>interprocess</a:t>
            </a:r>
            <a:r>
              <a:rPr lang="en-US" sz="2000" dirty="0"/>
              <a:t> </a:t>
            </a:r>
            <a:r>
              <a:rPr lang="en-US" sz="2000" dirty="0" smtClean="0"/>
              <a:t>communication: </a:t>
            </a:r>
          </a:p>
          <a:p>
            <a:pPr lvl="2"/>
            <a:r>
              <a:rPr lang="en-US" sz="1800" dirty="0" smtClean="0"/>
              <a:t>after </a:t>
            </a:r>
            <a:r>
              <a:rPr lang="en-US" sz="1800" dirty="0" smtClean="0">
                <a:latin typeface="Consolas" panose="020B0609020204030204" pitchFamily="49" charset="0"/>
              </a:rPr>
              <a:t>fork()</a:t>
            </a:r>
            <a:r>
              <a:rPr lang="en-US" sz="1800" dirty="0" smtClean="0"/>
              <a:t>, both parent and child can communicate (one can read what other one writes)</a:t>
            </a:r>
            <a:endParaRPr lang="en-US" sz="1800" dirty="0"/>
          </a:p>
          <a:p>
            <a:pPr lvl="1"/>
            <a:r>
              <a:rPr lang="en-US" sz="2000" dirty="0"/>
              <a:t>And in writing a shell (Homework 2)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07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978691" y="975519"/>
            <a:ext cx="5967918" cy="4895057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52400"/>
            <a:ext cx="9867900" cy="594518"/>
          </a:xfrm>
        </p:spPr>
        <p:txBody>
          <a:bodyPr/>
          <a:lstStyle/>
          <a:p>
            <a:r>
              <a:rPr lang="en-US" altLang="en-US" dirty="0" smtClean="0"/>
              <a:t>Recall: CPU </a:t>
            </a:r>
            <a:r>
              <a:rPr lang="en-US" altLang="en-US" dirty="0"/>
              <a:t>Switch From Process A to Process B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4724400" y="1356518"/>
            <a:ext cx="2895600" cy="4968083"/>
            <a:chOff x="4724400" y="1356518"/>
            <a:chExt cx="2895600" cy="49680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4724400" y="1356518"/>
              <a:ext cx="2895600" cy="4968083"/>
            </a:xfrm>
            <a:prstGeom prst="rect">
              <a:avLst/>
            </a:prstGeom>
            <a:solidFill>
              <a:srgbClr val="FF0000">
                <a:alpha val="17000"/>
              </a:srgbClr>
            </a:solidFill>
            <a:ln w="4762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382E93E-E99E-C844-B2E9-1AB5ED53E290}"/>
                </a:ext>
              </a:extLst>
            </p:cNvPr>
            <p:cNvSpPr txBox="1"/>
            <p:nvPr/>
          </p:nvSpPr>
          <p:spPr>
            <a:xfrm>
              <a:off x="5036382" y="5904655"/>
              <a:ext cx="2507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Kernel/System Mode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58108" y="1356518"/>
            <a:ext cx="1732831" cy="4968083"/>
            <a:chOff x="2958108" y="1356518"/>
            <a:chExt cx="1732831" cy="49680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2958108" y="1356518"/>
              <a:ext cx="1732831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7A1A04-EF20-0842-81D2-D191C14ED1F2}"/>
                </a:ext>
              </a:extLst>
            </p:cNvPr>
            <p:cNvSpPr txBox="1"/>
            <p:nvPr/>
          </p:nvSpPr>
          <p:spPr>
            <a:xfrm>
              <a:off x="3200400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640583" y="1355206"/>
            <a:ext cx="1398140" cy="4968083"/>
            <a:chOff x="7640583" y="1355206"/>
            <a:chExt cx="1398140" cy="49680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9D4EB1A-8716-C148-9DEB-E042C9D52DD2}"/>
                </a:ext>
              </a:extLst>
            </p:cNvPr>
            <p:cNvSpPr/>
            <p:nvPr/>
          </p:nvSpPr>
          <p:spPr bwMode="auto">
            <a:xfrm>
              <a:off x="7644318" y="1355206"/>
              <a:ext cx="1322874" cy="4968083"/>
            </a:xfrm>
            <a:prstGeom prst="rect">
              <a:avLst/>
            </a:prstGeom>
            <a:solidFill>
              <a:schemeClr val="accent2">
                <a:alpha val="17000"/>
              </a:schemeClr>
            </a:solidFill>
            <a:ln w="4762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Arial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86E64C-D1BE-6A47-91DE-4868439A7EED}"/>
                </a:ext>
              </a:extLst>
            </p:cNvPr>
            <p:cNvSpPr txBox="1"/>
            <p:nvPr/>
          </p:nvSpPr>
          <p:spPr>
            <a:xfrm>
              <a:off x="7640583" y="5904655"/>
              <a:ext cx="13981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accent6"/>
                  </a:solidFill>
                </a:rPr>
                <a:t>User Mode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D83B9F66-603E-9547-943A-D6C565C3E0EE}"/>
              </a:ext>
            </a:extLst>
          </p:cNvPr>
          <p:cNvSpPr/>
          <p:nvPr/>
        </p:nvSpPr>
        <p:spPr bwMode="auto">
          <a:xfrm>
            <a:off x="4572000" y="1737518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082635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65A71A-412A-1143-BD99-A88434F4CB08}"/>
              </a:ext>
            </a:extLst>
          </p:cNvPr>
          <p:cNvSpPr/>
          <p:nvPr/>
        </p:nvSpPr>
        <p:spPr bwMode="auto">
          <a:xfrm>
            <a:off x="4572000" y="5486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0D91A1-3D0E-9B45-8BAB-52D884AE2402}"/>
              </a:ext>
            </a:extLst>
          </p:cNvPr>
          <p:cNvSpPr/>
          <p:nvPr/>
        </p:nvSpPr>
        <p:spPr bwMode="auto">
          <a:xfrm>
            <a:off x="7467600" y="3962400"/>
            <a:ext cx="304800" cy="304800"/>
          </a:xfrm>
          <a:prstGeom prst="ellipse">
            <a:avLst/>
          </a:prstGeom>
          <a:solidFill>
            <a:srgbClr val="FFFF00">
              <a:alpha val="46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94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charset="0"/>
              </a:rPr>
              <a:t>Lifecycle of a Process</a:t>
            </a:r>
            <a:endParaRPr lang="en-US" altLang="ko-KR" dirty="0">
              <a:ea typeface="Gulim" charset="0"/>
            </a:endParaRP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05000" y="3810000"/>
            <a:ext cx="8305800" cy="2819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 smtClean="0">
                <a:ea typeface="Gulim" charset="0"/>
              </a:rPr>
              <a:t>:  The process is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 smtClean="0">
                <a:ea typeface="Gulim" charset="0"/>
              </a:rPr>
              <a:t>:  The process is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 smtClean="0">
                <a:ea typeface="Gulim" charset="0"/>
              </a:rPr>
              <a:t>:  Instructions are being executed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 smtClean="0">
                <a:ea typeface="Gulim" charset="0"/>
              </a:rPr>
              <a:t>:  Process waiting for some event to occur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 smtClean="0">
                <a:ea typeface="Gulim" charset="0"/>
              </a:rPr>
              <a:t>:  The process has finished execution</a:t>
            </a:r>
            <a:endParaRPr lang="en-US" altLang="ko-KR" dirty="0">
              <a:ea typeface="Gulim" charset="0"/>
            </a:endParaRP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2819400" y="1023938"/>
            <a:ext cx="6553200" cy="255746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8405" name="Freeform 5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7" name="Freeform 7"/>
          <p:cNvSpPr>
            <a:spLocks/>
          </p:cNvSpPr>
          <p:nvPr/>
        </p:nvSpPr>
        <p:spPr bwMode="auto">
          <a:xfrm>
            <a:off x="5022850" y="1476376"/>
            <a:ext cx="2025650" cy="455613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8" name="Freeform 8"/>
          <p:cNvSpPr>
            <a:spLocks/>
          </p:cNvSpPr>
          <p:nvPr/>
        </p:nvSpPr>
        <p:spPr bwMode="auto">
          <a:xfrm>
            <a:off x="4918075" y="2466975"/>
            <a:ext cx="476250" cy="738188"/>
          </a:xfrm>
          <a:custGeom>
            <a:avLst/>
            <a:gdLst>
              <a:gd name="T0" fmla="*/ 2147483647 w 300"/>
              <a:gd name="T1" fmla="*/ 2147483647 h 465"/>
              <a:gd name="T2" fmla="*/ 2147483647 w 300"/>
              <a:gd name="T3" fmla="*/ 2147483647 h 465"/>
              <a:gd name="T4" fmla="*/ 2147483647 w 300"/>
              <a:gd name="T5" fmla="*/ 2147483647 h 465"/>
              <a:gd name="T6" fmla="*/ 2147483647 w 300"/>
              <a:gd name="T7" fmla="*/ 2147483647 h 465"/>
              <a:gd name="T8" fmla="*/ 2147483647 w 300"/>
              <a:gd name="T9" fmla="*/ 2147483647 h 465"/>
              <a:gd name="T10" fmla="*/ 2147483647 w 300"/>
              <a:gd name="T11" fmla="*/ 2147483647 h 465"/>
              <a:gd name="T12" fmla="*/ 0 w 300"/>
              <a:gd name="T13" fmla="*/ 0 h 4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0"/>
              <a:gd name="T22" fmla="*/ 0 h 465"/>
              <a:gd name="T23" fmla="*/ 300 w 300"/>
              <a:gd name="T24" fmla="*/ 465 h 4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0" h="465">
                <a:moveTo>
                  <a:pt x="300" y="465"/>
                </a:moveTo>
                <a:cubicBezTo>
                  <a:pt x="269" y="426"/>
                  <a:pt x="247" y="389"/>
                  <a:pt x="205" y="363"/>
                </a:cubicBezTo>
                <a:cubicBezTo>
                  <a:pt x="182" y="326"/>
                  <a:pt x="154" y="308"/>
                  <a:pt x="119" y="284"/>
                </a:cubicBezTo>
                <a:cubicBezTo>
                  <a:pt x="91" y="201"/>
                  <a:pt x="135" y="324"/>
                  <a:pt x="95" y="236"/>
                </a:cubicBezTo>
                <a:cubicBezTo>
                  <a:pt x="74" y="189"/>
                  <a:pt x="63" y="140"/>
                  <a:pt x="40" y="94"/>
                </a:cubicBezTo>
                <a:cubicBezTo>
                  <a:pt x="32" y="78"/>
                  <a:pt x="23" y="63"/>
                  <a:pt x="16" y="47"/>
                </a:cubicBezTo>
                <a:cubicBezTo>
                  <a:pt x="9" y="32"/>
                  <a:pt x="0" y="0"/>
                  <a:pt x="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09" name="Freeform 9"/>
          <p:cNvSpPr>
            <a:spLocks/>
          </p:cNvSpPr>
          <p:nvPr/>
        </p:nvSpPr>
        <p:spPr bwMode="auto">
          <a:xfrm>
            <a:off x="6651625" y="2416176"/>
            <a:ext cx="458788" cy="766763"/>
          </a:xfrm>
          <a:custGeom>
            <a:avLst/>
            <a:gdLst>
              <a:gd name="T0" fmla="*/ 2147483647 w 289"/>
              <a:gd name="T1" fmla="*/ 0 h 483"/>
              <a:gd name="T2" fmla="*/ 2147483647 w 289"/>
              <a:gd name="T3" fmla="*/ 2147483647 h 483"/>
              <a:gd name="T4" fmla="*/ 2147483647 w 289"/>
              <a:gd name="T5" fmla="*/ 2147483647 h 483"/>
              <a:gd name="T6" fmla="*/ 2147483647 w 289"/>
              <a:gd name="T7" fmla="*/ 2147483647 h 483"/>
              <a:gd name="T8" fmla="*/ 2147483647 w 289"/>
              <a:gd name="T9" fmla="*/ 2147483647 h 483"/>
              <a:gd name="T10" fmla="*/ 2147483647 w 289"/>
              <a:gd name="T11" fmla="*/ 2147483647 h 483"/>
              <a:gd name="T12" fmla="*/ 2147483647 w 289"/>
              <a:gd name="T13" fmla="*/ 2147483647 h 483"/>
              <a:gd name="T14" fmla="*/ 2147483647 w 289"/>
              <a:gd name="T15" fmla="*/ 2147483647 h 483"/>
              <a:gd name="T16" fmla="*/ 2147483647 w 289"/>
              <a:gd name="T17" fmla="*/ 2147483647 h 48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89"/>
              <a:gd name="T28" fmla="*/ 0 h 483"/>
              <a:gd name="T29" fmla="*/ 289 w 289"/>
              <a:gd name="T30" fmla="*/ 483 h 48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89" h="483">
                <a:moveTo>
                  <a:pt x="289" y="0"/>
                </a:moveTo>
                <a:cubicBezTo>
                  <a:pt x="275" y="69"/>
                  <a:pt x="257" y="138"/>
                  <a:pt x="234" y="205"/>
                </a:cubicBezTo>
                <a:cubicBezTo>
                  <a:pt x="219" y="249"/>
                  <a:pt x="202" y="292"/>
                  <a:pt x="155" y="308"/>
                </a:cubicBezTo>
                <a:cubicBezTo>
                  <a:pt x="150" y="316"/>
                  <a:pt x="146" y="325"/>
                  <a:pt x="139" y="332"/>
                </a:cubicBezTo>
                <a:cubicBezTo>
                  <a:pt x="133" y="338"/>
                  <a:pt x="122" y="340"/>
                  <a:pt x="116" y="347"/>
                </a:cubicBezTo>
                <a:cubicBezTo>
                  <a:pt x="71" y="404"/>
                  <a:pt x="152" y="337"/>
                  <a:pt x="92" y="395"/>
                </a:cubicBezTo>
                <a:cubicBezTo>
                  <a:pt x="31" y="454"/>
                  <a:pt x="107" y="358"/>
                  <a:pt x="45" y="434"/>
                </a:cubicBezTo>
                <a:cubicBezTo>
                  <a:pt x="35" y="446"/>
                  <a:pt x="22" y="475"/>
                  <a:pt x="5" y="481"/>
                </a:cubicBezTo>
                <a:cubicBezTo>
                  <a:pt x="0" y="483"/>
                  <a:pt x="5" y="471"/>
                  <a:pt x="5" y="466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0" name="Freeform 10"/>
          <p:cNvSpPr>
            <a:spLocks/>
          </p:cNvSpPr>
          <p:nvPr/>
        </p:nvSpPr>
        <p:spPr bwMode="auto">
          <a:xfrm>
            <a:off x="4103689" y="1276350"/>
            <a:ext cx="752475" cy="514350"/>
          </a:xfrm>
          <a:custGeom>
            <a:avLst/>
            <a:gdLst>
              <a:gd name="T0" fmla="*/ 0 w 474"/>
              <a:gd name="T1" fmla="*/ 0 h 324"/>
              <a:gd name="T2" fmla="*/ 2147483647 w 474"/>
              <a:gd name="T3" fmla="*/ 2147483647 h 324"/>
              <a:gd name="T4" fmla="*/ 2147483647 w 474"/>
              <a:gd name="T5" fmla="*/ 2147483647 h 324"/>
              <a:gd name="T6" fmla="*/ 2147483647 w 474"/>
              <a:gd name="T7" fmla="*/ 2147483647 h 324"/>
              <a:gd name="T8" fmla="*/ 2147483647 w 474"/>
              <a:gd name="T9" fmla="*/ 2147483647 h 3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4"/>
              <a:gd name="T16" fmla="*/ 0 h 324"/>
              <a:gd name="T17" fmla="*/ 474 w 474"/>
              <a:gd name="T18" fmla="*/ 324 h 3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4" h="324">
                <a:moveTo>
                  <a:pt x="0" y="0"/>
                </a:moveTo>
                <a:cubicBezTo>
                  <a:pt x="50" y="25"/>
                  <a:pt x="109" y="30"/>
                  <a:pt x="158" y="55"/>
                </a:cubicBezTo>
                <a:cubicBezTo>
                  <a:pt x="210" y="82"/>
                  <a:pt x="268" y="115"/>
                  <a:pt x="324" y="134"/>
                </a:cubicBezTo>
                <a:cubicBezTo>
                  <a:pt x="368" y="178"/>
                  <a:pt x="414" y="216"/>
                  <a:pt x="450" y="268"/>
                </a:cubicBezTo>
                <a:cubicBezTo>
                  <a:pt x="456" y="286"/>
                  <a:pt x="474" y="307"/>
                  <a:pt x="474" y="324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1" name="Freeform 11"/>
          <p:cNvSpPr>
            <a:spLocks/>
          </p:cNvSpPr>
          <p:nvPr/>
        </p:nvSpPr>
        <p:spPr bwMode="auto">
          <a:xfrm>
            <a:off x="7123113" y="1314451"/>
            <a:ext cx="889000" cy="500063"/>
          </a:xfrm>
          <a:custGeom>
            <a:avLst/>
            <a:gdLst>
              <a:gd name="T0" fmla="*/ 0 w 560"/>
              <a:gd name="T1" fmla="*/ 2147483647 h 315"/>
              <a:gd name="T2" fmla="*/ 2147483647 w 560"/>
              <a:gd name="T3" fmla="*/ 2147483647 h 315"/>
              <a:gd name="T4" fmla="*/ 2147483647 w 560"/>
              <a:gd name="T5" fmla="*/ 2147483647 h 315"/>
              <a:gd name="T6" fmla="*/ 2147483647 w 560"/>
              <a:gd name="T7" fmla="*/ 2147483647 h 315"/>
              <a:gd name="T8" fmla="*/ 2147483647 w 560"/>
              <a:gd name="T9" fmla="*/ 2147483647 h 315"/>
              <a:gd name="T10" fmla="*/ 2147483647 w 560"/>
              <a:gd name="T11" fmla="*/ 0 h 31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60"/>
              <a:gd name="T19" fmla="*/ 0 h 315"/>
              <a:gd name="T20" fmla="*/ 560 w 560"/>
              <a:gd name="T21" fmla="*/ 315 h 31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60" h="315">
                <a:moveTo>
                  <a:pt x="0" y="315"/>
                </a:moveTo>
                <a:cubicBezTo>
                  <a:pt x="38" y="269"/>
                  <a:pt x="77" y="223"/>
                  <a:pt x="126" y="189"/>
                </a:cubicBezTo>
                <a:cubicBezTo>
                  <a:pt x="202" y="74"/>
                  <a:pt x="340" y="40"/>
                  <a:pt x="466" y="8"/>
                </a:cubicBezTo>
                <a:cubicBezTo>
                  <a:pt x="484" y="11"/>
                  <a:pt x="503" y="13"/>
                  <a:pt x="521" y="16"/>
                </a:cubicBezTo>
                <a:cubicBezTo>
                  <a:pt x="529" y="18"/>
                  <a:pt x="537" y="26"/>
                  <a:pt x="544" y="23"/>
                </a:cubicBezTo>
                <a:cubicBezTo>
                  <a:pt x="553" y="19"/>
                  <a:pt x="560" y="0"/>
                  <a:pt x="560" y="0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2" name="Oval 12"/>
          <p:cNvSpPr>
            <a:spLocks noChangeArrowheads="1"/>
          </p:cNvSpPr>
          <p:nvPr/>
        </p:nvSpPr>
        <p:spPr bwMode="auto">
          <a:xfrm>
            <a:off x="2819400" y="10239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3" name="Oval 13"/>
          <p:cNvSpPr>
            <a:spLocks noChangeArrowheads="1"/>
          </p:cNvSpPr>
          <p:nvPr/>
        </p:nvSpPr>
        <p:spPr bwMode="auto">
          <a:xfrm>
            <a:off x="6391275" y="18399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4" name="Oval 14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5" name="Oval 15"/>
          <p:cNvSpPr>
            <a:spLocks noChangeArrowheads="1"/>
          </p:cNvSpPr>
          <p:nvPr/>
        </p:nvSpPr>
        <p:spPr bwMode="auto">
          <a:xfrm>
            <a:off x="8056563" y="101282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6" name="Oval 16"/>
          <p:cNvSpPr>
            <a:spLocks noChangeArrowheads="1"/>
          </p:cNvSpPr>
          <p:nvPr/>
        </p:nvSpPr>
        <p:spPr bwMode="auto">
          <a:xfrm>
            <a:off x="5391150" y="297021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7" name="Freeform 17"/>
          <p:cNvSpPr>
            <a:spLocks/>
          </p:cNvSpPr>
          <p:nvPr/>
        </p:nvSpPr>
        <p:spPr bwMode="auto">
          <a:xfrm>
            <a:off x="5035550" y="2400301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8" name="Freeform 18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19" name="Oval 19"/>
          <p:cNvSpPr>
            <a:spLocks noChangeArrowheads="1"/>
          </p:cNvSpPr>
          <p:nvPr/>
        </p:nvSpPr>
        <p:spPr bwMode="auto">
          <a:xfrm>
            <a:off x="6397625" y="1844675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0" name="Oval 20"/>
          <p:cNvSpPr>
            <a:spLocks noChangeArrowheads="1"/>
          </p:cNvSpPr>
          <p:nvPr/>
        </p:nvSpPr>
        <p:spPr bwMode="auto">
          <a:xfrm>
            <a:off x="4321175" y="1833563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1" name="Freeform 21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2" name="Oval 22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3" name="Oval 23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4" name="Freeform 24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5" name="Oval 25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6" name="Oval 26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7" name="Freeform 27"/>
          <p:cNvSpPr>
            <a:spLocks/>
          </p:cNvSpPr>
          <p:nvPr/>
        </p:nvSpPr>
        <p:spPr bwMode="auto">
          <a:xfrm>
            <a:off x="5029200" y="1481138"/>
            <a:ext cx="2025650" cy="455612"/>
          </a:xfrm>
          <a:custGeom>
            <a:avLst/>
            <a:gdLst>
              <a:gd name="T0" fmla="*/ 2147483647 w 1276"/>
              <a:gd name="T1" fmla="*/ 2147483647 h 287"/>
              <a:gd name="T2" fmla="*/ 2147483647 w 1276"/>
              <a:gd name="T3" fmla="*/ 2147483647 h 287"/>
              <a:gd name="T4" fmla="*/ 2147483647 w 1276"/>
              <a:gd name="T5" fmla="*/ 2147483647 h 287"/>
              <a:gd name="T6" fmla="*/ 2147483647 w 1276"/>
              <a:gd name="T7" fmla="*/ 2147483647 h 287"/>
              <a:gd name="T8" fmla="*/ 2147483647 w 1276"/>
              <a:gd name="T9" fmla="*/ 2147483647 h 287"/>
              <a:gd name="T10" fmla="*/ 2147483647 w 1276"/>
              <a:gd name="T11" fmla="*/ 2147483647 h 287"/>
              <a:gd name="T12" fmla="*/ 2147483647 w 1276"/>
              <a:gd name="T13" fmla="*/ 0 h 287"/>
              <a:gd name="T14" fmla="*/ 2147483647 w 1276"/>
              <a:gd name="T15" fmla="*/ 2147483647 h 287"/>
              <a:gd name="T16" fmla="*/ 2147483647 w 1276"/>
              <a:gd name="T17" fmla="*/ 2147483647 h 287"/>
              <a:gd name="T18" fmla="*/ 2147483647 w 1276"/>
              <a:gd name="T19" fmla="*/ 2147483647 h 287"/>
              <a:gd name="T20" fmla="*/ 2147483647 w 1276"/>
              <a:gd name="T21" fmla="*/ 2147483647 h 287"/>
              <a:gd name="T22" fmla="*/ 2147483647 w 1276"/>
              <a:gd name="T23" fmla="*/ 2147483647 h 287"/>
              <a:gd name="T24" fmla="*/ 2147483647 w 1276"/>
              <a:gd name="T25" fmla="*/ 2147483647 h 287"/>
              <a:gd name="T26" fmla="*/ 2147483647 w 1276"/>
              <a:gd name="T27" fmla="*/ 2147483647 h 287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76"/>
              <a:gd name="T43" fmla="*/ 0 h 287"/>
              <a:gd name="T44" fmla="*/ 1276 w 1276"/>
              <a:gd name="T45" fmla="*/ 287 h 287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76" h="287">
                <a:moveTo>
                  <a:pt x="1276" y="245"/>
                </a:moveTo>
                <a:cubicBezTo>
                  <a:pt x="1211" y="181"/>
                  <a:pt x="1148" y="140"/>
                  <a:pt x="1063" y="111"/>
                </a:cubicBezTo>
                <a:cubicBezTo>
                  <a:pt x="1054" y="108"/>
                  <a:pt x="1048" y="99"/>
                  <a:pt x="1039" y="95"/>
                </a:cubicBezTo>
                <a:cubicBezTo>
                  <a:pt x="991" y="73"/>
                  <a:pt x="925" y="51"/>
                  <a:pt x="873" y="40"/>
                </a:cubicBezTo>
                <a:cubicBezTo>
                  <a:pt x="802" y="25"/>
                  <a:pt x="849" y="35"/>
                  <a:pt x="739" y="16"/>
                </a:cubicBezTo>
                <a:cubicBezTo>
                  <a:pt x="723" y="13"/>
                  <a:pt x="708" y="11"/>
                  <a:pt x="692" y="8"/>
                </a:cubicBezTo>
                <a:cubicBezTo>
                  <a:pt x="676" y="5"/>
                  <a:pt x="644" y="0"/>
                  <a:pt x="644" y="0"/>
                </a:cubicBezTo>
                <a:cubicBezTo>
                  <a:pt x="550" y="6"/>
                  <a:pt x="485" y="11"/>
                  <a:pt x="400" y="40"/>
                </a:cubicBezTo>
                <a:cubicBezTo>
                  <a:pt x="376" y="48"/>
                  <a:pt x="353" y="55"/>
                  <a:pt x="329" y="63"/>
                </a:cubicBezTo>
                <a:cubicBezTo>
                  <a:pt x="313" y="68"/>
                  <a:pt x="281" y="79"/>
                  <a:pt x="281" y="79"/>
                </a:cubicBezTo>
                <a:cubicBezTo>
                  <a:pt x="245" y="104"/>
                  <a:pt x="204" y="121"/>
                  <a:pt x="163" y="135"/>
                </a:cubicBezTo>
                <a:cubicBezTo>
                  <a:pt x="137" y="144"/>
                  <a:pt x="119" y="165"/>
                  <a:pt x="92" y="174"/>
                </a:cubicBezTo>
                <a:cubicBezTo>
                  <a:pt x="78" y="188"/>
                  <a:pt x="58" y="198"/>
                  <a:pt x="45" y="213"/>
                </a:cubicBezTo>
                <a:cubicBezTo>
                  <a:pt x="24" y="237"/>
                  <a:pt x="0" y="287"/>
                  <a:pt x="21" y="245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8" name="Freeform 28"/>
          <p:cNvSpPr>
            <a:spLocks/>
          </p:cNvSpPr>
          <p:nvPr/>
        </p:nvSpPr>
        <p:spPr bwMode="auto">
          <a:xfrm>
            <a:off x="5029200" y="2395539"/>
            <a:ext cx="1981200" cy="333375"/>
          </a:xfrm>
          <a:custGeom>
            <a:avLst/>
            <a:gdLst>
              <a:gd name="T0" fmla="*/ 0 w 1186"/>
              <a:gd name="T1" fmla="*/ 0 h 197"/>
              <a:gd name="T2" fmla="*/ 2147483647 w 1186"/>
              <a:gd name="T3" fmla="*/ 2147483647 h 197"/>
              <a:gd name="T4" fmla="*/ 2147483647 w 1186"/>
              <a:gd name="T5" fmla="*/ 2147483647 h 197"/>
              <a:gd name="T6" fmla="*/ 2147483647 w 1186"/>
              <a:gd name="T7" fmla="*/ 2147483647 h 197"/>
              <a:gd name="T8" fmla="*/ 2147483647 w 1186"/>
              <a:gd name="T9" fmla="*/ 2147483647 h 197"/>
              <a:gd name="T10" fmla="*/ 2147483647 w 1186"/>
              <a:gd name="T11" fmla="*/ 2147483647 h 197"/>
              <a:gd name="T12" fmla="*/ 2147483647 w 1186"/>
              <a:gd name="T13" fmla="*/ 2147483647 h 197"/>
              <a:gd name="T14" fmla="*/ 2147483647 w 1186"/>
              <a:gd name="T15" fmla="*/ 2147483647 h 1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86"/>
              <a:gd name="T25" fmla="*/ 0 h 197"/>
              <a:gd name="T26" fmla="*/ 1186 w 1186"/>
              <a:gd name="T27" fmla="*/ 197 h 1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86" h="197">
                <a:moveTo>
                  <a:pt x="0" y="0"/>
                </a:moveTo>
                <a:cubicBezTo>
                  <a:pt x="30" y="24"/>
                  <a:pt x="51" y="43"/>
                  <a:pt x="87" y="55"/>
                </a:cubicBezTo>
                <a:cubicBezTo>
                  <a:pt x="157" y="125"/>
                  <a:pt x="276" y="148"/>
                  <a:pt x="371" y="158"/>
                </a:cubicBezTo>
                <a:cubicBezTo>
                  <a:pt x="434" y="174"/>
                  <a:pt x="497" y="188"/>
                  <a:pt x="561" y="197"/>
                </a:cubicBezTo>
                <a:cubicBezTo>
                  <a:pt x="705" y="189"/>
                  <a:pt x="849" y="189"/>
                  <a:pt x="987" y="142"/>
                </a:cubicBezTo>
                <a:cubicBezTo>
                  <a:pt x="1028" y="128"/>
                  <a:pt x="1064" y="109"/>
                  <a:pt x="1105" y="95"/>
                </a:cubicBezTo>
                <a:cubicBezTo>
                  <a:pt x="1123" y="89"/>
                  <a:pt x="1136" y="74"/>
                  <a:pt x="1152" y="63"/>
                </a:cubicBezTo>
                <a:cubicBezTo>
                  <a:pt x="1178" y="46"/>
                  <a:pt x="1186" y="47"/>
                  <a:pt x="1168" y="47"/>
                </a:cubicBezTo>
              </a:path>
            </a:pathLst>
          </a:cu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29" name="Oval 29"/>
          <p:cNvSpPr>
            <a:spLocks noChangeArrowheads="1"/>
          </p:cNvSpPr>
          <p:nvPr/>
        </p:nvSpPr>
        <p:spPr bwMode="auto">
          <a:xfrm>
            <a:off x="4314825" y="1828800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30" name="Oval 30"/>
          <p:cNvSpPr>
            <a:spLocks noChangeArrowheads="1"/>
          </p:cNvSpPr>
          <p:nvPr/>
        </p:nvSpPr>
        <p:spPr bwMode="auto">
          <a:xfrm>
            <a:off x="6400800" y="1862138"/>
            <a:ext cx="1295400" cy="609600"/>
          </a:xfrm>
          <a:prstGeom prst="ellipse">
            <a:avLst/>
          </a:prstGeom>
          <a:noFill/>
          <a:ln w="571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766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584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8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358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584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584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3584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584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358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584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58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2" grpId="0" uiExpand="1" build="p" bldLvl="2"/>
      <p:bldP spid="358405" grpId="0" animBg="1"/>
      <p:bldP spid="358407" grpId="0" animBg="1"/>
      <p:bldP spid="358408" grpId="0" animBg="1"/>
      <p:bldP spid="358409" grpId="0" animBg="1"/>
      <p:bldP spid="358410" grpId="0" animBg="1"/>
      <p:bldP spid="358411" grpId="0" animBg="1"/>
      <p:bldP spid="358412" grpId="0" animBg="1"/>
      <p:bldP spid="358413" grpId="0" animBg="1"/>
      <p:bldP spid="358414" grpId="0" animBg="1"/>
      <p:bldP spid="358415" grpId="0" animBg="1"/>
      <p:bldP spid="358416" grpId="0" animBg="1"/>
      <p:bldP spid="358417" grpId="0" animBg="1"/>
      <p:bldP spid="358418" grpId="0" animBg="1"/>
      <p:bldP spid="358419" grpId="0" animBg="1"/>
      <p:bldP spid="358420" grpId="0" animBg="1"/>
      <p:bldP spid="358421" grpId="0" animBg="1"/>
      <p:bldP spid="358422" grpId="0" animBg="1"/>
      <p:bldP spid="358423" grpId="0" animBg="1"/>
      <p:bldP spid="358424" grpId="0" animBg="1"/>
      <p:bldP spid="358425" grpId="0" animBg="1"/>
      <p:bldP spid="358426" grpId="0" animBg="1"/>
      <p:bldP spid="358427" grpId="0" animBg="1"/>
      <p:bldP spid="358428" grpId="0" animBg="1"/>
      <p:bldP spid="358429" grpId="0" animBg="1"/>
      <p:bldP spid="35843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Process Scheduling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4648200"/>
            <a:ext cx="8610600" cy="1905000"/>
          </a:xfrm>
        </p:spPr>
        <p:txBody>
          <a:bodyPr/>
          <a:lstStyle/>
          <a:p>
            <a:r>
              <a:rPr lang="en-US" altLang="en-US" smtClean="0"/>
              <a:t>PCBs move from queue to queue as they change state</a:t>
            </a:r>
          </a:p>
          <a:p>
            <a:pPr lvl="1"/>
            <a:r>
              <a:rPr lang="en-US" altLang="en-US" smtClean="0"/>
              <a:t>Decisions about which order to remove from queues are </a:t>
            </a:r>
            <a:r>
              <a:rPr lang="en-US" altLang="en-US" smtClean="0">
                <a:solidFill>
                  <a:schemeClr val="hlink"/>
                </a:solidFill>
              </a:rPr>
              <a:t>Scheduling</a:t>
            </a:r>
            <a:r>
              <a:rPr lang="en-US" altLang="en-US" smtClean="0"/>
              <a:t> decisions</a:t>
            </a:r>
          </a:p>
          <a:p>
            <a:pPr lvl="1"/>
            <a:r>
              <a:rPr lang="en-US" altLang="en-US" smtClean="0"/>
              <a:t>Many algorithms possible (few weeks from now)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2819400" y="762000"/>
            <a:ext cx="6248400" cy="3632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88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Light"/>
              </a:rPr>
              <a:t>Recall: Sockets in concept</a:t>
            </a:r>
            <a:endParaRPr lang="en-US" dirty="0">
              <a:latin typeface="Gill Sans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</a:t>
            </a:r>
            <a:r>
              <a:rPr lang="en-US" dirty="0" smtClean="0">
                <a:latin typeface="Gill Sans Light"/>
              </a:rPr>
              <a:t>ead response</a:t>
            </a:r>
            <a:endParaRPr lang="en-US" dirty="0">
              <a:latin typeface="Gill Sans Light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Client Socket</a:t>
            </a:r>
            <a:endParaRPr lang="en-US" dirty="0">
              <a:latin typeface="Gill Sans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Client Socket</a:t>
              </a:r>
              <a:endParaRPr lang="en-US" dirty="0"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Connect it to server 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Create Server Socket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Bind it to an Address </a:t>
              </a:r>
            </a:p>
            <a:p>
              <a:r>
                <a:rPr lang="en-US" dirty="0" smtClean="0">
                  <a:latin typeface="Gill Sans Light"/>
                </a:rPr>
                <a:t>(</a:t>
              </a:r>
              <a:r>
                <a:rPr lang="en-US" dirty="0" err="1" smtClean="0">
                  <a:latin typeface="Gill Sans Light"/>
                </a:rPr>
                <a:t>host:port</a:t>
              </a:r>
              <a:r>
                <a:rPr lang="en-US" dirty="0" smtClean="0">
                  <a:latin typeface="Gill Sans Light"/>
                </a:rPr>
                <a:t>)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Listen for Connection</a:t>
              </a:r>
              <a:endParaRPr lang="en-US" dirty="0">
                <a:latin typeface="Gill Sans Light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Connection Socket</a:t>
            </a:r>
            <a:endParaRPr lang="en-US" dirty="0">
              <a:latin typeface="Gill Sans Light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Close Server Socket</a:t>
            </a:r>
            <a:endParaRPr lang="en-US" dirty="0">
              <a:latin typeface="Gill Sans Light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</a:t>
              </a:r>
              <a:r>
                <a:rPr lang="en-US" dirty="0" smtClean="0">
                  <a:latin typeface="Gill Sans Light"/>
                </a:rPr>
                <a:t>rite request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Light"/>
                </a:rPr>
                <a:t>write response</a:t>
              </a:r>
              <a:endParaRPr lang="en-US" dirty="0">
                <a:latin typeface="Gill Sans Light"/>
              </a:endParaRP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Gill Sans Light"/>
                  </a:rPr>
                  <a:t>Accept </a:t>
                </a:r>
                <a:r>
                  <a:rPr lang="en-US" dirty="0" err="1" smtClean="0">
                    <a:latin typeface="Gill Sans Light"/>
                  </a:rPr>
                  <a:t>syscall</a:t>
                </a:r>
                <a:r>
                  <a:rPr lang="en-US" dirty="0" smtClean="0">
                    <a:latin typeface="Gill Sans Light"/>
                  </a:rPr>
                  <a:t>()</a:t>
                </a:r>
                <a:endParaRPr lang="en-US" dirty="0">
                  <a:latin typeface="Gill Sans Light"/>
                </a:endParaRP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>
                    <a:latin typeface="Gill Sans Light"/>
                  </a:rPr>
                  <a:t>Connection Socket</a:t>
                </a:r>
                <a:endParaRPr lang="en-US" i="1" dirty="0">
                  <a:latin typeface="Gill Sans Light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smtClean="0">
                  <a:latin typeface="Gill Sans Light"/>
                </a:rPr>
                <a:t>Connection Socket</a:t>
              </a:r>
              <a:endParaRPr lang="en-US" i="1" dirty="0">
                <a:latin typeface="Gill Sans Light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81599" y="3728903"/>
            <a:ext cx="387499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Light"/>
              </a:rPr>
              <a:t>read request</a:t>
            </a:r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3865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30" grpId="0"/>
      <p:bldP spid="32" grpId="0"/>
      <p:bldP spid="42" grpId="0" animBg="1"/>
      <p:bldP spid="43" grpId="0" animBg="1"/>
      <p:bldP spid="27" grpId="0" animBg="1"/>
      <p:bldP spid="6" grpId="0" animBg="1"/>
      <p:bldP spid="5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Ready Queue And Various I/O Device Queues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610600" cy="106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Process not running </a:t>
            </a:r>
            <a:r>
              <a:rPr lang="en-US" altLang="ko-KR" sz="2000" dirty="0">
                <a:ea typeface="Gulim" panose="020B0600000101010101" pitchFamily="34" charset="-127"/>
                <a:sym typeface="Symbol" panose="05050102010706020507" pitchFamily="18" charset="2"/>
              </a:rPr>
              <a:t> PCB </a:t>
            </a:r>
            <a:r>
              <a:rPr lang="en-US" altLang="ko-KR" sz="2000" dirty="0">
                <a:ea typeface="Gulim" panose="020B0600000101010101" pitchFamily="34" charset="-127"/>
              </a:rPr>
              <a:t>is in some scheduler queue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Separate queue for each device/signal/condition </a:t>
            </a:r>
          </a:p>
          <a:p>
            <a:pPr lvl="1">
              <a:lnSpc>
                <a:spcPct val="8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Each queue can have a different scheduler policy</a:t>
            </a:r>
          </a:p>
        </p:txBody>
      </p:sp>
      <p:grpSp>
        <p:nvGrpSpPr>
          <p:cNvPr id="359562" name="Group 138"/>
          <p:cNvGrpSpPr>
            <a:grpSpLocks/>
          </p:cNvGrpSpPr>
          <p:nvPr/>
        </p:nvGrpSpPr>
        <p:grpSpPr bwMode="auto">
          <a:xfrm>
            <a:off x="3779838" y="1931988"/>
            <a:ext cx="6400800" cy="1524000"/>
            <a:chOff x="1432" y="527"/>
            <a:chExt cx="4032" cy="960"/>
          </a:xfrm>
        </p:grpSpPr>
        <p:grpSp>
          <p:nvGrpSpPr>
            <p:cNvPr id="16472" name="Group 24"/>
            <p:cNvGrpSpPr>
              <a:grpSpLocks/>
            </p:cNvGrpSpPr>
            <p:nvPr/>
          </p:nvGrpSpPr>
          <p:grpSpPr bwMode="auto">
            <a:xfrm>
              <a:off x="2440" y="527"/>
              <a:ext cx="624" cy="864"/>
              <a:chOff x="2208" y="528"/>
              <a:chExt cx="672" cy="1008"/>
            </a:xfrm>
          </p:grpSpPr>
          <p:sp>
            <p:nvSpPr>
              <p:cNvPr id="16491" name="Rectangle 2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9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92" name="Rectangle 22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3" name="Rectangle 23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3" name="Group 29"/>
            <p:cNvGrpSpPr>
              <a:grpSpLocks/>
            </p:cNvGrpSpPr>
            <p:nvPr/>
          </p:nvGrpSpPr>
          <p:grpSpPr bwMode="auto">
            <a:xfrm>
              <a:off x="3352" y="527"/>
              <a:ext cx="624" cy="864"/>
              <a:chOff x="2208" y="528"/>
              <a:chExt cx="672" cy="1008"/>
            </a:xfrm>
          </p:grpSpPr>
          <p:sp>
            <p:nvSpPr>
              <p:cNvPr id="16488" name="Rectangle 30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9" name="Rectangle 31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90" name="Rectangle 32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4" name="Group 33"/>
            <p:cNvGrpSpPr>
              <a:grpSpLocks/>
            </p:cNvGrpSpPr>
            <p:nvPr/>
          </p:nvGrpSpPr>
          <p:grpSpPr bwMode="auto">
            <a:xfrm>
              <a:off x="4456" y="527"/>
              <a:ext cx="624" cy="864"/>
              <a:chOff x="2208" y="528"/>
              <a:chExt cx="672" cy="1008"/>
            </a:xfrm>
          </p:grpSpPr>
          <p:sp>
            <p:nvSpPr>
              <p:cNvPr id="16485" name="Rectangle 3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16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6" name="Rectangle 35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87" name="Rectangle 36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grpSp>
          <p:nvGrpSpPr>
            <p:cNvPr id="16475" name="Group 42"/>
            <p:cNvGrpSpPr>
              <a:grpSpLocks/>
            </p:cNvGrpSpPr>
            <p:nvPr/>
          </p:nvGrpSpPr>
          <p:grpSpPr bwMode="auto">
            <a:xfrm>
              <a:off x="5272" y="623"/>
              <a:ext cx="192" cy="192"/>
              <a:chOff x="2448" y="2016"/>
              <a:chExt cx="192" cy="192"/>
            </a:xfrm>
          </p:grpSpPr>
          <p:sp>
            <p:nvSpPr>
              <p:cNvPr id="16481" name="Line 25"/>
              <p:cNvSpPr>
                <a:spLocks noChangeShapeType="1"/>
              </p:cNvSpPr>
              <p:nvPr/>
            </p:nvSpPr>
            <p:spPr bwMode="auto">
              <a:xfrm>
                <a:off x="2448" y="2112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2" name="Line 26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3" name="Line 27"/>
              <p:cNvSpPr>
                <a:spLocks noChangeShapeType="1"/>
              </p:cNvSpPr>
              <p:nvPr/>
            </p:nvSpPr>
            <p:spPr bwMode="auto">
              <a:xfrm>
                <a:off x="2520" y="220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84" name="Line 41"/>
              <p:cNvSpPr>
                <a:spLocks noChangeShapeType="1"/>
              </p:cNvSpPr>
              <p:nvPr/>
            </p:nvSpPr>
            <p:spPr bwMode="auto">
              <a:xfrm>
                <a:off x="2544" y="2016"/>
                <a:ext cx="0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76" name="Line 43"/>
            <p:cNvSpPr>
              <a:spLocks noChangeShapeType="1"/>
            </p:cNvSpPr>
            <p:nvPr/>
          </p:nvSpPr>
          <p:spPr bwMode="auto">
            <a:xfrm>
              <a:off x="3064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7" name="Line 44"/>
            <p:cNvSpPr>
              <a:spLocks noChangeShapeType="1"/>
            </p:cNvSpPr>
            <p:nvPr/>
          </p:nvSpPr>
          <p:spPr bwMode="auto">
            <a:xfrm>
              <a:off x="3976" y="623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8" name="Line 45"/>
            <p:cNvSpPr>
              <a:spLocks noChangeShapeType="1"/>
            </p:cNvSpPr>
            <p:nvPr/>
          </p:nvSpPr>
          <p:spPr bwMode="auto">
            <a:xfrm>
              <a:off x="5080" y="62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79" name="Line 81"/>
            <p:cNvSpPr>
              <a:spLocks noChangeShapeType="1"/>
            </p:cNvSpPr>
            <p:nvPr/>
          </p:nvSpPr>
          <p:spPr bwMode="auto">
            <a:xfrm>
              <a:off x="1432" y="623"/>
              <a:ext cx="10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80" name="Freeform 86"/>
            <p:cNvSpPr>
              <a:spLocks/>
            </p:cNvSpPr>
            <p:nvPr/>
          </p:nvSpPr>
          <p:spPr bwMode="auto">
            <a:xfrm>
              <a:off x="1432" y="671"/>
              <a:ext cx="3024" cy="816"/>
            </a:xfrm>
            <a:custGeom>
              <a:avLst/>
              <a:gdLst>
                <a:gd name="T0" fmla="*/ 0 w 3024"/>
                <a:gd name="T1" fmla="*/ 154 h 912"/>
                <a:gd name="T2" fmla="*/ 816 w 3024"/>
                <a:gd name="T3" fmla="*/ 730 h 912"/>
                <a:gd name="T4" fmla="*/ 2640 w 3024"/>
                <a:gd name="T5" fmla="*/ 730 h 912"/>
                <a:gd name="T6" fmla="*/ 3024 w 3024"/>
                <a:gd name="T7" fmla="*/ 0 h 91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24" h="912">
                  <a:moveTo>
                    <a:pt x="0" y="192"/>
                  </a:moveTo>
                  <a:lnTo>
                    <a:pt x="816" y="912"/>
                  </a:lnTo>
                  <a:lnTo>
                    <a:pt x="2640" y="912"/>
                  </a:lnTo>
                  <a:lnTo>
                    <a:pt x="302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60" name="Group 136"/>
          <p:cNvGrpSpPr>
            <a:grpSpLocks/>
          </p:cNvGrpSpPr>
          <p:nvPr/>
        </p:nvGrpSpPr>
        <p:grpSpPr bwMode="auto">
          <a:xfrm>
            <a:off x="3779838" y="5132388"/>
            <a:ext cx="2362200" cy="1371600"/>
            <a:chOff x="1432" y="2543"/>
            <a:chExt cx="1488" cy="864"/>
          </a:xfrm>
        </p:grpSpPr>
        <p:grpSp>
          <p:nvGrpSpPr>
            <p:cNvPr id="16458" name="Group 104"/>
            <p:cNvGrpSpPr>
              <a:grpSpLocks/>
            </p:cNvGrpSpPr>
            <p:nvPr/>
          </p:nvGrpSpPr>
          <p:grpSpPr bwMode="auto">
            <a:xfrm>
              <a:off x="1912" y="2543"/>
              <a:ext cx="1008" cy="864"/>
              <a:chOff x="1680" y="2544"/>
              <a:chExt cx="1008" cy="912"/>
            </a:xfrm>
          </p:grpSpPr>
          <p:grpSp>
            <p:nvGrpSpPr>
              <p:cNvPr id="16461" name="Group 70"/>
              <p:cNvGrpSpPr>
                <a:grpSpLocks/>
              </p:cNvGrpSpPr>
              <p:nvPr/>
            </p:nvGrpSpPr>
            <p:grpSpPr bwMode="auto">
              <a:xfrm>
                <a:off x="1680" y="2544"/>
                <a:ext cx="624" cy="912"/>
                <a:chOff x="2208" y="528"/>
                <a:chExt cx="672" cy="1008"/>
              </a:xfrm>
            </p:grpSpPr>
            <p:sp>
              <p:nvSpPr>
                <p:cNvPr id="16469" name="Rectangle 71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8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70" name="Rectangle 72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71" name="Rectangle 73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62" name="Group 89"/>
              <p:cNvGrpSpPr>
                <a:grpSpLocks/>
              </p:cNvGrpSpPr>
              <p:nvPr/>
            </p:nvGrpSpPr>
            <p:grpSpPr bwMode="auto">
              <a:xfrm>
                <a:off x="2304" y="2640"/>
                <a:ext cx="384" cy="192"/>
                <a:chOff x="2304" y="2640"/>
                <a:chExt cx="384" cy="192"/>
              </a:xfrm>
            </p:grpSpPr>
            <p:grpSp>
              <p:nvGrpSpPr>
                <p:cNvPr id="16463" name="Group 74"/>
                <p:cNvGrpSpPr>
                  <a:grpSpLocks/>
                </p:cNvGrpSpPr>
                <p:nvPr/>
              </p:nvGrpSpPr>
              <p:grpSpPr bwMode="auto">
                <a:xfrm>
                  <a:off x="2496" y="2640"/>
                  <a:ext cx="192" cy="192"/>
                  <a:chOff x="2448" y="2016"/>
                  <a:chExt cx="192" cy="192"/>
                </a:xfrm>
              </p:grpSpPr>
              <p:sp>
                <p:nvSpPr>
                  <p:cNvPr id="16465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2448" y="2112"/>
                    <a:ext cx="192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6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2160"/>
                    <a:ext cx="96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7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520" y="2208"/>
                    <a:ext cx="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  <p:sp>
                <p:nvSpPr>
                  <p:cNvPr id="16468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544" y="2016"/>
                    <a:ext cx="0" cy="9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 b="0">
                      <a:latin typeface="Consolas" charset="0"/>
                      <a:ea typeface="Consolas" charset="0"/>
                      <a:cs typeface="Consolas" charset="0"/>
                    </a:endParaRPr>
                  </a:p>
                </p:txBody>
              </p:sp>
            </p:grpSp>
            <p:sp>
              <p:nvSpPr>
                <p:cNvPr id="16464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64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</p:grpSp>
        <p:sp>
          <p:nvSpPr>
            <p:cNvPr id="16459" name="Line 87"/>
            <p:cNvSpPr>
              <a:spLocks noChangeShapeType="1"/>
            </p:cNvSpPr>
            <p:nvPr/>
          </p:nvSpPr>
          <p:spPr bwMode="auto">
            <a:xfrm flipV="1">
              <a:off x="1432" y="2639"/>
              <a:ext cx="480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60" name="Line 88"/>
            <p:cNvSpPr>
              <a:spLocks noChangeShapeType="1"/>
            </p:cNvSpPr>
            <p:nvPr/>
          </p:nvSpPr>
          <p:spPr bwMode="auto">
            <a:xfrm flipV="1">
              <a:off x="1432" y="2687"/>
              <a:ext cx="48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9" name="Group 135"/>
          <p:cNvGrpSpPr>
            <a:grpSpLocks/>
          </p:cNvGrpSpPr>
          <p:nvPr/>
        </p:nvGrpSpPr>
        <p:grpSpPr bwMode="auto">
          <a:xfrm>
            <a:off x="3703638" y="4522788"/>
            <a:ext cx="685800" cy="685800"/>
            <a:chOff x="1384" y="2159"/>
            <a:chExt cx="432" cy="432"/>
          </a:xfrm>
        </p:grpSpPr>
        <p:grpSp>
          <p:nvGrpSpPr>
            <p:cNvPr id="16444" name="Group 90"/>
            <p:cNvGrpSpPr>
              <a:grpSpLocks/>
            </p:cNvGrpSpPr>
            <p:nvPr/>
          </p:nvGrpSpPr>
          <p:grpSpPr bwMode="auto">
            <a:xfrm>
              <a:off x="1432" y="2159"/>
              <a:ext cx="384" cy="192"/>
              <a:chOff x="2304" y="2640"/>
              <a:chExt cx="384" cy="192"/>
            </a:xfrm>
          </p:grpSpPr>
          <p:grpSp>
            <p:nvGrpSpPr>
              <p:cNvPr id="16452" name="Group 91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54" name="Line 92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5" name="Line 93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6" name="Line 94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7" name="Line 95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53" name="Line 96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45" name="Group 97"/>
            <p:cNvGrpSpPr>
              <a:grpSpLocks/>
            </p:cNvGrpSpPr>
            <p:nvPr/>
          </p:nvGrpSpPr>
          <p:grpSpPr bwMode="auto">
            <a:xfrm>
              <a:off x="1384" y="2399"/>
              <a:ext cx="384" cy="192"/>
              <a:chOff x="2304" y="2640"/>
              <a:chExt cx="384" cy="192"/>
            </a:xfrm>
          </p:grpSpPr>
          <p:grpSp>
            <p:nvGrpSpPr>
              <p:cNvPr id="16446" name="Group 98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48" name="Line 99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49" name="Line 100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0" name="Line 101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51" name="Line 102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47" name="Line 103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61" name="Group 137"/>
          <p:cNvGrpSpPr>
            <a:grpSpLocks/>
          </p:cNvGrpSpPr>
          <p:nvPr/>
        </p:nvGrpSpPr>
        <p:grpSpPr bwMode="auto">
          <a:xfrm>
            <a:off x="3779838" y="3608388"/>
            <a:ext cx="5638800" cy="1600200"/>
            <a:chOff x="1432" y="1583"/>
            <a:chExt cx="3552" cy="1008"/>
          </a:xfrm>
        </p:grpSpPr>
        <p:grpSp>
          <p:nvGrpSpPr>
            <p:cNvPr id="16426" name="Group 52"/>
            <p:cNvGrpSpPr>
              <a:grpSpLocks/>
            </p:cNvGrpSpPr>
            <p:nvPr/>
          </p:nvGrpSpPr>
          <p:grpSpPr bwMode="auto">
            <a:xfrm>
              <a:off x="2824" y="1583"/>
              <a:ext cx="624" cy="864"/>
              <a:chOff x="2208" y="528"/>
              <a:chExt cx="672" cy="1008"/>
            </a:xfrm>
          </p:grpSpPr>
          <p:sp>
            <p:nvSpPr>
              <p:cNvPr id="16441" name="Rectangle 53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1008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endParaRPr lang="ko-KR" altLang="en-US" sz="1600" b="0" dirty="0">
                  <a:latin typeface="Consolas" charset="0"/>
                  <a:ea typeface="Consolas" charset="0"/>
                  <a:cs typeface="Consolas" charset="0"/>
                </a:endParaRP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Other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State</a:t>
                </a:r>
              </a:p>
              <a:p>
                <a:r>
                  <a:rPr lang="en-US" altLang="ko-KR" sz="1600" b="0" dirty="0">
                    <a:latin typeface="Consolas" charset="0"/>
                    <a:ea typeface="Consolas" charset="0"/>
                    <a:cs typeface="Consolas" charset="0"/>
                  </a:rPr>
                  <a:t>PCB</a:t>
                </a:r>
                <a:r>
                  <a:rPr lang="en-US" altLang="ko-KR" sz="1600" b="0" baseline="-25000" dirty="0">
                    <a:latin typeface="Consolas" charset="0"/>
                    <a:ea typeface="Consolas" charset="0"/>
                    <a:cs typeface="Consolas" charset="0"/>
                  </a:rPr>
                  <a:t>2</a:t>
                </a:r>
                <a:endParaRPr lang="en-US" altLang="ko-KR" sz="1600" b="0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16442" name="Rectangle 54"/>
              <p:cNvSpPr>
                <a:spLocks noChangeArrowheads="1"/>
              </p:cNvSpPr>
              <p:nvPr/>
            </p:nvSpPr>
            <p:spPr bwMode="auto">
              <a:xfrm>
                <a:off x="2208" y="528"/>
                <a:ext cx="672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Link</a:t>
                </a:r>
              </a:p>
            </p:txBody>
          </p:sp>
          <p:sp>
            <p:nvSpPr>
              <p:cNvPr id="16443" name="Rectangle 55"/>
              <p:cNvSpPr>
                <a:spLocks noChangeArrowheads="1"/>
              </p:cNvSpPr>
              <p:nvPr/>
            </p:nvSpPr>
            <p:spPr bwMode="auto">
              <a:xfrm>
                <a:off x="2208" y="768"/>
                <a:ext cx="672" cy="192"/>
              </a:xfrm>
              <a:prstGeom prst="rect">
                <a:avLst/>
              </a:prstGeom>
              <a:solidFill>
                <a:srgbClr val="FF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Registers</a:t>
                </a:r>
              </a:p>
            </p:txBody>
          </p:sp>
        </p:grpSp>
        <p:sp>
          <p:nvSpPr>
            <p:cNvPr id="16427" name="Line 66"/>
            <p:cNvSpPr>
              <a:spLocks noChangeShapeType="1"/>
            </p:cNvSpPr>
            <p:nvPr/>
          </p:nvSpPr>
          <p:spPr bwMode="auto">
            <a:xfrm>
              <a:off x="3448" y="1679"/>
              <a:ext cx="52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16428" name="Group 68"/>
            <p:cNvGrpSpPr>
              <a:grpSpLocks/>
            </p:cNvGrpSpPr>
            <p:nvPr/>
          </p:nvGrpSpPr>
          <p:grpSpPr bwMode="auto">
            <a:xfrm>
              <a:off x="3976" y="1583"/>
              <a:ext cx="1008" cy="864"/>
              <a:chOff x="3984" y="2064"/>
              <a:chExt cx="1008" cy="912"/>
            </a:xfrm>
          </p:grpSpPr>
          <p:grpSp>
            <p:nvGrpSpPr>
              <p:cNvPr id="16431" name="Group 56"/>
              <p:cNvGrpSpPr>
                <a:grpSpLocks/>
              </p:cNvGrpSpPr>
              <p:nvPr/>
            </p:nvGrpSpPr>
            <p:grpSpPr bwMode="auto">
              <a:xfrm>
                <a:off x="3984" y="2064"/>
                <a:ext cx="624" cy="912"/>
                <a:chOff x="2208" y="528"/>
                <a:chExt cx="672" cy="1008"/>
              </a:xfrm>
            </p:grpSpPr>
            <p:sp>
              <p:nvSpPr>
                <p:cNvPr id="16438" name="Rectangle 57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1008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endParaRPr lang="ko-KR" altLang="en-US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Other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State</a:t>
                  </a:r>
                </a:p>
                <a:p>
                  <a:r>
                    <a:rPr lang="en-US" altLang="ko-KR" sz="1600" b="0" dirty="0">
                      <a:latin typeface="Consolas" charset="0"/>
                      <a:ea typeface="Consolas" charset="0"/>
                      <a:cs typeface="Consolas" charset="0"/>
                    </a:rPr>
                    <a:t>PCB</a:t>
                  </a:r>
                  <a:r>
                    <a:rPr lang="en-US" altLang="ko-KR" sz="1600" b="0" baseline="-25000" dirty="0">
                      <a:latin typeface="Consolas" charset="0"/>
                      <a:ea typeface="Consolas" charset="0"/>
                      <a:cs typeface="Consolas" charset="0"/>
                    </a:rPr>
                    <a:t>3</a:t>
                  </a:r>
                  <a:endParaRPr lang="en-US" altLang="ko-KR" sz="1600" b="0" dirty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9" name="Rectangle 58"/>
                <p:cNvSpPr>
                  <a:spLocks noChangeArrowheads="1"/>
                </p:cNvSpPr>
                <p:nvPr/>
              </p:nvSpPr>
              <p:spPr bwMode="auto">
                <a:xfrm>
                  <a:off x="2208" y="528"/>
                  <a:ext cx="672" cy="240"/>
                </a:xfrm>
                <a:prstGeom prst="rect">
                  <a:avLst/>
                </a:prstGeom>
                <a:solidFill>
                  <a:srgbClr val="00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Link</a:t>
                  </a:r>
                </a:p>
              </p:txBody>
            </p:sp>
            <p:sp>
              <p:nvSpPr>
                <p:cNvPr id="16440" name="Rectangle 59"/>
                <p:cNvSpPr>
                  <a:spLocks noChangeArrowheads="1"/>
                </p:cNvSpPr>
                <p:nvPr/>
              </p:nvSpPr>
              <p:spPr bwMode="auto">
                <a:xfrm>
                  <a:off x="2208" y="768"/>
                  <a:ext cx="672" cy="192"/>
                </a:xfrm>
                <a:prstGeom prst="rect">
                  <a:avLst/>
                </a:prstGeom>
                <a:solidFill>
                  <a:srgbClr val="FFFFFF"/>
                </a:solidFill>
                <a:ln w="2857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1pPr>
                  <a:lvl2pPr marL="742950" indent="-28575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2pPr>
                  <a:lvl3pPr marL="11430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3pPr>
                  <a:lvl4pPr marL="16002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4pPr>
                  <a:lvl5pPr marL="2057400" indent="-228600" algn="ctr" eaLnBrk="0" hangingPunct="0"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urier New" panose="02070309020205020404" pitchFamily="49" charset="0"/>
                    </a:defRPr>
                  </a:lvl9pPr>
                </a:lstStyle>
                <a:p>
                  <a:r>
                    <a:rPr lang="en-US" altLang="ko-KR" sz="1600" b="0">
                      <a:latin typeface="Consolas" charset="0"/>
                      <a:ea typeface="Consolas" charset="0"/>
                      <a:cs typeface="Consolas" charset="0"/>
                    </a:rPr>
                    <a:t>Registers</a:t>
                  </a:r>
                </a:p>
              </p:txBody>
            </p:sp>
          </p:grpSp>
          <p:grpSp>
            <p:nvGrpSpPr>
              <p:cNvPr id="16432" name="Group 60"/>
              <p:cNvGrpSpPr>
                <a:grpSpLocks/>
              </p:cNvGrpSpPr>
              <p:nvPr/>
            </p:nvGrpSpPr>
            <p:grpSpPr bwMode="auto">
              <a:xfrm>
                <a:off x="4800" y="2160"/>
                <a:ext cx="192" cy="192"/>
                <a:chOff x="2448" y="2016"/>
                <a:chExt cx="192" cy="192"/>
              </a:xfrm>
            </p:grpSpPr>
            <p:sp>
              <p:nvSpPr>
                <p:cNvPr id="16434" name="Line 6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5" name="Line 6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6" name="Line 6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37" name="Line 6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33" name="Line 67"/>
              <p:cNvSpPr>
                <a:spLocks noChangeShapeType="1"/>
              </p:cNvSpPr>
              <p:nvPr/>
            </p:nvSpPr>
            <p:spPr bwMode="auto">
              <a:xfrm>
                <a:off x="4608" y="216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16429" name="Line 105"/>
            <p:cNvSpPr>
              <a:spLocks noChangeShapeType="1"/>
            </p:cNvSpPr>
            <p:nvPr/>
          </p:nvSpPr>
          <p:spPr bwMode="auto">
            <a:xfrm>
              <a:off x="1432" y="1679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6430" name="Freeform 106"/>
            <p:cNvSpPr>
              <a:spLocks/>
            </p:cNvSpPr>
            <p:nvPr/>
          </p:nvSpPr>
          <p:spPr bwMode="auto">
            <a:xfrm>
              <a:off x="1432" y="1775"/>
              <a:ext cx="2544" cy="816"/>
            </a:xfrm>
            <a:custGeom>
              <a:avLst/>
              <a:gdLst>
                <a:gd name="T0" fmla="*/ 0 w 2544"/>
                <a:gd name="T1" fmla="*/ 96 h 816"/>
                <a:gd name="T2" fmla="*/ 1488 w 2544"/>
                <a:gd name="T3" fmla="*/ 816 h 816"/>
                <a:gd name="T4" fmla="*/ 2160 w 2544"/>
                <a:gd name="T5" fmla="*/ 816 h 816"/>
                <a:gd name="T6" fmla="*/ 2544 w 2544"/>
                <a:gd name="T7" fmla="*/ 0 h 81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44" h="816">
                  <a:moveTo>
                    <a:pt x="0" y="96"/>
                  </a:moveTo>
                  <a:lnTo>
                    <a:pt x="1488" y="816"/>
                  </a:lnTo>
                  <a:lnTo>
                    <a:pt x="2160" y="816"/>
                  </a:lnTo>
                  <a:lnTo>
                    <a:pt x="254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  <p:grpSp>
        <p:nvGrpSpPr>
          <p:cNvPr id="359558" name="Group 134"/>
          <p:cNvGrpSpPr>
            <a:grpSpLocks/>
          </p:cNvGrpSpPr>
          <p:nvPr/>
        </p:nvGrpSpPr>
        <p:grpSpPr bwMode="auto">
          <a:xfrm>
            <a:off x="3703638" y="2846388"/>
            <a:ext cx="685800" cy="685800"/>
            <a:chOff x="1384" y="1103"/>
            <a:chExt cx="432" cy="432"/>
          </a:xfrm>
        </p:grpSpPr>
        <p:grpSp>
          <p:nvGrpSpPr>
            <p:cNvPr id="16412" name="Group 109"/>
            <p:cNvGrpSpPr>
              <a:grpSpLocks/>
            </p:cNvGrpSpPr>
            <p:nvPr/>
          </p:nvGrpSpPr>
          <p:grpSpPr bwMode="auto">
            <a:xfrm>
              <a:off x="1432" y="1103"/>
              <a:ext cx="384" cy="192"/>
              <a:chOff x="2304" y="2640"/>
              <a:chExt cx="384" cy="192"/>
            </a:xfrm>
          </p:grpSpPr>
          <p:grpSp>
            <p:nvGrpSpPr>
              <p:cNvPr id="16420" name="Group 110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22" name="Line 111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3" name="Line 112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4" name="Line 113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25" name="Line 114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21" name="Line 115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grpSp>
          <p:nvGrpSpPr>
            <p:cNvPr id="16413" name="Group 116"/>
            <p:cNvGrpSpPr>
              <a:grpSpLocks/>
            </p:cNvGrpSpPr>
            <p:nvPr/>
          </p:nvGrpSpPr>
          <p:grpSpPr bwMode="auto">
            <a:xfrm>
              <a:off x="1384" y="1343"/>
              <a:ext cx="384" cy="192"/>
              <a:chOff x="2304" y="2640"/>
              <a:chExt cx="384" cy="192"/>
            </a:xfrm>
          </p:grpSpPr>
          <p:grpSp>
            <p:nvGrpSpPr>
              <p:cNvPr id="16414" name="Group 117"/>
              <p:cNvGrpSpPr>
                <a:grpSpLocks/>
              </p:cNvGrpSpPr>
              <p:nvPr/>
            </p:nvGrpSpPr>
            <p:grpSpPr bwMode="auto">
              <a:xfrm>
                <a:off x="2496" y="2640"/>
                <a:ext cx="192" cy="192"/>
                <a:chOff x="2448" y="2016"/>
                <a:chExt cx="192" cy="192"/>
              </a:xfrm>
            </p:grpSpPr>
            <p:sp>
              <p:nvSpPr>
                <p:cNvPr id="16416" name="Line 118"/>
                <p:cNvSpPr>
                  <a:spLocks noChangeShapeType="1"/>
                </p:cNvSpPr>
                <p:nvPr/>
              </p:nvSpPr>
              <p:spPr bwMode="auto">
                <a:xfrm>
                  <a:off x="2448" y="2112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7" name="Line 119"/>
                <p:cNvSpPr>
                  <a:spLocks noChangeShapeType="1"/>
                </p:cNvSpPr>
                <p:nvPr/>
              </p:nvSpPr>
              <p:spPr bwMode="auto">
                <a:xfrm>
                  <a:off x="2496" y="2160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8" name="Line 120"/>
                <p:cNvSpPr>
                  <a:spLocks noChangeShapeType="1"/>
                </p:cNvSpPr>
                <p:nvPr/>
              </p:nvSpPr>
              <p:spPr bwMode="auto">
                <a:xfrm>
                  <a:off x="2520" y="2208"/>
                  <a:ext cx="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  <p:sp>
              <p:nvSpPr>
                <p:cNvPr id="16419" name="Line 121"/>
                <p:cNvSpPr>
                  <a:spLocks noChangeShapeType="1"/>
                </p:cNvSpPr>
                <p:nvPr/>
              </p:nvSpPr>
              <p:spPr bwMode="auto">
                <a:xfrm>
                  <a:off x="2544" y="2016"/>
                  <a:ext cx="0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 b="0">
                    <a:latin typeface="Consolas" charset="0"/>
                    <a:ea typeface="Consolas" charset="0"/>
                    <a:cs typeface="Consolas" charset="0"/>
                  </a:endParaRPr>
                </a:p>
              </p:txBody>
            </p:sp>
          </p:grpSp>
          <p:sp>
            <p:nvSpPr>
              <p:cNvPr id="16415" name="Line 122"/>
              <p:cNvSpPr>
                <a:spLocks noChangeShapeType="1"/>
              </p:cNvSpPr>
              <p:nvPr/>
            </p:nvSpPr>
            <p:spPr bwMode="auto">
              <a:xfrm>
                <a:off x="2304" y="2640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</p:grpSp>
      <p:grpSp>
        <p:nvGrpSpPr>
          <p:cNvPr id="359557" name="Group 133"/>
          <p:cNvGrpSpPr>
            <a:grpSpLocks/>
          </p:cNvGrpSpPr>
          <p:nvPr/>
        </p:nvGrpSpPr>
        <p:grpSpPr bwMode="auto">
          <a:xfrm>
            <a:off x="1703389" y="1905000"/>
            <a:ext cx="2076451" cy="3989388"/>
            <a:chOff x="124" y="510"/>
            <a:chExt cx="1308" cy="2513"/>
          </a:xfrm>
        </p:grpSpPr>
        <p:sp>
          <p:nvSpPr>
            <p:cNvPr id="16394" name="Rectangle 19"/>
            <p:cNvSpPr>
              <a:spLocks noChangeArrowheads="1"/>
            </p:cNvSpPr>
            <p:nvPr/>
          </p:nvSpPr>
          <p:spPr bwMode="auto">
            <a:xfrm>
              <a:off x="808" y="2111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5" name="Rectangle 20"/>
            <p:cNvSpPr>
              <a:spLocks noChangeArrowheads="1"/>
            </p:cNvSpPr>
            <p:nvPr/>
          </p:nvSpPr>
          <p:spPr bwMode="auto">
            <a:xfrm>
              <a:off x="808" y="2303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sp>
          <p:nvSpPr>
            <p:cNvPr id="16396" name="Rectangle 124"/>
            <p:cNvSpPr>
              <a:spLocks noChangeArrowheads="1"/>
            </p:cNvSpPr>
            <p:nvPr/>
          </p:nvSpPr>
          <p:spPr bwMode="auto">
            <a:xfrm>
              <a:off x="808" y="1055"/>
              <a:ext cx="624" cy="192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Head</a:t>
              </a:r>
            </a:p>
          </p:txBody>
        </p:sp>
        <p:sp>
          <p:nvSpPr>
            <p:cNvPr id="16397" name="Rectangle 125"/>
            <p:cNvSpPr>
              <a:spLocks noChangeArrowheads="1"/>
            </p:cNvSpPr>
            <p:nvPr/>
          </p:nvSpPr>
          <p:spPr bwMode="auto">
            <a:xfrm>
              <a:off x="808" y="1247"/>
              <a:ext cx="624" cy="192"/>
            </a:xfrm>
            <a:prstGeom prst="rect">
              <a:avLst/>
            </a:prstGeom>
            <a:solidFill>
              <a:srgbClr val="FF66C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600" b="0">
                  <a:latin typeface="Consolas" charset="0"/>
                  <a:ea typeface="Consolas" charset="0"/>
                  <a:cs typeface="Consolas" charset="0"/>
                </a:rPr>
                <a:t>Tail</a:t>
              </a:r>
            </a:p>
          </p:txBody>
        </p:sp>
        <p:grpSp>
          <p:nvGrpSpPr>
            <p:cNvPr id="16398" name="Group 8"/>
            <p:cNvGrpSpPr>
              <a:grpSpLocks/>
            </p:cNvGrpSpPr>
            <p:nvPr/>
          </p:nvGrpSpPr>
          <p:grpSpPr bwMode="auto">
            <a:xfrm>
              <a:off x="808" y="527"/>
              <a:ext cx="624" cy="384"/>
              <a:chOff x="672" y="768"/>
              <a:chExt cx="720" cy="480"/>
            </a:xfrm>
          </p:grpSpPr>
          <p:sp>
            <p:nvSpPr>
              <p:cNvPr id="16410" name="Rectangle 5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11" name="Rectangle 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399" name="Group 12"/>
            <p:cNvGrpSpPr>
              <a:grpSpLocks/>
            </p:cNvGrpSpPr>
            <p:nvPr/>
          </p:nvGrpSpPr>
          <p:grpSpPr bwMode="auto">
            <a:xfrm>
              <a:off x="808" y="1583"/>
              <a:ext cx="624" cy="384"/>
              <a:chOff x="672" y="768"/>
              <a:chExt cx="720" cy="480"/>
            </a:xfrm>
          </p:grpSpPr>
          <p:sp>
            <p:nvSpPr>
              <p:cNvPr id="16408" name="Rectangle 13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9" name="Rectangle 14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grpSp>
          <p:nvGrpSpPr>
            <p:cNvPr id="16400" name="Group 15"/>
            <p:cNvGrpSpPr>
              <a:grpSpLocks/>
            </p:cNvGrpSpPr>
            <p:nvPr/>
          </p:nvGrpSpPr>
          <p:grpSpPr bwMode="auto">
            <a:xfrm>
              <a:off x="808" y="2639"/>
              <a:ext cx="624" cy="384"/>
              <a:chOff x="672" y="768"/>
              <a:chExt cx="720" cy="480"/>
            </a:xfrm>
          </p:grpSpPr>
          <p:sp>
            <p:nvSpPr>
              <p:cNvPr id="16406" name="Rectangle 16"/>
              <p:cNvSpPr>
                <a:spLocks noChangeArrowheads="1"/>
              </p:cNvSpPr>
              <p:nvPr/>
            </p:nvSpPr>
            <p:spPr bwMode="auto">
              <a:xfrm>
                <a:off x="672" y="768"/>
                <a:ext cx="720" cy="240"/>
              </a:xfrm>
              <a:prstGeom prst="rect">
                <a:avLst/>
              </a:prstGeom>
              <a:solidFill>
                <a:srgbClr val="00FFFF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Head</a:t>
                </a:r>
              </a:p>
            </p:txBody>
          </p:sp>
          <p:sp>
            <p:nvSpPr>
              <p:cNvPr id="16407" name="Rectangle 17"/>
              <p:cNvSpPr>
                <a:spLocks noChangeArrowheads="1"/>
              </p:cNvSpPr>
              <p:nvPr/>
            </p:nvSpPr>
            <p:spPr bwMode="auto">
              <a:xfrm>
                <a:off x="672" y="1008"/>
                <a:ext cx="720" cy="240"/>
              </a:xfrm>
              <a:prstGeom prst="rect">
                <a:avLst/>
              </a:prstGeom>
              <a:solidFill>
                <a:srgbClr val="FF66C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600" b="0">
                    <a:latin typeface="Consolas" charset="0"/>
                    <a:ea typeface="Consolas" charset="0"/>
                    <a:cs typeface="Consolas" charset="0"/>
                  </a:rPr>
                  <a:t>Tail</a:t>
                </a:r>
              </a:p>
            </p:txBody>
          </p:sp>
        </p:grpSp>
        <p:sp>
          <p:nvSpPr>
            <p:cNvPr id="16401" name="Text Box 126"/>
            <p:cNvSpPr txBox="1">
              <a:spLocks noChangeArrowheads="1"/>
            </p:cNvSpPr>
            <p:nvPr/>
          </p:nvSpPr>
          <p:spPr bwMode="auto">
            <a:xfrm>
              <a:off x="201" y="510"/>
              <a:ext cx="5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Ready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Queue</a:t>
              </a:r>
            </a:p>
          </p:txBody>
        </p:sp>
        <p:sp>
          <p:nvSpPr>
            <p:cNvPr id="16402" name="Text Box 127"/>
            <p:cNvSpPr txBox="1">
              <a:spLocks noChangeArrowheads="1"/>
            </p:cNvSpPr>
            <p:nvPr/>
          </p:nvSpPr>
          <p:spPr bwMode="auto">
            <a:xfrm>
              <a:off x="164" y="105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 smtClean="0">
                  <a:latin typeface="Consolas" charset="0"/>
                  <a:ea typeface="Consolas" charset="0"/>
                  <a:cs typeface="Consolas" charset="0"/>
                </a:rPr>
                <a:t>USB</a:t>
              </a:r>
              <a:endParaRPr lang="en-US" altLang="ko-KR" b="0" dirty="0">
                <a:latin typeface="Consolas" charset="0"/>
                <a:ea typeface="Consolas" charset="0"/>
                <a:cs typeface="Consolas" charset="0"/>
              </a:endParaRPr>
            </a:p>
            <a:p>
              <a:r>
                <a:rPr lang="en-US" altLang="ko-KR" b="0" dirty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3" name="Text Box 128"/>
            <p:cNvSpPr txBox="1">
              <a:spLocks noChangeArrowheads="1"/>
            </p:cNvSpPr>
            <p:nvPr/>
          </p:nvSpPr>
          <p:spPr bwMode="auto">
            <a:xfrm>
              <a:off x="164" y="1535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0</a:t>
              </a:r>
            </a:p>
          </p:txBody>
        </p:sp>
        <p:sp>
          <p:nvSpPr>
            <p:cNvPr id="16404" name="Text Box 129"/>
            <p:cNvSpPr txBox="1">
              <a:spLocks noChangeArrowheads="1"/>
            </p:cNvSpPr>
            <p:nvPr/>
          </p:nvSpPr>
          <p:spPr bwMode="auto">
            <a:xfrm>
              <a:off x="164" y="2063"/>
              <a:ext cx="59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Disk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Unit 2</a:t>
              </a:r>
            </a:p>
          </p:txBody>
        </p:sp>
        <p:sp>
          <p:nvSpPr>
            <p:cNvPr id="16405" name="Text Box 130"/>
            <p:cNvSpPr txBox="1">
              <a:spLocks noChangeArrowheads="1"/>
            </p:cNvSpPr>
            <p:nvPr/>
          </p:nvSpPr>
          <p:spPr bwMode="auto">
            <a:xfrm>
              <a:off x="124" y="2591"/>
              <a:ext cx="67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Ether</a:t>
              </a:r>
            </a:p>
            <a:p>
              <a:r>
                <a:rPr lang="en-US" altLang="ko-KR" b="0">
                  <a:latin typeface="Consolas" charset="0"/>
                  <a:ea typeface="Consolas" charset="0"/>
                  <a:cs typeface="Consolas" charset="0"/>
                </a:rPr>
                <a:t>Netwk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6962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5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154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Modern </a:t>
            </a:r>
            <a:r>
              <a:rPr lang="en-US" dirty="0" smtClean="0">
                <a:ea typeface="MS PGothic" charset="0"/>
              </a:rPr>
              <a:t>Process </a:t>
            </a:r>
            <a:r>
              <a:rPr lang="en-US" dirty="0">
                <a:ea typeface="MS PGothic" charset="0"/>
              </a:rPr>
              <a:t>with Threads</a:t>
            </a:r>
          </a:p>
        </p:txBody>
      </p:sp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36726" y="930276"/>
            <a:ext cx="8931275" cy="5546725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Thread: </a:t>
            </a:r>
            <a:r>
              <a:rPr lang="en-US" i="1" dirty="0">
                <a:ea typeface="MS PGothic" charset="0"/>
              </a:rPr>
              <a:t>a sequential execution stream within process </a:t>
            </a:r>
            <a:r>
              <a:rPr lang="en-US" i="1" dirty="0" smtClean="0">
                <a:ea typeface="MS PGothic" charset="0"/>
              </a:rPr>
              <a:t/>
            </a:r>
            <a:br>
              <a:rPr lang="en-US" i="1" dirty="0" smtClean="0">
                <a:ea typeface="MS PGothic" charset="0"/>
              </a:rPr>
            </a:br>
            <a:r>
              <a:rPr lang="en-US" dirty="0" smtClean="0">
                <a:ea typeface="MS PGothic" charset="0"/>
              </a:rPr>
              <a:t>(</a:t>
            </a:r>
            <a:r>
              <a:rPr lang="en-US" dirty="0">
                <a:ea typeface="MS PGothic" charset="0"/>
              </a:rPr>
              <a:t>Sometimes called a “</a:t>
            </a:r>
            <a:r>
              <a:rPr lang="en-US" dirty="0">
                <a:solidFill>
                  <a:srgbClr val="3151F0"/>
                </a:solidFill>
                <a:ea typeface="MS PGothic" charset="0"/>
              </a:rPr>
              <a:t>Lightweight process</a:t>
            </a:r>
            <a:r>
              <a:rPr lang="en-US" dirty="0">
                <a:ea typeface="MS PGothic" charset="0"/>
              </a:rPr>
              <a:t>”)</a:t>
            </a:r>
          </a:p>
          <a:p>
            <a:pPr lvl="1"/>
            <a:r>
              <a:rPr lang="en-US" dirty="0">
                <a:ea typeface="MS PGothic" charset="0"/>
              </a:rPr>
              <a:t>Process still contains a single Address Space</a:t>
            </a:r>
          </a:p>
          <a:p>
            <a:pPr lvl="1"/>
            <a:r>
              <a:rPr lang="en-US" dirty="0">
                <a:ea typeface="MS PGothic" charset="0"/>
              </a:rPr>
              <a:t>No protection between threads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Multithreading: </a:t>
            </a:r>
            <a:r>
              <a:rPr lang="en-US" i="1" dirty="0">
                <a:ea typeface="MS PGothic" charset="0"/>
              </a:rPr>
              <a:t>a single program made up of a number of different concurrent activities </a:t>
            </a:r>
            <a:endParaRPr lang="en-US" dirty="0">
              <a:ea typeface="MS PGothic" charset="0"/>
            </a:endParaRPr>
          </a:p>
          <a:p>
            <a:pPr lvl="1"/>
            <a:r>
              <a:rPr lang="en-US" dirty="0">
                <a:ea typeface="MS PGothic" charset="0"/>
              </a:rPr>
              <a:t>Sometimes called multitasking, as in Ada …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Why separate the concept of a thread from that of a process?</a:t>
            </a:r>
          </a:p>
          <a:p>
            <a:pPr lvl="1"/>
            <a:r>
              <a:rPr lang="en-US" dirty="0">
                <a:ea typeface="MS PGothic" charset="0"/>
              </a:rPr>
              <a:t>Discuss the “thread” part of a process (concurrency)</a:t>
            </a:r>
          </a:p>
          <a:p>
            <a:pPr lvl="1"/>
            <a:r>
              <a:rPr lang="en-US" dirty="0">
                <a:ea typeface="MS PGothic" charset="0"/>
              </a:rPr>
              <a:t>Separate from the </a:t>
            </a:r>
            <a:r>
              <a:rPr lang="en-US" dirty="0" smtClean="0">
                <a:ea typeface="MS PGothic" charset="0"/>
              </a:rPr>
              <a:t>“</a:t>
            </a:r>
            <a:r>
              <a:rPr lang="en-US" altLang="ja-JP" dirty="0" smtClean="0">
                <a:ea typeface="MS PGothic" charset="0"/>
              </a:rPr>
              <a:t>address space” </a:t>
            </a:r>
            <a:r>
              <a:rPr lang="en-US" altLang="ja-JP" dirty="0">
                <a:ea typeface="MS PGothic" charset="0"/>
              </a:rPr>
              <a:t>(protection)</a:t>
            </a:r>
          </a:p>
          <a:p>
            <a:pPr lvl="1"/>
            <a:r>
              <a:rPr lang="en-US" dirty="0">
                <a:ea typeface="MS PGothic" charset="0"/>
              </a:rPr>
              <a:t>Heavyweight Process </a:t>
            </a:r>
            <a:r>
              <a:rPr lang="en-US" dirty="0">
                <a:ea typeface="MS PGothic" charset="0"/>
                <a:sym typeface="Symbol" charset="0"/>
              </a:rPr>
              <a:t> Process with one thread</a:t>
            </a:r>
          </a:p>
        </p:txBody>
      </p:sp>
    </p:spTree>
    <p:extLst>
      <p:ext uri="{BB962C8B-B14F-4D97-AF65-F5344CB8AC3E}">
        <p14:creationId xmlns:p14="http://schemas.microsoft.com/office/powerpoint/2010/main" val="3002155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MS PGothic" charset="0"/>
              </a:rPr>
              <a:t>Single and Multithreaded Processes</a:t>
            </a:r>
          </a:p>
        </p:txBody>
      </p:sp>
      <p:sp>
        <p:nvSpPr>
          <p:cNvPr id="8397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752601" y="4694238"/>
            <a:ext cx="8670925" cy="1858962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Threads encapsulate concurrency: “Active” component</a:t>
            </a:r>
          </a:p>
          <a:p>
            <a:r>
              <a:rPr lang="en-US" dirty="0">
                <a:ea typeface="MS PGothic" charset="0"/>
              </a:rPr>
              <a:t>Address spaces encapsulate protection: “Passive” part</a:t>
            </a:r>
          </a:p>
          <a:p>
            <a:pPr lvl="1"/>
            <a:r>
              <a:rPr lang="en-US" dirty="0">
                <a:ea typeface="MS PGothic" charset="0"/>
              </a:rPr>
              <a:t>Keeps buggy program from trashing the system</a:t>
            </a:r>
          </a:p>
          <a:p>
            <a:r>
              <a:rPr lang="en-US" dirty="0">
                <a:ea typeface="MS PGothic" charset="0"/>
              </a:rPr>
              <a:t>Why have multiple threads per address space?</a:t>
            </a:r>
          </a:p>
          <a:p>
            <a:pPr>
              <a:buFontTx/>
              <a:buNone/>
            </a:pPr>
            <a:endParaRPr lang="en-US" dirty="0">
              <a:ea typeface="MS PGothic" charset="0"/>
            </a:endParaRPr>
          </a:p>
        </p:txBody>
      </p:sp>
      <p:pic>
        <p:nvPicPr>
          <p:cNvPr id="8397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2819400" y="914400"/>
            <a:ext cx="6248400" cy="361473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0715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MS PGothic" charset="0"/>
              </a:rPr>
              <a:t>Thread State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086011"/>
            <a:ext cx="8686800" cy="5105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State shared by all threads in process/</a:t>
            </a:r>
            <a:r>
              <a:rPr lang="en-US" dirty="0" smtClean="0">
                <a:ea typeface="MS PGothic" charset="0"/>
              </a:rPr>
              <a:t>address </a:t>
            </a:r>
            <a:r>
              <a:rPr lang="en-US" dirty="0">
                <a:ea typeface="MS PGothic" charset="0"/>
              </a:rPr>
              <a:t>space</a:t>
            </a:r>
          </a:p>
          <a:p>
            <a:pPr lvl="1"/>
            <a:r>
              <a:rPr lang="en-US" dirty="0">
                <a:ea typeface="MS PGothic" charset="0"/>
              </a:rPr>
              <a:t>Content of memory (global variables, heap)</a:t>
            </a:r>
          </a:p>
          <a:p>
            <a:pPr lvl="1"/>
            <a:r>
              <a:rPr lang="en-US" dirty="0">
                <a:ea typeface="MS PGothic" charset="0"/>
              </a:rPr>
              <a:t>I/O state (file </a:t>
            </a:r>
            <a:r>
              <a:rPr lang="en-US" dirty="0" smtClean="0">
                <a:ea typeface="MS PGothic" charset="0"/>
              </a:rPr>
              <a:t>descriptors, </a:t>
            </a:r>
            <a:r>
              <a:rPr lang="en-US" dirty="0">
                <a:ea typeface="MS PGothic" charset="0"/>
              </a:rPr>
              <a:t>network connections, </a:t>
            </a:r>
            <a:r>
              <a:rPr lang="en-US" dirty="0" err="1">
                <a:ea typeface="MS PGothic" charset="0"/>
              </a:rPr>
              <a:t>etc</a:t>
            </a:r>
            <a:r>
              <a:rPr lang="en-US" dirty="0">
                <a:ea typeface="MS PGothic" charset="0"/>
              </a:rPr>
              <a:t>)</a:t>
            </a:r>
          </a:p>
          <a:p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State “private” to each thread </a:t>
            </a:r>
          </a:p>
          <a:p>
            <a:pPr lvl="1"/>
            <a:r>
              <a:rPr lang="en-US" dirty="0">
                <a:ea typeface="MS PGothic" charset="0"/>
              </a:rPr>
              <a:t>Kept in </a:t>
            </a:r>
            <a:r>
              <a:rPr lang="en-US" dirty="0">
                <a:solidFill>
                  <a:srgbClr val="FF0000"/>
                </a:solidFill>
                <a:ea typeface="MS PGothic" charset="0"/>
              </a:rPr>
              <a:t>TCB </a:t>
            </a:r>
            <a:r>
              <a:rPr lang="en-US" dirty="0">
                <a:solidFill>
                  <a:srgbClr val="FF0000"/>
                </a:solidFill>
                <a:ea typeface="MS PGothic" charset="0"/>
                <a:sym typeface="Symbol" charset="0"/>
              </a:rPr>
              <a:t> Thread Control Block</a:t>
            </a:r>
          </a:p>
          <a:p>
            <a:pPr lvl="1"/>
            <a:r>
              <a:rPr lang="en-US" dirty="0">
                <a:ea typeface="MS PGothic" charset="0"/>
              </a:rPr>
              <a:t>CPU registers (including, program counter)</a:t>
            </a:r>
          </a:p>
          <a:p>
            <a:pPr lvl="1"/>
            <a:r>
              <a:rPr lang="en-US" dirty="0">
                <a:ea typeface="MS PGothic" charset="0"/>
              </a:rPr>
              <a:t>Execution stack – what is this?</a:t>
            </a:r>
          </a:p>
          <a:p>
            <a:pPr lvl="1"/>
            <a:endParaRPr lang="en-US" dirty="0">
              <a:ea typeface="MS PGothic" charset="0"/>
            </a:endParaRPr>
          </a:p>
          <a:p>
            <a:r>
              <a:rPr lang="en-US" dirty="0">
                <a:ea typeface="MS PGothic" charset="0"/>
              </a:rPr>
              <a:t>Execution Stack</a:t>
            </a:r>
          </a:p>
          <a:p>
            <a:pPr lvl="1"/>
            <a:r>
              <a:rPr lang="en-US" dirty="0">
                <a:ea typeface="MS PGothic" charset="0"/>
              </a:rPr>
              <a:t>Parameters, temporary variables</a:t>
            </a:r>
          </a:p>
          <a:p>
            <a:pPr lvl="1"/>
            <a:r>
              <a:rPr lang="en-US" dirty="0">
                <a:ea typeface="MS PGothic" charset="0"/>
              </a:rPr>
              <a:t>Return PCs are kept while called procedures are executing</a:t>
            </a:r>
          </a:p>
        </p:txBody>
      </p:sp>
    </p:spTree>
    <p:extLst>
      <p:ext uri="{BB962C8B-B14F-4D97-AF65-F5344CB8AC3E}">
        <p14:creationId xmlns:p14="http://schemas.microsoft.com/office/powerpoint/2010/main" val="40527778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Shared vs. Per-Thread State</a:t>
            </a:r>
            <a:endParaRPr lang="en-US" dirty="0"/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>
          <a:blip r:embed="rId2"/>
          <a:srcRect l="-10740" r="-107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41839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Example: 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 smtClean="0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 smtClean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 smtClean="0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702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143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14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892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941633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345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188189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21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818A-0EA1-4C7E-8C82-27E36E84B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914400"/>
            <a:ext cx="10515600" cy="534725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nsolas" panose="020B0609020204030204" pitchFamily="49" charset="0"/>
              </a:rPr>
              <a:t>// Create a socket</a:t>
            </a:r>
          </a:p>
          <a:p>
            <a:pPr marL="0" indent="0">
              <a:buNone/>
            </a:pPr>
            <a:r>
              <a:rPr lang="en-US" b="1" dirty="0" err="1" smtClean="0">
                <a:latin typeface="Consolas" panose="020B0609020204030204" pitchFamily="49" charset="0"/>
              </a:rPr>
              <a:t>struct</a:t>
            </a:r>
            <a:r>
              <a:rPr lang="en-US" b="1" dirty="0" smtClean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Connect to specified host and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connect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Carry out Client-Server protocol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run_client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/* Clean up on termination */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sock_fd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Client </a:t>
            </a:r>
            <a:r>
              <a:rPr lang="en-US" dirty="0"/>
              <a:t>Protocol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62000" y="19050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2209800"/>
            <a:ext cx="9829800" cy="685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3581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45720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5638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81000" y="762000"/>
            <a:ext cx="11430000" cy="5715000"/>
            <a:chOff x="381000" y="762000"/>
            <a:chExt cx="11430000" cy="571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81000" y="762000"/>
              <a:ext cx="11430000" cy="571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12F0818A-0EA1-4C7E-8C82-27E36E84B8D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914400" y="914400"/>
              <a:ext cx="10515600" cy="5347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925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char *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host_name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, *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Create a socket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struct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addrinfo</a:t>
              </a:r>
              <a:r>
                <a:rPr lang="en-US" b="1" kern="0" dirty="0" smtClean="0">
                  <a:latin typeface="Consolas" panose="020B0609020204030204" pitchFamily="49" charset="0"/>
                </a:rPr>
                <a:t> *server = </a:t>
              </a:r>
              <a:r>
                <a:rPr lang="en-US" b="1" kern="0" dirty="0" err="1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lookup_host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host_name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,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(server-&gt;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ai_family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ai_socktype</a:t>
              </a:r>
              <a:r>
                <a:rPr lang="en-US" b="1" kern="0" dirty="0" smtClean="0">
                  <a:latin typeface="Consolas" panose="020B0609020204030204" pitchFamily="49" charset="0"/>
                </a:rPr>
                <a:t>,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                  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ai_protocol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Connect to specified host and port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connect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ai_addrlen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Carry out Client-Server protocol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run_client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/* Clean up on termination */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sock_fd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757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067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35814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53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163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800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822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15240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4021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721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3025914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38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24384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257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C: ret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=B+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7704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8288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40386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438491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988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362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960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27432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1524000" y="1447800"/>
            <a:ext cx="914400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A+1: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A+2: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endParaRPr lang="en-US" altLang="en-US" b="0" dirty="0" smtClean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B+1: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C:</a:t>
            </a:r>
          </a:p>
          <a:p>
            <a:pPr algn="r">
              <a:spcBef>
                <a:spcPct val="50000"/>
              </a:spcBef>
            </a:pP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C+1:</a:t>
            </a:r>
          </a:p>
          <a:p>
            <a:pPr algn="r">
              <a:spcBef>
                <a:spcPct val="5000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r">
              <a:spcBef>
                <a:spcPct val="5000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e</a:t>
            </a:r>
            <a:r>
              <a:rPr lang="en-US" altLang="en-US" b="0" dirty="0" smtClean="0">
                <a:latin typeface="Consolas" charset="0"/>
                <a:ea typeface="Consolas" charset="0"/>
                <a:cs typeface="Consolas" charset="0"/>
              </a:rPr>
              <a:t>xit: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880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8768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943600"/>
            <a:ext cx="2286000" cy="228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10201" y="4419600"/>
            <a:ext cx="107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/>
                <a:cs typeface="Consolas"/>
              </a:rPr>
              <a:t>Output:</a:t>
            </a:r>
            <a:endParaRPr lang="en-US" dirty="0">
              <a:latin typeface="Consolas"/>
              <a:cs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43310" y="4419600"/>
            <a:ext cx="944489" cy="3693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Consolas"/>
                <a:cs typeface="Consolas"/>
              </a:rPr>
              <a:t>&gt;2 1  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48154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0EBC-3132-47E0-9FAA-022DC3D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Client-Side: </a:t>
            </a:r>
            <a:r>
              <a:rPr lang="en-US" dirty="0"/>
              <a:t>Getting the Server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BACF9-98F8-4D2B-A923-9CD8186D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1430000" cy="490523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lookup_host</a:t>
            </a:r>
            <a:r>
              <a:rPr lang="en-US" b="1" dirty="0">
                <a:latin typeface="Consolas" panose="020B0609020204030204" pitchFamily="49" charset="0"/>
              </a:rPr>
              <a:t>(char *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char *port)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memset</a:t>
            </a:r>
            <a:r>
              <a:rPr lang="en-US" b="1" dirty="0">
                <a:latin typeface="Consolas" panose="020B0609020204030204" pitchFamily="49" charset="0"/>
              </a:rPr>
              <a:t>(&amp;hints, 0, </a:t>
            </a:r>
            <a:r>
              <a:rPr lang="en-US" b="1" dirty="0" err="1">
                <a:latin typeface="Consolas" panose="020B0609020204030204" pitchFamily="49" charset="0"/>
              </a:rPr>
              <a:t>sizeof</a:t>
            </a:r>
            <a:r>
              <a:rPr lang="en-US" b="1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hints.ai_family</a:t>
            </a:r>
            <a:r>
              <a:rPr lang="en-US" b="1" dirty="0">
                <a:latin typeface="Consolas" panose="020B0609020204030204" pitchFamily="49" charset="0"/>
              </a:rPr>
              <a:t> = AF_UNSPEC</a:t>
            </a:r>
            <a:r>
              <a:rPr lang="en-US" b="1" dirty="0" smtClean="0">
                <a:latin typeface="Consolas" panose="020B0609020204030204" pitchFamily="49" charset="0"/>
              </a:rPr>
              <a:t>;		/* Includes AF_INET and AF_INET6 */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hints.ai_socktype</a:t>
            </a:r>
            <a:r>
              <a:rPr lang="en-US" b="1" dirty="0">
                <a:latin typeface="Consolas" panose="020B0609020204030204" pitchFamily="49" charset="0"/>
              </a:rPr>
              <a:t> = SOCK_STREAM</a:t>
            </a:r>
            <a:r>
              <a:rPr lang="en-US" b="1" dirty="0" smtClean="0">
                <a:latin typeface="Consolas" panose="020B0609020204030204" pitchFamily="49" charset="0"/>
              </a:rPr>
              <a:t>;	/* Essentially TCP/IP */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rv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getaddrinfo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host_name</a:t>
            </a:r>
            <a:r>
              <a:rPr lang="en-US" b="1" dirty="0">
                <a:latin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                   &amp;hints, &amp;server);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if (</a:t>
            </a:r>
            <a:r>
              <a:rPr lang="en-US" b="1" dirty="0" err="1">
                <a:latin typeface="Consolas" panose="020B0609020204030204" pitchFamily="49" charset="0"/>
              </a:rPr>
              <a:t>rv</a:t>
            </a:r>
            <a:r>
              <a:rPr lang="en-US" b="1" dirty="0"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printf</a:t>
            </a:r>
            <a:r>
              <a:rPr lang="en-US" b="1" dirty="0">
                <a:latin typeface="Consolas" panose="020B0609020204030204" pitchFamily="49" charset="0"/>
              </a:rPr>
              <a:t>("</a:t>
            </a:r>
            <a:r>
              <a:rPr lang="en-US" b="1" dirty="0" err="1">
                <a:latin typeface="Consolas" panose="020B0609020204030204" pitchFamily="49" charset="0"/>
              </a:rPr>
              <a:t>getaddrinfo</a:t>
            </a:r>
            <a:r>
              <a:rPr lang="en-US" b="1" dirty="0">
                <a:latin typeface="Consolas" panose="020B0609020204030204" pitchFamily="49" charset="0"/>
              </a:rPr>
              <a:t> failed: %s\n",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gai_strerror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rv</a:t>
            </a:r>
            <a:r>
              <a:rPr lang="en-US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421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Execution Stack 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5400" y="4572000"/>
            <a:ext cx="5105400" cy="1295400"/>
          </a:xfrm>
        </p:spPr>
        <p:txBody>
          <a:bodyPr>
            <a:normAutofit lnSpcReduction="10000"/>
          </a:bodyPr>
          <a:lstStyle/>
          <a:p>
            <a:r>
              <a:rPr lang="en-US" altLang="en-US" dirty="0" smtClean="0"/>
              <a:t>Stack holds temporary results</a:t>
            </a:r>
          </a:p>
          <a:p>
            <a:r>
              <a:rPr lang="en-US" altLang="en-US" dirty="0" smtClean="0"/>
              <a:t>Permits recursive execution</a:t>
            </a:r>
          </a:p>
          <a:p>
            <a:r>
              <a:rPr lang="en-US" altLang="en-US" dirty="0" smtClean="0"/>
              <a:t>Crucial to modern languages</a:t>
            </a:r>
          </a:p>
          <a:p>
            <a:endParaRPr lang="en-US" altLang="en-US" dirty="0" smtClean="0"/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2362200" y="838200"/>
            <a:ext cx="2286000" cy="5334000"/>
            <a:chOff x="528" y="528"/>
            <a:chExt cx="1440" cy="3360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528"/>
              <a:ext cx="1440" cy="336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A(int tmp)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if (tmp&lt;2)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printf(tmp);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b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6996113" y="27432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A: tmp=2</a:t>
            </a:r>
          </a:p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   ret=C+1</a:t>
            </a:r>
          </a:p>
        </p:txBody>
      </p:sp>
      <p:sp>
        <p:nvSpPr>
          <p:cNvPr id="35847" name="Line 15"/>
          <p:cNvSpPr>
            <a:spLocks noChangeShapeType="1"/>
          </p:cNvSpPr>
          <p:nvPr/>
        </p:nvSpPr>
        <p:spPr bwMode="auto">
          <a:xfrm>
            <a:off x="7848600" y="3352800"/>
            <a:ext cx="0" cy="533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35848" name="Text Box 16"/>
          <p:cNvSpPr txBox="1">
            <a:spLocks noChangeArrowheads="1"/>
          </p:cNvSpPr>
          <p:nvPr/>
        </p:nvSpPr>
        <p:spPr bwMode="auto">
          <a:xfrm>
            <a:off x="7000328" y="3862388"/>
            <a:ext cx="17219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Stack Growth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6996113" y="9144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A: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tmp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=1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  ret=exit</a:t>
            </a:r>
          </a:p>
        </p:txBody>
      </p:sp>
      <p:sp>
        <p:nvSpPr>
          <p:cNvPr id="35850" name="Rectangle 7"/>
          <p:cNvSpPr>
            <a:spLocks noChangeArrowheads="1"/>
          </p:cNvSpPr>
          <p:nvPr/>
        </p:nvSpPr>
        <p:spPr bwMode="auto">
          <a:xfrm>
            <a:off x="6996113" y="15240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B: ret=A+2</a:t>
            </a:r>
          </a:p>
        </p:txBody>
      </p:sp>
      <p:sp>
        <p:nvSpPr>
          <p:cNvPr id="35851" name="Rectangle 6"/>
          <p:cNvSpPr>
            <a:spLocks noChangeArrowheads="1"/>
          </p:cNvSpPr>
          <p:nvPr/>
        </p:nvSpPr>
        <p:spPr bwMode="auto">
          <a:xfrm>
            <a:off x="6996113" y="2133600"/>
            <a:ext cx="1752600" cy="609600"/>
          </a:xfrm>
          <a:prstGeom prst="rect">
            <a:avLst/>
          </a:prstGeom>
          <a:solidFill>
            <a:srgbClr val="00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Consolas" charset="0"/>
                <a:ea typeface="Consolas" charset="0"/>
                <a:cs typeface="Consolas" charset="0"/>
              </a:rPr>
              <a:t>C: ret=b+1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86400" y="1219200"/>
            <a:ext cx="1524000" cy="707886"/>
            <a:chOff x="3962400" y="1219200"/>
            <a:chExt cx="1524000" cy="707886"/>
          </a:xfrm>
        </p:grpSpPr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3962400" y="1219200"/>
              <a:ext cx="997389" cy="707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  <a:p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Pointer</a:t>
              </a: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1524000"/>
              <a:ext cx="60960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" name="Rectangle 2"/>
          <p:cNvSpPr/>
          <p:nvPr/>
        </p:nvSpPr>
        <p:spPr bwMode="auto">
          <a:xfrm>
            <a:off x="2362200" y="5638800"/>
            <a:ext cx="22860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36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Motivational 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914400"/>
            <a:ext cx="8458200" cy="5105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Imagine the following C program: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(“pi.txt”);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PrintClassList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(“classlist.txt”);</a:t>
            </a:r>
          </a:p>
          <a:p>
            <a:pPr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  <a:p>
            <a:pPr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Program would never print out class list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Why?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ea typeface="Gulim" panose="020B0600000101010101" pitchFamily="34" charset="-127"/>
              </a:rPr>
              <a:t> would never finish</a:t>
            </a:r>
          </a:p>
          <a:p>
            <a:endParaRPr lang="ko-KR" altLang="en-US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49733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59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Use of Threads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4988" y="711200"/>
            <a:ext cx="8710612" cy="4851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Version of program with Threads (loose syntax):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main()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ThreadFork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“pi.txt” 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ThreadFork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</a:t>
            </a:r>
            <a:r>
              <a:rPr lang="en-US" altLang="ko-KR" sz="22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PrintClassList</a:t>
            </a: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“classlist.txt”));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2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sz="2200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Gulim" panose="020B0600000101010101" pitchFamily="34" charset="-127"/>
              </a:rPr>
              <a:t> do?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Start independent thread running given procedure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What is the behavior here?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Now, you would actually see the class list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This </a:t>
            </a:r>
            <a:r>
              <a:rPr lang="en-US" altLang="ko-KR" i="1" dirty="0" smtClean="0">
                <a:ea typeface="Gulim" panose="020B0600000101010101" pitchFamily="34" charset="-127"/>
              </a:rPr>
              <a:t>should</a:t>
            </a:r>
            <a:r>
              <a:rPr lang="en-US" altLang="ko-KR" dirty="0" smtClean="0">
                <a:ea typeface="Gulim" panose="020B0600000101010101" pitchFamily="34" charset="-127"/>
              </a:rPr>
              <a:t> behave as if there are two separate CPUs</a:t>
            </a:r>
          </a:p>
          <a:p>
            <a:pPr lvl="1">
              <a:lnSpc>
                <a:spcPct val="80000"/>
              </a:lnSpc>
            </a:pP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</a:pPr>
            <a:endParaRPr lang="ko-KR" altLang="en-US" dirty="0" smtClean="0">
              <a:ea typeface="Gulim" panose="020B0600000101010101" pitchFamily="34" charset="-127"/>
            </a:endParaRPr>
          </a:p>
        </p:txBody>
      </p:sp>
      <p:grpSp>
        <p:nvGrpSpPr>
          <p:cNvPr id="355343" name="Group 15"/>
          <p:cNvGrpSpPr>
            <a:grpSpLocks/>
          </p:cNvGrpSpPr>
          <p:nvPr/>
        </p:nvGrpSpPr>
        <p:grpSpPr bwMode="auto">
          <a:xfrm>
            <a:off x="2514600" y="5257802"/>
            <a:ext cx="5481638" cy="1133476"/>
            <a:chOff x="576" y="3360"/>
            <a:chExt cx="3453" cy="714"/>
          </a:xfrm>
        </p:grpSpPr>
        <p:sp>
          <p:nvSpPr>
            <p:cNvPr id="12293" name="Rectangle 6"/>
            <p:cNvSpPr>
              <a:spLocks noChangeArrowheads="1"/>
            </p:cNvSpPr>
            <p:nvPr/>
          </p:nvSpPr>
          <p:spPr bwMode="auto">
            <a:xfrm>
              <a:off x="576" y="3360"/>
              <a:ext cx="514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4" name="Rectangle 7"/>
            <p:cNvSpPr>
              <a:spLocks noChangeArrowheads="1"/>
            </p:cNvSpPr>
            <p:nvPr/>
          </p:nvSpPr>
          <p:spPr bwMode="auto">
            <a:xfrm>
              <a:off x="1090" y="3360"/>
              <a:ext cx="757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5" name="Rectangle 9"/>
            <p:cNvSpPr>
              <a:spLocks noChangeArrowheads="1"/>
            </p:cNvSpPr>
            <p:nvPr/>
          </p:nvSpPr>
          <p:spPr bwMode="auto">
            <a:xfrm>
              <a:off x="1824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296" name="Rectangle 10"/>
            <p:cNvSpPr>
              <a:spLocks noChangeArrowheads="1"/>
            </p:cNvSpPr>
            <p:nvPr/>
          </p:nvSpPr>
          <p:spPr bwMode="auto">
            <a:xfrm>
              <a:off x="2526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  <p:sp>
          <p:nvSpPr>
            <p:cNvPr id="12297" name="Text Box 11"/>
            <p:cNvSpPr txBox="1">
              <a:spLocks noChangeArrowheads="1"/>
            </p:cNvSpPr>
            <p:nvPr/>
          </p:nvSpPr>
          <p:spPr bwMode="auto">
            <a:xfrm>
              <a:off x="864" y="3744"/>
              <a:ext cx="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2298" name="Line 12"/>
            <p:cNvSpPr>
              <a:spLocks noChangeShapeType="1"/>
            </p:cNvSpPr>
            <p:nvPr/>
          </p:nvSpPr>
          <p:spPr bwMode="auto">
            <a:xfrm>
              <a:off x="1536" y="3936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299" name="Rectangle 13"/>
            <p:cNvSpPr>
              <a:spLocks noChangeArrowheads="1"/>
            </p:cNvSpPr>
            <p:nvPr/>
          </p:nvSpPr>
          <p:spPr bwMode="auto">
            <a:xfrm>
              <a:off x="2928" y="3360"/>
              <a:ext cx="696" cy="384"/>
            </a:xfrm>
            <a:prstGeom prst="rect">
              <a:avLst/>
            </a:prstGeom>
            <a:solidFill>
              <a:srgbClr val="FF66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CPU1</a:t>
              </a:r>
            </a:p>
          </p:txBody>
        </p:sp>
        <p:sp>
          <p:nvSpPr>
            <p:cNvPr id="12300" name="Rectangle 14"/>
            <p:cNvSpPr>
              <a:spLocks noChangeArrowheads="1"/>
            </p:cNvSpPr>
            <p:nvPr/>
          </p:nvSpPr>
          <p:spPr bwMode="auto">
            <a:xfrm>
              <a:off x="3630" y="3360"/>
              <a:ext cx="399" cy="384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CPU2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7705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5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</a:t>
            </a:r>
            <a:r>
              <a:rPr lang="en-US" altLang="ko-KR" dirty="0" smtClean="0">
                <a:ea typeface="Gulim" charset="0"/>
              </a:rPr>
              <a:t>Footprint: </a:t>
            </a:r>
            <a:r>
              <a:rPr lang="en-US" altLang="ko-KR" dirty="0">
                <a:ea typeface="Gulim" charset="0"/>
              </a:rPr>
              <a:t>Two-</a:t>
            </a:r>
            <a:r>
              <a:rPr lang="en-US" altLang="ko-KR" dirty="0" smtClean="0">
                <a:ea typeface="Gulim" charset="0"/>
              </a:rPr>
              <a:t>Threads</a:t>
            </a:r>
            <a:endParaRPr lang="en-US" altLang="ko-KR" dirty="0">
              <a:ea typeface="Gulim" charset="0"/>
            </a:endParaRP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20648" y="990600"/>
            <a:ext cx="8153400" cy="5105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If we stopped this program and examined it with a debugger, we would see</a:t>
            </a:r>
          </a:p>
          <a:p>
            <a:pPr lvl="1"/>
            <a:r>
              <a:rPr lang="en-US" altLang="ko-KR" dirty="0">
                <a:ea typeface="Gulim" charset="0"/>
              </a:rPr>
              <a:t>Two sets of CPU registers</a:t>
            </a:r>
          </a:p>
          <a:p>
            <a:pPr lvl="1"/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Questions: 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7924800" y="1654093"/>
            <a:ext cx="2120900" cy="4343400"/>
            <a:chOff x="3648" y="1008"/>
            <a:chExt cx="1336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17" y="2237"/>
              <a:ext cx="110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648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9A20E-2D48-4075-A178-B5A3DD85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Library API for Threads: </a:t>
            </a:r>
            <a:r>
              <a:rPr lang="en-US" i="1" dirty="0" err="1"/>
              <a:t>pthreads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969DC-F260-44FC-B2A7-202D721A5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24000"/>
            <a:ext cx="10515600" cy="4648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pthread_create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const </a:t>
            </a:r>
            <a:r>
              <a:rPr lang="en-US" sz="2200" dirty="0" err="1">
                <a:latin typeface="Consolas" panose="020B0609020204030204" pitchFamily="49" charset="0"/>
              </a:rPr>
              <a:t>pthread_attr_t</a:t>
            </a:r>
            <a:r>
              <a:rPr lang="en-US" sz="2200" dirty="0">
                <a:latin typeface="Consolas" panose="020B0609020204030204" pitchFamily="49" charset="0"/>
              </a:rPr>
              <a:t> *</a:t>
            </a:r>
            <a:r>
              <a:rPr lang="en-US" sz="2200" i="1" dirty="0" err="1">
                <a:latin typeface="Consolas" panose="020B0609020204030204" pitchFamily="49" charset="0"/>
              </a:rPr>
              <a:t>attr</a:t>
            </a:r>
            <a:r>
              <a:rPr lang="en-US" sz="2200" dirty="0">
                <a:latin typeface="Consolas" panose="020B0609020204030204" pitchFamily="49" charset="0"/>
              </a:rPr>
              <a:t>,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 smtClean="0">
                <a:latin typeface="Consolas" panose="020B0609020204030204" pitchFamily="49" charset="0"/>
              </a:rPr>
              <a:t>		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latin typeface="Consolas" panose="020B0609020204030204" pitchFamily="49" charset="0"/>
              </a:rPr>
              <a:t>     void </a:t>
            </a:r>
            <a:r>
              <a:rPr lang="en-US" sz="2200" dirty="0">
                <a:latin typeface="Consolas" panose="020B0609020204030204" pitchFamily="49" charset="0"/>
              </a:rPr>
              <a:t>*(*</a:t>
            </a:r>
            <a:r>
              <a:rPr lang="en-US" sz="2200" i="1" dirty="0" err="1">
                <a:latin typeface="Consolas" panose="020B0609020204030204" pitchFamily="49" charset="0"/>
              </a:rPr>
              <a:t>start_routine</a:t>
            </a:r>
            <a:r>
              <a:rPr lang="en-US" sz="2200" dirty="0">
                <a:latin typeface="Consolas" panose="020B0609020204030204" pitchFamily="49" charset="0"/>
              </a:rPr>
              <a:t>)(void*), void *</a:t>
            </a:r>
            <a:r>
              <a:rPr lang="en-US" sz="2200" i="1" dirty="0" err="1">
                <a:latin typeface="Consolas" panose="020B0609020204030204" pitchFamily="49" charset="0"/>
              </a:rPr>
              <a:t>arg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thread is created executing </a:t>
            </a:r>
            <a:r>
              <a:rPr lang="en-US" i="1" dirty="0" err="1"/>
              <a:t>start_routine</a:t>
            </a:r>
            <a:r>
              <a:rPr lang="en-US" dirty="0"/>
              <a:t> with </a:t>
            </a:r>
            <a:r>
              <a:rPr lang="en-US" i="1" dirty="0" err="1"/>
              <a:t>arg</a:t>
            </a:r>
            <a:r>
              <a:rPr lang="en-US" dirty="0"/>
              <a:t> as its sole </a:t>
            </a:r>
            <a:r>
              <a:rPr lang="en-US" dirty="0" smtClean="0"/>
              <a:t>argument.</a:t>
            </a:r>
          </a:p>
          <a:p>
            <a:pPr lvl="1"/>
            <a:r>
              <a:rPr lang="en-US" dirty="0" smtClean="0"/>
              <a:t>return </a:t>
            </a:r>
            <a:r>
              <a:rPr lang="en-US" dirty="0"/>
              <a:t>is implicit call to </a:t>
            </a:r>
            <a:r>
              <a:rPr lang="en-US" dirty="0" err="1"/>
              <a:t>pthread_exit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</a:t>
            </a:r>
            <a:r>
              <a:rPr lang="en-US" sz="2200" dirty="0" err="1">
                <a:latin typeface="Consolas" panose="020B0609020204030204" pitchFamily="49" charset="0"/>
              </a:rPr>
              <a:t>pthread_exit</a:t>
            </a:r>
            <a:r>
              <a:rPr lang="en-US" sz="2200" dirty="0">
                <a:latin typeface="Consolas" panose="020B0609020204030204" pitchFamily="49" charset="0"/>
              </a:rPr>
              <a:t>(void 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terminates the thread and makes </a:t>
            </a:r>
            <a:r>
              <a:rPr lang="en-US" i="1" dirty="0" err="1"/>
              <a:t>value_ptr</a:t>
            </a:r>
            <a:r>
              <a:rPr lang="en-US" dirty="0"/>
              <a:t> available to any successful </a:t>
            </a:r>
            <a:r>
              <a:rPr lang="en-US" dirty="0" smtClean="0"/>
              <a:t>join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200" dirty="0" err="1" smtClean="0">
                <a:latin typeface="Consolas" panose="020B0609020204030204" pitchFamily="49" charset="0"/>
              </a:rPr>
              <a:t>int</a:t>
            </a:r>
            <a:r>
              <a:rPr lang="en-US" sz="2200" dirty="0" smtClean="0">
                <a:latin typeface="Consolas" panose="020B0609020204030204" pitchFamily="49" charset="0"/>
              </a:rPr>
              <a:t> </a:t>
            </a:r>
            <a:r>
              <a:rPr lang="en-US" sz="2200" dirty="0" err="1" smtClean="0">
                <a:latin typeface="Consolas" panose="020B0609020204030204" pitchFamily="49" charset="0"/>
              </a:rPr>
              <a:t>pthread_yield</a:t>
            </a:r>
            <a:r>
              <a:rPr lang="en-US" sz="2200" dirty="0" smtClean="0">
                <a:latin typeface="Consolas" panose="020B0609020204030204" pitchFamily="49" charset="0"/>
              </a:rPr>
              <a:t>();</a:t>
            </a:r>
            <a:endParaRPr lang="en-US" sz="2200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causes the calling thread to yield the CPU to other threads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int </a:t>
            </a:r>
            <a:r>
              <a:rPr lang="en-US" sz="2200" dirty="0" err="1">
                <a:latin typeface="Consolas" panose="020B0609020204030204" pitchFamily="49" charset="0"/>
              </a:rPr>
              <a:t>pthread_join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pthread_t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>
                <a:latin typeface="Consolas" panose="020B0609020204030204" pitchFamily="49" charset="0"/>
              </a:rPr>
              <a:t>thread</a:t>
            </a:r>
            <a:r>
              <a:rPr lang="en-US" sz="2200" dirty="0">
                <a:latin typeface="Consolas" panose="020B0609020204030204" pitchFamily="49" charset="0"/>
              </a:rPr>
              <a:t>, void **</a:t>
            </a:r>
            <a:r>
              <a:rPr lang="en-US" sz="2200" i="1" dirty="0" err="1">
                <a:latin typeface="Consolas" panose="020B0609020204030204" pitchFamily="49" charset="0"/>
              </a:rPr>
              <a:t>value_ptr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execution of the calling thread until the target </a:t>
            </a:r>
            <a:r>
              <a:rPr lang="en-US" i="1" dirty="0"/>
              <a:t>thread</a:t>
            </a:r>
            <a:r>
              <a:rPr lang="en-US" dirty="0"/>
              <a:t> terminates.</a:t>
            </a:r>
          </a:p>
          <a:p>
            <a:pPr lvl="1"/>
            <a:r>
              <a:rPr lang="en-US" dirty="0"/>
              <a:t>On return with a non-NULL </a:t>
            </a:r>
            <a:r>
              <a:rPr lang="en-US" i="1" dirty="0" err="1"/>
              <a:t>value_ptr</a:t>
            </a:r>
            <a:r>
              <a:rPr lang="en-US" dirty="0"/>
              <a:t>  the value passed to </a:t>
            </a:r>
            <a:r>
              <a:rPr lang="en-US" i="1" dirty="0" err="1">
                <a:hlinkClick r:id="rId2"/>
              </a:rPr>
              <a:t>pthread_exit</a:t>
            </a:r>
            <a:r>
              <a:rPr lang="en-US" i="1" dirty="0">
                <a:hlinkClick r:id="rId2"/>
              </a:rPr>
              <a:t>()</a:t>
            </a:r>
            <a:r>
              <a:rPr lang="en-US" dirty="0"/>
              <a:t> by the terminating thread is made available in the location referenced by </a:t>
            </a:r>
            <a:r>
              <a:rPr lang="en-US" i="1" dirty="0" err="1"/>
              <a:t>value_ptr</a:t>
            </a:r>
            <a:r>
              <a:rPr lang="en-US" dirty="0"/>
              <a:t>. </a:t>
            </a:r>
            <a:endParaRPr lang="en-US" sz="18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CDE4-7E52-41E9-9A52-E49ECE20A4AD}"/>
              </a:ext>
            </a:extLst>
          </p:cNvPr>
          <p:cNvSpPr/>
          <p:nvPr/>
        </p:nvSpPr>
        <p:spPr>
          <a:xfrm>
            <a:off x="3886200" y="5830669"/>
            <a:ext cx="8077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prompt% man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pthread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  <a:p>
            <a:r>
              <a:rPr lang="en-US" dirty="0" smtClean="0">
                <a:solidFill>
                  <a:srgbClr val="FF0000"/>
                </a:solidFill>
                <a:latin typeface="Gill Sans Light"/>
              </a:rPr>
              <a:t>https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://pubs.opengroup.org/onlinepubs/7908799/xsh/pthread.h.html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66800" y="712622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pThreads</a:t>
            </a:r>
            <a:r>
              <a:rPr lang="en-US" dirty="0">
                <a:solidFill>
                  <a:schemeClr val="accent2"/>
                </a:solidFill>
              </a:rPr>
              <a:t>: POSIX standard for thread programming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>
                <a:solidFill>
                  <a:schemeClr val="accent2"/>
                </a:solidFill>
              </a:rPr>
              <a:t>[POSIX.1c, Threads extensions (IEEE </a:t>
            </a:r>
            <a:r>
              <a:rPr lang="en-US" dirty="0" err="1">
                <a:solidFill>
                  <a:schemeClr val="accent2"/>
                </a:solidFill>
              </a:rPr>
              <a:t>Std</a:t>
            </a:r>
            <a:r>
              <a:rPr lang="en-US" dirty="0">
                <a:solidFill>
                  <a:schemeClr val="accent2"/>
                </a:solidFill>
              </a:rPr>
              <a:t> 1003.1c-1995)]</a:t>
            </a:r>
          </a:p>
        </p:txBody>
      </p:sp>
    </p:spTree>
    <p:extLst>
      <p:ext uri="{BB962C8B-B14F-4D97-AF65-F5344CB8AC3E}">
        <p14:creationId xmlns:p14="http://schemas.microsoft.com/office/powerpoint/2010/main" val="27144886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The Core of Concurrency: the 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Conceptually, the scheduling loop of the operating system looks as follows:</a:t>
            </a:r>
            <a:br>
              <a:rPr lang="en-US" altLang="ko-KR" dirty="0" smtClean="0">
                <a:ea typeface="Gulim" panose="020B0600000101010101" pitchFamily="34" charset="-127"/>
              </a:rPr>
            </a:br>
            <a:endParaRPr lang="en-US" altLang="ko-KR" dirty="0" smtClean="0">
              <a:ea typeface="Gulim" panose="020B0600000101010101" pitchFamily="34" charset="-127"/>
            </a:endParaRP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Gulim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}</a:t>
            </a:r>
          </a:p>
          <a:p>
            <a:pPr>
              <a:buFontTx/>
              <a:buNone/>
            </a:pPr>
            <a:endParaRPr lang="en-US" altLang="ko-KR" sz="2000" dirty="0">
              <a:latin typeface="Courier New" panose="02070309020205020404" pitchFamily="49" charset="0"/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This is an </a:t>
            </a:r>
            <a:r>
              <a:rPr lang="en-US" altLang="ko-KR" i="1" dirty="0" smtClean="0">
                <a:ea typeface="Gulim" panose="020B0600000101010101" pitchFamily="34" charset="-127"/>
              </a:rPr>
              <a:t>infinite</a:t>
            </a:r>
            <a:r>
              <a:rPr lang="en-US" altLang="ko-KR" dirty="0" smtClean="0">
                <a:ea typeface="Gulim" panose="020B0600000101010101" pitchFamily="34" charset="-127"/>
              </a:rPr>
              <a:t> loop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One could argue that this is all that the OS does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Should we ever exit this loop???</a:t>
            </a:r>
          </a:p>
          <a:p>
            <a:pPr lvl="1"/>
            <a:r>
              <a:rPr lang="en-US" altLang="ko-KR" sz="2400" dirty="0">
                <a:ea typeface="Gulim" panose="020B0600000101010101" pitchFamily="34" charset="-127"/>
              </a:rPr>
              <a:t>When would that be?</a:t>
            </a:r>
          </a:p>
        </p:txBody>
      </p:sp>
    </p:spTree>
    <p:extLst>
      <p:ext uri="{BB962C8B-B14F-4D97-AF65-F5344CB8AC3E}">
        <p14:creationId xmlns:p14="http://schemas.microsoft.com/office/powerpoint/2010/main" val="380370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7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Running a thread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914400"/>
            <a:ext cx="8458200" cy="5105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Consider first portion: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 I run a thread?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its state (registers, PC, stack pointer) into CPU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Load environment (virtual memory space, </a:t>
            </a:r>
            <a:r>
              <a:rPr lang="en-US" altLang="ko-KR" dirty="0" err="1" smtClean="0">
                <a:ea typeface="Gulim" panose="020B0600000101010101" pitchFamily="34" charset="-127"/>
              </a:rPr>
              <a:t>etc</a:t>
            </a:r>
            <a:r>
              <a:rPr lang="en-US" altLang="ko-KR" dirty="0" smtClean="0">
                <a:ea typeface="Gulim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Jump to the PC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How does the dispatcher get control back?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Internal events: thread returns control voluntarily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External events: thread gets </a:t>
            </a:r>
            <a:r>
              <a:rPr lang="en-US" altLang="ko-KR" i="1" dirty="0" smtClean="0">
                <a:ea typeface="Gulim" panose="020B0600000101010101" pitchFamily="34" charset="-127"/>
              </a:rPr>
              <a:t>preempted</a:t>
            </a:r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endParaRPr lang="en-US" altLang="ko-KR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7446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Internal Events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534400" cy="54102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Blocking on I/O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The act of requesting I/O implicitly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Waiting on a “signal” from other thread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asks to wait and thus yields the CPU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Thread executes a 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yield()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 volunteers to give up CPU</a:t>
            </a:r>
          </a:p>
          <a:p>
            <a:pPr lvl="1"/>
            <a:endParaRPr lang="en-US" altLang="ko-KR" dirty="0" smtClean="0">
              <a:ea typeface="Gulim" panose="020B0600000101010101" pitchFamily="34" charset="-127"/>
            </a:endParaRP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</a:rPr>
              <a:t>	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computePI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while(TRUE) {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</a:t>
            </a:r>
            <a:r>
              <a:rPr lang="en-US" altLang="ko-KR" dirty="0" err="1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ComputeNextDigit</a:t>
            </a: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   yield();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 }</a:t>
            </a:r>
          </a:p>
          <a:p>
            <a:pPr lvl="1"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115541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3900" y="3049588"/>
            <a:ext cx="8674100" cy="3505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How do we run a new thread?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run_new_thread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PickNewThread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curThread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,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newThread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ThreadHouseKeeping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lnSpc>
                <a:spcPct val="80000"/>
              </a:lnSpc>
            </a:pPr>
            <a:r>
              <a:rPr lang="en-US" altLang="ko-KR" sz="2600" dirty="0">
                <a:ea typeface="Gulim" panose="020B0600000101010101" pitchFamily="34" charset="-127"/>
              </a:rPr>
              <a:t>How does dispatcher switch to a new thread?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Save anything next thread may trash: PC, </a:t>
            </a:r>
            <a:r>
              <a:rPr lang="en-US" altLang="ko-KR" dirty="0" err="1" smtClean="0">
                <a:ea typeface="Gulim" panose="020B0600000101010101" pitchFamily="34" charset="-127"/>
              </a:rPr>
              <a:t>regs</a:t>
            </a:r>
            <a:r>
              <a:rPr lang="en-US" altLang="ko-KR" dirty="0" smtClean="0">
                <a:ea typeface="Gulim" panose="020B0600000101010101" pitchFamily="34" charset="-127"/>
              </a:rPr>
              <a:t>, stack pointer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Gulim" panose="020B0600000101010101" pitchFamily="34" charset="-127"/>
              </a:rPr>
              <a:t>Maintain isolation for each thread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 flipV="1">
            <a:off x="5334000" y="12192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yield</a:t>
            </a:r>
          </a:p>
        </p:txBody>
      </p:sp>
      <p:sp>
        <p:nvSpPr>
          <p:cNvPr id="21509" name="Rectangle 8"/>
          <p:cNvSpPr>
            <a:spLocks noChangeArrowheads="1"/>
          </p:cNvSpPr>
          <p:nvPr/>
        </p:nvSpPr>
        <p:spPr bwMode="auto">
          <a:xfrm flipV="1">
            <a:off x="5335588" y="762000"/>
            <a:ext cx="1974850" cy="484188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ComputePI</a:t>
            </a:r>
          </a:p>
        </p:txBody>
      </p:sp>
      <p:grpSp>
        <p:nvGrpSpPr>
          <p:cNvPr id="21510" name="Group 15"/>
          <p:cNvGrpSpPr>
            <a:grpSpLocks/>
          </p:cNvGrpSpPr>
          <p:nvPr/>
        </p:nvGrpSpPr>
        <p:grpSpPr bwMode="auto">
          <a:xfrm>
            <a:off x="7542213" y="1066218"/>
            <a:ext cx="369874" cy="1661108"/>
            <a:chOff x="4606" y="816"/>
            <a:chExt cx="234" cy="1152"/>
          </a:xfrm>
        </p:grpSpPr>
        <p:sp>
          <p:nvSpPr>
            <p:cNvPr id="21517" name="Text Box 11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1518" name="Line 1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364565" name="Group 21"/>
          <p:cNvGrpSpPr>
            <a:grpSpLocks/>
          </p:cNvGrpSpPr>
          <p:nvPr/>
        </p:nvGrpSpPr>
        <p:grpSpPr bwMode="auto">
          <a:xfrm>
            <a:off x="3433505" y="1435101"/>
            <a:ext cx="3870585" cy="1522413"/>
            <a:chOff x="1202" y="1056"/>
            <a:chExt cx="2446" cy="1056"/>
          </a:xfrm>
        </p:grpSpPr>
        <p:sp>
          <p:nvSpPr>
            <p:cNvPr id="21512" name="Rectangle 5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3" name="Rectangle 6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kernel_yield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4" name="Arc 13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1515" name="Text Box 14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1516" name="Rectangle 19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138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47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What Do the Stacks Look Like?</a:t>
            </a:r>
            <a:endParaRPr lang="en-US" altLang="ko-KR" dirty="0" smtClean="0">
              <a:ea typeface="Gulim" panose="020B0600000101010101" pitchFamily="34" charset="-127"/>
            </a:endParaRPr>
          </a:p>
        </p:txBody>
      </p:sp>
      <p:sp>
        <p:nvSpPr>
          <p:cNvPr id="366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838200"/>
            <a:ext cx="3810000" cy="5486400"/>
          </a:xfrm>
        </p:spPr>
        <p:txBody>
          <a:bodyPr/>
          <a:lstStyle/>
          <a:p>
            <a:r>
              <a:rPr lang="en-US" altLang="ko-KR" dirty="0" smtClean="0">
                <a:ea typeface="Gulim" panose="020B0600000101010101" pitchFamily="34" charset="-127"/>
              </a:rPr>
              <a:t>Consider the following code blocks:</a:t>
            </a:r>
          </a:p>
          <a:p>
            <a:pPr>
              <a:buFontTx/>
              <a:buNone/>
            </a:pPr>
            <a:r>
              <a:rPr lang="en-US" altLang="ko-KR" dirty="0" smtClean="0">
                <a:ea typeface="Gulim" panose="020B0600000101010101" pitchFamily="34" charset="-127"/>
              </a:rPr>
              <a:t>	    </a:t>
            </a:r>
            <a:r>
              <a:rPr lang="en-US" altLang="ko-KR" dirty="0" smtClean="0">
                <a:latin typeface="Courier New" panose="02070309020205020404" pitchFamily="49" charset="0"/>
                <a:ea typeface="Gulim" panose="020B0600000101010101" pitchFamily="34" charset="-127"/>
                <a:cs typeface="Courier New" panose="02070309020205020404" pitchFamily="49" charset="0"/>
              </a:rPr>
              <a:t>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A() {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B();		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proc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B()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while(TRUE)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   yield();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   }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}</a:t>
            </a:r>
          </a:p>
          <a:p>
            <a:r>
              <a:rPr lang="en-US" altLang="ko-KR" dirty="0" smtClean="0">
                <a:ea typeface="Gulim" panose="020B0600000101010101" pitchFamily="34" charset="-127"/>
              </a:rPr>
              <a:t>Suppose we have 2 threads: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Threads S and T</a:t>
            </a:r>
          </a:p>
        </p:txBody>
      </p:sp>
      <p:sp>
        <p:nvSpPr>
          <p:cNvPr id="366606" name="AutoShape 14"/>
          <p:cNvSpPr>
            <a:spLocks noChangeArrowheads="1"/>
          </p:cNvSpPr>
          <p:nvPr/>
        </p:nvSpPr>
        <p:spPr bwMode="auto">
          <a:xfrm>
            <a:off x="7315200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366629" name="Group 37"/>
          <p:cNvGrpSpPr>
            <a:grpSpLocks/>
          </p:cNvGrpSpPr>
          <p:nvPr/>
        </p:nvGrpSpPr>
        <p:grpSpPr bwMode="auto">
          <a:xfrm>
            <a:off x="5392739" y="1562100"/>
            <a:ext cx="2532063" cy="3009900"/>
            <a:chOff x="2437" y="984"/>
            <a:chExt cx="1595" cy="1896"/>
          </a:xfrm>
        </p:grpSpPr>
        <p:sp>
          <p:nvSpPr>
            <p:cNvPr id="22541" name="Text Box 21"/>
            <p:cNvSpPr txBox="1">
              <a:spLocks noChangeArrowheads="1"/>
            </p:cNvSpPr>
            <p:nvPr/>
          </p:nvSpPr>
          <p:spPr bwMode="auto">
            <a:xfrm>
              <a:off x="3071" y="984"/>
              <a:ext cx="7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S</a:t>
              </a:r>
            </a:p>
          </p:txBody>
        </p:sp>
        <p:grpSp>
          <p:nvGrpSpPr>
            <p:cNvPr id="22542" name="Group 15"/>
            <p:cNvGrpSpPr>
              <a:grpSpLocks/>
            </p:cNvGrpSpPr>
            <p:nvPr/>
          </p:nvGrpSpPr>
          <p:grpSpPr bwMode="auto">
            <a:xfrm flipH="1">
              <a:off x="2437" y="1344"/>
              <a:ext cx="252" cy="1152"/>
              <a:chOff x="4598" y="816"/>
              <a:chExt cx="252" cy="1152"/>
            </a:xfrm>
          </p:grpSpPr>
          <p:sp>
            <p:nvSpPr>
              <p:cNvPr id="22548" name="Text Box 16"/>
              <p:cNvSpPr txBox="1">
                <a:spLocks noChangeArrowheads="1"/>
              </p:cNvSpPr>
              <p:nvPr/>
            </p:nvSpPr>
            <p:spPr bwMode="auto">
              <a:xfrm rot="5400000">
                <a:off x="4157" y="1262"/>
                <a:ext cx="1134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000" dirty="0">
                    <a:latin typeface="Consolas" charset="0"/>
                    <a:ea typeface="Consolas" charset="0"/>
                    <a:cs typeface="Consolas" charset="0"/>
                  </a:rPr>
                  <a:t>Stack </a:t>
                </a: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growth</a:t>
                </a:r>
              </a:p>
            </p:txBody>
          </p:sp>
          <p:sp>
            <p:nvSpPr>
              <p:cNvPr id="22549" name="Line 17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</p:grpSp>
        <p:sp>
          <p:nvSpPr>
            <p:cNvPr id="22543" name="Rectangle 4"/>
            <p:cNvSpPr>
              <a:spLocks noChangeArrowheads="1"/>
            </p:cNvSpPr>
            <p:nvPr/>
          </p:nvSpPr>
          <p:spPr bwMode="auto">
            <a:xfrm>
              <a:off x="2784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44" name="Rectangle 5"/>
            <p:cNvSpPr>
              <a:spLocks noChangeArrowheads="1"/>
            </p:cNvSpPr>
            <p:nvPr/>
          </p:nvSpPr>
          <p:spPr bwMode="auto">
            <a:xfrm>
              <a:off x="2784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45" name="Rectangle 6"/>
            <p:cNvSpPr>
              <a:spLocks noChangeArrowheads="1"/>
            </p:cNvSpPr>
            <p:nvPr/>
          </p:nvSpPr>
          <p:spPr bwMode="auto">
            <a:xfrm>
              <a:off x="2784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46" name="Rectangle 7"/>
            <p:cNvSpPr>
              <a:spLocks noChangeArrowheads="1"/>
            </p:cNvSpPr>
            <p:nvPr/>
          </p:nvSpPr>
          <p:spPr bwMode="auto">
            <a:xfrm>
              <a:off x="2784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7" name="Rectangle 25"/>
            <p:cNvSpPr>
              <a:spLocks noChangeArrowheads="1"/>
            </p:cNvSpPr>
            <p:nvPr/>
          </p:nvSpPr>
          <p:spPr bwMode="auto">
            <a:xfrm>
              <a:off x="2784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grpSp>
        <p:nvGrpSpPr>
          <p:cNvPr id="366630" name="Group 38"/>
          <p:cNvGrpSpPr>
            <a:grpSpLocks/>
          </p:cNvGrpSpPr>
          <p:nvPr/>
        </p:nvGrpSpPr>
        <p:grpSpPr bwMode="auto">
          <a:xfrm>
            <a:off x="8305800" y="1549400"/>
            <a:ext cx="1981200" cy="3022600"/>
            <a:chOff x="4272" y="976"/>
            <a:chExt cx="1248" cy="1904"/>
          </a:xfrm>
        </p:grpSpPr>
        <p:sp>
          <p:nvSpPr>
            <p:cNvPr id="22535" name="Text Box 22"/>
            <p:cNvSpPr txBox="1">
              <a:spLocks noChangeArrowheads="1"/>
            </p:cNvSpPr>
            <p:nvPr/>
          </p:nvSpPr>
          <p:spPr bwMode="auto">
            <a:xfrm>
              <a:off x="4539" y="976"/>
              <a:ext cx="7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Thread T</a:t>
              </a:r>
            </a:p>
          </p:txBody>
        </p:sp>
        <p:sp>
          <p:nvSpPr>
            <p:cNvPr id="22536" name="Rectangle 30"/>
            <p:cNvSpPr>
              <a:spLocks noChangeArrowheads="1"/>
            </p:cNvSpPr>
            <p:nvPr/>
          </p:nvSpPr>
          <p:spPr bwMode="auto">
            <a:xfrm>
              <a:off x="4272" y="1200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22537" name="Rectangle 31"/>
            <p:cNvSpPr>
              <a:spLocks noChangeArrowheads="1"/>
            </p:cNvSpPr>
            <p:nvPr/>
          </p:nvSpPr>
          <p:spPr bwMode="auto">
            <a:xfrm>
              <a:off x="4272" y="1584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22538" name="Rectangle 32"/>
            <p:cNvSpPr>
              <a:spLocks noChangeArrowheads="1"/>
            </p:cNvSpPr>
            <p:nvPr/>
          </p:nvSpPr>
          <p:spPr bwMode="auto">
            <a:xfrm>
              <a:off x="4272" y="192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2539" name="Rectangle 33"/>
            <p:cNvSpPr>
              <a:spLocks noChangeArrowheads="1"/>
            </p:cNvSpPr>
            <p:nvPr/>
          </p:nvSpPr>
          <p:spPr bwMode="auto">
            <a:xfrm>
              <a:off x="4272" y="2256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2540" name="Rectangle 34"/>
            <p:cNvSpPr>
              <a:spLocks noChangeArrowheads="1"/>
            </p:cNvSpPr>
            <p:nvPr/>
          </p:nvSpPr>
          <p:spPr bwMode="auto">
            <a:xfrm>
              <a:off x="4272" y="2544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2" name="Rectangle 3">
            <a:extLst>
              <a:ext uri="{FF2B5EF4-FFF2-40B4-BE49-F238E27FC236}">
                <a16:creationId xmlns:a16="http://schemas.microsoft.com/office/drawing/2014/main" id="{68D1C425-8AE5-614A-9EFB-68101E25797B}"/>
              </a:ext>
            </a:extLst>
          </p:cNvPr>
          <p:cNvSpPr txBox="1">
            <a:spLocks noChangeArrowheads="1"/>
          </p:cNvSpPr>
          <p:nvPr/>
        </p:nvSpPr>
        <p:spPr>
          <a:xfrm>
            <a:off x="5638801" y="5343526"/>
            <a:ext cx="5144293" cy="105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ko-KR" b="0" dirty="0">
                <a:latin typeface="Gill Sans Light"/>
                <a:ea typeface="Consolas" charset="0"/>
                <a:cs typeface="Consolas" panose="020B0609020204030204" pitchFamily="49" charset="0"/>
              </a:rPr>
              <a:t>Thread S's switch returns to Thread T's (and vice versa)</a:t>
            </a:r>
          </a:p>
        </p:txBody>
      </p:sp>
      <p:sp>
        <p:nvSpPr>
          <p:cNvPr id="23" name="AutoShape 14">
            <a:extLst>
              <a:ext uri="{FF2B5EF4-FFF2-40B4-BE49-F238E27FC236}">
                <a16:creationId xmlns:a16="http://schemas.microsoft.com/office/drawing/2014/main" id="{BF913E49-B133-4143-970D-66400D63EF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125493" y="4572000"/>
            <a:ext cx="1828800" cy="533400"/>
          </a:xfrm>
          <a:prstGeom prst="curvedUpArrow">
            <a:avLst>
              <a:gd name="adj1" fmla="val 68571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endParaRPr lang="en-US" altLang="en-US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9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6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6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5" grpId="0" build="p"/>
      <p:bldP spid="366606" grpId="0" animBg="1"/>
      <p:bldP spid="366606" grpId="1" animBg="1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5C055-2F05-4B09-8E7E-A4136A86B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1330"/>
            <a:ext cx="10515600" cy="540882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Create socket to listen for client connections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char *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struct </a:t>
            </a:r>
            <a:r>
              <a:rPr lang="en-US" b="1" dirty="0" err="1">
                <a:latin typeface="Consolas" panose="020B0609020204030204" pitchFamily="49" charset="0"/>
              </a:rPr>
              <a:t>addrinfo</a:t>
            </a:r>
            <a:r>
              <a:rPr lang="en-US" b="1" dirty="0">
                <a:latin typeface="Consolas" panose="020B0609020204030204" pitchFamily="49" charset="0"/>
              </a:rPr>
              <a:t> *server = </a:t>
            </a:r>
            <a:r>
              <a:rPr lang="en-US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setup_address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port_name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int 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socket</a:t>
            </a:r>
            <a:r>
              <a:rPr lang="en-US" b="1" dirty="0">
                <a:latin typeface="Consolas" panose="020B0609020204030204" pitchFamily="49" charset="0"/>
              </a:rPr>
              <a:t>(server-&gt;</a:t>
            </a:r>
            <a:r>
              <a:rPr lang="en-US" b="1" dirty="0" err="1">
                <a:latin typeface="Consolas" panose="020B0609020204030204" pitchFamily="49" charset="0"/>
              </a:rPr>
              <a:t>ai_family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			 </a:t>
            </a:r>
            <a:r>
              <a:rPr lang="en-US" b="1" dirty="0">
                <a:latin typeface="Consolas" panose="020B0609020204030204" pitchFamily="49" charset="0"/>
              </a:rPr>
              <a:t>	</a:t>
            </a:r>
            <a:r>
              <a:rPr lang="en-US" b="1" dirty="0" smtClean="0">
                <a:latin typeface="Consolas" panose="020B0609020204030204" pitchFamily="49" charset="0"/>
              </a:rPr>
              <a:t> server-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  <a:r>
              <a:rPr lang="en-US" b="1" dirty="0" err="1">
                <a:latin typeface="Consolas" panose="020B0609020204030204" pitchFamily="49" charset="0"/>
              </a:rPr>
              <a:t>ai_socktype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ai_protocol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Bind socket to specific port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bind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</a:t>
            </a:r>
            <a:r>
              <a:rPr lang="en-US" b="1" dirty="0">
                <a:latin typeface="Consolas" panose="020B0609020204030204" pitchFamily="49" charset="0"/>
              </a:rPr>
              <a:t>, server-&gt;</a:t>
            </a:r>
            <a:r>
              <a:rPr lang="en-US" b="1" dirty="0" err="1">
                <a:latin typeface="Consolas" panose="020B0609020204030204" pitchFamily="49" charset="0"/>
              </a:rPr>
              <a:t>ai_addrlen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Start listening for new client connections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listen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MAX_QUEUE);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while (1)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// Accept a new client connection, obtaining a new socket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int 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accept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, NULL, NULL);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</a:rPr>
              <a:t>serve_client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conn_socket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close</a:t>
            </a:r>
            <a:r>
              <a:rPr lang="en-US" b="1" dirty="0">
                <a:latin typeface="Consolas" panose="020B0609020204030204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</a:rPr>
              <a:t>server_socket</a:t>
            </a:r>
            <a:r>
              <a:rPr lang="en-US" b="1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Server </a:t>
            </a:r>
            <a:r>
              <a:rPr lang="en-US" dirty="0"/>
              <a:t>Protocol (v1)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62000" y="1447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2000" y="1752600"/>
            <a:ext cx="9829800" cy="57647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62000" y="2590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000" y="3200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000" y="44196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62000" y="47244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2000" y="50292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62000" y="5638800"/>
            <a:ext cx="9829800" cy="3048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04800" y="685800"/>
            <a:ext cx="11353800" cy="5715000"/>
            <a:chOff x="304800" y="762000"/>
            <a:chExt cx="11353800" cy="5715000"/>
          </a:xfrm>
        </p:grpSpPr>
        <p:sp>
          <p:nvSpPr>
            <p:cNvPr id="2" name="Rectangle 1"/>
            <p:cNvSpPr/>
            <p:nvPr/>
          </p:nvSpPr>
          <p:spPr bwMode="auto">
            <a:xfrm>
              <a:off x="304800" y="762000"/>
              <a:ext cx="11353800" cy="5715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6" name="Content Placeholder 2">
              <a:extLst>
                <a:ext uri="{FF2B5EF4-FFF2-40B4-BE49-F238E27FC236}">
                  <a16:creationId xmlns:a16="http://schemas.microsoft.com/office/drawing/2014/main" id="{6BA5C055-2F05-4B09-8E7E-A4136A86B30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38200" y="947530"/>
              <a:ext cx="10515600" cy="54088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FAA26D3D-D897-4be2-8F04-BA451C77F1D7}">
                <ma14:placeholderFlag xmlns="" xmlns:ma14="http://schemas.microsoft.com/office/mac/drawingml/2011/main" val="1"/>
              </a:ex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0478" tIns="44445" rIns="90478" bIns="44445" numCol="1" anchor="t" anchorCtr="0" compatLnSpc="1">
              <a:prstTxWarp prst="textNoShape">
                <a:avLst/>
              </a:prstTxWarp>
              <a:normAutofit fontScale="85000" lnSpcReduction="20000"/>
            </a:bodyPr>
            <a:lstStyle>
              <a:lvl1pPr marL="285750" indent="-2857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4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2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»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3pPr>
              <a:lvl4pPr marL="1543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•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4pPr>
              <a:lvl5pPr marL="20002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0" i="0">
                  <a:solidFill>
                    <a:schemeClr val="tx1"/>
                  </a:solidFill>
                  <a:latin typeface="Gill Sans Light" charset="0"/>
                  <a:ea typeface="Gill Sans Light" charset="0"/>
                  <a:cs typeface="Gill Sans Light" charset="0"/>
                </a:defRPr>
              </a:lvl5pPr>
              <a:lvl6pPr marL="24574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6pPr>
              <a:lvl7pPr marL="29146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7pPr>
              <a:lvl8pPr marL="33718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8pPr>
              <a:lvl9pPr marL="3829050" indent="-171450" algn="l" rtl="0" eaLnBrk="0" fontAlgn="base" hangingPunct="0">
                <a:lnSpc>
                  <a:spcPct val="90000"/>
                </a:lnSpc>
                <a:spcBef>
                  <a:spcPct val="30000"/>
                </a:spcBef>
                <a:spcAft>
                  <a:spcPct val="0"/>
                </a:spcAft>
                <a:buSzPct val="100000"/>
                <a:buChar char="–"/>
                <a:defRPr sz="2000" b="1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Create socket to listen for client connections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char *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;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struct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addrinfo</a:t>
              </a:r>
              <a:r>
                <a:rPr lang="en-US" b="1" kern="0" dirty="0" smtClean="0">
                  <a:latin typeface="Consolas" panose="020B0609020204030204" pitchFamily="49" charset="0"/>
                </a:rPr>
                <a:t> *server = </a:t>
              </a:r>
              <a:r>
                <a:rPr lang="en-US" b="1" kern="0" dirty="0" err="1" smtClean="0">
                  <a:solidFill>
                    <a:schemeClr val="accent2"/>
                  </a:solidFill>
                  <a:latin typeface="Consolas" panose="020B0609020204030204" pitchFamily="49" charset="0"/>
                </a:rPr>
                <a:t>setup_address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port_name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(server-&gt;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ai_family</a:t>
              </a:r>
              <a:r>
                <a:rPr lang="en-US" b="1" kern="0" dirty="0" smtClean="0">
                  <a:latin typeface="Consolas" panose="020B0609020204030204" pitchFamily="49" charset="0"/>
                </a:rPr>
                <a:t>,</a:t>
              </a:r>
              <a:br>
                <a:rPr lang="en-US" b="1" kern="0" dirty="0" smtClean="0">
                  <a:latin typeface="Consolas" panose="020B0609020204030204" pitchFamily="49" charset="0"/>
                </a:rPr>
              </a:br>
              <a:r>
                <a:rPr lang="en-US" b="1" kern="0" dirty="0" smtClean="0">
                  <a:latin typeface="Consolas" panose="020B0609020204030204" pitchFamily="49" charset="0"/>
                </a:rPr>
                <a:t>			 	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ai_socktype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ai_protocol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Bind socket to specific port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bind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</a:t>
              </a:r>
              <a:r>
                <a:rPr lang="en-US" b="1" kern="0" dirty="0" smtClean="0">
                  <a:latin typeface="Consolas" panose="020B0609020204030204" pitchFamily="49" charset="0"/>
                </a:rPr>
                <a:t>, server-&gt;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ai_addrlen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// Start listening for new client connections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listen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MAX_QUEUE);</a:t>
              </a:r>
            </a:p>
            <a:p>
              <a:pPr marL="0" indent="0">
                <a:buFontTx/>
                <a:buNone/>
              </a:pPr>
              <a:endParaRPr lang="en-US" b="1" kern="0" dirty="0" smtClean="0">
                <a:latin typeface="Consolas" panose="020B0609020204030204" pitchFamily="49" charset="0"/>
              </a:endParaRP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while (1) {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// Accept a new client connection, obtaining a new socket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int</a:t>
              </a:r>
              <a:r>
                <a:rPr lang="en-US" b="1" kern="0" dirty="0" smtClean="0">
                  <a:latin typeface="Consolas" panose="020B0609020204030204" pitchFamily="49" charset="0"/>
                </a:rPr>
                <a:t>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 =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accept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, NULL, NULL);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serve_client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  </a:t>
              </a: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conn_socket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Tx/>
                <a:buNone/>
              </a:pPr>
              <a:r>
                <a:rPr lang="en-US" b="1" kern="0" dirty="0" smtClean="0">
                  <a:solidFill>
                    <a:srgbClr val="FF0000"/>
                  </a:solidFill>
                  <a:latin typeface="Consolas" panose="020B0609020204030204" pitchFamily="49" charset="0"/>
                </a:rPr>
                <a:t>close</a:t>
              </a:r>
              <a:r>
                <a:rPr lang="en-US" b="1" kern="0" dirty="0" smtClean="0">
                  <a:latin typeface="Consolas" panose="020B0609020204030204" pitchFamily="49" charset="0"/>
                </a:rPr>
                <a:t>(</a:t>
              </a:r>
              <a:r>
                <a:rPr lang="en-US" b="1" kern="0" dirty="0" err="1" smtClean="0">
                  <a:latin typeface="Consolas" panose="020B0609020204030204" pitchFamily="49" charset="0"/>
                </a:rPr>
                <a:t>server_socket</a:t>
              </a:r>
              <a:r>
                <a:rPr lang="en-US" b="1" kern="0" dirty="0" smtClean="0">
                  <a:latin typeface="Consolas" panose="020B0609020204030204" pitchFamily="49" charset="0"/>
                </a:rPr>
                <a:t>);</a:t>
              </a:r>
              <a:endParaRPr lang="en-US" b="1" kern="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9832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sz="3000" dirty="0">
                <a:ea typeface="Gulim" panose="020B0600000101010101" pitchFamily="34" charset="-127"/>
              </a:rPr>
              <a:t>Saving/Restoring state (often called “Context Switch)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685800"/>
            <a:ext cx="8534400" cy="58674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Switch(</a:t>
            </a:r>
            <a:r>
              <a:rPr lang="en-US" altLang="ko-KR" sz="2000" dirty="0" err="1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tCur,tNew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 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TCB[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tCur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 /*return </a:t>
            </a:r>
            <a:r>
              <a:rPr lang="en-US" altLang="ko-KR" sz="2000" dirty="0" err="1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addr</a:t>
            </a:r>
            <a:r>
              <a:rPr lang="en-US" altLang="ko-KR" sz="2000" dirty="0">
                <a:solidFill>
                  <a:schemeClr val="accent2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2000" dirty="0">
              <a:solidFill>
                <a:schemeClr val="accent2"/>
              </a:solidFill>
              <a:latin typeface="Courier New" panose="02070309020205020404" pitchFamily="49" charset="0"/>
              <a:ea typeface="Consolas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ko-KR" sz="2000" dirty="0">
                <a:solidFill>
                  <a:srgbClr val="53FB25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CPU.r7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CPU.r0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regs.sp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= TCB[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tNew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].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regs.retpc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   return; /* Return to </a:t>
            </a:r>
            <a:r>
              <a:rPr lang="en-US" altLang="ko-KR" sz="2000" dirty="0" err="1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CPU.retpc</a:t>
            </a:r>
            <a:r>
              <a:rPr lang="en-US" altLang="ko-KR" sz="2000" dirty="0">
                <a:solidFill>
                  <a:schemeClr val="hlink"/>
                </a:solidFill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2000" dirty="0">
                <a:latin typeface="Courier New" panose="02070309020205020404" pitchFamily="49" charset="0"/>
                <a:ea typeface="Consolas" charset="0"/>
                <a:cs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161968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Switch Details (continued)</a:t>
            </a: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685800"/>
            <a:ext cx="11125199" cy="6019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if you make a mistake in implementing switch?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Suppose you forget to save/restore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Get intermittent failures depending on when context switch occurred and whether new thread uses register 32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System will give wrong result without warning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Can you devise an exhaustive test to test switch code?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No! Too many combinations and inter-leavings</a:t>
            </a:r>
          </a:p>
          <a:p>
            <a:pPr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Cautionary tale: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For speed, Topaz kernel saved one instruction in switch()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Carefully documented! Only works as long as kernel size &lt; 1MB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What happened?  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Time passed, People forgot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Later, they added features to kernel (no one removes features!)</a:t>
            </a:r>
          </a:p>
          <a:p>
            <a:pPr lvl="2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Very weird behavior started happening</a:t>
            </a:r>
          </a:p>
          <a:p>
            <a:pPr lvl="1">
              <a:spcBef>
                <a:spcPct val="25000"/>
              </a:spcBef>
            </a:pPr>
            <a:r>
              <a:rPr lang="en-US" altLang="ko-KR" dirty="0" smtClean="0">
                <a:ea typeface="Gulim" panose="020B0600000101010101" pitchFamily="34" charset="-127"/>
              </a:rPr>
              <a:t>Moral of story: Design for simplicity</a:t>
            </a:r>
          </a:p>
        </p:txBody>
      </p:sp>
    </p:spTree>
    <p:extLst>
      <p:ext uri="{BB962C8B-B14F-4D97-AF65-F5344CB8AC3E}">
        <p14:creationId xmlns:p14="http://schemas.microsoft.com/office/powerpoint/2010/main" val="4886131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AC8E-F693-AD41-8C92-AE7ACE7D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dirty="0" smtClean="0"/>
              <a:t>How expensive is context switching?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EA701-B82A-2A48-BB59-869A97117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11582400" cy="246166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Switching between threads in same process similar to switching between threads in different processes, but </a:t>
            </a:r>
            <a:r>
              <a:rPr lang="en-US" i="1" dirty="0" smtClean="0">
                <a:solidFill>
                  <a:srgbClr val="FF0000"/>
                </a:solidFill>
              </a:rPr>
              <a:t>much cheaper: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No need to change address space</a:t>
            </a:r>
          </a:p>
          <a:p>
            <a:r>
              <a:rPr lang="en-US" dirty="0" smtClean="0"/>
              <a:t>Some numbers from Linux:</a:t>
            </a:r>
          </a:p>
          <a:p>
            <a:pPr lvl="1"/>
            <a:r>
              <a:rPr lang="en-US" dirty="0" smtClean="0"/>
              <a:t>Frequency of context switch: 10-100ms</a:t>
            </a:r>
          </a:p>
          <a:p>
            <a:pPr lvl="1"/>
            <a:r>
              <a:rPr lang="en-US" dirty="0" smtClean="0"/>
              <a:t>Switching between processes: 3-4 </a:t>
            </a:r>
            <a:r>
              <a:rPr lang="en-US" dirty="0" err="1" smtClean="0"/>
              <a:t>μsec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Switching between threads: 100 ns</a:t>
            </a:r>
          </a:p>
          <a:p>
            <a:r>
              <a:rPr lang="en-US" dirty="0" smtClean="0"/>
              <a:t>Even cheaper: switch threads (using “yield”) in user-space!</a:t>
            </a:r>
          </a:p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488086" y="4008681"/>
            <a:ext cx="4495800" cy="2544519"/>
            <a:chOff x="335303" y="3932481"/>
            <a:chExt cx="4495800" cy="2544519"/>
          </a:xfrm>
        </p:grpSpPr>
        <p:pic>
          <p:nvPicPr>
            <p:cNvPr id="5" name="Picture 5">
              <a:extLst>
                <a:ext uri="{FF2B5EF4-FFF2-40B4-BE49-F238E27FC236}">
                  <a16:creationId xmlns:a16="http://schemas.microsoft.com/office/drawing/2014/main" id="{BD917D89-AE76-4173-A3EB-B1C1B3254C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0" t="25420" r="540" b="25180"/>
            <a:stretch>
              <a:fillRect/>
            </a:stretch>
          </p:blipFill>
          <p:spPr bwMode="auto">
            <a:xfrm>
              <a:off x="335303" y="3932481"/>
              <a:ext cx="4495800" cy="1681163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CBB50054-8986-41A2-8986-FCD0F58A4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0125" y="5646003"/>
              <a:ext cx="2586156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Simple One-to-One</a:t>
              </a:r>
            </a:p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Threading Model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370443" y="3243560"/>
            <a:ext cx="2895600" cy="3357265"/>
            <a:chOff x="5370443" y="3260232"/>
            <a:chExt cx="2895600" cy="335726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0A1455B3-67C1-4C7F-97C1-58735D1E5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682" t="1207" r="12682" b="1208"/>
            <a:stretch>
              <a:fillRect/>
            </a:stretch>
          </p:blipFill>
          <p:spPr bwMode="auto">
            <a:xfrm>
              <a:off x="5370443" y="3260232"/>
              <a:ext cx="2895600" cy="283845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D02273D2-3699-4481-83B0-2718BD4676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7893" y="6155832"/>
              <a:ext cx="186070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Many-to-One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610600" y="3243560"/>
            <a:ext cx="3276600" cy="3385840"/>
            <a:chOff x="8610600" y="3260232"/>
            <a:chExt cx="3276600" cy="338584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A1554D32-3359-4A4D-8FA4-E93B41C59A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3" t="838" r="6912" b="838"/>
            <a:stretch>
              <a:fillRect/>
            </a:stretch>
          </p:blipFill>
          <p:spPr bwMode="auto">
            <a:xfrm>
              <a:off x="8610600" y="3260232"/>
              <a:ext cx="3276600" cy="2854325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5A42E076-6DAC-4952-9BA6-5930554AE2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1499" y="6184407"/>
              <a:ext cx="204735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Many-to-Many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01409" y="3200218"/>
            <a:ext cx="4980191" cy="3352982"/>
            <a:chOff x="48626" y="3124018"/>
            <a:chExt cx="4980191" cy="335298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D5272B-F9AA-4E44-9952-950BED58CB04}"/>
                </a:ext>
              </a:extLst>
            </p:cNvPr>
            <p:cNvSpPr/>
            <p:nvPr/>
          </p:nvSpPr>
          <p:spPr>
            <a:xfrm>
              <a:off x="48626" y="3147464"/>
              <a:ext cx="4980191" cy="332953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69AF7E6-C47D-4B87-8551-9217B09801CE}"/>
                </a:ext>
              </a:extLst>
            </p:cNvPr>
            <p:cNvSpPr txBox="1"/>
            <p:nvPr/>
          </p:nvSpPr>
          <p:spPr>
            <a:xfrm>
              <a:off x="192806" y="3124018"/>
              <a:ext cx="463829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i="1" dirty="0" smtClean="0">
                  <a:solidFill>
                    <a:srgbClr val="FF0000"/>
                  </a:solidFill>
                </a:rPr>
                <a:t>What we are talking about</a:t>
              </a:r>
              <a:br>
                <a:rPr lang="en-US" sz="2400" b="1" i="1" dirty="0" smtClean="0">
                  <a:solidFill>
                    <a:srgbClr val="FF0000"/>
                  </a:solidFill>
                </a:rPr>
              </a:br>
              <a:r>
                <a:rPr lang="en-US" sz="2400" b="1" i="1" dirty="0" smtClean="0">
                  <a:solidFill>
                    <a:srgbClr val="FF0000"/>
                  </a:solidFill>
                </a:rPr>
                <a:t>in Today’s lecture</a:t>
              </a:r>
              <a:endParaRPr lang="en-US" sz="2400" b="1" i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314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1" name="Group 11"/>
          <p:cNvGrpSpPr>
            <a:grpSpLocks/>
          </p:cNvGrpSpPr>
          <p:nvPr/>
        </p:nvGrpSpPr>
        <p:grpSpPr bwMode="auto">
          <a:xfrm>
            <a:off x="4043104" y="1828801"/>
            <a:ext cx="3870585" cy="1522413"/>
            <a:chOff x="1202" y="1056"/>
            <a:chExt cx="2446" cy="1056"/>
          </a:xfrm>
        </p:grpSpPr>
        <p:sp>
          <p:nvSpPr>
            <p:cNvPr id="26634" name="Rectangle 12"/>
            <p:cNvSpPr>
              <a:spLocks noChangeArrowheads="1"/>
            </p:cNvSpPr>
            <p:nvPr/>
          </p:nvSpPr>
          <p:spPr bwMode="auto">
            <a:xfrm flipV="1">
              <a:off x="2400" y="1584"/>
              <a:ext cx="1248" cy="240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5" name="Rectangle 13"/>
            <p:cNvSpPr>
              <a:spLocks noChangeArrowheads="1"/>
            </p:cNvSpPr>
            <p:nvPr/>
          </p:nvSpPr>
          <p:spPr bwMode="auto">
            <a:xfrm flipV="1">
              <a:off x="2400" y="1248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 err="1">
                  <a:latin typeface="Consolas" charset="0"/>
                  <a:ea typeface="Consolas" charset="0"/>
                  <a:cs typeface="Consolas" charset="0"/>
                </a:rPr>
                <a:t>kernel_read</a:t>
              </a:r>
              <a:endParaRPr lang="en-US" altLang="ko-KR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6" name="Arc 14"/>
            <p:cNvSpPr>
              <a:spLocks/>
            </p:cNvSpPr>
            <p:nvPr/>
          </p:nvSpPr>
          <p:spPr bwMode="auto">
            <a:xfrm flipH="1">
              <a:off x="2112" y="1056"/>
              <a:ext cx="288" cy="384"/>
            </a:xfrm>
            <a:custGeom>
              <a:avLst/>
              <a:gdLst>
                <a:gd name="T0" fmla="*/ 0 w 21600"/>
                <a:gd name="T1" fmla="*/ 0 h 43068"/>
                <a:gd name="T2" fmla="*/ 0 w 21600"/>
                <a:gd name="T3" fmla="*/ 3 h 43068"/>
                <a:gd name="T4" fmla="*/ 0 w 21600"/>
                <a:gd name="T5" fmla="*/ 2 h 430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06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</a:path>
                <a:path w="21600" h="4306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2607"/>
                    <a:pt x="13322" y="41853"/>
                    <a:pt x="2383" y="43068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26637" name="Text Box 15"/>
            <p:cNvSpPr txBox="1">
              <a:spLocks noChangeArrowheads="1"/>
            </p:cNvSpPr>
            <p:nvPr/>
          </p:nvSpPr>
          <p:spPr bwMode="auto">
            <a:xfrm>
              <a:off x="1202" y="1152"/>
              <a:ext cx="824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Trap to OS</a:t>
              </a:r>
            </a:p>
          </p:txBody>
        </p:sp>
        <p:sp>
          <p:nvSpPr>
            <p:cNvPr id="26638" name="Rectangle 16"/>
            <p:cNvSpPr>
              <a:spLocks noChangeArrowheads="1"/>
            </p:cNvSpPr>
            <p:nvPr/>
          </p:nvSpPr>
          <p:spPr bwMode="auto">
            <a:xfrm>
              <a:off x="2400" y="1824"/>
              <a:ext cx="1248" cy="288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</p:grp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153400" cy="533400"/>
          </a:xfrm>
        </p:spPr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What happens when thread blocks on I/O?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3505200"/>
            <a:ext cx="8077200" cy="3048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What happens when a thread requests a block of data from the file system?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User code invokes a system call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Read operation is initiated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Run new thread/switch</a:t>
            </a:r>
          </a:p>
          <a:p>
            <a:pPr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Thread communication similar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Wait for Signal/Join</a:t>
            </a:r>
          </a:p>
          <a:p>
            <a:pPr lvl="1">
              <a:lnSpc>
                <a:spcPct val="80000"/>
              </a:lnSpc>
            </a:pPr>
            <a:r>
              <a:rPr lang="en-US" altLang="ko-KR" smtClean="0">
                <a:ea typeface="Gulim" panose="020B0600000101010101" pitchFamily="34" charset="-127"/>
              </a:rPr>
              <a:t>Networking</a:t>
            </a:r>
          </a:p>
          <a:p>
            <a:pPr lvl="1">
              <a:lnSpc>
                <a:spcPct val="80000"/>
              </a:lnSpc>
            </a:pPr>
            <a:endParaRPr lang="ko-KR" altLang="en-US" smtClean="0">
              <a:ea typeface="Gulim" panose="020B0600000101010101" pitchFamily="34" charset="-127"/>
            </a:endParaRP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5932488" y="965200"/>
            <a:ext cx="1981200" cy="6096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CopyFile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5932488" y="1574800"/>
            <a:ext cx="1981200" cy="533400"/>
          </a:xfrm>
          <a:prstGeom prst="rect">
            <a:avLst/>
          </a:prstGeom>
          <a:solidFill>
            <a:srgbClr val="00FFFF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r>
              <a:rPr lang="en-US" altLang="ko-KR">
                <a:latin typeface="Consolas" charset="0"/>
                <a:ea typeface="Consolas" charset="0"/>
                <a:cs typeface="Consolas" charset="0"/>
              </a:rPr>
              <a:t>read</a:t>
            </a:r>
          </a:p>
        </p:txBody>
      </p: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8075613" y="1377369"/>
            <a:ext cx="369874" cy="1661107"/>
            <a:chOff x="4606" y="816"/>
            <a:chExt cx="234" cy="1152"/>
          </a:xfrm>
        </p:grpSpPr>
        <p:sp>
          <p:nvSpPr>
            <p:cNvPr id="26632" name="Text Box 19"/>
            <p:cNvSpPr txBox="1">
              <a:spLocks noChangeArrowheads="1"/>
            </p:cNvSpPr>
            <p:nvPr/>
          </p:nvSpPr>
          <p:spPr bwMode="auto">
            <a:xfrm rot="5400000">
              <a:off x="4196" y="1273"/>
              <a:ext cx="1053" cy="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26633" name="Line 20"/>
            <p:cNvSpPr>
              <a:spLocks noChangeShapeType="1"/>
            </p:cNvSpPr>
            <p:nvPr/>
          </p:nvSpPr>
          <p:spPr bwMode="auto">
            <a:xfrm>
              <a:off x="4608" y="816"/>
              <a:ext cx="0" cy="11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7176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8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8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8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8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8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88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>
                <a:ea typeface="Gulim" panose="020B0600000101010101" pitchFamily="34" charset="-127"/>
              </a:rPr>
              <a:t>External Events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914400"/>
            <a:ext cx="7924800" cy="5791200"/>
          </a:xfrm>
        </p:spPr>
        <p:txBody>
          <a:bodyPr>
            <a:normAutofit/>
          </a:bodyPr>
          <a:lstStyle/>
          <a:p>
            <a:r>
              <a:rPr lang="en-US" altLang="ko-KR" dirty="0" smtClean="0">
                <a:ea typeface="Gulim" panose="020B0600000101010101" pitchFamily="34" charset="-127"/>
              </a:rPr>
              <a:t>What happens if thread never does any I/O, never waits, and never yields control?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Could the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ComputePI</a:t>
            </a:r>
            <a:r>
              <a:rPr lang="en-US" altLang="ko-KR" dirty="0" smtClean="0">
                <a:ea typeface="Gulim" panose="020B0600000101010101" pitchFamily="34" charset="-127"/>
              </a:rPr>
              <a:t> program grab all resources and never release the processor?</a:t>
            </a:r>
          </a:p>
          <a:p>
            <a:pPr lvl="2"/>
            <a:r>
              <a:rPr lang="en-US" altLang="ko-KR" dirty="0" smtClean="0">
                <a:ea typeface="Gulim" panose="020B0600000101010101" pitchFamily="34" charset="-127"/>
              </a:rPr>
              <a:t>What if it didn’t print to console?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Must find way that dispatcher can regain control!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Answer: </a:t>
            </a:r>
            <a:r>
              <a:rPr lang="en-US" altLang="ko-KR" dirty="0">
                <a:ea typeface="Gulim" panose="020B0600000101010101" pitchFamily="34" charset="-127"/>
              </a:rPr>
              <a:t>u</a:t>
            </a:r>
            <a:r>
              <a:rPr lang="en-US" altLang="ko-KR" dirty="0" smtClean="0">
                <a:ea typeface="Gulim" panose="020B0600000101010101" pitchFamily="34" charset="-127"/>
              </a:rPr>
              <a:t>tilize external </a:t>
            </a:r>
            <a:r>
              <a:rPr lang="en-US" altLang="ko-KR" dirty="0">
                <a:ea typeface="Gulim" panose="020B0600000101010101" pitchFamily="34" charset="-127"/>
              </a:rPr>
              <a:t>e</a:t>
            </a:r>
            <a:r>
              <a:rPr lang="en-US" altLang="ko-KR" dirty="0" smtClean="0">
                <a:ea typeface="Gulim" panose="020B0600000101010101" pitchFamily="34" charset="-127"/>
              </a:rPr>
              <a:t>vents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Interrupts: signals from hardware or software that stop the running code and jump to kernel</a:t>
            </a:r>
          </a:p>
          <a:p>
            <a:pPr lvl="1"/>
            <a:r>
              <a:rPr lang="en-US" altLang="ko-KR" dirty="0" smtClean="0">
                <a:ea typeface="Gulim" panose="020B0600000101010101" pitchFamily="34" charset="-127"/>
              </a:rPr>
              <a:t>Timer: like an alarm clock that goes off every some milliseconds</a:t>
            </a:r>
          </a:p>
          <a:p>
            <a:pPr lvl="4"/>
            <a:endParaRPr lang="en-US" altLang="ko-KR" dirty="0" smtClean="0">
              <a:ea typeface="Gulim" panose="020B0600000101010101" pitchFamily="34" charset="-127"/>
            </a:endParaRPr>
          </a:p>
          <a:p>
            <a:r>
              <a:rPr lang="en-US" altLang="ko-KR" dirty="0" smtClean="0">
                <a:ea typeface="Gulim" panose="020B0600000101010101" pitchFamily="34" charset="-127"/>
              </a:rPr>
              <a:t>If we make sure that external events occur frequently enough, can ensure dispatcher runs</a:t>
            </a:r>
          </a:p>
          <a:p>
            <a:pPr lvl="1"/>
            <a:endParaRPr lang="ko-KR" altLang="en-US" dirty="0" smtClean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0945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524000"/>
            <a:ext cx="1749425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Recall: Interrupt Controller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3843338"/>
            <a:ext cx="8839200" cy="2913062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Interrupts invoked with interrupt lines from devices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Interrupt controller chooses interrupt request to honor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Interrupt identity specified with ID line </a:t>
            </a:r>
            <a:endParaRPr lang="en-US" altLang="ko-KR" dirty="0" smtClean="0">
              <a:ea typeface="굴림" panose="020B0600000101010101" pitchFamily="34" charset="-127"/>
            </a:endParaRP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Mask enables/disables interrupts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Priority encoder picks highest enabled interrupt </a:t>
            </a:r>
          </a:p>
          <a:p>
            <a:pPr lvl="1">
              <a:lnSpc>
                <a:spcPct val="85000"/>
              </a:lnSpc>
              <a:spcBef>
                <a:spcPct val="15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Software Interrupt Set/Cleared by Software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CPU can disable all interrupts with internal flag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Non-</a:t>
            </a:r>
            <a:r>
              <a:rPr lang="en-US" altLang="ko-KR" sz="2200" dirty="0" err="1">
                <a:ea typeface="굴림" panose="020B0600000101010101" pitchFamily="34" charset="-127"/>
              </a:rPr>
              <a:t>Maskable</a:t>
            </a:r>
            <a:r>
              <a:rPr lang="en-US" altLang="ko-KR" sz="2200" dirty="0">
                <a:ea typeface="굴림" panose="020B0600000101010101" pitchFamily="34" charset="-127"/>
              </a:rPr>
              <a:t> Interrupt line (NMI) can’t be disabled</a:t>
            </a:r>
          </a:p>
        </p:txBody>
      </p:sp>
      <p:sp>
        <p:nvSpPr>
          <p:cNvPr id="9221" name="Text Box 55"/>
          <p:cNvSpPr txBox="1">
            <a:spLocks noChangeArrowheads="1"/>
          </p:cNvSpPr>
          <p:nvPr/>
        </p:nvSpPr>
        <p:spPr bwMode="auto">
          <a:xfrm>
            <a:off x="1219200" y="3429000"/>
            <a:ext cx="10424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Network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4195763" y="1993384"/>
            <a:ext cx="2503487" cy="369332"/>
          </a:xfrm>
          <a:prstGeom prst="rect">
            <a:avLst/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23" name="Group 60"/>
          <p:cNvGrpSpPr>
            <a:grpSpLocks/>
          </p:cNvGrpSpPr>
          <p:nvPr/>
        </p:nvGrpSpPr>
        <p:grpSpPr bwMode="auto">
          <a:xfrm>
            <a:off x="6592887" y="1465264"/>
            <a:ext cx="1155700" cy="293687"/>
            <a:chOff x="3527" y="1190"/>
            <a:chExt cx="710" cy="178"/>
          </a:xfrm>
        </p:grpSpPr>
        <p:sp>
          <p:nvSpPr>
            <p:cNvPr id="9251" name="Line 11"/>
            <p:cNvSpPr>
              <a:spLocks noChangeShapeType="1"/>
            </p:cNvSpPr>
            <p:nvPr/>
          </p:nvSpPr>
          <p:spPr bwMode="auto">
            <a:xfrm>
              <a:off x="3527" y="1190"/>
              <a:ext cx="71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2" name="Line 12"/>
            <p:cNvSpPr>
              <a:spLocks noChangeShapeType="1"/>
            </p:cNvSpPr>
            <p:nvPr/>
          </p:nvSpPr>
          <p:spPr bwMode="auto">
            <a:xfrm>
              <a:off x="3527" y="1368"/>
              <a:ext cx="66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9224" name="Line 13"/>
          <p:cNvSpPr>
            <a:spLocks noChangeShapeType="1"/>
          </p:cNvSpPr>
          <p:nvPr/>
        </p:nvSpPr>
        <p:spPr bwMode="auto">
          <a:xfrm flipH="1">
            <a:off x="7110413" y="1335088"/>
            <a:ext cx="130175" cy="258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5" name="Text Box 14"/>
          <p:cNvSpPr txBox="1">
            <a:spLocks noChangeArrowheads="1"/>
          </p:cNvSpPr>
          <p:nvPr/>
        </p:nvSpPr>
        <p:spPr bwMode="auto">
          <a:xfrm>
            <a:off x="6772275" y="1011238"/>
            <a:ext cx="6655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IntID</a:t>
            </a:r>
          </a:p>
        </p:txBody>
      </p:sp>
      <p:sp>
        <p:nvSpPr>
          <p:cNvPr id="9226" name="Text Box 15"/>
          <p:cNvSpPr txBox="1">
            <a:spLocks noChangeArrowheads="1"/>
          </p:cNvSpPr>
          <p:nvPr/>
        </p:nvSpPr>
        <p:spPr bwMode="auto">
          <a:xfrm>
            <a:off x="6569075" y="1828800"/>
            <a:ext cx="10338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sp>
        <p:nvSpPr>
          <p:cNvPr id="9227" name="Rectangle 16"/>
          <p:cNvSpPr>
            <a:spLocks noChangeArrowheads="1"/>
          </p:cNvSpPr>
          <p:nvPr/>
        </p:nvSpPr>
        <p:spPr bwMode="auto">
          <a:xfrm>
            <a:off x="5718175" y="779464"/>
            <a:ext cx="455613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 Mask</a:t>
            </a:r>
          </a:p>
        </p:txBody>
      </p:sp>
      <p:sp>
        <p:nvSpPr>
          <p:cNvPr id="9228" name="Freeform 36"/>
          <p:cNvSpPr>
            <a:spLocks/>
          </p:cNvSpPr>
          <p:nvPr/>
        </p:nvSpPr>
        <p:spPr bwMode="auto">
          <a:xfrm>
            <a:off x="5411788" y="2303464"/>
            <a:ext cx="306387" cy="714375"/>
          </a:xfrm>
          <a:custGeom>
            <a:avLst/>
            <a:gdLst>
              <a:gd name="T0" fmla="*/ 0 w 240"/>
              <a:gd name="T1" fmla="*/ 714375 h 624"/>
              <a:gd name="T2" fmla="*/ 0 w 240"/>
              <a:gd name="T3" fmla="*/ 0 h 624"/>
              <a:gd name="T4" fmla="*/ 306387 w 240"/>
              <a:gd name="T5" fmla="*/ 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624">
                <a:moveTo>
                  <a:pt x="0" y="624"/>
                </a:moveTo>
                <a:lnTo>
                  <a:pt x="0" y="0"/>
                </a:lnTo>
                <a:lnTo>
                  <a:pt x="240" y="0"/>
                </a:ln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29" name="AutoShape 41"/>
          <p:cNvSpPr>
            <a:spLocks noChangeArrowheads="1"/>
          </p:cNvSpPr>
          <p:nvPr/>
        </p:nvSpPr>
        <p:spPr bwMode="auto">
          <a:xfrm rot="-8552390">
            <a:off x="6699250" y="2039939"/>
            <a:ext cx="1133475" cy="1011237"/>
          </a:xfrm>
          <a:custGeom>
            <a:avLst/>
            <a:gdLst>
              <a:gd name="T0" fmla="*/ 756122 w 21600"/>
              <a:gd name="T1" fmla="*/ 0 h 21600"/>
              <a:gd name="T2" fmla="*/ 756122 w 21600"/>
              <a:gd name="T3" fmla="*/ 569195 h 21600"/>
              <a:gd name="T4" fmla="*/ 76877 w 21600"/>
              <a:gd name="T5" fmla="*/ 1011237 h 21600"/>
              <a:gd name="T6" fmla="*/ 1133475 w 21600"/>
              <a:gd name="T7" fmla="*/ 284598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4646 h 21600"/>
              <a:gd name="T14" fmla="*/ 19905 w 21600"/>
              <a:gd name="T15" fmla="*/ 751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4409" y="0"/>
                </a:lnTo>
                <a:lnTo>
                  <a:pt x="14409" y="4646"/>
                </a:lnTo>
                <a:lnTo>
                  <a:pt x="12427" y="4646"/>
                </a:lnTo>
                <a:cubicBezTo>
                  <a:pt x="5564" y="4646"/>
                  <a:pt x="0" y="8009"/>
                  <a:pt x="0" y="12158"/>
                </a:cubicBezTo>
                <a:lnTo>
                  <a:pt x="0" y="21600"/>
                </a:lnTo>
                <a:lnTo>
                  <a:pt x="2929" y="21600"/>
                </a:lnTo>
                <a:lnTo>
                  <a:pt x="2929" y="12158"/>
                </a:lnTo>
                <a:cubicBezTo>
                  <a:pt x="2929" y="9592"/>
                  <a:pt x="7181" y="7512"/>
                  <a:pt x="12427" y="7512"/>
                </a:cubicBezTo>
                <a:lnTo>
                  <a:pt x="14409" y="7512"/>
                </a:lnTo>
                <a:lnTo>
                  <a:pt x="14409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0" name="Text Box 42"/>
          <p:cNvSpPr txBox="1">
            <a:spLocks noChangeArrowheads="1"/>
          </p:cNvSpPr>
          <p:nvPr/>
        </p:nvSpPr>
        <p:spPr bwMode="auto">
          <a:xfrm>
            <a:off x="7010399" y="2949575"/>
            <a:ext cx="9309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Control</a:t>
            </a:r>
          </a:p>
        </p:txBody>
      </p:sp>
      <p:sp>
        <p:nvSpPr>
          <p:cNvPr id="9231" name="Rectangle 44"/>
          <p:cNvSpPr>
            <a:spLocks noChangeArrowheads="1"/>
          </p:cNvSpPr>
          <p:nvPr/>
        </p:nvSpPr>
        <p:spPr bwMode="auto">
          <a:xfrm>
            <a:off x="5046663" y="3021013"/>
            <a:ext cx="1271587" cy="646112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Interrupt</a:t>
            </a:r>
          </a:p>
        </p:txBody>
      </p:sp>
      <p:grpSp>
        <p:nvGrpSpPr>
          <p:cNvPr id="9232" name="Group 61"/>
          <p:cNvGrpSpPr>
            <a:grpSpLocks/>
          </p:cNvGrpSpPr>
          <p:nvPr/>
        </p:nvGrpSpPr>
        <p:grpSpPr bwMode="auto">
          <a:xfrm>
            <a:off x="8283575" y="2670177"/>
            <a:ext cx="602032" cy="950659"/>
            <a:chOff x="4578" y="2034"/>
            <a:chExt cx="413" cy="651"/>
          </a:xfrm>
        </p:grpSpPr>
        <p:sp>
          <p:nvSpPr>
            <p:cNvPr id="9249" name="Line 46"/>
            <p:cNvSpPr>
              <a:spLocks noChangeShapeType="1"/>
            </p:cNvSpPr>
            <p:nvPr/>
          </p:nvSpPr>
          <p:spPr bwMode="auto">
            <a:xfrm flipV="1">
              <a:off x="4815" y="2034"/>
              <a:ext cx="0" cy="399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50" name="Text Box 47"/>
            <p:cNvSpPr txBox="1">
              <a:spLocks noChangeArrowheads="1"/>
            </p:cNvSpPr>
            <p:nvPr/>
          </p:nvSpPr>
          <p:spPr bwMode="auto">
            <a:xfrm>
              <a:off x="4578" y="2432"/>
              <a:ext cx="413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NMI</a:t>
              </a:r>
            </a:p>
          </p:txBody>
        </p:sp>
      </p:grpSp>
      <p:sp>
        <p:nvSpPr>
          <p:cNvPr id="9233" name="Oval 8"/>
          <p:cNvSpPr>
            <a:spLocks noChangeArrowheads="1"/>
          </p:cNvSpPr>
          <p:nvPr/>
        </p:nvSpPr>
        <p:spPr bwMode="auto">
          <a:xfrm>
            <a:off x="7678737" y="685801"/>
            <a:ext cx="1922462" cy="2036763"/>
          </a:xfrm>
          <a:prstGeom prst="ellipse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4" name="Text Box 6"/>
          <p:cNvSpPr txBox="1">
            <a:spLocks noChangeArrowheads="1"/>
          </p:cNvSpPr>
          <p:nvPr/>
        </p:nvSpPr>
        <p:spPr bwMode="auto">
          <a:xfrm>
            <a:off x="8229599" y="1143001"/>
            <a:ext cx="685800" cy="4476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32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</p:txBody>
      </p:sp>
      <p:sp>
        <p:nvSpPr>
          <p:cNvPr id="9235" name="Line 40"/>
          <p:cNvSpPr>
            <a:spLocks noChangeShapeType="1"/>
          </p:cNvSpPr>
          <p:nvPr/>
        </p:nvSpPr>
        <p:spPr bwMode="auto">
          <a:xfrm>
            <a:off x="4506912" y="1982788"/>
            <a:ext cx="1200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6" name="Line 37"/>
          <p:cNvSpPr>
            <a:spLocks noChangeShapeType="1"/>
          </p:cNvSpPr>
          <p:nvPr/>
        </p:nvSpPr>
        <p:spPr bwMode="auto">
          <a:xfrm>
            <a:off x="3886200" y="1012825"/>
            <a:ext cx="18208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7" name="Line 38"/>
          <p:cNvSpPr>
            <a:spLocks noChangeShapeType="1"/>
          </p:cNvSpPr>
          <p:nvPr/>
        </p:nvSpPr>
        <p:spPr bwMode="auto">
          <a:xfrm>
            <a:off x="3352800" y="1336675"/>
            <a:ext cx="23542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8" name="Line 39"/>
          <p:cNvSpPr>
            <a:spLocks noChangeShapeType="1"/>
          </p:cNvSpPr>
          <p:nvPr/>
        </p:nvSpPr>
        <p:spPr bwMode="auto">
          <a:xfrm>
            <a:off x="3429000" y="1658938"/>
            <a:ext cx="2278063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39" name="Line 52"/>
          <p:cNvSpPr>
            <a:spLocks noChangeShapeType="1"/>
          </p:cNvSpPr>
          <p:nvPr/>
        </p:nvSpPr>
        <p:spPr bwMode="auto">
          <a:xfrm>
            <a:off x="1752599" y="457200"/>
            <a:ext cx="0" cy="294163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0" name="Line 53"/>
          <p:cNvSpPr>
            <a:spLocks noChangeShapeType="1"/>
          </p:cNvSpPr>
          <p:nvPr/>
        </p:nvSpPr>
        <p:spPr bwMode="auto">
          <a:xfrm flipV="1">
            <a:off x="1752599" y="2112963"/>
            <a:ext cx="533400" cy="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1" name="Rectangle 59"/>
          <p:cNvSpPr>
            <a:spLocks noChangeArrowheads="1"/>
          </p:cNvSpPr>
          <p:nvPr/>
        </p:nvSpPr>
        <p:spPr bwMode="auto">
          <a:xfrm>
            <a:off x="6138863" y="779464"/>
            <a:ext cx="454025" cy="18129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Priority Encoder</a:t>
            </a:r>
          </a:p>
        </p:txBody>
      </p:sp>
      <p:sp>
        <p:nvSpPr>
          <p:cNvPr id="9242" name="Rectangle 45"/>
          <p:cNvSpPr>
            <a:spLocks noChangeArrowheads="1"/>
          </p:cNvSpPr>
          <p:nvPr/>
        </p:nvSpPr>
        <p:spPr bwMode="auto">
          <a:xfrm rot="5400000">
            <a:off x="3937000" y="2244726"/>
            <a:ext cx="1358900" cy="45402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b="0">
                <a:latin typeface="Gill Sans" charset="0"/>
                <a:ea typeface="Gill Sans" charset="0"/>
                <a:cs typeface="Gill Sans" charset="0"/>
              </a:rPr>
              <a:t>Timer</a:t>
            </a:r>
          </a:p>
        </p:txBody>
      </p:sp>
      <p:sp>
        <p:nvSpPr>
          <p:cNvPr id="9243" name="cddrive"/>
          <p:cNvSpPr>
            <a:spLocks noEditPoints="1" noChangeArrowheads="1"/>
          </p:cNvSpPr>
          <p:nvPr/>
        </p:nvSpPr>
        <p:spPr bwMode="auto">
          <a:xfrm>
            <a:off x="2362199" y="228600"/>
            <a:ext cx="1295400" cy="647700"/>
          </a:xfrm>
          <a:custGeom>
            <a:avLst/>
            <a:gdLst>
              <a:gd name="T0" fmla="*/ 647700 w 21600"/>
              <a:gd name="T1" fmla="*/ 0 h 21600"/>
              <a:gd name="T2" fmla="*/ 1295400 w 21600"/>
              <a:gd name="T3" fmla="*/ 323850 h 21600"/>
              <a:gd name="T4" fmla="*/ 647700 w 21600"/>
              <a:gd name="T5" fmla="*/ 647700 h 21600"/>
              <a:gd name="T6" fmla="*/ 0 w 21600"/>
              <a:gd name="T7" fmla="*/ 32385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86 w 21600"/>
              <a:gd name="T13" fmla="*/ 23059 h 21600"/>
              <a:gd name="T14" fmla="*/ 21005 w 21600"/>
              <a:gd name="T15" fmla="*/ 3050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2563" y="12259"/>
                </a:moveTo>
                <a:lnTo>
                  <a:pt x="2563" y="12843"/>
                </a:lnTo>
                <a:lnTo>
                  <a:pt x="2746" y="13427"/>
                </a:lnTo>
                <a:lnTo>
                  <a:pt x="2929" y="14303"/>
                </a:lnTo>
                <a:lnTo>
                  <a:pt x="3112" y="14886"/>
                </a:lnTo>
                <a:lnTo>
                  <a:pt x="3478" y="15470"/>
                </a:lnTo>
                <a:lnTo>
                  <a:pt x="3844" y="16054"/>
                </a:lnTo>
                <a:lnTo>
                  <a:pt x="4393" y="16638"/>
                </a:lnTo>
                <a:lnTo>
                  <a:pt x="4942" y="17222"/>
                </a:lnTo>
                <a:lnTo>
                  <a:pt x="5492" y="17514"/>
                </a:lnTo>
                <a:lnTo>
                  <a:pt x="6224" y="18097"/>
                </a:lnTo>
                <a:lnTo>
                  <a:pt x="6773" y="18389"/>
                </a:lnTo>
                <a:lnTo>
                  <a:pt x="7505" y="18681"/>
                </a:lnTo>
                <a:lnTo>
                  <a:pt x="8237" y="18973"/>
                </a:lnTo>
                <a:lnTo>
                  <a:pt x="9153" y="18973"/>
                </a:lnTo>
                <a:lnTo>
                  <a:pt x="9885" y="19265"/>
                </a:lnTo>
                <a:lnTo>
                  <a:pt x="10800" y="19265"/>
                </a:lnTo>
                <a:lnTo>
                  <a:pt x="11532" y="19265"/>
                </a:lnTo>
                <a:lnTo>
                  <a:pt x="12447" y="18973"/>
                </a:lnTo>
                <a:lnTo>
                  <a:pt x="13180" y="18973"/>
                </a:lnTo>
                <a:lnTo>
                  <a:pt x="13912" y="18681"/>
                </a:lnTo>
                <a:lnTo>
                  <a:pt x="14644" y="18389"/>
                </a:lnTo>
                <a:lnTo>
                  <a:pt x="15376" y="18097"/>
                </a:lnTo>
                <a:lnTo>
                  <a:pt x="16108" y="17514"/>
                </a:lnTo>
                <a:lnTo>
                  <a:pt x="16658" y="17222"/>
                </a:lnTo>
                <a:lnTo>
                  <a:pt x="17207" y="16638"/>
                </a:lnTo>
                <a:lnTo>
                  <a:pt x="17573" y="16054"/>
                </a:lnTo>
                <a:lnTo>
                  <a:pt x="18122" y="15470"/>
                </a:lnTo>
                <a:lnTo>
                  <a:pt x="18305" y="14886"/>
                </a:lnTo>
                <a:lnTo>
                  <a:pt x="18671" y="14303"/>
                </a:lnTo>
                <a:lnTo>
                  <a:pt x="18854" y="13427"/>
                </a:lnTo>
                <a:lnTo>
                  <a:pt x="19037" y="12843"/>
                </a:lnTo>
                <a:lnTo>
                  <a:pt x="19037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563" y="12259"/>
                </a:moveTo>
                <a:lnTo>
                  <a:pt x="9153" y="12259"/>
                </a:lnTo>
                <a:lnTo>
                  <a:pt x="9153" y="12551"/>
                </a:lnTo>
                <a:lnTo>
                  <a:pt x="9336" y="12843"/>
                </a:lnTo>
                <a:lnTo>
                  <a:pt x="9519" y="13135"/>
                </a:lnTo>
                <a:lnTo>
                  <a:pt x="9702" y="13135"/>
                </a:lnTo>
                <a:lnTo>
                  <a:pt x="9885" y="13427"/>
                </a:lnTo>
                <a:lnTo>
                  <a:pt x="10068" y="13719"/>
                </a:lnTo>
                <a:lnTo>
                  <a:pt x="10434" y="13719"/>
                </a:lnTo>
                <a:lnTo>
                  <a:pt x="10800" y="13719"/>
                </a:lnTo>
                <a:lnTo>
                  <a:pt x="10983" y="13719"/>
                </a:lnTo>
                <a:lnTo>
                  <a:pt x="11349" y="13719"/>
                </a:lnTo>
                <a:lnTo>
                  <a:pt x="11715" y="13427"/>
                </a:lnTo>
                <a:lnTo>
                  <a:pt x="11898" y="13135"/>
                </a:lnTo>
                <a:lnTo>
                  <a:pt x="12081" y="13135"/>
                </a:lnTo>
                <a:lnTo>
                  <a:pt x="12264" y="12843"/>
                </a:lnTo>
                <a:lnTo>
                  <a:pt x="12264" y="12551"/>
                </a:lnTo>
                <a:lnTo>
                  <a:pt x="12264" y="12259"/>
                </a:lnTo>
                <a:lnTo>
                  <a:pt x="9153" y="12259"/>
                </a:lnTo>
                <a:lnTo>
                  <a:pt x="2563" y="12259"/>
                </a:lnTo>
                <a:close/>
              </a:path>
              <a:path w="21600" h="21600" extrusionOk="0">
                <a:moveTo>
                  <a:pt x="21600" y="7589"/>
                </a:moveTo>
                <a:lnTo>
                  <a:pt x="17756" y="0"/>
                </a:lnTo>
                <a:lnTo>
                  <a:pt x="10800" y="0"/>
                </a:lnTo>
                <a:lnTo>
                  <a:pt x="3844" y="0"/>
                </a:lnTo>
                <a:lnTo>
                  <a:pt x="0" y="7589"/>
                </a:lnTo>
                <a:lnTo>
                  <a:pt x="0" y="10800"/>
                </a:lnTo>
                <a:lnTo>
                  <a:pt x="0" y="18097"/>
                </a:lnTo>
                <a:lnTo>
                  <a:pt x="1464" y="18097"/>
                </a:lnTo>
                <a:lnTo>
                  <a:pt x="1464" y="21600"/>
                </a:lnTo>
                <a:lnTo>
                  <a:pt x="10800" y="21600"/>
                </a:lnTo>
                <a:lnTo>
                  <a:pt x="19953" y="21600"/>
                </a:lnTo>
                <a:lnTo>
                  <a:pt x="19953" y="18097"/>
                </a:lnTo>
                <a:lnTo>
                  <a:pt x="21600" y="18097"/>
                </a:lnTo>
                <a:lnTo>
                  <a:pt x="21600" y="11092"/>
                </a:lnTo>
                <a:lnTo>
                  <a:pt x="21600" y="7589"/>
                </a:lnTo>
              </a:path>
              <a:path w="21600" h="21600" extrusionOk="0">
                <a:moveTo>
                  <a:pt x="1647" y="18097"/>
                </a:moveTo>
                <a:lnTo>
                  <a:pt x="6407" y="18097"/>
                </a:lnTo>
                <a:moveTo>
                  <a:pt x="19953" y="18097"/>
                </a:moveTo>
                <a:lnTo>
                  <a:pt x="15010" y="18097"/>
                </a:lnTo>
                <a:moveTo>
                  <a:pt x="0" y="7589"/>
                </a:moveTo>
                <a:lnTo>
                  <a:pt x="21417" y="7589"/>
                </a:lnTo>
                <a:lnTo>
                  <a:pt x="21600" y="7589"/>
                </a:lnTo>
              </a:path>
            </a:pathLst>
          </a:custGeom>
          <a:solidFill>
            <a:srgbClr val="00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9244" name="Line 64"/>
          <p:cNvSpPr>
            <a:spLocks noChangeShapeType="1"/>
          </p:cNvSpPr>
          <p:nvPr/>
        </p:nvSpPr>
        <p:spPr bwMode="auto">
          <a:xfrm flipH="1" flipV="1">
            <a:off x="3594099" y="785813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45" name="printer2"/>
          <p:cNvSpPr>
            <a:spLocks noEditPoints="1" noChangeArrowheads="1"/>
          </p:cNvSpPr>
          <p:nvPr/>
        </p:nvSpPr>
        <p:spPr bwMode="auto">
          <a:xfrm>
            <a:off x="2057400" y="990600"/>
            <a:ext cx="1285875" cy="604838"/>
          </a:xfrm>
          <a:custGeom>
            <a:avLst/>
            <a:gdLst>
              <a:gd name="T0" fmla="*/ 635377 w 21600"/>
              <a:gd name="T1" fmla="*/ 0 h 21600"/>
              <a:gd name="T2" fmla="*/ 1142167 w 21600"/>
              <a:gd name="T3" fmla="*/ 0 h 21600"/>
              <a:gd name="T4" fmla="*/ 1285875 w 21600"/>
              <a:gd name="T5" fmla="*/ 131692 h 21600"/>
              <a:gd name="T6" fmla="*/ 1285875 w 21600"/>
              <a:gd name="T7" fmla="*/ 302419 h 21600"/>
              <a:gd name="T8" fmla="*/ 1285875 w 21600"/>
              <a:gd name="T9" fmla="*/ 463373 h 21600"/>
              <a:gd name="T10" fmla="*/ 1074063 w 21600"/>
              <a:gd name="T11" fmla="*/ 604838 h 21600"/>
              <a:gd name="T12" fmla="*/ 635377 w 21600"/>
              <a:gd name="T13" fmla="*/ 604838 h 21600"/>
              <a:gd name="T14" fmla="*/ 189071 w 21600"/>
              <a:gd name="T15" fmla="*/ 604838 h 21600"/>
              <a:gd name="T16" fmla="*/ 0 w 21600"/>
              <a:gd name="T17" fmla="*/ 463373 h 21600"/>
              <a:gd name="T18" fmla="*/ 0 w 21600"/>
              <a:gd name="T19" fmla="*/ 302419 h 21600"/>
              <a:gd name="T20" fmla="*/ 0 w 21600"/>
              <a:gd name="T21" fmla="*/ 131692 h 21600"/>
              <a:gd name="T22" fmla="*/ 143708 w 21600"/>
              <a:gd name="T23" fmla="*/ 0 h 2160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1397 w 21600"/>
              <a:gd name="T37" fmla="*/ 23298 h 21600"/>
              <a:gd name="T38" fmla="*/ 20266 w 21600"/>
              <a:gd name="T39" fmla="*/ 31137 h 2160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1600" h="21600" extrusionOk="0">
                <a:moveTo>
                  <a:pt x="10673" y="0"/>
                </a:moveTo>
                <a:lnTo>
                  <a:pt x="19186" y="0"/>
                </a:lnTo>
                <a:lnTo>
                  <a:pt x="21600" y="4703"/>
                </a:lnTo>
                <a:lnTo>
                  <a:pt x="21600" y="10800"/>
                </a:lnTo>
                <a:lnTo>
                  <a:pt x="21600" y="16548"/>
                </a:lnTo>
                <a:lnTo>
                  <a:pt x="18042" y="16548"/>
                </a:lnTo>
                <a:lnTo>
                  <a:pt x="18042" y="21600"/>
                </a:lnTo>
                <a:lnTo>
                  <a:pt x="10673" y="21600"/>
                </a:lnTo>
                <a:lnTo>
                  <a:pt x="3176" y="21600"/>
                </a:lnTo>
                <a:lnTo>
                  <a:pt x="3176" y="16548"/>
                </a:lnTo>
                <a:lnTo>
                  <a:pt x="0" y="16548"/>
                </a:lnTo>
                <a:lnTo>
                  <a:pt x="0" y="10800"/>
                </a:lnTo>
                <a:lnTo>
                  <a:pt x="0" y="4703"/>
                </a:lnTo>
                <a:lnTo>
                  <a:pt x="2414" y="0"/>
                </a:lnTo>
                <a:lnTo>
                  <a:pt x="10673" y="0"/>
                </a:lnTo>
                <a:close/>
              </a:path>
              <a:path w="21600" h="21600" extrusionOk="0">
                <a:moveTo>
                  <a:pt x="0" y="4703"/>
                </a:moveTo>
                <a:lnTo>
                  <a:pt x="3558" y="4703"/>
                </a:lnTo>
                <a:lnTo>
                  <a:pt x="17026" y="4703"/>
                </a:lnTo>
                <a:lnTo>
                  <a:pt x="21600" y="4703"/>
                </a:lnTo>
                <a:lnTo>
                  <a:pt x="0" y="4703"/>
                </a:lnTo>
                <a:moveTo>
                  <a:pt x="16518" y="4703"/>
                </a:moveTo>
                <a:lnTo>
                  <a:pt x="16518" y="10452"/>
                </a:lnTo>
                <a:lnTo>
                  <a:pt x="0" y="10452"/>
                </a:lnTo>
                <a:moveTo>
                  <a:pt x="4320" y="16548"/>
                </a:moveTo>
                <a:lnTo>
                  <a:pt x="4320" y="17419"/>
                </a:lnTo>
                <a:lnTo>
                  <a:pt x="4320" y="20555"/>
                </a:lnTo>
                <a:lnTo>
                  <a:pt x="4320" y="21600"/>
                </a:lnTo>
                <a:lnTo>
                  <a:pt x="4320" y="16548"/>
                </a:lnTo>
                <a:moveTo>
                  <a:pt x="16899" y="16548"/>
                </a:moveTo>
                <a:lnTo>
                  <a:pt x="16899" y="17419"/>
                </a:lnTo>
                <a:lnTo>
                  <a:pt x="16899" y="20555"/>
                </a:lnTo>
                <a:lnTo>
                  <a:pt x="16899" y="21600"/>
                </a:lnTo>
                <a:lnTo>
                  <a:pt x="16899" y="16548"/>
                </a:lnTo>
                <a:moveTo>
                  <a:pt x="15247" y="14981"/>
                </a:moveTo>
                <a:lnTo>
                  <a:pt x="15247" y="10452"/>
                </a:lnTo>
                <a:lnTo>
                  <a:pt x="16899" y="16548"/>
                </a:lnTo>
                <a:lnTo>
                  <a:pt x="18042" y="16548"/>
                </a:lnTo>
                <a:lnTo>
                  <a:pt x="16518" y="10452"/>
                </a:lnTo>
                <a:moveTo>
                  <a:pt x="15247" y="14981"/>
                </a:moveTo>
                <a:lnTo>
                  <a:pt x="15247" y="14981"/>
                </a:lnTo>
                <a:lnTo>
                  <a:pt x="16772" y="17942"/>
                </a:lnTo>
                <a:lnTo>
                  <a:pt x="4447" y="17942"/>
                </a:lnTo>
                <a:lnTo>
                  <a:pt x="5972" y="14981"/>
                </a:lnTo>
                <a:lnTo>
                  <a:pt x="5972" y="10452"/>
                </a:lnTo>
                <a:lnTo>
                  <a:pt x="4320" y="16548"/>
                </a:lnTo>
                <a:lnTo>
                  <a:pt x="3176" y="16548"/>
                </a:lnTo>
                <a:lnTo>
                  <a:pt x="4701" y="10452"/>
                </a:lnTo>
                <a:moveTo>
                  <a:pt x="20202" y="5574"/>
                </a:moveTo>
                <a:lnTo>
                  <a:pt x="20711" y="5574"/>
                </a:lnTo>
                <a:lnTo>
                  <a:pt x="20711" y="7839"/>
                </a:lnTo>
                <a:lnTo>
                  <a:pt x="20202" y="7839"/>
                </a:lnTo>
                <a:lnTo>
                  <a:pt x="20202" y="5574"/>
                </a:lnTo>
                <a:moveTo>
                  <a:pt x="5972" y="14981"/>
                </a:moveTo>
                <a:lnTo>
                  <a:pt x="7496" y="14981"/>
                </a:lnTo>
                <a:lnTo>
                  <a:pt x="13341" y="14981"/>
                </a:lnTo>
                <a:lnTo>
                  <a:pt x="15247" y="14981"/>
                </a:ln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9246" name="Group 68"/>
          <p:cNvGrpSpPr>
            <a:grpSpLocks/>
          </p:cNvGrpSpPr>
          <p:nvPr/>
        </p:nvGrpSpPr>
        <p:grpSpPr bwMode="auto">
          <a:xfrm>
            <a:off x="7848605" y="1828800"/>
            <a:ext cx="1479551" cy="369888"/>
            <a:chOff x="4377" y="758"/>
            <a:chExt cx="932" cy="233"/>
          </a:xfrm>
        </p:grpSpPr>
        <p:sp>
          <p:nvSpPr>
            <p:cNvPr id="9247" name="Rectangle 66"/>
            <p:cNvSpPr>
              <a:spLocks noChangeArrowheads="1"/>
            </p:cNvSpPr>
            <p:nvPr/>
          </p:nvSpPr>
          <p:spPr bwMode="auto">
            <a:xfrm>
              <a:off x="4377" y="807"/>
              <a:ext cx="144" cy="14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48" name="Text Box 67"/>
            <p:cNvSpPr txBox="1">
              <a:spLocks noChangeArrowheads="1"/>
            </p:cNvSpPr>
            <p:nvPr/>
          </p:nvSpPr>
          <p:spPr bwMode="auto">
            <a:xfrm>
              <a:off x="4506" y="758"/>
              <a:ext cx="80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Int Disable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06473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Text Box 3"/>
          <p:cNvSpPr txBox="1">
            <a:spLocks noChangeArrowheads="1"/>
          </p:cNvSpPr>
          <p:nvPr/>
        </p:nvSpPr>
        <p:spPr bwMode="auto">
          <a:xfrm>
            <a:off x="2693989" y="1227943"/>
            <a:ext cx="2657475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add 	$r1,$r2,$r3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subi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$r4,$r1,#4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slli</a:t>
            </a:r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 	$r4,$r4,#2</a:t>
            </a:r>
          </a:p>
          <a:p>
            <a:pPr algn="l"/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...</a:t>
            </a:r>
          </a:p>
        </p:txBody>
      </p:sp>
      <p:grpSp>
        <p:nvGrpSpPr>
          <p:cNvPr id="380945" name="Group 17"/>
          <p:cNvGrpSpPr>
            <a:grpSpLocks/>
          </p:cNvGrpSpPr>
          <p:nvPr/>
        </p:nvGrpSpPr>
        <p:grpSpPr bwMode="auto">
          <a:xfrm rot="-391188">
            <a:off x="4946319" y="1213342"/>
            <a:ext cx="2219325" cy="1016000"/>
            <a:chOff x="2093" y="908"/>
            <a:chExt cx="1398" cy="640"/>
          </a:xfrm>
        </p:grpSpPr>
        <p:sp>
          <p:nvSpPr>
            <p:cNvPr id="28691" name="Line 9"/>
            <p:cNvSpPr>
              <a:spLocks noChangeShapeType="1"/>
            </p:cNvSpPr>
            <p:nvPr/>
          </p:nvSpPr>
          <p:spPr bwMode="auto">
            <a:xfrm rot="-2286349">
              <a:off x="2093" y="1301"/>
              <a:ext cx="1398" cy="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2" name="Text Box 10"/>
            <p:cNvSpPr txBox="1">
              <a:spLocks noChangeArrowheads="1"/>
            </p:cNvSpPr>
            <p:nvPr/>
          </p:nvSpPr>
          <p:spPr bwMode="auto">
            <a:xfrm rot="19313651">
              <a:off x="2140" y="908"/>
              <a:ext cx="1177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PC saved</a:t>
              </a: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Disable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</p:grpSp>
      <p:grpSp>
        <p:nvGrpSpPr>
          <p:cNvPr id="380946" name="Group 18"/>
          <p:cNvGrpSpPr>
            <a:grpSpLocks/>
          </p:cNvGrpSpPr>
          <p:nvPr/>
        </p:nvGrpSpPr>
        <p:grpSpPr bwMode="auto">
          <a:xfrm rot="483410">
            <a:off x="4851760" y="3721036"/>
            <a:ext cx="2286000" cy="923926"/>
            <a:chOff x="2064" y="2472"/>
            <a:chExt cx="1440" cy="582"/>
          </a:xfrm>
        </p:grpSpPr>
        <p:sp>
          <p:nvSpPr>
            <p:cNvPr id="28689" name="Line 11"/>
            <p:cNvSpPr>
              <a:spLocks noChangeShapeType="1"/>
            </p:cNvSpPr>
            <p:nvPr/>
          </p:nvSpPr>
          <p:spPr bwMode="auto">
            <a:xfrm rot="2461539" flipH="1">
              <a:off x="2064" y="268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8690" name="Text Box 12"/>
            <p:cNvSpPr txBox="1">
              <a:spLocks noChangeArrowheads="1"/>
            </p:cNvSpPr>
            <p:nvPr/>
          </p:nvSpPr>
          <p:spPr bwMode="auto">
            <a:xfrm rot="2461539">
              <a:off x="2190" y="2472"/>
              <a:ext cx="113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Restore PC</a:t>
              </a: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Enable all </a:t>
              </a:r>
              <a:r>
                <a:rPr lang="en-US" altLang="ko-KR" sz="2000" b="0" dirty="0" err="1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Ints</a:t>
              </a:r>
              <a:endParaRPr lang="en-US" altLang="ko-KR" sz="2000" b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endParaRPr>
            </a:p>
            <a:p>
              <a:pPr>
                <a:lnSpc>
                  <a:spcPct val="90000"/>
                </a:lnSpc>
              </a:pPr>
              <a:r>
                <a:rPr lang="en-US" altLang="ko-KR" sz="20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</p:grpSp>
      <p:grpSp>
        <p:nvGrpSpPr>
          <p:cNvPr id="380952" name="Group 24"/>
          <p:cNvGrpSpPr>
            <a:grpSpLocks/>
          </p:cNvGrpSpPr>
          <p:nvPr/>
        </p:nvGrpSpPr>
        <p:grpSpPr bwMode="auto">
          <a:xfrm>
            <a:off x="6838953" y="587375"/>
            <a:ext cx="3670302" cy="4770438"/>
            <a:chOff x="3398" y="380"/>
            <a:chExt cx="2312" cy="3005"/>
          </a:xfrm>
        </p:grpSpPr>
        <p:sp>
          <p:nvSpPr>
            <p:cNvPr id="28686" name="Text Box 4"/>
            <p:cNvSpPr txBox="1">
              <a:spLocks noChangeArrowheads="1"/>
            </p:cNvSpPr>
            <p:nvPr/>
          </p:nvSpPr>
          <p:spPr bwMode="auto">
            <a:xfrm>
              <a:off x="3398" y="380"/>
              <a:ext cx="1980" cy="30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623888" algn="l"/>
                </a:tabLs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Raise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(set mask)</a:t>
              </a:r>
            </a:p>
            <a:p>
              <a:pPr algn="l"/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Reenable</a:t>
              </a: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Save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Dispatch to Handler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</a:p>
            <a:p>
              <a:pPr algn="l"/>
              <a:r>
                <a:rPr lang="en-US" altLang="ko-KR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Transfer </a:t>
              </a: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Network Packet </a:t>
              </a:r>
              <a:r>
                <a:rPr lang="en-US" altLang="ko-KR" b="0" dirty="0" smtClean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	from </a:t>
              </a: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hardware</a:t>
              </a:r>
              <a:b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ko-KR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to Kernel Buffers</a:t>
              </a:r>
            </a:p>
            <a:p>
              <a:pPr>
                <a:lnSpc>
                  <a:spcPct val="50000"/>
                </a:lnSpc>
              </a:pPr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  <a:sym typeface="Symbol" panose="05050102010706020507" pitchFamily="18" charset="2"/>
                </a:rPr>
                <a:t>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registers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Clear current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Disable All </a:t>
              </a:r>
              <a:r>
                <a:rPr lang="en-US" altLang="ko-KR" sz="2000" b="0" dirty="0" err="1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Ints</a:t>
              </a:r>
              <a:endParaRPr lang="en-US" altLang="ko-KR" sz="20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Restore priority 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	(clear Mask)</a:t>
              </a:r>
            </a:p>
            <a:p>
              <a:pPr algn="l"/>
              <a:r>
                <a:rPr lang="en-US" altLang="ko-KR" sz="2000" b="0" dirty="0">
                  <a:solidFill>
                    <a:schemeClr val="hlink"/>
                  </a:solidFill>
                  <a:latin typeface="Consolas" charset="0"/>
                  <a:ea typeface="Consolas" charset="0"/>
                  <a:cs typeface="Consolas" charset="0"/>
                </a:rPr>
                <a:t>RTI</a:t>
              </a:r>
            </a:p>
          </p:txBody>
        </p:sp>
        <p:sp>
          <p:nvSpPr>
            <p:cNvPr id="28687" name="AutoShape 13"/>
            <p:cNvSpPr>
              <a:spLocks/>
            </p:cNvSpPr>
            <p:nvPr/>
          </p:nvSpPr>
          <p:spPr bwMode="auto">
            <a:xfrm>
              <a:off x="5182" y="605"/>
              <a:ext cx="288" cy="2496"/>
            </a:xfrm>
            <a:prstGeom prst="rightBrace">
              <a:avLst>
                <a:gd name="adj1" fmla="val 72222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 rot="16200000">
              <a:off x="4714" y="1765"/>
              <a:ext cx="170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ko-KR" altLang="en-US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“</a:t>
              </a:r>
              <a:r>
                <a:rPr lang="en-US" altLang="ko-KR" sz="2400" b="0" dirty="0">
                  <a:solidFill>
                    <a:schemeClr val="accent1"/>
                  </a:solidFill>
                  <a:latin typeface="Gill Sans" charset="0"/>
                  <a:ea typeface="Gill Sans" charset="0"/>
                  <a:cs typeface="Gill Sans" charset="0"/>
                </a:rPr>
                <a:t>Interrupt Handler”</a:t>
              </a:r>
            </a:p>
          </p:txBody>
        </p:sp>
      </p:grpSp>
      <p:sp>
        <p:nvSpPr>
          <p:cNvPr id="28678" name="Rectangle 15"/>
          <p:cNvSpPr>
            <a:spLocks noGrp="1" noChangeArrowheads="1"/>
          </p:cNvSpPr>
          <p:nvPr>
            <p:ph type="title"/>
          </p:nvPr>
        </p:nvSpPr>
        <p:spPr>
          <a:xfrm>
            <a:off x="2289176" y="227013"/>
            <a:ext cx="7540625" cy="3683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Example: Network Interrupt</a:t>
            </a:r>
          </a:p>
        </p:txBody>
      </p:sp>
      <p:sp>
        <p:nvSpPr>
          <p:cNvPr id="380947" name="Rectangle 19"/>
          <p:cNvSpPr>
            <a:spLocks noGrp="1" noChangeArrowheads="1"/>
          </p:cNvSpPr>
          <p:nvPr>
            <p:ph type="body" idx="1"/>
          </p:nvPr>
        </p:nvSpPr>
        <p:spPr>
          <a:xfrm>
            <a:off x="1844675" y="5221288"/>
            <a:ext cx="85344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An interrupt is a hardware-invoked context switch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No separate step to choose what to run next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Always run the interrupt handler immediately</a:t>
            </a:r>
          </a:p>
          <a:p>
            <a:endParaRPr lang="ko-KR" altLang="en-US" dirty="0" smtClean="0">
              <a:ea typeface="굴림" panose="020B0600000101010101" pitchFamily="34" charset="-127"/>
            </a:endParaRPr>
          </a:p>
        </p:txBody>
      </p:sp>
      <p:grpSp>
        <p:nvGrpSpPr>
          <p:cNvPr id="380954" name="Group 26"/>
          <p:cNvGrpSpPr>
            <a:grpSpLocks/>
          </p:cNvGrpSpPr>
          <p:nvPr/>
        </p:nvGrpSpPr>
        <p:grpSpPr bwMode="auto">
          <a:xfrm>
            <a:off x="1600201" y="1541463"/>
            <a:ext cx="3794127" cy="2546352"/>
            <a:chOff x="100" y="971"/>
            <a:chExt cx="2390" cy="1604"/>
          </a:xfrm>
        </p:grpSpPr>
        <p:grpSp>
          <p:nvGrpSpPr>
            <p:cNvPr id="28682" name="Group 20"/>
            <p:cNvGrpSpPr>
              <a:grpSpLocks/>
            </p:cNvGrpSpPr>
            <p:nvPr/>
          </p:nvGrpSpPr>
          <p:grpSpPr bwMode="auto">
            <a:xfrm>
              <a:off x="100" y="971"/>
              <a:ext cx="725" cy="1604"/>
              <a:chOff x="121" y="971"/>
              <a:chExt cx="725" cy="1604"/>
            </a:xfrm>
          </p:grpSpPr>
          <p:sp>
            <p:nvSpPr>
              <p:cNvPr id="28684" name="AutoShape 5"/>
              <p:cNvSpPr>
                <a:spLocks noChangeArrowheads="1"/>
              </p:cNvSpPr>
              <p:nvPr/>
            </p:nvSpPr>
            <p:spPr bwMode="auto">
              <a:xfrm>
                <a:off x="396" y="1565"/>
                <a:ext cx="450" cy="480"/>
              </a:xfrm>
              <a:prstGeom prst="rightArrow">
                <a:avLst>
                  <a:gd name="adj1" fmla="val 37500"/>
                  <a:gd name="adj2" fmla="val 5933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8685" name="Text Box 6"/>
              <p:cNvSpPr txBox="1">
                <a:spLocks noChangeArrowheads="1"/>
              </p:cNvSpPr>
              <p:nvPr/>
            </p:nvSpPr>
            <p:spPr bwMode="auto">
              <a:xfrm rot="16200000">
                <a:off x="-535" y="1627"/>
                <a:ext cx="1604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2400" b="0" dirty="0">
                    <a:solidFill>
                      <a:srgbClr val="2A40E2"/>
                    </a:solidFill>
                    <a:latin typeface="Gill Sans" charset="0"/>
                    <a:ea typeface="Gill Sans" charset="0"/>
                    <a:cs typeface="Gill Sans" charset="0"/>
                  </a:rPr>
                  <a:t>External Interrupt</a:t>
                </a:r>
              </a:p>
            </p:txBody>
          </p:sp>
        </p:grpSp>
        <p:sp>
          <p:nvSpPr>
            <p:cNvPr id="28683" name="Text Box 23"/>
            <p:cNvSpPr txBox="1">
              <a:spLocks noChangeArrowheads="1"/>
            </p:cNvSpPr>
            <p:nvPr/>
          </p:nvSpPr>
          <p:spPr bwMode="auto">
            <a:xfrm>
              <a:off x="816" y="1638"/>
              <a:ext cx="167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pPr algn="l"/>
              <a:r>
                <a:rPr lang="en-US" altLang="ko-KR" sz="2800" b="0" dirty="0">
                  <a:solidFill>
                    <a:srgbClr val="2A40E2"/>
                  </a:solidFill>
                  <a:latin typeface="Gill Sans" charset="0"/>
                  <a:ea typeface="Gill Sans" charset="0"/>
                  <a:cs typeface="Gill Sans" charset="0"/>
                </a:rPr>
                <a:t>Pipeline Flush</a:t>
              </a:r>
            </a:p>
          </p:txBody>
        </p:sp>
      </p:grpSp>
      <p:sp>
        <p:nvSpPr>
          <p:cNvPr id="380950" name="Text Box 22"/>
          <p:cNvSpPr txBox="1">
            <a:spLocks noChangeArrowheads="1"/>
          </p:cNvSpPr>
          <p:nvPr/>
        </p:nvSpPr>
        <p:spPr bwMode="auto">
          <a:xfrm>
            <a:off x="2693989" y="2967281"/>
            <a:ext cx="265747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1pPr>
            <a:lvl2pPr marL="742950" indent="-28575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2pPr>
            <a:lvl3pPr marL="11430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3pPr>
            <a:lvl4pPr marL="16002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4pPr>
            <a:lvl5pPr marL="2057400" indent="-228600" algn="ctr" eaLnBrk="0" hangingPunct="0"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urier New" panose="02070309020205020404" pitchFamily="49" charset="0"/>
              </a:defRPr>
            </a:lvl9pPr>
          </a:lstStyle>
          <a:p>
            <a:pPr algn="l"/>
            <a:r>
              <a:rPr lang="en-US" altLang="ko-KR" b="0" dirty="0" smtClean="0">
                <a:latin typeface="Consolas" charset="0"/>
                <a:ea typeface="Consolas" charset="0"/>
                <a:cs typeface="Consolas" charset="0"/>
              </a:rPr>
              <a:t>	...</a:t>
            </a:r>
          </a:p>
          <a:p>
            <a:pPr algn="l"/>
            <a:r>
              <a:rPr lang="en-US" altLang="ko-KR" b="0" dirty="0" err="1" smtClean="0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$r2,0($r4)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$r3,4($r4)</a:t>
            </a:r>
          </a:p>
          <a:p>
            <a:pPr algn="l"/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add	$r2,$r2,$r3</a:t>
            </a:r>
          </a:p>
          <a:p>
            <a:pPr algn="l"/>
            <a:r>
              <a:rPr lang="en-US" altLang="ko-KR" b="0" dirty="0" err="1">
                <a:latin typeface="Consolas" charset="0"/>
                <a:ea typeface="Consolas" charset="0"/>
                <a:cs typeface="Consolas" charset="0"/>
              </a:rPr>
              <a:t>sw</a:t>
            </a:r>
            <a:r>
              <a:rPr lang="en-US" altLang="ko-KR" b="0" dirty="0">
                <a:latin typeface="Consolas" charset="0"/>
                <a:ea typeface="Consolas" charset="0"/>
                <a:cs typeface="Consolas" charset="0"/>
              </a:rPr>
              <a:t>	8($r4),$r2</a:t>
            </a:r>
          </a:p>
          <a:p>
            <a:pPr>
              <a:lnSpc>
                <a:spcPct val="50000"/>
              </a:lnSpc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...</a:t>
            </a:r>
            <a:endParaRPr lang="en-US" altLang="ko-KR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976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8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8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1" grpId="0"/>
      <p:bldP spid="380947" grpId="0" build="p"/>
      <p:bldP spid="38095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Use of Timer Interrupt to Return Control</a:t>
            </a:r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33575" y="838200"/>
            <a:ext cx="8229600" cy="5773738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Solution to our dispatcher problem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Use the timer interrupt to force scheduling decisions</a:t>
            </a: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pPr lvl="1"/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Timer Interrupt routine:</a:t>
            </a:r>
          </a:p>
          <a:p>
            <a:pPr marL="0" indent="0"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/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	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TimerInterrupt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{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DoPeriodicHouseKeeping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  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();</a:t>
            </a:r>
            <a:b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	}</a:t>
            </a:r>
          </a:p>
        </p:txBody>
      </p:sp>
      <p:grpSp>
        <p:nvGrpSpPr>
          <p:cNvPr id="381966" name="Group 14"/>
          <p:cNvGrpSpPr>
            <a:grpSpLocks/>
          </p:cNvGrpSpPr>
          <p:nvPr/>
        </p:nvGrpSpPr>
        <p:grpSpPr bwMode="auto">
          <a:xfrm>
            <a:off x="3448052" y="1752601"/>
            <a:ext cx="4330702" cy="1776413"/>
            <a:chOff x="1104" y="576"/>
            <a:chExt cx="2728" cy="1119"/>
          </a:xfrm>
        </p:grpSpPr>
        <p:sp>
          <p:nvSpPr>
            <p:cNvPr id="29701" name="Rectangle 4"/>
            <p:cNvSpPr>
              <a:spLocks noChangeArrowheads="1"/>
            </p:cNvSpPr>
            <p:nvPr/>
          </p:nvSpPr>
          <p:spPr bwMode="auto">
            <a:xfrm>
              <a:off x="2208" y="57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>
                  <a:latin typeface="Consolas" charset="0"/>
                  <a:ea typeface="Consolas" charset="0"/>
                  <a:cs typeface="Consolas" charset="0"/>
                </a:rPr>
                <a:t>Some Routine</a:t>
              </a:r>
            </a:p>
          </p:txBody>
        </p:sp>
        <p:grpSp>
          <p:nvGrpSpPr>
            <p:cNvPr id="29702" name="Group 5"/>
            <p:cNvGrpSpPr>
              <a:grpSpLocks/>
            </p:cNvGrpSpPr>
            <p:nvPr/>
          </p:nvGrpSpPr>
          <p:grpSpPr bwMode="auto">
            <a:xfrm>
              <a:off x="1104" y="736"/>
              <a:ext cx="2352" cy="959"/>
              <a:chOff x="1289" y="1056"/>
              <a:chExt cx="2359" cy="1056"/>
            </a:xfrm>
          </p:grpSpPr>
          <p:sp>
            <p:nvSpPr>
              <p:cNvPr id="29706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7" name="Rectangle 7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dirty="0" err="1">
                    <a:latin typeface="Consolas" charset="0"/>
                    <a:ea typeface="Consolas" charset="0"/>
                    <a:cs typeface="Consolas" charset="0"/>
                  </a:rPr>
                  <a:t>TimerInterrupt</a:t>
                </a:r>
                <a:endParaRPr lang="en-US" altLang="ko-KR" dirty="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9708" name="Arc 8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09" name="Text Box 9"/>
              <p:cNvSpPr txBox="1">
                <a:spLocks noChangeArrowheads="1"/>
              </p:cNvSpPr>
              <p:nvPr/>
            </p:nvSpPr>
            <p:spPr bwMode="auto">
              <a:xfrm>
                <a:off x="1289" y="1152"/>
                <a:ext cx="660" cy="2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Interrupt</a:t>
                </a:r>
              </a:p>
            </p:txBody>
          </p:sp>
          <p:sp>
            <p:nvSpPr>
              <p:cNvPr id="29710" name="Rectangle 10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  <p:grpSp>
          <p:nvGrpSpPr>
            <p:cNvPr id="29703" name="Group 11"/>
            <p:cNvGrpSpPr>
              <a:grpSpLocks/>
            </p:cNvGrpSpPr>
            <p:nvPr/>
          </p:nvGrpSpPr>
          <p:grpSpPr bwMode="auto">
            <a:xfrm>
              <a:off x="3599" y="627"/>
              <a:ext cx="233" cy="1046"/>
              <a:chOff x="4606" y="816"/>
              <a:chExt cx="234" cy="1152"/>
            </a:xfrm>
          </p:grpSpPr>
          <p:sp>
            <p:nvSpPr>
              <p:cNvPr id="29704" name="Text Box 12"/>
              <p:cNvSpPr txBox="1">
                <a:spLocks noChangeArrowheads="1"/>
              </p:cNvSpPr>
              <p:nvPr/>
            </p:nvSpPr>
            <p:spPr bwMode="auto">
              <a:xfrm rot="5400000">
                <a:off x="4196" y="1273"/>
                <a:ext cx="1053" cy="2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9705" name="Line 13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08275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55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533400"/>
          </a:xfrm>
        </p:spPr>
        <p:txBody>
          <a:bodyPr/>
          <a:lstStyle/>
          <a:p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/>
              <a:t>: Create a New Thread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12925" y="1143000"/>
            <a:ext cx="8229600" cy="5181600"/>
          </a:xfrm>
        </p:spPr>
        <p:txBody>
          <a:bodyPr>
            <a:normAutofit/>
          </a:bodyPr>
          <a:lstStyle/>
          <a:p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a user-level procedure that creates a new thread and places it on ready queue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Arguments 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ThreadFork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application routine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Pointer to array of arguments (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Size of stack to allocate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endParaRPr lang="en-US" altLang="ko-KR" dirty="0" smtClean="0">
              <a:ea typeface="굴림" panose="020B0600000101010101" pitchFamily="34" charset="-127"/>
            </a:endParaRPr>
          </a:p>
          <a:p>
            <a:r>
              <a:rPr lang="en-US" altLang="ko-KR" dirty="0" smtClean="0">
                <a:ea typeface="굴림" panose="020B0600000101010101" pitchFamily="34" charset="-127"/>
              </a:rPr>
              <a:t>Implementation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Sanity check arguments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Enter Kernel-mode and Sanity Check arguments again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Allocate new Stack and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Initialize TCB and place on ready list (Runnable)</a:t>
            </a:r>
          </a:p>
        </p:txBody>
      </p:sp>
    </p:spTree>
    <p:extLst>
      <p:ext uri="{BB962C8B-B14F-4D97-AF65-F5344CB8AC3E}">
        <p14:creationId xmlns:p14="http://schemas.microsoft.com/office/powerpoint/2010/main" val="15589833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772400" cy="533400"/>
          </a:xfrm>
        </p:spPr>
        <p:txBody>
          <a:bodyPr/>
          <a:lstStyle/>
          <a:p>
            <a:r>
              <a:rPr lang="en-US" altLang="ko-KR" smtClean="0">
                <a:ea typeface="굴림" panose="020B0600000101010101" pitchFamily="34" charset="-127"/>
              </a:rPr>
              <a:t>How do we initialize TCB and Stack?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5976" y="762000"/>
            <a:ext cx="10690224" cy="3581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Initialize Register fields of TCB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Stack pointer made to point at stack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PC return address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 OS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asm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 routine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Two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arg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registers (a0 and a1) initialized 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 and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fcnArgPtr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, respectively</a:t>
            </a:r>
          </a:p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Initialize stack data?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Minimal initialization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setup return to go to beginning of 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()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Important part of stack frame is in registers for RISC-V (</a:t>
            </a:r>
            <a:r>
              <a:rPr lang="en-US" altLang="ko-KR" dirty="0" err="1" smtClean="0">
                <a:ea typeface="굴림" panose="020B0600000101010101" pitchFamily="34" charset="-127"/>
                <a:sym typeface="Symbol" panose="05050102010706020507" pitchFamily="18" charset="2"/>
              </a:rPr>
              <a:t>ra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2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X86: need to push a return address on stack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Think of stack frame as just before body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really gets started</a:t>
            </a:r>
          </a:p>
        </p:txBody>
      </p:sp>
      <p:grpSp>
        <p:nvGrpSpPr>
          <p:cNvPr id="392213" name="Group 21"/>
          <p:cNvGrpSpPr>
            <a:grpSpLocks/>
          </p:cNvGrpSpPr>
          <p:nvPr/>
        </p:nvGrpSpPr>
        <p:grpSpPr bwMode="auto">
          <a:xfrm>
            <a:off x="3657602" y="4816478"/>
            <a:ext cx="3686874" cy="1965323"/>
            <a:chOff x="2169" y="2909"/>
            <a:chExt cx="1646" cy="1238"/>
          </a:xfrm>
        </p:grpSpPr>
        <p:sp>
          <p:nvSpPr>
            <p:cNvPr id="15365" name="Rectangle 4"/>
            <p:cNvSpPr>
              <a:spLocks noChangeArrowheads="1"/>
            </p:cNvSpPr>
            <p:nvPr/>
          </p:nvSpPr>
          <p:spPr bwMode="auto">
            <a:xfrm>
              <a:off x="2169" y="2963"/>
              <a:ext cx="1344" cy="22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ko-KR" sz="2400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15366" name="Text Box 5"/>
            <p:cNvSpPr txBox="1">
              <a:spLocks noChangeArrowheads="1"/>
            </p:cNvSpPr>
            <p:nvPr/>
          </p:nvSpPr>
          <p:spPr bwMode="auto">
            <a:xfrm>
              <a:off x="2361" y="3667"/>
              <a:ext cx="7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 dirty="0">
                  <a:latin typeface="Gill Sans" charset="0"/>
                  <a:ea typeface="Gill Sans" charset="0"/>
                  <a:cs typeface="Gill Sans" charset="0"/>
                </a:rPr>
                <a:t>Initial Stack</a:t>
              </a:r>
            </a:p>
          </p:txBody>
        </p:sp>
        <p:grpSp>
          <p:nvGrpSpPr>
            <p:cNvPr id="15367" name="Group 6"/>
            <p:cNvGrpSpPr>
              <a:grpSpLocks/>
            </p:cNvGrpSpPr>
            <p:nvPr/>
          </p:nvGrpSpPr>
          <p:grpSpPr bwMode="auto">
            <a:xfrm>
              <a:off x="3598" y="2909"/>
              <a:ext cx="217" cy="1238"/>
              <a:chOff x="4549" y="986"/>
              <a:chExt cx="218" cy="1363"/>
            </a:xfrm>
          </p:grpSpPr>
          <p:sp>
            <p:nvSpPr>
              <p:cNvPr id="15368" name="Text Box 7"/>
              <p:cNvSpPr txBox="1">
                <a:spLocks noChangeArrowheads="1"/>
              </p:cNvSpPr>
              <p:nvPr/>
            </p:nvSpPr>
            <p:spPr bwMode="auto">
              <a:xfrm rot="5400000">
                <a:off x="3982" y="1564"/>
                <a:ext cx="1363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15369" name="Line 8"/>
              <p:cNvSpPr>
                <a:spLocks noChangeShapeType="1"/>
              </p:cNvSpPr>
              <p:nvPr/>
            </p:nvSpPr>
            <p:spPr bwMode="auto">
              <a:xfrm>
                <a:off x="4549" y="1093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2727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19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AFC1-E843-4602-B035-44457AC02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Server </a:t>
            </a:r>
            <a:r>
              <a:rPr lang="en-US" dirty="0"/>
              <a:t>Address: </a:t>
            </a:r>
            <a:r>
              <a:rPr lang="en-US" dirty="0" smtClean="0"/>
              <a:t>Itself (wildcard IP), Passive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12631-2E9B-493D-AE43-18706F99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1658600" cy="5486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struct </a:t>
            </a:r>
            <a:r>
              <a:rPr lang="en-US" sz="2000" b="1" dirty="0" err="1">
                <a:latin typeface="Consolas" panose="020B0609020204030204" pitchFamily="49" charset="0"/>
              </a:rPr>
              <a:t>addrinfo</a:t>
            </a:r>
            <a:r>
              <a:rPr lang="en-US" sz="2000" b="1" dirty="0">
                <a:latin typeface="Consolas" panose="020B0609020204030204" pitchFamily="49" charset="0"/>
              </a:rPr>
              <a:t> *</a:t>
            </a:r>
            <a:r>
              <a:rPr lang="en-US" sz="20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setup_address</a:t>
            </a:r>
            <a:r>
              <a:rPr lang="en-US" sz="2000" b="1" dirty="0">
                <a:latin typeface="Consolas" panose="020B0609020204030204" pitchFamily="49" charset="0"/>
              </a:rPr>
              <a:t>(char *port) 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struct </a:t>
            </a:r>
            <a:r>
              <a:rPr lang="en-US" sz="2000" b="1" dirty="0" err="1">
                <a:latin typeface="Consolas" panose="020B0609020204030204" pitchFamily="49" charset="0"/>
              </a:rPr>
              <a:t>addrinfo</a:t>
            </a:r>
            <a:r>
              <a:rPr lang="en-US" sz="2000" b="1" dirty="0">
                <a:latin typeface="Consolas" panose="020B0609020204030204" pitchFamily="49" charset="0"/>
              </a:rPr>
              <a:t> *server;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struct </a:t>
            </a:r>
            <a:r>
              <a:rPr lang="en-US" sz="2000" b="1" dirty="0" err="1">
                <a:latin typeface="Consolas" panose="020B0609020204030204" pitchFamily="49" charset="0"/>
              </a:rPr>
              <a:t>addrinfo</a:t>
            </a:r>
            <a:r>
              <a:rPr lang="en-US" sz="2000" b="1" dirty="0">
                <a:latin typeface="Consolas" panose="020B0609020204030204" pitchFamily="49" charset="0"/>
              </a:rPr>
              <a:t> hints;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memset</a:t>
            </a:r>
            <a:r>
              <a:rPr lang="en-US" sz="2000" b="1" dirty="0">
                <a:latin typeface="Consolas" panose="020B0609020204030204" pitchFamily="49" charset="0"/>
              </a:rPr>
              <a:t>(&amp;hints, 0, </a:t>
            </a:r>
            <a:r>
              <a:rPr lang="en-US" sz="2000" b="1" dirty="0" err="1">
                <a:latin typeface="Consolas" panose="020B0609020204030204" pitchFamily="49" charset="0"/>
              </a:rPr>
              <a:t>sizeof</a:t>
            </a:r>
            <a:r>
              <a:rPr lang="en-US" sz="2000" b="1" dirty="0">
                <a:latin typeface="Consolas" panose="020B0609020204030204" pitchFamily="49" charset="0"/>
              </a:rPr>
              <a:t>(hints));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hints.ai_family</a:t>
            </a:r>
            <a:r>
              <a:rPr lang="en-US" sz="2000" b="1" dirty="0">
                <a:latin typeface="Consolas" panose="020B0609020204030204" pitchFamily="49" charset="0"/>
              </a:rPr>
              <a:t> = AF_UNSPEC;		/* Includes AF_INET and AF_INET6 </a:t>
            </a:r>
            <a:r>
              <a:rPr lang="en-US" sz="2000" b="1" dirty="0" smtClean="0">
                <a:latin typeface="Consolas" panose="020B0609020204030204" pitchFamily="49" charset="0"/>
              </a:rPr>
              <a:t>*/</a:t>
            </a: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hints.ai_socktype</a:t>
            </a:r>
            <a:r>
              <a:rPr lang="en-US" sz="2000" b="1" dirty="0">
                <a:latin typeface="Consolas" panose="020B0609020204030204" pitchFamily="49" charset="0"/>
              </a:rPr>
              <a:t> = SOCK_STREAM;	</a:t>
            </a:r>
            <a:r>
              <a:rPr lang="en-US" sz="2000" b="1" dirty="0" smtClean="0">
                <a:latin typeface="Consolas" panose="020B0609020204030204" pitchFamily="49" charset="0"/>
              </a:rPr>
              <a:t>	/* </a:t>
            </a:r>
            <a:r>
              <a:rPr lang="en-US" sz="2000" b="1" dirty="0">
                <a:latin typeface="Consolas" panose="020B0609020204030204" pitchFamily="49" charset="0"/>
              </a:rPr>
              <a:t>Essentially TCP/IP */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>
                <a:latin typeface="Consolas" panose="020B0609020204030204" pitchFamily="49" charset="0"/>
              </a:rPr>
              <a:t>hints.ai_flags</a:t>
            </a:r>
            <a:r>
              <a:rPr lang="en-US" sz="2000" b="1" dirty="0">
                <a:latin typeface="Consolas" panose="020B0609020204030204" pitchFamily="49" charset="0"/>
              </a:rPr>
              <a:t> = AI_PASSIVE</a:t>
            </a:r>
            <a:r>
              <a:rPr lang="en-US" sz="2000" b="1" dirty="0" smtClean="0">
                <a:latin typeface="Consolas" panose="020B0609020204030204" pitchFamily="49" charset="0"/>
              </a:rPr>
              <a:t>;		/* Set up for server socket */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err="1" smtClean="0">
                <a:latin typeface="Consolas" panose="020B0609020204030204" pitchFamily="49" charset="0"/>
              </a:rPr>
              <a:t>int</a:t>
            </a:r>
            <a:r>
              <a:rPr lang="en-US" sz="2000" b="1" dirty="0" smtClean="0">
                <a:latin typeface="Consolas" panose="020B0609020204030204" pitchFamily="49" charset="0"/>
              </a:rPr>
              <a:t> </a:t>
            </a:r>
            <a:r>
              <a:rPr lang="en-US" sz="2000" b="1" dirty="0" err="1" smtClean="0">
                <a:latin typeface="Consolas" panose="020B0609020204030204" pitchFamily="49" charset="0"/>
              </a:rPr>
              <a:t>rv</a:t>
            </a:r>
            <a:r>
              <a:rPr lang="en-US" sz="2000" b="1" dirty="0" smtClean="0">
                <a:latin typeface="Consolas" panose="020B0609020204030204" pitchFamily="49" charset="0"/>
              </a:rPr>
              <a:t> = </a:t>
            </a:r>
            <a:r>
              <a:rPr lang="en-US" sz="20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getaddrinfo</a:t>
            </a:r>
            <a:r>
              <a:rPr lang="en-US" sz="2000" b="1" dirty="0" smtClean="0">
                <a:latin typeface="Consolas" panose="020B0609020204030204" pitchFamily="49" charset="0"/>
              </a:rPr>
              <a:t>(NULL</a:t>
            </a:r>
            <a:r>
              <a:rPr lang="en-US" sz="2000" b="1" dirty="0">
                <a:latin typeface="Consolas" panose="020B0609020204030204" pitchFamily="49" charset="0"/>
              </a:rPr>
              <a:t>, port, &amp;hints, &amp;server</a:t>
            </a:r>
            <a:r>
              <a:rPr lang="en-US" sz="2000" b="1" dirty="0" smtClean="0">
                <a:latin typeface="Consolas" panose="020B0609020204030204" pitchFamily="49" charset="0"/>
              </a:rPr>
              <a:t>);  /* No address! (any local IP) */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</a:t>
            </a:r>
            <a:r>
              <a:rPr lang="en-US" sz="2000" b="1" dirty="0" smtClean="0">
                <a:latin typeface="Consolas" panose="020B0609020204030204" pitchFamily="49" charset="0"/>
              </a:rPr>
              <a:t>if 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rv</a:t>
            </a:r>
            <a:r>
              <a:rPr lang="en-US" sz="2000" b="1" dirty="0">
                <a:latin typeface="Consolas" panose="020B0609020204030204" pitchFamily="49" charset="0"/>
              </a:rPr>
              <a:t> != 0) {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</a:t>
            </a:r>
            <a:r>
              <a:rPr lang="en-US" sz="2000" b="1" dirty="0" err="1">
                <a:latin typeface="Consolas" panose="020B0609020204030204" pitchFamily="49" charset="0"/>
              </a:rPr>
              <a:t>printf</a:t>
            </a:r>
            <a:r>
              <a:rPr lang="en-US" sz="2000" b="1" dirty="0">
                <a:latin typeface="Consolas" panose="020B0609020204030204" pitchFamily="49" charset="0"/>
              </a:rPr>
              <a:t>("</a:t>
            </a:r>
            <a:r>
              <a:rPr lang="en-US" sz="2000" b="1" dirty="0" err="1">
                <a:latin typeface="Consolas" panose="020B0609020204030204" pitchFamily="49" charset="0"/>
              </a:rPr>
              <a:t>getaddrinfo</a:t>
            </a:r>
            <a:r>
              <a:rPr lang="en-US" sz="2000" b="1" dirty="0">
                <a:latin typeface="Consolas" panose="020B0609020204030204" pitchFamily="49" charset="0"/>
              </a:rPr>
              <a:t> failed: %s\n",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gai_strerror</a:t>
            </a:r>
            <a:r>
              <a:rPr lang="en-US" sz="2000" b="1" dirty="0"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rv</a:t>
            </a:r>
            <a:r>
              <a:rPr lang="en-US" sz="2000" b="1" dirty="0"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  return server;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Accepts any connections on the specified port</a:t>
            </a:r>
          </a:p>
        </p:txBody>
      </p:sp>
    </p:spTree>
    <p:extLst>
      <p:ext uri="{BB962C8B-B14F-4D97-AF65-F5344CB8AC3E}">
        <p14:creationId xmlns:p14="http://schemas.microsoft.com/office/powerpoint/2010/main" val="5190615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How does Thread get started?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41525" y="5203825"/>
            <a:ext cx="8305800" cy="15240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 smtClean="0">
                <a:ea typeface="굴림" panose="020B0600000101010101" pitchFamily="34" charset="-127"/>
              </a:rPr>
              <a:t>This really starts the new thread</a:t>
            </a:r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5334000" y="4489450"/>
            <a:ext cx="1828800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3348040" y="757238"/>
            <a:ext cx="2700339" cy="3732212"/>
            <a:chOff x="1149" y="505"/>
            <a:chExt cx="1701" cy="2351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1536" y="816"/>
              <a:ext cx="1248" cy="384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84" y="505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6692900" y="3505200"/>
            <a:ext cx="2146300" cy="965200"/>
            <a:chOff x="3256" y="2208"/>
            <a:chExt cx="1352" cy="608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94" y="2208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32734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7886700" cy="37290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does a thread get started?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0DDEA-CFF4-C541-8E65-D191EC87D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4727085"/>
            <a:ext cx="11201400" cy="1976536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How </a:t>
            </a:r>
            <a:r>
              <a:rPr lang="en-US" dirty="0"/>
              <a:t>do we make a </a:t>
            </a:r>
            <a:r>
              <a:rPr lang="en-US" b="1" i="1" dirty="0"/>
              <a:t>new</a:t>
            </a:r>
            <a:r>
              <a:rPr lang="en-US" i="1" dirty="0"/>
              <a:t> </a:t>
            </a:r>
            <a:r>
              <a:rPr lang="en-US" dirty="0"/>
              <a:t>thread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Setup TCB/kernel thread to point at new user stack and </a:t>
            </a:r>
            <a:r>
              <a:rPr lang="en-US" dirty="0" err="1" smtClean="0">
                <a:solidFill>
                  <a:srgbClr val="FF0000"/>
                </a:solidFill>
              </a:rPr>
              <a:t>ThreadRoot</a:t>
            </a:r>
            <a:r>
              <a:rPr lang="en-US" dirty="0" smtClean="0">
                <a:solidFill>
                  <a:srgbClr val="FF0000"/>
                </a:solidFill>
              </a:rPr>
              <a:t> code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Put pointers to start function and </a:t>
            </a:r>
            <a:r>
              <a:rPr lang="en-US" dirty="0" err="1" smtClean="0">
                <a:solidFill>
                  <a:srgbClr val="FF0000"/>
                </a:solidFill>
              </a:rPr>
              <a:t>args</a:t>
            </a:r>
            <a:r>
              <a:rPr lang="en-US" dirty="0" smtClean="0">
                <a:solidFill>
                  <a:srgbClr val="FF0000"/>
                </a:solidFill>
              </a:rPr>
              <a:t> in registers or top of stack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This depends heavily on the calling convention (i.e. RISC-V vs x86)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Eventually,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run_new_thread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will select this TCB and return into beginning of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ThreadRoot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()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really starts the new thread</a:t>
            </a:r>
          </a:p>
          <a:p>
            <a:endParaRPr lang="en-US" dirty="0"/>
          </a:p>
        </p:txBody>
      </p:sp>
      <p:sp>
        <p:nvSpPr>
          <p:cNvPr id="5124" name="AutoShape 4"/>
          <p:cNvSpPr>
            <a:spLocks noChangeArrowheads="1"/>
          </p:cNvSpPr>
          <p:nvPr/>
        </p:nvSpPr>
        <p:spPr bwMode="auto">
          <a:xfrm>
            <a:off x="3793329" y="4112821"/>
            <a:ext cx="1438274" cy="533400"/>
          </a:xfrm>
          <a:prstGeom prst="curvedUpArrow">
            <a:avLst>
              <a:gd name="adj1" fmla="val 101429"/>
              <a:gd name="adj2" fmla="val 137143"/>
              <a:gd name="adj3" fmla="val 33333"/>
            </a:avLst>
          </a:prstGeom>
          <a:solidFill>
            <a:srgbClr val="FFFFFF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5125" name="Group 32"/>
          <p:cNvGrpSpPr>
            <a:grpSpLocks/>
          </p:cNvGrpSpPr>
          <p:nvPr/>
        </p:nvGrpSpPr>
        <p:grpSpPr bwMode="auto">
          <a:xfrm>
            <a:off x="1881188" y="661597"/>
            <a:ext cx="2624139" cy="3451225"/>
            <a:chOff x="1149" y="682"/>
            <a:chExt cx="1653" cy="2174"/>
          </a:xfrm>
        </p:grpSpPr>
        <p:grpSp>
          <p:nvGrpSpPr>
            <p:cNvPr id="5129" name="Group 7"/>
            <p:cNvGrpSpPr>
              <a:grpSpLocks/>
            </p:cNvGrpSpPr>
            <p:nvPr/>
          </p:nvGrpSpPr>
          <p:grpSpPr bwMode="auto">
            <a:xfrm flipH="1">
              <a:off x="1149" y="1274"/>
              <a:ext cx="291" cy="1237"/>
              <a:chOff x="4599" y="770"/>
              <a:chExt cx="291" cy="1237"/>
            </a:xfrm>
          </p:grpSpPr>
          <p:sp>
            <p:nvSpPr>
              <p:cNvPr id="5137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126" y="1243"/>
                <a:ext cx="1237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5138" name="Line 9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536" y="1176"/>
              <a:ext cx="1248" cy="384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A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1536" y="1560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B(while)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1536" y="1896"/>
              <a:ext cx="1248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536" y="2232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run_new_thread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5134" name="Rectangle 14"/>
            <p:cNvSpPr>
              <a:spLocks noChangeArrowheads="1"/>
            </p:cNvSpPr>
            <p:nvPr/>
          </p:nvSpPr>
          <p:spPr bwMode="auto">
            <a:xfrm>
              <a:off x="1536" y="2520"/>
              <a:ext cx="1248" cy="336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switch</a:t>
              </a:r>
            </a:p>
          </p:txBody>
        </p:sp>
        <p:sp>
          <p:nvSpPr>
            <p:cNvPr id="5136" name="Text Box 24"/>
            <p:cNvSpPr txBox="1">
              <a:spLocks noChangeArrowheads="1"/>
            </p:cNvSpPr>
            <p:nvPr/>
          </p:nvSpPr>
          <p:spPr bwMode="auto">
            <a:xfrm>
              <a:off x="1536" y="682"/>
              <a:ext cx="126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Other Thread</a:t>
              </a:r>
            </a:p>
          </p:txBody>
        </p:sp>
      </p:grpSp>
      <p:grpSp>
        <p:nvGrpSpPr>
          <p:cNvPr id="5126" name="Group 33"/>
          <p:cNvGrpSpPr>
            <a:grpSpLocks/>
          </p:cNvGrpSpPr>
          <p:nvPr/>
        </p:nvGrpSpPr>
        <p:grpSpPr bwMode="auto">
          <a:xfrm>
            <a:off x="4639471" y="3346864"/>
            <a:ext cx="2146300" cy="782638"/>
            <a:chOff x="3256" y="2323"/>
            <a:chExt cx="1352" cy="493"/>
          </a:xfrm>
        </p:grpSpPr>
        <p:sp>
          <p:nvSpPr>
            <p:cNvPr id="5127" name="Rectangle 16"/>
            <p:cNvSpPr>
              <a:spLocks noChangeArrowheads="1"/>
            </p:cNvSpPr>
            <p:nvPr/>
          </p:nvSpPr>
          <p:spPr bwMode="auto">
            <a:xfrm>
              <a:off x="3256" y="2564"/>
              <a:ext cx="1352" cy="25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 stub</a:t>
              </a:r>
            </a:p>
          </p:txBody>
        </p:sp>
        <p:sp>
          <p:nvSpPr>
            <p:cNvPr id="5128" name="Text Box 25"/>
            <p:cNvSpPr txBox="1">
              <a:spLocks noChangeArrowheads="1"/>
            </p:cNvSpPr>
            <p:nvPr/>
          </p:nvSpPr>
          <p:spPr bwMode="auto">
            <a:xfrm>
              <a:off x="3309" y="2323"/>
              <a:ext cx="11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New Thread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F9976A-0395-424C-B799-10A712ADA530}"/>
              </a:ext>
            </a:extLst>
          </p:cNvPr>
          <p:cNvSpPr txBox="1"/>
          <p:nvPr/>
        </p:nvSpPr>
        <p:spPr>
          <a:xfrm>
            <a:off x="5089526" y="885095"/>
            <a:ext cx="5562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SetupNewThread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…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regs.sp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newStackPtr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regs.retpc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ThreadRoot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].regs.r0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fcnPtr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TCB[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tNew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].regs.r1 = </a:t>
            </a:r>
            <a:r>
              <a:rPr lang="en-US" sz="20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fcnArgPtr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EFFA1B5B-26C4-B84D-808E-53EE555A2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1" y="1048148"/>
            <a:ext cx="1981201" cy="400050"/>
          </a:xfrm>
          <a:prstGeom prst="rect">
            <a:avLst/>
          </a:prstGeom>
          <a:solidFill>
            <a:srgbClr val="FF0000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endParaRPr lang="en-US" altLang="en-US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982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28600"/>
            <a:ext cx="8305800" cy="533400"/>
          </a:xfrm>
        </p:spPr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What does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look like?</a:t>
            </a:r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60426"/>
            <a:ext cx="11430000" cy="584517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is the root for the thread routine: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dirty="0" smtClean="0">
                <a:ea typeface="굴림" panose="020B0600000101010101" pitchFamily="34" charset="-127"/>
              </a:rPr>
              <a:t>	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fcnPTR,fcnArgPtr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DoStartupHousekeeping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UserModeSwitch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 /* enter user mode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Call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fcnArgPtr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 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}</a:t>
            </a: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Startup Housekeeping 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Includes things like recording start time of thread</a:t>
            </a:r>
          </a:p>
          <a:p>
            <a:pPr lvl="1"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Other statistics</a:t>
            </a:r>
            <a:endParaRPr lang="en-US" altLang="ko-KR" sz="14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Stack will grow and shrink with </a:t>
            </a:r>
            <a:br>
              <a:rPr lang="en-US" altLang="ko-KR" dirty="0" smtClean="0">
                <a:ea typeface="굴림" panose="020B0600000101010101" pitchFamily="34" charset="-127"/>
              </a:rPr>
            </a:br>
            <a:r>
              <a:rPr lang="en-US" altLang="ko-KR" dirty="0" smtClean="0">
                <a:ea typeface="굴림" panose="020B0600000101010101" pitchFamily="34" charset="-127"/>
              </a:rPr>
              <a:t>execution of thread</a:t>
            </a: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ko-KR" dirty="0" smtClean="0">
                <a:ea typeface="굴림" panose="020B0600000101010101" pitchFamily="34" charset="-127"/>
              </a:rPr>
              <a:t>Final return from thread returns into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ThreadRoot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 which calls </a:t>
            </a: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</a:t>
            </a:r>
          </a:p>
          <a:p>
            <a:pPr lvl="1">
              <a:lnSpc>
                <a:spcPct val="80000"/>
              </a:lnSpc>
            </a:pPr>
            <a:r>
              <a:rPr lang="en-US" altLang="ko-KR" dirty="0" err="1" smtClean="0">
                <a:latin typeface="Consolas" charset="0"/>
                <a:ea typeface="Consolas" charset="0"/>
                <a:cs typeface="Consolas" charset="0"/>
              </a:rPr>
              <a:t>ThreadFinish</a:t>
            </a:r>
            <a:r>
              <a:rPr lang="en-US" altLang="ko-KR" dirty="0" smtClean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altLang="ko-KR" dirty="0" smtClean="0">
                <a:ea typeface="굴림" panose="020B0600000101010101" pitchFamily="34" charset="-127"/>
              </a:rPr>
              <a:t>wake up sleeping threads</a:t>
            </a:r>
          </a:p>
        </p:txBody>
      </p:sp>
      <p:grpSp>
        <p:nvGrpSpPr>
          <p:cNvPr id="393227" name="Group 11"/>
          <p:cNvGrpSpPr>
            <a:grpSpLocks/>
          </p:cNvGrpSpPr>
          <p:nvPr/>
        </p:nvGrpSpPr>
        <p:grpSpPr bwMode="auto">
          <a:xfrm>
            <a:off x="7924800" y="1219200"/>
            <a:ext cx="2835276" cy="2235202"/>
            <a:chOff x="2136" y="2657"/>
            <a:chExt cx="1786" cy="1408"/>
          </a:xfrm>
        </p:grpSpPr>
        <p:sp>
          <p:nvSpPr>
            <p:cNvPr id="6149" name="Rectangle 5"/>
            <p:cNvSpPr>
              <a:spLocks noChangeArrowheads="1"/>
            </p:cNvSpPr>
            <p:nvPr/>
          </p:nvSpPr>
          <p:spPr bwMode="auto">
            <a:xfrm>
              <a:off x="2160" y="2752"/>
              <a:ext cx="1344" cy="272"/>
            </a:xfrm>
            <a:prstGeom prst="rect">
              <a:avLst/>
            </a:prstGeom>
            <a:solidFill>
              <a:srgbClr val="FF000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 err="1">
                  <a:latin typeface="Consolas" charset="0"/>
                  <a:ea typeface="Consolas" charset="0"/>
                  <a:cs typeface="Consolas" charset="0"/>
                </a:rPr>
                <a:t>ThreadRoot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6150" name="Text Box 6"/>
            <p:cNvSpPr txBox="1">
              <a:spLocks noChangeArrowheads="1"/>
            </p:cNvSpPr>
            <p:nvPr/>
          </p:nvSpPr>
          <p:spPr bwMode="auto">
            <a:xfrm>
              <a:off x="2136" y="3774"/>
              <a:ext cx="13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Running Stack</a:t>
              </a:r>
            </a:p>
          </p:txBody>
        </p:sp>
        <p:grpSp>
          <p:nvGrpSpPr>
            <p:cNvPr id="6151" name="Group 7"/>
            <p:cNvGrpSpPr>
              <a:grpSpLocks/>
            </p:cNvGrpSpPr>
            <p:nvPr/>
          </p:nvGrpSpPr>
          <p:grpSpPr bwMode="auto">
            <a:xfrm>
              <a:off x="3631" y="2657"/>
              <a:ext cx="291" cy="1238"/>
              <a:chOff x="4577" y="708"/>
              <a:chExt cx="292" cy="1363"/>
            </a:xfrm>
          </p:grpSpPr>
          <p:sp>
            <p:nvSpPr>
              <p:cNvPr id="6153" name="Text Box 8"/>
              <p:cNvSpPr txBox="1">
                <a:spLocks noChangeArrowheads="1"/>
              </p:cNvSpPr>
              <p:nvPr/>
            </p:nvSpPr>
            <p:spPr bwMode="auto">
              <a:xfrm rot="5400000">
                <a:off x="4041" y="1244"/>
                <a:ext cx="1363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6154" name="Line 9"/>
              <p:cNvSpPr>
                <a:spLocks noChangeShapeType="1"/>
              </p:cNvSpPr>
              <p:nvPr/>
            </p:nvSpPr>
            <p:spPr bwMode="auto">
              <a:xfrm>
                <a:off x="4579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152" name="Rectangle 10"/>
            <p:cNvSpPr>
              <a:spLocks noChangeArrowheads="1"/>
            </p:cNvSpPr>
            <p:nvPr/>
          </p:nvSpPr>
          <p:spPr bwMode="auto">
            <a:xfrm>
              <a:off x="2160" y="3024"/>
              <a:ext cx="1344" cy="336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dirty="0">
                  <a:latin typeface="Consolas" charset="0"/>
                  <a:ea typeface="Consolas" charset="0"/>
                  <a:cs typeface="Consolas" charset="0"/>
                </a:rPr>
                <a:t>Thread </a:t>
              </a: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Code</a:t>
              </a:r>
              <a:b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*</a:t>
              </a:r>
              <a:r>
                <a:rPr lang="en-US" altLang="en-US" dirty="0" err="1" smtClean="0">
                  <a:latin typeface="Consolas" charset="0"/>
                  <a:ea typeface="Consolas" charset="0"/>
                  <a:cs typeface="Consolas" charset="0"/>
                </a:rPr>
                <a:t>fcnPtr</a:t>
              </a:r>
              <a:r>
                <a:rPr lang="en-US" altLang="en-US" dirty="0" smtClean="0">
                  <a:latin typeface="Consolas" charset="0"/>
                  <a:ea typeface="Consolas" charset="0"/>
                  <a:cs typeface="Consolas" charset="0"/>
                </a:rPr>
                <a:t>()</a:t>
              </a:r>
              <a:endParaRPr lang="en-US" altLang="en-US" dirty="0">
                <a:latin typeface="Consolas" charset="0"/>
                <a:ea typeface="Consolas" charset="0"/>
                <a:cs typeface="Consola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6582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19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</a:t>
            </a:r>
            <a:r>
              <a:rPr lang="en-US" dirty="0" smtClean="0">
                <a:ea typeface="MS PGothic" charset="0"/>
              </a:rPr>
              <a:t>Threads: One Core</a:t>
            </a:r>
            <a:endParaRPr lang="en-US" dirty="0">
              <a:ea typeface="MS PGothic" charset="0"/>
            </a:endParaRP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4114800" y="5334000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</a:t>
            </a:r>
          </a:p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(1 core)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>
            <a:off x="4610100" y="47244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4953000" y="4876800"/>
            <a:ext cx="1219200" cy="685800"/>
          </a:xfrm>
          <a:prstGeom prst="wedgeRectCallout">
            <a:avLst>
              <a:gd name="adj1" fmla="val -76995"/>
              <a:gd name="adj2" fmla="val -35778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b="0" dirty="0">
                <a:latin typeface="Gill Sans Light"/>
                <a:cs typeface="Gill Sans Light"/>
              </a:rPr>
              <a:t>1 thread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467600" y="723900"/>
            <a:ext cx="37338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 smtClean="0">
                <a:ea typeface="ＭＳ Ｐゴシック" charset="-128"/>
              </a:rPr>
              <a:t>high</a:t>
            </a: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Parallelism: </a:t>
            </a:r>
            <a:r>
              <a:rPr lang="en-US" b="1" dirty="0" smtClean="0">
                <a:ea typeface="ＭＳ Ｐゴシック" charset="-128"/>
              </a:rPr>
              <a:t>no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endParaRPr lang="en-US" dirty="0">
              <a:ea typeface="ＭＳ Ｐゴシック" charset="-128"/>
            </a:endParaRPr>
          </a:p>
        </p:txBody>
      </p: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795164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>
                <a:ea typeface="MS PGothic" charset="0"/>
              </a:rPr>
              <a:t>Processes vs. </a:t>
            </a:r>
            <a:r>
              <a:rPr lang="en-US" dirty="0" smtClean="0">
                <a:ea typeface="MS PGothic" charset="0"/>
              </a:rPr>
              <a:t>Threads: </a:t>
            </a:r>
            <a:r>
              <a:rPr lang="en-US" dirty="0" err="1" smtClean="0">
                <a:ea typeface="MS PGothic" charset="0"/>
              </a:rPr>
              <a:t>MultiCore</a:t>
            </a:r>
            <a:endParaRPr lang="en-US" dirty="0">
              <a:ea typeface="MS PGothic" charset="0"/>
            </a:endParaRPr>
          </a:p>
        </p:txBody>
      </p:sp>
      <p:sp>
        <p:nvSpPr>
          <p:cNvPr id="8195" name="TextBox 41"/>
          <p:cNvSpPr txBox="1">
            <a:spLocks noChangeArrowheads="1"/>
          </p:cNvSpPr>
          <p:nvPr/>
        </p:nvSpPr>
        <p:spPr bwMode="auto">
          <a:xfrm>
            <a:off x="2174875" y="762000"/>
            <a:ext cx="13244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8196" name="Rectangle 44"/>
          <p:cNvSpPr>
            <a:spLocks noChangeArrowheads="1"/>
          </p:cNvSpPr>
          <p:nvPr/>
        </p:nvSpPr>
        <p:spPr bwMode="auto">
          <a:xfrm>
            <a:off x="3505200" y="41148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62400" y="41148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8198" name="TextBox 47"/>
          <p:cNvSpPr txBox="1">
            <a:spLocks noChangeArrowheads="1"/>
          </p:cNvSpPr>
          <p:nvPr/>
        </p:nvSpPr>
        <p:spPr bwMode="auto">
          <a:xfrm>
            <a:off x="5715000" y="4191000"/>
            <a:ext cx="5549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49" name="Rectangle 48"/>
          <p:cNvSpPr/>
          <p:nvPr/>
        </p:nvSpPr>
        <p:spPr bwMode="auto">
          <a:xfrm>
            <a:off x="247281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1</a:t>
            </a:r>
          </a:p>
        </p:txBody>
      </p:sp>
      <p:cxnSp>
        <p:nvCxnSpPr>
          <p:cNvPr id="8200" name="Straight Arrow Connector 50"/>
          <p:cNvCxnSpPr>
            <a:cxnSpLocks noChangeShapeType="1"/>
            <a:stCxn id="8196" idx="2"/>
            <a:endCxn id="49" idx="0"/>
          </p:cNvCxnSpPr>
          <p:nvPr/>
        </p:nvCxnSpPr>
        <p:spPr bwMode="auto">
          <a:xfrm flipH="1">
            <a:off x="2968110" y="4724400"/>
            <a:ext cx="16419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01" name="Rectangular Callout 61"/>
          <p:cNvSpPr>
            <a:spLocks noChangeArrowheads="1"/>
          </p:cNvSpPr>
          <p:nvPr/>
        </p:nvSpPr>
        <p:spPr bwMode="auto">
          <a:xfrm>
            <a:off x="6113704" y="4698940"/>
            <a:ext cx="1219200" cy="685800"/>
          </a:xfrm>
          <a:prstGeom prst="wedgeRectCallout">
            <a:avLst>
              <a:gd name="adj1" fmla="val -91057"/>
              <a:gd name="adj2" fmla="val 1722"/>
            </a:avLst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dirty="0">
                <a:latin typeface="Gill Sans Light"/>
                <a:cs typeface="Gill Sans Light"/>
              </a:rPr>
              <a:t>4</a:t>
            </a:r>
            <a:r>
              <a:rPr lang="en-US" b="0" dirty="0">
                <a:latin typeface="Gill Sans Light"/>
                <a:cs typeface="Gill Sans Light"/>
              </a:rPr>
              <a:t> threads at a time</a:t>
            </a:r>
          </a:p>
        </p:txBody>
      </p:sp>
      <p:sp>
        <p:nvSpPr>
          <p:cNvPr id="8202" name="Rounded Rectangle 76"/>
          <p:cNvSpPr>
            <a:spLocks noChangeArrowheads="1"/>
          </p:cNvSpPr>
          <p:nvPr/>
        </p:nvSpPr>
        <p:spPr bwMode="auto">
          <a:xfrm>
            <a:off x="17145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03" name="Rectangle 78"/>
          <p:cNvSpPr>
            <a:spLocks noChangeArrowheads="1"/>
          </p:cNvSpPr>
          <p:nvPr/>
        </p:nvSpPr>
        <p:spPr bwMode="auto">
          <a:xfrm>
            <a:off x="32385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04" name="Rectangle 79"/>
          <p:cNvSpPr>
            <a:spLocks noChangeArrowheads="1"/>
          </p:cNvSpPr>
          <p:nvPr/>
        </p:nvSpPr>
        <p:spPr bwMode="auto">
          <a:xfrm>
            <a:off x="32385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05" name="Group 80"/>
          <p:cNvGrpSpPr>
            <a:grpSpLocks/>
          </p:cNvGrpSpPr>
          <p:nvPr/>
        </p:nvGrpSpPr>
        <p:grpSpPr bwMode="auto">
          <a:xfrm>
            <a:off x="1866900" y="1676400"/>
            <a:ext cx="457200" cy="1828800"/>
            <a:chOff x="7010400" y="1143000"/>
            <a:chExt cx="457200" cy="1828800"/>
          </a:xfrm>
        </p:grpSpPr>
        <p:sp>
          <p:nvSpPr>
            <p:cNvPr id="8237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8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06" name="Group 45"/>
          <p:cNvGrpSpPr>
            <a:grpSpLocks/>
          </p:cNvGrpSpPr>
          <p:nvPr/>
        </p:nvGrpSpPr>
        <p:grpSpPr bwMode="auto">
          <a:xfrm>
            <a:off x="2628900" y="1676400"/>
            <a:ext cx="457200" cy="1828800"/>
            <a:chOff x="7010400" y="1143000"/>
            <a:chExt cx="457200" cy="1828800"/>
          </a:xfrm>
        </p:grpSpPr>
        <p:sp>
          <p:nvSpPr>
            <p:cNvPr id="8235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6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07" name="TextBox 4"/>
          <p:cNvSpPr txBox="1">
            <a:spLocks noChangeArrowheads="1"/>
          </p:cNvSpPr>
          <p:nvPr/>
        </p:nvSpPr>
        <p:spPr bwMode="auto">
          <a:xfrm>
            <a:off x="22479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08" name="TextBox 58"/>
          <p:cNvSpPr txBox="1">
            <a:spLocks noChangeArrowheads="1"/>
          </p:cNvSpPr>
          <p:nvPr/>
        </p:nvSpPr>
        <p:spPr bwMode="auto">
          <a:xfrm>
            <a:off x="20193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 dirty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09" name="Straight Arrow Connector 6"/>
          <p:cNvCxnSpPr>
            <a:cxnSpLocks noChangeShapeType="1"/>
            <a:stCxn id="8208" idx="2"/>
            <a:endCxn id="8237" idx="0"/>
          </p:cNvCxnSpPr>
          <p:nvPr/>
        </p:nvCxnSpPr>
        <p:spPr bwMode="auto">
          <a:xfrm flipH="1">
            <a:off x="20955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Straight Arrow Connector 59"/>
          <p:cNvCxnSpPr>
            <a:cxnSpLocks noChangeShapeType="1"/>
            <a:stCxn id="8208" idx="2"/>
            <a:endCxn id="8235" idx="0"/>
          </p:cNvCxnSpPr>
          <p:nvPr/>
        </p:nvCxnSpPr>
        <p:spPr bwMode="auto">
          <a:xfrm>
            <a:off x="24457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1" name="TextBox 60"/>
          <p:cNvSpPr txBox="1">
            <a:spLocks noChangeArrowheads="1"/>
          </p:cNvSpPr>
          <p:nvPr/>
        </p:nvSpPr>
        <p:spPr bwMode="auto">
          <a:xfrm>
            <a:off x="5184775" y="76200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8212" name="Rounded Rectangle 65"/>
          <p:cNvSpPr>
            <a:spLocks noChangeArrowheads="1"/>
          </p:cNvSpPr>
          <p:nvPr/>
        </p:nvSpPr>
        <p:spPr bwMode="auto">
          <a:xfrm>
            <a:off x="4724400" y="11430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8213" name="Rectangle 84"/>
          <p:cNvSpPr>
            <a:spLocks noChangeArrowheads="1"/>
          </p:cNvSpPr>
          <p:nvPr/>
        </p:nvSpPr>
        <p:spPr bwMode="auto">
          <a:xfrm>
            <a:off x="6248400" y="22860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 dirty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8214" name="Rectangle 85"/>
          <p:cNvSpPr>
            <a:spLocks noChangeArrowheads="1"/>
          </p:cNvSpPr>
          <p:nvPr/>
        </p:nvSpPr>
        <p:spPr bwMode="auto">
          <a:xfrm>
            <a:off x="6248400" y="17526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8215" name="Group 87"/>
          <p:cNvGrpSpPr>
            <a:grpSpLocks/>
          </p:cNvGrpSpPr>
          <p:nvPr/>
        </p:nvGrpSpPr>
        <p:grpSpPr bwMode="auto">
          <a:xfrm>
            <a:off x="4876800" y="1676400"/>
            <a:ext cx="457200" cy="1828800"/>
            <a:chOff x="7010400" y="1143000"/>
            <a:chExt cx="457200" cy="1828800"/>
          </a:xfrm>
        </p:grpSpPr>
        <p:sp>
          <p:nvSpPr>
            <p:cNvPr id="8233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4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8216" name="Group 90"/>
          <p:cNvGrpSpPr>
            <a:grpSpLocks/>
          </p:cNvGrpSpPr>
          <p:nvPr/>
        </p:nvGrpSpPr>
        <p:grpSpPr bwMode="auto">
          <a:xfrm>
            <a:off x="5638800" y="1676400"/>
            <a:ext cx="457200" cy="1828800"/>
            <a:chOff x="7010400" y="1143000"/>
            <a:chExt cx="457200" cy="1828800"/>
          </a:xfrm>
        </p:grpSpPr>
        <p:sp>
          <p:nvSpPr>
            <p:cNvPr id="8231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8232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8217" name="TextBox 93"/>
          <p:cNvSpPr txBox="1">
            <a:spLocks noChangeArrowheads="1"/>
          </p:cNvSpPr>
          <p:nvPr/>
        </p:nvSpPr>
        <p:spPr bwMode="auto">
          <a:xfrm>
            <a:off x="5257801" y="23622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8218" name="TextBox 94"/>
          <p:cNvSpPr txBox="1">
            <a:spLocks noChangeArrowheads="1"/>
          </p:cNvSpPr>
          <p:nvPr/>
        </p:nvSpPr>
        <p:spPr bwMode="auto">
          <a:xfrm>
            <a:off x="5029200" y="11541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8219" name="Straight Arrow Connector 95"/>
          <p:cNvCxnSpPr>
            <a:cxnSpLocks noChangeShapeType="1"/>
            <a:stCxn id="8218" idx="2"/>
            <a:endCxn id="8233" idx="0"/>
          </p:cNvCxnSpPr>
          <p:nvPr/>
        </p:nvCxnSpPr>
        <p:spPr bwMode="auto">
          <a:xfrm flipH="1">
            <a:off x="5105401" y="15234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0" name="Straight Arrow Connector 96"/>
          <p:cNvCxnSpPr>
            <a:cxnSpLocks noChangeShapeType="1"/>
            <a:stCxn id="8218" idx="2"/>
            <a:endCxn id="8231" idx="0"/>
          </p:cNvCxnSpPr>
          <p:nvPr/>
        </p:nvCxnSpPr>
        <p:spPr bwMode="auto">
          <a:xfrm>
            <a:off x="5455610" y="15234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1" name="TextBox 97"/>
          <p:cNvSpPr txBox="1">
            <a:spLocks noChangeArrowheads="1"/>
          </p:cNvSpPr>
          <p:nvPr/>
        </p:nvSpPr>
        <p:spPr bwMode="auto">
          <a:xfrm>
            <a:off x="4191001" y="22860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8222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10100" y="35052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3" name="Straight Arrow Connector 99"/>
          <p:cNvCxnSpPr>
            <a:cxnSpLocks noChangeShapeType="1"/>
            <a:stCxn id="8237" idx="2"/>
          </p:cNvCxnSpPr>
          <p:nvPr/>
        </p:nvCxnSpPr>
        <p:spPr bwMode="auto">
          <a:xfrm>
            <a:off x="2095500" y="3505200"/>
            <a:ext cx="2628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4" name="Straight Arrow Connector 100"/>
          <p:cNvCxnSpPr>
            <a:cxnSpLocks noChangeShapeType="1"/>
            <a:stCxn id="8235" idx="2"/>
          </p:cNvCxnSpPr>
          <p:nvPr/>
        </p:nvCxnSpPr>
        <p:spPr bwMode="auto">
          <a:xfrm>
            <a:off x="2857500" y="3505200"/>
            <a:ext cx="18669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25" name="Straight Arrow Connector 51"/>
          <p:cNvCxnSpPr>
            <a:cxnSpLocks noChangeShapeType="1"/>
            <a:stCxn id="8231" idx="2"/>
            <a:endCxn id="47" idx="0"/>
          </p:cNvCxnSpPr>
          <p:nvPr/>
        </p:nvCxnSpPr>
        <p:spPr bwMode="auto">
          <a:xfrm flipH="1">
            <a:off x="4610100" y="35052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27" name="Rectangle 77"/>
          <p:cNvSpPr>
            <a:spLocks noChangeArrowheads="1"/>
          </p:cNvSpPr>
          <p:nvPr/>
        </p:nvSpPr>
        <p:spPr bwMode="auto">
          <a:xfrm>
            <a:off x="1866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 dirty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8" name="Rectangle 77"/>
          <p:cNvSpPr>
            <a:spLocks noChangeArrowheads="1"/>
          </p:cNvSpPr>
          <p:nvPr/>
        </p:nvSpPr>
        <p:spPr bwMode="auto">
          <a:xfrm>
            <a:off x="26289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29" name="Rectangle 77"/>
          <p:cNvSpPr>
            <a:spLocks noChangeArrowheads="1"/>
          </p:cNvSpPr>
          <p:nvPr/>
        </p:nvSpPr>
        <p:spPr bwMode="auto">
          <a:xfrm>
            <a:off x="5638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8230" name="Rectangle 77"/>
          <p:cNvSpPr>
            <a:spLocks noChangeArrowheads="1"/>
          </p:cNvSpPr>
          <p:nvPr/>
        </p:nvSpPr>
        <p:spPr bwMode="auto">
          <a:xfrm>
            <a:off x="4876800" y="30480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5AE9D0-05DA-2E43-9A9A-0BF220EB15E1}"/>
              </a:ext>
            </a:extLst>
          </p:cNvPr>
          <p:cNvSpPr/>
          <p:nvPr/>
        </p:nvSpPr>
        <p:spPr bwMode="auto">
          <a:xfrm>
            <a:off x="361581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D8FF9-D88C-3445-8F67-4D3CDC367C33}"/>
              </a:ext>
            </a:extLst>
          </p:cNvPr>
          <p:cNvSpPr/>
          <p:nvPr/>
        </p:nvSpPr>
        <p:spPr bwMode="auto">
          <a:xfrm>
            <a:off x="4762500" y="5629275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2C669E-8057-5141-A1C8-557C8C16E114}"/>
              </a:ext>
            </a:extLst>
          </p:cNvPr>
          <p:cNvSpPr/>
          <p:nvPr/>
        </p:nvSpPr>
        <p:spPr bwMode="auto">
          <a:xfrm>
            <a:off x="5909190" y="5621278"/>
            <a:ext cx="990600" cy="762000"/>
          </a:xfrm>
          <a:prstGeom prst="rect">
            <a:avLst/>
          </a:prstGeom>
          <a:solidFill>
            <a:srgbClr val="00B050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Core</a:t>
            </a:r>
            <a:br>
              <a:rPr lang="en-US" b="0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4</a:t>
            </a:r>
          </a:p>
        </p:txBody>
      </p:sp>
      <p:cxnSp>
        <p:nvCxnSpPr>
          <p:cNvPr id="53" name="Straight Arrow Connector 50">
            <a:extLst>
              <a:ext uri="{FF2B5EF4-FFF2-40B4-BE49-F238E27FC236}">
                <a16:creationId xmlns:a16="http://schemas.microsoft.com/office/drawing/2014/main" id="{2F084A93-4232-E548-8D8C-B4BF4E7CFAAA}"/>
              </a:ext>
            </a:extLst>
          </p:cNvPr>
          <p:cNvCxnSpPr>
            <a:cxnSpLocks noChangeShapeType="1"/>
            <a:stCxn id="47" idx="4"/>
            <a:endCxn id="50" idx="0"/>
          </p:cNvCxnSpPr>
          <p:nvPr/>
        </p:nvCxnSpPr>
        <p:spPr bwMode="auto">
          <a:xfrm flipH="1">
            <a:off x="4111110" y="4724401"/>
            <a:ext cx="49899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84DDE51C-3742-2547-B237-D8158404B844}"/>
              </a:ext>
            </a:extLst>
          </p:cNvPr>
          <p:cNvCxnSpPr>
            <a:cxnSpLocks noChangeShapeType="1"/>
            <a:stCxn id="47" idx="4"/>
            <a:endCxn id="51" idx="0"/>
          </p:cNvCxnSpPr>
          <p:nvPr/>
        </p:nvCxnSpPr>
        <p:spPr bwMode="auto">
          <a:xfrm>
            <a:off x="4610100" y="4724401"/>
            <a:ext cx="647700" cy="90487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C1FC75E1-CF80-594D-888D-5AD38E189075}"/>
              </a:ext>
            </a:extLst>
          </p:cNvPr>
          <p:cNvCxnSpPr>
            <a:cxnSpLocks noChangeShapeType="1"/>
            <a:stCxn id="47" idx="4"/>
            <a:endCxn id="52" idx="0"/>
          </p:cNvCxnSpPr>
          <p:nvPr/>
        </p:nvCxnSpPr>
        <p:spPr bwMode="auto">
          <a:xfrm>
            <a:off x="4610100" y="4724400"/>
            <a:ext cx="1794390" cy="89687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D41CCA5-A071-6242-A622-410AE7D0FB33}"/>
              </a:ext>
            </a:extLst>
          </p:cNvPr>
          <p:cNvSpPr/>
          <p:nvPr/>
        </p:nvSpPr>
        <p:spPr>
          <a:xfrm>
            <a:off x="3695169" y="4890324"/>
            <a:ext cx="1950409" cy="23412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A11355D5-2870-FF47-8758-2C5879F0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0" y="723900"/>
            <a:ext cx="4419600" cy="54102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Switch overhead: 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process: 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proc.: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Protection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  <a:endParaRPr lang="en-US" i="1" dirty="0">
              <a:solidFill>
                <a:srgbClr val="00B05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proc: </a:t>
            </a:r>
            <a:r>
              <a:rPr lang="en-US" b="1" dirty="0">
                <a:ea typeface="ＭＳ Ｐゴシック" charset="-128"/>
              </a:rPr>
              <a:t>high</a:t>
            </a:r>
            <a:endParaRPr lang="en-US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Sharing overhead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Same proc: </a:t>
            </a:r>
            <a:r>
              <a:rPr lang="en-US" b="1" dirty="0">
                <a:ea typeface="ＭＳ Ｐゴシック" charset="-128"/>
              </a:rPr>
              <a:t>low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>
                <a:ea typeface="ＭＳ Ｐゴシック" charset="-128"/>
              </a:rPr>
              <a:t>Different </a:t>
            </a:r>
            <a:r>
              <a:rPr lang="en-US" dirty="0" err="1" smtClean="0">
                <a:ea typeface="ＭＳ Ｐゴシック" charset="-128"/>
              </a:rPr>
              <a:t>proc</a:t>
            </a:r>
            <a:r>
              <a:rPr lang="en-US" dirty="0" smtClean="0">
                <a:ea typeface="ＭＳ Ｐゴシック" charset="-128"/>
              </a:rPr>
              <a:t>, 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simultaneous core: </a:t>
            </a:r>
            <a:r>
              <a:rPr lang="en-US" b="1" dirty="0" smtClean="0">
                <a:ea typeface="ＭＳ Ｐゴシック" charset="-128"/>
              </a:rPr>
              <a:t>medium</a:t>
            </a:r>
          </a:p>
          <a:p>
            <a:pPr lvl="1"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Different </a:t>
            </a:r>
            <a:r>
              <a:rPr lang="en-US" dirty="0" err="1" smtClean="0">
                <a:ea typeface="ＭＳ Ｐゴシック" charset="-128"/>
              </a:rPr>
              <a:t>proc</a:t>
            </a:r>
            <a:r>
              <a:rPr lang="en-US" dirty="0" smtClean="0">
                <a:ea typeface="ＭＳ Ｐゴシック" charset="-128"/>
              </a:rPr>
              <a:t>,</a:t>
            </a:r>
            <a:br>
              <a:rPr lang="en-US" dirty="0" smtClean="0">
                <a:ea typeface="ＭＳ Ｐゴシック" charset="-128"/>
              </a:rPr>
            </a:br>
            <a:r>
              <a:rPr lang="en-US" dirty="0" smtClean="0">
                <a:ea typeface="ＭＳ Ｐゴシック" charset="-128"/>
              </a:rPr>
              <a:t>offloaded core: high</a:t>
            </a:r>
            <a:endParaRPr lang="en-US" b="1" dirty="0" smtClean="0">
              <a:ea typeface="ＭＳ Ｐゴシック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dirty="0" smtClean="0">
                <a:ea typeface="ＭＳ Ｐゴシック" charset="-128"/>
              </a:rPr>
              <a:t>Parallelism: </a:t>
            </a:r>
            <a:r>
              <a:rPr lang="en-US" b="1" dirty="0" smtClean="0">
                <a:ea typeface="ＭＳ Ｐゴシック" charset="-128"/>
              </a:rPr>
              <a:t>yes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945540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533400"/>
          </a:xfrm>
        </p:spPr>
        <p:txBody>
          <a:bodyPr/>
          <a:lstStyle/>
          <a:p>
            <a:r>
              <a:rPr lang="en-US" altLang="en-US" dirty="0" smtClean="0">
                <a:latin typeface="Gill Sans Light"/>
              </a:rPr>
              <a:t>Recall: Simultaneous </a:t>
            </a:r>
            <a:r>
              <a:rPr lang="en-US" altLang="en-US" dirty="0" err="1" smtClean="0">
                <a:latin typeface="Gill Sans Light"/>
              </a:rPr>
              <a:t>MultiThreading</a:t>
            </a:r>
            <a:r>
              <a:rPr lang="en-US" altLang="en-US" dirty="0" smtClean="0">
                <a:latin typeface="Gill Sans Light"/>
              </a:rPr>
              <a:t>/</a:t>
            </a:r>
            <a:r>
              <a:rPr lang="en-US" altLang="en-US" dirty="0" err="1" smtClean="0">
                <a:latin typeface="Gill Sans Light"/>
              </a:rPr>
              <a:t>Hyperthreading</a:t>
            </a:r>
            <a:endParaRPr lang="en-US" altLang="en-US" dirty="0" smtClean="0">
              <a:latin typeface="Gill Sans Light"/>
            </a:endParaRP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83236"/>
            <a:ext cx="10134600" cy="6096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Hardware scheduling technique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Superscalar processors can execute multiple </a:t>
            </a:r>
            <a:r>
              <a:rPr lang="en-US" altLang="en-US" dirty="0">
                <a:latin typeface="Gill Sans Light"/>
              </a:rPr>
              <a:t/>
            </a:r>
            <a:br>
              <a:rPr lang="en-US" altLang="en-US" dirty="0">
                <a:latin typeface="Gill Sans Light"/>
              </a:rPr>
            </a:br>
            <a:r>
              <a:rPr lang="en-US" altLang="en-US" dirty="0" smtClean="0">
                <a:latin typeface="Gill Sans Light"/>
              </a:rPr>
              <a:t>instructions that are independent.</a:t>
            </a:r>
          </a:p>
          <a:p>
            <a:pPr lvl="1">
              <a:lnSpc>
                <a:spcPct val="100000"/>
              </a:lnSpc>
            </a:pPr>
            <a:r>
              <a:rPr lang="en-US" altLang="en-US" dirty="0" err="1" smtClean="0">
                <a:latin typeface="Gill Sans Light"/>
              </a:rPr>
              <a:t>Hyperthreading</a:t>
            </a:r>
            <a:r>
              <a:rPr lang="en-US" altLang="en-US" dirty="0" smtClean="0">
                <a:latin typeface="Gill Sans Light"/>
              </a:rPr>
              <a:t> duplicates register state to make a</a:t>
            </a:r>
            <a:br>
              <a:rPr lang="en-US" altLang="en-US" dirty="0" smtClean="0">
                <a:latin typeface="Gill Sans Light"/>
              </a:rPr>
            </a:br>
            <a:r>
              <a:rPr lang="en-US" altLang="en-US" dirty="0" smtClean="0">
                <a:latin typeface="Gill Sans Light"/>
              </a:rPr>
              <a:t>second “thread,” allowing more instructions to run.</a:t>
            </a: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Can schedule each thread as if were separate CPU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But, sub-linear speedup!</a:t>
            </a:r>
          </a:p>
          <a:p>
            <a:pPr lvl="1">
              <a:lnSpc>
                <a:spcPct val="100000"/>
              </a:lnSpc>
            </a:pPr>
            <a:endParaRPr lang="en-US" altLang="en-US" dirty="0">
              <a:latin typeface="Gill Sans Light"/>
            </a:endParaRPr>
          </a:p>
          <a:p>
            <a:pPr lvl="1">
              <a:lnSpc>
                <a:spcPct val="100000"/>
              </a:lnSpc>
            </a:pPr>
            <a:endParaRPr lang="en-US" altLang="en-US" dirty="0" smtClean="0">
              <a:latin typeface="Gill Sans Light"/>
            </a:endParaRPr>
          </a:p>
          <a:p>
            <a:pPr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Original technique called “Simultaneous Multithreading”</a:t>
            </a:r>
            <a:endParaRPr lang="en-US" altLang="ja-JP" dirty="0" smtClean="0">
              <a:latin typeface="Gill Sans Light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  <a:hlinkClick r:id="rId3"/>
              </a:rPr>
              <a:t>http://www.cs.washington.edu/research/smt/index.html</a:t>
            </a:r>
            <a:r>
              <a:rPr lang="en-US" altLang="en-US" dirty="0" smtClean="0">
                <a:latin typeface="Gill Sans Light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en-US" dirty="0" smtClean="0">
                <a:latin typeface="Gill Sans Light"/>
              </a:rPr>
              <a:t>SPARC, Pentium 4/Xeon (“</a:t>
            </a:r>
            <a:r>
              <a:rPr lang="en-US" altLang="ja-JP" dirty="0" err="1" smtClean="0">
                <a:latin typeface="Gill Sans Light"/>
              </a:rPr>
              <a:t>Hyperthreading</a:t>
            </a:r>
            <a:r>
              <a:rPr lang="en-US" altLang="en-US" dirty="0" smtClean="0">
                <a:latin typeface="Gill Sans Light"/>
              </a:rPr>
              <a:t>”</a:t>
            </a:r>
            <a:r>
              <a:rPr lang="en-US" altLang="ja-JP" dirty="0" smtClean="0">
                <a:latin typeface="Gill Sans Light"/>
              </a:rPr>
              <a:t>), Power 5</a:t>
            </a:r>
          </a:p>
          <a:p>
            <a:pPr>
              <a:lnSpc>
                <a:spcPct val="100000"/>
              </a:lnSpc>
            </a:pPr>
            <a:endParaRPr lang="en-US" altLang="en-US" dirty="0" smtClean="0">
              <a:latin typeface="Gill Sans Light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086600" y="762000"/>
            <a:ext cx="5867400" cy="4673263"/>
            <a:chOff x="4038600" y="685800"/>
            <a:chExt cx="5867400" cy="4673263"/>
          </a:xfrm>
        </p:grpSpPr>
        <p:pic>
          <p:nvPicPr>
            <p:cNvPr id="346117" name="Picture 5" descr="hyperthreadin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8387" y="685800"/>
              <a:ext cx="3960813" cy="3635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57" name="TextBox 1"/>
            <p:cNvSpPr txBox="1">
              <a:spLocks noChangeArrowheads="1"/>
            </p:cNvSpPr>
            <p:nvPr/>
          </p:nvSpPr>
          <p:spPr bwMode="auto">
            <a:xfrm>
              <a:off x="4038600" y="4343400"/>
              <a:ext cx="5867400" cy="1015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 Light"/>
                </a:rPr>
                <a:t>Colored blocks show </a:t>
              </a:r>
            </a:p>
            <a:p>
              <a:pPr algn="ctr"/>
              <a:r>
                <a:rPr lang="en-US" altLang="en-US" sz="2000" b="0" dirty="0">
                  <a:latin typeface="Gill Sans Light"/>
                </a:rPr>
                <a:t>instructions executed</a:t>
              </a:r>
            </a:p>
            <a:p>
              <a:endParaRPr lang="en-US" altLang="en-US" sz="2000" b="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873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 bwMode="auto">
          <a:xfrm>
            <a:off x="2527300" y="5105400"/>
            <a:ext cx="4114800" cy="1447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10243" name="Title 1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610600" cy="533400"/>
          </a:xfrm>
        </p:spPr>
        <p:txBody>
          <a:bodyPr>
            <a:normAutofit/>
          </a:bodyPr>
          <a:lstStyle/>
          <a:p>
            <a:r>
              <a:rPr lang="en-US" dirty="0" smtClean="0">
                <a:ea typeface="MS PGothic" charset="0"/>
              </a:rPr>
              <a:t>Processes vs. Threads: Hyper-Threading</a:t>
            </a:r>
            <a:endParaRPr lang="en-US" dirty="0">
              <a:ea typeface="MS PGothic" charset="0"/>
            </a:endParaRPr>
          </a:p>
        </p:txBody>
      </p:sp>
      <p:sp>
        <p:nvSpPr>
          <p:cNvPr id="10244" name="TextBox 41"/>
          <p:cNvSpPr txBox="1">
            <a:spLocks noChangeArrowheads="1"/>
          </p:cNvSpPr>
          <p:nvPr/>
        </p:nvSpPr>
        <p:spPr bwMode="auto">
          <a:xfrm>
            <a:off x="2027237" y="609601"/>
            <a:ext cx="1553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1</a:t>
            </a:r>
          </a:p>
        </p:txBody>
      </p:sp>
      <p:sp>
        <p:nvSpPr>
          <p:cNvPr id="10245" name="Rectangle 44"/>
          <p:cNvSpPr>
            <a:spLocks noChangeArrowheads="1"/>
          </p:cNvSpPr>
          <p:nvPr/>
        </p:nvSpPr>
        <p:spPr bwMode="auto">
          <a:xfrm>
            <a:off x="3517900" y="4038600"/>
            <a:ext cx="2209800" cy="609600"/>
          </a:xfrm>
          <a:prstGeom prst="rect">
            <a:avLst/>
          </a:prstGeom>
          <a:solidFill>
            <a:srgbClr val="FF817E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Gill Sans Light"/>
              <a:cs typeface="Gill Sans Light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3975100" y="4038600"/>
            <a:ext cx="1295400" cy="609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CPU </a:t>
            </a:r>
            <a:r>
              <a:rPr lang="en-US" b="0" dirty="0" err="1">
                <a:latin typeface="Gill Sans Light"/>
                <a:ea typeface="ＭＳ Ｐゴシック" charset="0"/>
                <a:cs typeface="Gill Sans Light"/>
              </a:rPr>
              <a:t>sched</a:t>
            </a:r>
            <a:r>
              <a:rPr lang="en-US" b="0" dirty="0">
                <a:latin typeface="Gill Sans Light"/>
                <a:ea typeface="ＭＳ Ｐゴシック" charset="0"/>
                <a:cs typeface="Gill Sans Light"/>
              </a:rPr>
              <a:t>.</a:t>
            </a:r>
          </a:p>
        </p:txBody>
      </p:sp>
      <p:sp>
        <p:nvSpPr>
          <p:cNvPr id="10247" name="TextBox 47"/>
          <p:cNvSpPr txBox="1">
            <a:spLocks noChangeArrowheads="1"/>
          </p:cNvSpPr>
          <p:nvPr/>
        </p:nvSpPr>
        <p:spPr bwMode="auto">
          <a:xfrm>
            <a:off x="5727700" y="4114801"/>
            <a:ext cx="62869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0248" name="Rounded Rectangle 76"/>
          <p:cNvSpPr>
            <a:spLocks noChangeArrowheads="1"/>
          </p:cNvSpPr>
          <p:nvPr/>
        </p:nvSpPr>
        <p:spPr bwMode="auto">
          <a:xfrm>
            <a:off x="17526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49" name="Rectangle 78"/>
          <p:cNvSpPr>
            <a:spLocks noChangeArrowheads="1"/>
          </p:cNvSpPr>
          <p:nvPr/>
        </p:nvSpPr>
        <p:spPr bwMode="auto">
          <a:xfrm>
            <a:off x="32766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50" name="Rectangle 79"/>
          <p:cNvSpPr>
            <a:spLocks noChangeArrowheads="1"/>
          </p:cNvSpPr>
          <p:nvPr/>
        </p:nvSpPr>
        <p:spPr bwMode="auto">
          <a:xfrm>
            <a:off x="32766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 dirty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51" name="Group 80"/>
          <p:cNvGrpSpPr>
            <a:grpSpLocks/>
          </p:cNvGrpSpPr>
          <p:nvPr/>
        </p:nvGrpSpPr>
        <p:grpSpPr bwMode="auto">
          <a:xfrm>
            <a:off x="1905000" y="1600200"/>
            <a:ext cx="457200" cy="1828800"/>
            <a:chOff x="7010400" y="1143000"/>
            <a:chExt cx="457200" cy="1828800"/>
          </a:xfrm>
        </p:grpSpPr>
        <p:sp>
          <p:nvSpPr>
            <p:cNvPr id="10326" name="Rounded Rectangle 8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7" name="Freeform 8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52" name="Group 45"/>
          <p:cNvGrpSpPr>
            <a:grpSpLocks/>
          </p:cNvGrpSpPr>
          <p:nvPr/>
        </p:nvGrpSpPr>
        <p:grpSpPr bwMode="auto">
          <a:xfrm>
            <a:off x="2667000" y="1600200"/>
            <a:ext cx="457200" cy="1828800"/>
            <a:chOff x="7010400" y="1143000"/>
            <a:chExt cx="457200" cy="1828800"/>
          </a:xfrm>
        </p:grpSpPr>
        <p:sp>
          <p:nvSpPr>
            <p:cNvPr id="10324" name="Rounded Rectangle 49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5" name="Freeform 5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53" name="TextBox 4"/>
          <p:cNvSpPr txBox="1">
            <a:spLocks noChangeArrowheads="1"/>
          </p:cNvSpPr>
          <p:nvPr/>
        </p:nvSpPr>
        <p:spPr bwMode="auto">
          <a:xfrm>
            <a:off x="2286001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54" name="TextBox 58"/>
          <p:cNvSpPr txBox="1">
            <a:spLocks noChangeArrowheads="1"/>
          </p:cNvSpPr>
          <p:nvPr/>
        </p:nvSpPr>
        <p:spPr bwMode="auto">
          <a:xfrm>
            <a:off x="2057400" y="10779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55" name="Straight Arrow Connector 6"/>
          <p:cNvCxnSpPr>
            <a:cxnSpLocks noChangeShapeType="1"/>
            <a:stCxn id="10254" idx="2"/>
            <a:endCxn id="10326" idx="0"/>
          </p:cNvCxnSpPr>
          <p:nvPr/>
        </p:nvCxnSpPr>
        <p:spPr bwMode="auto">
          <a:xfrm flipH="1">
            <a:off x="2133601" y="14472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56" name="Straight Arrow Connector 59"/>
          <p:cNvCxnSpPr>
            <a:cxnSpLocks noChangeShapeType="1"/>
            <a:stCxn id="10254" idx="2"/>
            <a:endCxn id="10324" idx="0"/>
          </p:cNvCxnSpPr>
          <p:nvPr/>
        </p:nvCxnSpPr>
        <p:spPr bwMode="auto">
          <a:xfrm>
            <a:off x="2483810" y="14472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57" name="TextBox 60"/>
          <p:cNvSpPr txBox="1">
            <a:spLocks noChangeArrowheads="1"/>
          </p:cNvSpPr>
          <p:nvPr/>
        </p:nvSpPr>
        <p:spPr bwMode="auto">
          <a:xfrm>
            <a:off x="5121276" y="609601"/>
            <a:ext cx="16049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Process N</a:t>
            </a:r>
          </a:p>
        </p:txBody>
      </p:sp>
      <p:sp>
        <p:nvSpPr>
          <p:cNvPr id="10258" name="Rounded Rectangle 65"/>
          <p:cNvSpPr>
            <a:spLocks noChangeArrowheads="1"/>
          </p:cNvSpPr>
          <p:nvPr/>
        </p:nvSpPr>
        <p:spPr bwMode="auto">
          <a:xfrm>
            <a:off x="4737100" y="1066800"/>
            <a:ext cx="2362200" cy="25146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sz="1600">
              <a:latin typeface="Gill Sans Light"/>
              <a:cs typeface="Gill Sans Light"/>
            </a:endParaRPr>
          </a:p>
        </p:txBody>
      </p:sp>
      <p:sp>
        <p:nvSpPr>
          <p:cNvPr id="10259" name="Rectangle 84"/>
          <p:cNvSpPr>
            <a:spLocks noChangeArrowheads="1"/>
          </p:cNvSpPr>
          <p:nvPr/>
        </p:nvSpPr>
        <p:spPr bwMode="auto">
          <a:xfrm>
            <a:off x="6261100" y="22098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IO</a:t>
            </a:r>
          </a:p>
          <a:p>
            <a:pPr algn="ctr"/>
            <a:r>
              <a:rPr lang="en-US" sz="1400" b="0">
                <a:latin typeface="Gill Sans Light"/>
                <a:cs typeface="Gill Sans Light"/>
              </a:rPr>
              <a:t>state</a:t>
            </a:r>
          </a:p>
        </p:txBody>
      </p:sp>
      <p:sp>
        <p:nvSpPr>
          <p:cNvPr id="10260" name="Rectangle 85"/>
          <p:cNvSpPr>
            <a:spLocks noChangeArrowheads="1"/>
          </p:cNvSpPr>
          <p:nvPr/>
        </p:nvSpPr>
        <p:spPr bwMode="auto">
          <a:xfrm>
            <a:off x="6261100" y="1676400"/>
            <a:ext cx="685800" cy="4572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400" b="0">
                <a:latin typeface="Gill Sans Light"/>
                <a:cs typeface="Gill Sans Light"/>
              </a:rPr>
              <a:t>Mem.</a:t>
            </a:r>
          </a:p>
        </p:txBody>
      </p:sp>
      <p:grpSp>
        <p:nvGrpSpPr>
          <p:cNvPr id="10261" name="Group 87"/>
          <p:cNvGrpSpPr>
            <a:grpSpLocks/>
          </p:cNvGrpSpPr>
          <p:nvPr/>
        </p:nvGrpSpPr>
        <p:grpSpPr bwMode="auto">
          <a:xfrm>
            <a:off x="4889500" y="1600200"/>
            <a:ext cx="457200" cy="1828800"/>
            <a:chOff x="7010400" y="1143000"/>
            <a:chExt cx="457200" cy="1828800"/>
          </a:xfrm>
        </p:grpSpPr>
        <p:sp>
          <p:nvSpPr>
            <p:cNvPr id="10322" name="Rounded Rectangle 8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3" name="Freeform 8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62" name="Group 90"/>
          <p:cNvGrpSpPr>
            <a:grpSpLocks/>
          </p:cNvGrpSpPr>
          <p:nvPr/>
        </p:nvGrpSpPr>
        <p:grpSpPr bwMode="auto">
          <a:xfrm>
            <a:off x="5651500" y="1600200"/>
            <a:ext cx="457200" cy="1828800"/>
            <a:chOff x="7010400" y="1143000"/>
            <a:chExt cx="457200" cy="1828800"/>
          </a:xfrm>
        </p:grpSpPr>
        <p:sp>
          <p:nvSpPr>
            <p:cNvPr id="10320" name="Rounded Rectangle 9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21" name="Freeform 9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63" name="TextBox 93"/>
          <p:cNvSpPr txBox="1">
            <a:spLocks noChangeArrowheads="1"/>
          </p:cNvSpPr>
          <p:nvPr/>
        </p:nvSpPr>
        <p:spPr bwMode="auto">
          <a:xfrm>
            <a:off x="5270501" y="2286000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0264" name="TextBox 94"/>
          <p:cNvSpPr txBox="1">
            <a:spLocks noChangeArrowheads="1"/>
          </p:cNvSpPr>
          <p:nvPr/>
        </p:nvSpPr>
        <p:spPr bwMode="auto">
          <a:xfrm>
            <a:off x="5041900" y="1077913"/>
            <a:ext cx="9541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b="0">
                <a:latin typeface="Gill Sans Light"/>
                <a:cs typeface="Gill Sans Light"/>
              </a:rPr>
              <a:t>threads</a:t>
            </a:r>
          </a:p>
        </p:txBody>
      </p:sp>
      <p:cxnSp>
        <p:nvCxnSpPr>
          <p:cNvPr id="10265" name="Straight Arrow Connector 95"/>
          <p:cNvCxnSpPr>
            <a:cxnSpLocks noChangeShapeType="1"/>
            <a:stCxn id="10264" idx="2"/>
            <a:endCxn id="10322" idx="0"/>
          </p:cNvCxnSpPr>
          <p:nvPr/>
        </p:nvCxnSpPr>
        <p:spPr bwMode="auto">
          <a:xfrm flipH="1">
            <a:off x="5118101" y="1447246"/>
            <a:ext cx="350209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6" name="Straight Arrow Connector 96"/>
          <p:cNvCxnSpPr>
            <a:cxnSpLocks noChangeShapeType="1"/>
            <a:stCxn id="10264" idx="2"/>
            <a:endCxn id="10320" idx="0"/>
          </p:cNvCxnSpPr>
          <p:nvPr/>
        </p:nvCxnSpPr>
        <p:spPr bwMode="auto">
          <a:xfrm>
            <a:off x="5468310" y="1447246"/>
            <a:ext cx="411791" cy="15295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67" name="TextBox 97"/>
          <p:cNvSpPr txBox="1">
            <a:spLocks noChangeArrowheads="1"/>
          </p:cNvSpPr>
          <p:nvPr/>
        </p:nvSpPr>
        <p:spPr bwMode="auto">
          <a:xfrm>
            <a:off x="4203701" y="2209801"/>
            <a:ext cx="5445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800">
                <a:latin typeface="Gill Sans Light"/>
                <a:cs typeface="Gill Sans Light"/>
              </a:rPr>
              <a:t>…</a:t>
            </a:r>
          </a:p>
        </p:txBody>
      </p:sp>
      <p:cxnSp>
        <p:nvCxnSpPr>
          <p:cNvPr id="10268" name="Straight Arrow Connector 98"/>
          <p:cNvCxnSpPr>
            <a:cxnSpLocks noChangeShapeType="1"/>
            <a:endCxn id="47" idx="0"/>
          </p:cNvCxnSpPr>
          <p:nvPr/>
        </p:nvCxnSpPr>
        <p:spPr bwMode="auto">
          <a:xfrm flipH="1">
            <a:off x="4622800" y="3429000"/>
            <a:ext cx="495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69" name="Straight Arrow Connector 99"/>
          <p:cNvCxnSpPr>
            <a:cxnSpLocks noChangeShapeType="1"/>
            <a:stCxn id="10326" idx="2"/>
            <a:endCxn id="47" idx="0"/>
          </p:cNvCxnSpPr>
          <p:nvPr/>
        </p:nvCxnSpPr>
        <p:spPr bwMode="auto">
          <a:xfrm>
            <a:off x="2133600" y="3429000"/>
            <a:ext cx="2489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0" name="Straight Arrow Connector 100"/>
          <p:cNvCxnSpPr>
            <a:cxnSpLocks noChangeShapeType="1"/>
            <a:stCxn id="10324" idx="2"/>
            <a:endCxn id="47" idx="0"/>
          </p:cNvCxnSpPr>
          <p:nvPr/>
        </p:nvCxnSpPr>
        <p:spPr bwMode="auto">
          <a:xfrm>
            <a:off x="2895600" y="3429000"/>
            <a:ext cx="17272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71" name="Straight Arrow Connector 51"/>
          <p:cNvCxnSpPr>
            <a:cxnSpLocks noChangeShapeType="1"/>
            <a:stCxn id="10320" idx="2"/>
            <a:endCxn id="47" idx="0"/>
          </p:cNvCxnSpPr>
          <p:nvPr/>
        </p:nvCxnSpPr>
        <p:spPr bwMode="auto">
          <a:xfrm flipH="1">
            <a:off x="4622800" y="3429000"/>
            <a:ext cx="125730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7315200" y="1371600"/>
            <a:ext cx="3352800" cy="3886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ea typeface="ＭＳ Ｐゴシック" charset="-128"/>
              </a:rPr>
              <a:t>Switch overhead between hardware-threads: </a:t>
            </a:r>
            <a:r>
              <a:rPr lang="en-US" i="1" dirty="0" smtClean="0">
                <a:solidFill>
                  <a:srgbClr val="00B050"/>
                </a:solidFill>
                <a:latin typeface="Gill Sans" charset="0"/>
                <a:ea typeface="Gill Sans" charset="0"/>
                <a:cs typeface="Gill Sans" charset="0"/>
              </a:rPr>
              <a:t>very-low</a:t>
            </a:r>
            <a:r>
              <a:rPr lang="en-US" b="1" dirty="0" smtClean="0">
                <a:solidFill>
                  <a:srgbClr val="FF0000"/>
                </a:solidFill>
                <a:ea typeface="ＭＳ Ｐゴシック" charset="-128"/>
              </a:rPr>
              <a:t> </a:t>
            </a:r>
            <a:r>
              <a:rPr lang="en-US" dirty="0" smtClean="0">
                <a:ea typeface="ＭＳ Ｐゴシック" charset="-128"/>
              </a:rPr>
              <a:t>(done in hardware)</a:t>
            </a:r>
            <a:endParaRPr lang="en-US" dirty="0" smtClean="0">
              <a:solidFill>
                <a:srgbClr val="FF0000"/>
              </a:solidFill>
              <a:ea typeface="ＭＳ Ｐゴシック" charset="-128"/>
            </a:endParaRPr>
          </a:p>
          <a:p>
            <a:pPr>
              <a:defRPr/>
            </a:pPr>
            <a:r>
              <a:rPr lang="en-US" dirty="0" smtClean="0">
                <a:ea typeface="ＭＳ Ｐゴシック" charset="-128"/>
              </a:rPr>
              <a:t>Contention for ALUs/FPUs may hurt performance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26797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1</a:t>
            </a:r>
          </a:p>
        </p:txBody>
      </p:sp>
      <p:sp>
        <p:nvSpPr>
          <p:cNvPr id="10274" name="TextBox 17"/>
          <p:cNvSpPr txBox="1">
            <a:spLocks noChangeArrowheads="1"/>
          </p:cNvSpPr>
          <p:nvPr/>
        </p:nvSpPr>
        <p:spPr bwMode="auto">
          <a:xfrm>
            <a:off x="6602414" y="541020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400" b="0" dirty="0">
                <a:latin typeface="Gill Sans Light"/>
                <a:cs typeface="Gill Sans Light"/>
              </a:rPr>
              <a:t>CPU</a:t>
            </a:r>
          </a:p>
        </p:txBody>
      </p:sp>
      <p:grpSp>
        <p:nvGrpSpPr>
          <p:cNvPr id="10275" name="Group 54"/>
          <p:cNvGrpSpPr>
            <a:grpSpLocks/>
          </p:cNvGrpSpPr>
          <p:nvPr/>
        </p:nvGrpSpPr>
        <p:grpSpPr bwMode="auto">
          <a:xfrm>
            <a:off x="2755900" y="5410200"/>
            <a:ext cx="304800" cy="609600"/>
            <a:chOff x="7010400" y="1143000"/>
            <a:chExt cx="457200" cy="1828800"/>
          </a:xfrm>
        </p:grpSpPr>
        <p:sp>
          <p:nvSpPr>
            <p:cNvPr id="10318" name="Rounded Rectangle 5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9" name="Freeform 61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6" name="Group 67"/>
          <p:cNvGrpSpPr>
            <a:grpSpLocks/>
          </p:cNvGrpSpPr>
          <p:nvPr/>
        </p:nvGrpSpPr>
        <p:grpSpPr bwMode="auto">
          <a:xfrm>
            <a:off x="3136900" y="5410200"/>
            <a:ext cx="304800" cy="609600"/>
            <a:chOff x="7010400" y="1143000"/>
            <a:chExt cx="457200" cy="1828800"/>
          </a:xfrm>
        </p:grpSpPr>
        <p:sp>
          <p:nvSpPr>
            <p:cNvPr id="10316" name="Rounded Rectangle 68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7" name="Freeform 69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71" name="Rectangle 70"/>
          <p:cNvSpPr/>
          <p:nvPr/>
        </p:nvSpPr>
        <p:spPr bwMode="auto">
          <a:xfrm>
            <a:off x="36703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2</a:t>
            </a:r>
          </a:p>
        </p:txBody>
      </p:sp>
      <p:grpSp>
        <p:nvGrpSpPr>
          <p:cNvPr id="10278" name="Group 71"/>
          <p:cNvGrpSpPr>
            <a:grpSpLocks/>
          </p:cNvGrpSpPr>
          <p:nvPr/>
        </p:nvGrpSpPr>
        <p:grpSpPr bwMode="auto">
          <a:xfrm>
            <a:off x="3746500" y="5410200"/>
            <a:ext cx="304800" cy="609600"/>
            <a:chOff x="7010400" y="1143000"/>
            <a:chExt cx="457200" cy="1828800"/>
          </a:xfrm>
        </p:grpSpPr>
        <p:sp>
          <p:nvSpPr>
            <p:cNvPr id="10314" name="Rounded Rectangle 72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5" name="Freeform 73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79" name="Group 74"/>
          <p:cNvGrpSpPr>
            <a:grpSpLocks/>
          </p:cNvGrpSpPr>
          <p:nvPr/>
        </p:nvGrpSpPr>
        <p:grpSpPr bwMode="auto">
          <a:xfrm>
            <a:off x="4127500" y="5410200"/>
            <a:ext cx="304800" cy="609600"/>
            <a:chOff x="7010400" y="1143000"/>
            <a:chExt cx="457200" cy="1828800"/>
          </a:xfrm>
        </p:grpSpPr>
        <p:sp>
          <p:nvSpPr>
            <p:cNvPr id="10312" name="Rounded Rectangle 75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3" name="Freeform 86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3" name="Rectangle 102"/>
          <p:cNvSpPr/>
          <p:nvPr/>
        </p:nvSpPr>
        <p:spPr bwMode="auto">
          <a:xfrm>
            <a:off x="46609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3</a:t>
            </a:r>
          </a:p>
        </p:txBody>
      </p:sp>
      <p:grpSp>
        <p:nvGrpSpPr>
          <p:cNvPr id="10281" name="Group 103"/>
          <p:cNvGrpSpPr>
            <a:grpSpLocks/>
          </p:cNvGrpSpPr>
          <p:nvPr/>
        </p:nvGrpSpPr>
        <p:grpSpPr bwMode="auto">
          <a:xfrm>
            <a:off x="4737100" y="5410200"/>
            <a:ext cx="304800" cy="609600"/>
            <a:chOff x="7010400" y="1143000"/>
            <a:chExt cx="457200" cy="1828800"/>
          </a:xfrm>
        </p:grpSpPr>
        <p:sp>
          <p:nvSpPr>
            <p:cNvPr id="10310" name="Rounded Rectangle 10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11" name="Freeform 10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2" name="Group 106"/>
          <p:cNvGrpSpPr>
            <a:grpSpLocks/>
          </p:cNvGrpSpPr>
          <p:nvPr/>
        </p:nvGrpSpPr>
        <p:grpSpPr bwMode="auto">
          <a:xfrm>
            <a:off x="5118100" y="5410200"/>
            <a:ext cx="304800" cy="609600"/>
            <a:chOff x="7010400" y="1143000"/>
            <a:chExt cx="457200" cy="1828800"/>
          </a:xfrm>
        </p:grpSpPr>
        <p:sp>
          <p:nvSpPr>
            <p:cNvPr id="10308" name="Rounded Rectangle 107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9" name="Freeform 108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sp>
        <p:nvSpPr>
          <p:cNvPr id="110" name="Rectangle 109"/>
          <p:cNvSpPr/>
          <p:nvPr/>
        </p:nvSpPr>
        <p:spPr bwMode="auto">
          <a:xfrm>
            <a:off x="5651500" y="5334000"/>
            <a:ext cx="838200" cy="990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endParaRPr lang="en-US" sz="1600" b="0" dirty="0">
              <a:latin typeface="Gill Sans Light"/>
              <a:cs typeface="Gill Sans Light"/>
            </a:endParaRPr>
          </a:p>
          <a:p>
            <a:pPr algn="ctr">
              <a:defRPr/>
            </a:pPr>
            <a:r>
              <a:rPr lang="en-US" sz="1600" b="0" dirty="0">
                <a:latin typeface="Gill Sans Light"/>
                <a:cs typeface="Gill Sans Light"/>
              </a:rPr>
              <a:t>Core 4</a:t>
            </a:r>
          </a:p>
        </p:txBody>
      </p:sp>
      <p:grpSp>
        <p:nvGrpSpPr>
          <p:cNvPr id="10284" name="Group 110"/>
          <p:cNvGrpSpPr>
            <a:grpSpLocks/>
          </p:cNvGrpSpPr>
          <p:nvPr/>
        </p:nvGrpSpPr>
        <p:grpSpPr bwMode="auto">
          <a:xfrm>
            <a:off x="5727700" y="5410200"/>
            <a:ext cx="304800" cy="609600"/>
            <a:chOff x="7010400" y="1143000"/>
            <a:chExt cx="457200" cy="1828800"/>
          </a:xfrm>
        </p:grpSpPr>
        <p:sp>
          <p:nvSpPr>
            <p:cNvPr id="10306" name="Rounded Rectangle 111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7" name="Freeform 112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0285" name="Group 113"/>
          <p:cNvGrpSpPr>
            <a:grpSpLocks/>
          </p:cNvGrpSpPr>
          <p:nvPr/>
        </p:nvGrpSpPr>
        <p:grpSpPr bwMode="auto">
          <a:xfrm>
            <a:off x="6108700" y="5410200"/>
            <a:ext cx="304800" cy="609600"/>
            <a:chOff x="7010400" y="1143000"/>
            <a:chExt cx="457200" cy="1828800"/>
          </a:xfrm>
        </p:grpSpPr>
        <p:sp>
          <p:nvSpPr>
            <p:cNvPr id="10304" name="Rounded Rectangle 114"/>
            <p:cNvSpPr>
              <a:spLocks noChangeArrowheads="1"/>
            </p:cNvSpPr>
            <p:nvPr/>
          </p:nvSpPr>
          <p:spPr bwMode="auto">
            <a:xfrm>
              <a:off x="7010400" y="1143000"/>
              <a:ext cx="457200" cy="1828800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endParaRPr lang="en-US" sz="1600">
                <a:latin typeface="Gill Sans Light"/>
                <a:cs typeface="Gill Sans Light"/>
              </a:endParaRPr>
            </a:p>
          </p:txBody>
        </p:sp>
        <p:sp>
          <p:nvSpPr>
            <p:cNvPr id="10305" name="Freeform 115"/>
            <p:cNvSpPr>
              <a:spLocks/>
            </p:cNvSpPr>
            <p:nvPr/>
          </p:nvSpPr>
          <p:spPr bwMode="auto">
            <a:xfrm>
              <a:off x="7086600" y="1219200"/>
              <a:ext cx="232039" cy="1682750"/>
            </a:xfrm>
            <a:custGeom>
              <a:avLst/>
              <a:gdLst>
                <a:gd name="T0" fmla="*/ 120653 w 232039"/>
                <a:gd name="T1" fmla="*/ 0 h 1835150"/>
                <a:gd name="T2" fmla="*/ 228603 w 232039"/>
                <a:gd name="T3" fmla="*/ 51432 h 1835150"/>
                <a:gd name="T4" fmla="*/ 6353 w 232039"/>
                <a:gd name="T5" fmla="*/ 150183 h 1835150"/>
                <a:gd name="T6" fmla="*/ 222253 w 232039"/>
                <a:gd name="T7" fmla="*/ 248934 h 1835150"/>
                <a:gd name="T8" fmla="*/ 3 w 232039"/>
                <a:gd name="T9" fmla="*/ 345628 h 1835150"/>
                <a:gd name="T10" fmla="*/ 228603 w 232039"/>
                <a:gd name="T11" fmla="*/ 444378 h 1835150"/>
                <a:gd name="T12" fmla="*/ 12703 w 232039"/>
                <a:gd name="T13" fmla="*/ 545185 h 1835150"/>
                <a:gd name="T14" fmla="*/ 114303 w 232039"/>
                <a:gd name="T15" fmla="*/ 594560 h 183515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32039" h="1835150">
                  <a:moveTo>
                    <a:pt x="120653" y="0"/>
                  </a:moveTo>
                  <a:cubicBezTo>
                    <a:pt x="184153" y="40746"/>
                    <a:pt x="247653" y="81492"/>
                    <a:pt x="228603" y="158750"/>
                  </a:cubicBezTo>
                  <a:cubicBezTo>
                    <a:pt x="209553" y="236008"/>
                    <a:pt x="7411" y="361950"/>
                    <a:pt x="6353" y="463550"/>
                  </a:cubicBezTo>
                  <a:cubicBezTo>
                    <a:pt x="5295" y="565150"/>
                    <a:pt x="223311" y="667808"/>
                    <a:pt x="222253" y="768350"/>
                  </a:cubicBezTo>
                  <a:cubicBezTo>
                    <a:pt x="221195" y="868892"/>
                    <a:pt x="-1055" y="966258"/>
                    <a:pt x="3" y="1066800"/>
                  </a:cubicBezTo>
                  <a:cubicBezTo>
                    <a:pt x="1061" y="1167342"/>
                    <a:pt x="226486" y="1268942"/>
                    <a:pt x="228603" y="1371600"/>
                  </a:cubicBezTo>
                  <a:cubicBezTo>
                    <a:pt x="230720" y="1474258"/>
                    <a:pt x="31753" y="1605492"/>
                    <a:pt x="12703" y="1682750"/>
                  </a:cubicBezTo>
                  <a:cubicBezTo>
                    <a:pt x="-6347" y="1760008"/>
                    <a:pt x="114303" y="1835150"/>
                    <a:pt x="114303" y="1835150"/>
                  </a:cubicBez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en-US">
                <a:latin typeface="Gill Sans Light"/>
                <a:cs typeface="Gill Sans Light"/>
              </a:endParaRPr>
            </a:p>
          </p:txBody>
        </p:sp>
      </p:grpSp>
      <p:cxnSp>
        <p:nvCxnSpPr>
          <p:cNvPr id="10286" name="Straight Arrow Connector 50"/>
          <p:cNvCxnSpPr>
            <a:cxnSpLocks noChangeShapeType="1"/>
            <a:stCxn id="47" idx="4"/>
          </p:cNvCxnSpPr>
          <p:nvPr/>
        </p:nvCxnSpPr>
        <p:spPr bwMode="auto">
          <a:xfrm flipH="1">
            <a:off x="2908300" y="4648200"/>
            <a:ext cx="17145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7" name="Straight Arrow Connector 116"/>
          <p:cNvCxnSpPr>
            <a:cxnSpLocks noChangeShapeType="1"/>
          </p:cNvCxnSpPr>
          <p:nvPr/>
        </p:nvCxnSpPr>
        <p:spPr bwMode="auto">
          <a:xfrm flipH="1">
            <a:off x="3289300" y="4724400"/>
            <a:ext cx="1219200" cy="685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8" name="Straight Arrow Connector 63"/>
          <p:cNvCxnSpPr>
            <a:cxnSpLocks noChangeShapeType="1"/>
            <a:stCxn id="47" idx="4"/>
            <a:endCxn id="10314" idx="0"/>
          </p:cNvCxnSpPr>
          <p:nvPr/>
        </p:nvCxnSpPr>
        <p:spPr bwMode="auto">
          <a:xfrm flipH="1">
            <a:off x="3898900" y="4648200"/>
            <a:ext cx="723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89" name="Straight Arrow Connector 117"/>
          <p:cNvCxnSpPr>
            <a:cxnSpLocks noChangeShapeType="1"/>
            <a:stCxn id="10245" idx="2"/>
            <a:endCxn id="10312" idx="0"/>
          </p:cNvCxnSpPr>
          <p:nvPr/>
        </p:nvCxnSpPr>
        <p:spPr bwMode="auto">
          <a:xfrm flipH="1">
            <a:off x="4279900" y="4648200"/>
            <a:ext cx="3429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0" name="Straight Arrow Connector 64"/>
          <p:cNvCxnSpPr>
            <a:cxnSpLocks noChangeShapeType="1"/>
            <a:stCxn id="10245" idx="2"/>
            <a:endCxn id="10310" idx="0"/>
          </p:cNvCxnSpPr>
          <p:nvPr/>
        </p:nvCxnSpPr>
        <p:spPr bwMode="auto">
          <a:xfrm>
            <a:off x="4622800" y="4648200"/>
            <a:ext cx="266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1" name="Straight Arrow Connector 118"/>
          <p:cNvCxnSpPr>
            <a:cxnSpLocks noChangeShapeType="1"/>
            <a:stCxn id="10245" idx="2"/>
            <a:endCxn id="10308" idx="0"/>
          </p:cNvCxnSpPr>
          <p:nvPr/>
        </p:nvCxnSpPr>
        <p:spPr bwMode="auto">
          <a:xfrm>
            <a:off x="4622800" y="4648200"/>
            <a:ext cx="6477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2" name="Straight Arrow Connector 66"/>
          <p:cNvCxnSpPr>
            <a:cxnSpLocks noChangeShapeType="1"/>
            <a:stCxn id="47" idx="4"/>
            <a:endCxn id="10306" idx="0"/>
          </p:cNvCxnSpPr>
          <p:nvPr/>
        </p:nvCxnSpPr>
        <p:spPr bwMode="auto">
          <a:xfrm>
            <a:off x="4622800" y="4648200"/>
            <a:ext cx="1257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3" name="Straight Arrow Connector 119"/>
          <p:cNvCxnSpPr>
            <a:cxnSpLocks noChangeShapeType="1"/>
            <a:stCxn id="10245" idx="2"/>
          </p:cNvCxnSpPr>
          <p:nvPr/>
        </p:nvCxnSpPr>
        <p:spPr bwMode="auto">
          <a:xfrm>
            <a:off x="4622800" y="4648200"/>
            <a:ext cx="1638300" cy="7620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975100" y="4572000"/>
            <a:ext cx="3276600" cy="685800"/>
            <a:chOff x="2667000" y="4495800"/>
            <a:chExt cx="3276600" cy="685800"/>
          </a:xfrm>
        </p:grpSpPr>
        <p:sp>
          <p:nvSpPr>
            <p:cNvPr id="10302" name="Oval 120"/>
            <p:cNvSpPr>
              <a:spLocks noChangeArrowheads="1"/>
            </p:cNvSpPr>
            <p:nvPr/>
          </p:nvSpPr>
          <p:spPr bwMode="auto">
            <a:xfrm>
              <a:off x="2667000" y="4724400"/>
              <a:ext cx="1295400" cy="1524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Gill Sans Light"/>
                <a:cs typeface="Gill Sans Light"/>
              </a:endParaRPr>
            </a:p>
          </p:txBody>
        </p:sp>
        <p:sp>
          <p:nvSpPr>
            <p:cNvPr id="10303" name="Rectangular Callout 121"/>
            <p:cNvSpPr>
              <a:spLocks noChangeArrowheads="1"/>
            </p:cNvSpPr>
            <p:nvPr/>
          </p:nvSpPr>
          <p:spPr bwMode="auto">
            <a:xfrm>
              <a:off x="4419600" y="4495800"/>
              <a:ext cx="1524000" cy="685800"/>
            </a:xfrm>
            <a:prstGeom prst="wedgeRectCallout">
              <a:avLst>
                <a:gd name="adj1" fmla="val -80329"/>
                <a:gd name="adj2" fmla="val -4296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r>
                <a:rPr lang="en-US" b="0">
                  <a:latin typeface="Gill Sans Light"/>
                  <a:cs typeface="Gill Sans Light"/>
                </a:rPr>
                <a:t>8 threads at a time</a:t>
              </a:r>
            </a:p>
          </p:txBody>
        </p:sp>
      </p:grpSp>
      <p:sp>
        <p:nvSpPr>
          <p:cNvPr id="10295" name="TextBox 122"/>
          <p:cNvSpPr txBox="1">
            <a:spLocks noChangeArrowheads="1"/>
          </p:cNvSpPr>
          <p:nvPr/>
        </p:nvSpPr>
        <p:spPr bwMode="auto">
          <a:xfrm>
            <a:off x="1547213" y="4191000"/>
            <a:ext cx="219322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r>
              <a:rPr lang="en-US" sz="2000" b="0" dirty="0">
                <a:latin typeface="Gill Sans Light"/>
                <a:cs typeface="Gill Sans Light"/>
              </a:rPr>
              <a:t>hardware-threads</a:t>
            </a:r>
          </a:p>
          <a:p>
            <a:r>
              <a:rPr lang="en-US" sz="2000" b="0" dirty="0">
                <a:latin typeface="Gill Sans Light"/>
                <a:cs typeface="Gill Sans Light"/>
              </a:rPr>
              <a:t>(</a:t>
            </a:r>
            <a:r>
              <a:rPr lang="en-US" sz="2000" b="0" dirty="0" err="1">
                <a:latin typeface="Gill Sans Light"/>
                <a:cs typeface="Gill Sans Light"/>
              </a:rPr>
              <a:t>hyperthreading</a:t>
            </a:r>
            <a:r>
              <a:rPr lang="en-US" sz="2000" b="0" dirty="0">
                <a:latin typeface="Gill Sans Light"/>
                <a:cs typeface="Gill Sans Light"/>
              </a:rPr>
              <a:t>)</a:t>
            </a:r>
          </a:p>
        </p:txBody>
      </p:sp>
      <p:cxnSp>
        <p:nvCxnSpPr>
          <p:cNvPr id="10296" name="Straight Arrow Connector 123"/>
          <p:cNvCxnSpPr>
            <a:cxnSpLocks noChangeShapeType="1"/>
            <a:stCxn id="10295" idx="2"/>
            <a:endCxn id="10318" idx="1"/>
          </p:cNvCxnSpPr>
          <p:nvPr/>
        </p:nvCxnSpPr>
        <p:spPr bwMode="auto">
          <a:xfrm>
            <a:off x="2526206" y="4898886"/>
            <a:ext cx="229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97" name="Straight Arrow Connector 124"/>
          <p:cNvCxnSpPr>
            <a:cxnSpLocks noChangeShapeType="1"/>
            <a:stCxn id="10295" idx="2"/>
            <a:endCxn id="10316" idx="1"/>
          </p:cNvCxnSpPr>
          <p:nvPr/>
        </p:nvCxnSpPr>
        <p:spPr bwMode="auto">
          <a:xfrm>
            <a:off x="2526206" y="4898886"/>
            <a:ext cx="610694" cy="81611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298" name="Rectangle 77"/>
          <p:cNvSpPr>
            <a:spLocks noChangeArrowheads="1"/>
          </p:cNvSpPr>
          <p:nvPr/>
        </p:nvSpPr>
        <p:spPr bwMode="auto">
          <a:xfrm>
            <a:off x="1905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299" name="Rectangle 77"/>
          <p:cNvSpPr>
            <a:spLocks noChangeArrowheads="1"/>
          </p:cNvSpPr>
          <p:nvPr/>
        </p:nvSpPr>
        <p:spPr bwMode="auto">
          <a:xfrm>
            <a:off x="26670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0" name="Rectangle 77"/>
          <p:cNvSpPr>
            <a:spLocks noChangeArrowheads="1"/>
          </p:cNvSpPr>
          <p:nvPr/>
        </p:nvSpPr>
        <p:spPr bwMode="auto">
          <a:xfrm>
            <a:off x="4889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  <p:sp>
        <p:nvSpPr>
          <p:cNvPr id="10301" name="Rectangle 77"/>
          <p:cNvSpPr>
            <a:spLocks noChangeArrowheads="1"/>
          </p:cNvSpPr>
          <p:nvPr/>
        </p:nvSpPr>
        <p:spPr bwMode="auto">
          <a:xfrm>
            <a:off x="5651500" y="2971800"/>
            <a:ext cx="457200" cy="381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CPU</a:t>
            </a:r>
          </a:p>
          <a:p>
            <a:pPr algn="ctr"/>
            <a:r>
              <a:rPr lang="en-US" sz="1000" b="0">
                <a:latin typeface="Gill Sans" charset="0"/>
                <a:ea typeface="Gill Sans" charset="0"/>
                <a:cs typeface="Gill Sans" charset="0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4570958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Threads vs Address Spaces: Options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4675" y="4724401"/>
            <a:ext cx="8610600" cy="2011363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en-US" dirty="0" smtClean="0"/>
              <a:t>Most operating systems have either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address spaces</a:t>
            </a:r>
          </a:p>
          <a:p>
            <a:pPr lvl="1">
              <a:spcBef>
                <a:spcPct val="15000"/>
              </a:spcBef>
            </a:pPr>
            <a:r>
              <a:rPr lang="en-US" altLang="en-US" dirty="0" smtClean="0"/>
              <a:t>One or many threads per address space</a:t>
            </a:r>
          </a:p>
          <a:p>
            <a:pPr lvl="1">
              <a:spcBef>
                <a:spcPct val="15000"/>
              </a:spcBef>
            </a:pPr>
            <a:endParaRPr lang="en-US" altLang="en-US" sz="1200" dirty="0"/>
          </a:p>
        </p:txBody>
      </p:sp>
      <p:sp>
        <p:nvSpPr>
          <p:cNvPr id="327693" name="Rectangle 13"/>
          <p:cNvSpPr>
            <a:spLocks noChangeArrowheads="1"/>
          </p:cNvSpPr>
          <p:nvPr/>
        </p:nvSpPr>
        <p:spPr bwMode="auto">
          <a:xfrm>
            <a:off x="7239000" y="3313112"/>
            <a:ext cx="30480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Mach, OS/2, Linux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Windows 10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Win NT to XP, Solaris, HP-UX, OS X</a:t>
            </a:r>
          </a:p>
        </p:txBody>
      </p:sp>
      <p:sp>
        <p:nvSpPr>
          <p:cNvPr id="327692" name="Rectangle 12"/>
          <p:cNvSpPr>
            <a:spLocks noChangeArrowheads="1"/>
          </p:cNvSpPr>
          <p:nvPr/>
        </p:nvSpPr>
        <p:spPr bwMode="auto">
          <a:xfrm>
            <a:off x="4267200" y="3313112"/>
            <a:ext cx="2971800" cy="1335088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Embedded systems (Geoworks, VxWorks, JavaOS,etc)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JavaOS, Pilot(PC)</a:t>
            </a:r>
          </a:p>
        </p:txBody>
      </p:sp>
      <p:sp>
        <p:nvSpPr>
          <p:cNvPr id="327690" name="Rectangle 10"/>
          <p:cNvSpPr>
            <a:spLocks noChangeArrowheads="1"/>
          </p:cNvSpPr>
          <p:nvPr/>
        </p:nvSpPr>
        <p:spPr bwMode="auto">
          <a:xfrm>
            <a:off x="7239000" y="2551113"/>
            <a:ext cx="30480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Traditional UNIX</a:t>
            </a:r>
          </a:p>
        </p:txBody>
      </p:sp>
      <p:sp>
        <p:nvSpPr>
          <p:cNvPr id="327689" name="Rectangle 9"/>
          <p:cNvSpPr>
            <a:spLocks noChangeArrowheads="1"/>
          </p:cNvSpPr>
          <p:nvPr/>
        </p:nvSpPr>
        <p:spPr bwMode="auto">
          <a:xfrm>
            <a:off x="4267200" y="2551113"/>
            <a:ext cx="2971800" cy="77787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MS/DOS, early Macintosh</a:t>
            </a:r>
          </a:p>
        </p:txBody>
      </p:sp>
      <p:grpSp>
        <p:nvGrpSpPr>
          <p:cNvPr id="327749" name="Group 69"/>
          <p:cNvGrpSpPr>
            <a:grpSpLocks/>
          </p:cNvGrpSpPr>
          <p:nvPr/>
        </p:nvGrpSpPr>
        <p:grpSpPr bwMode="auto">
          <a:xfrm>
            <a:off x="1905000" y="1712912"/>
            <a:ext cx="2362200" cy="2935288"/>
            <a:chOff x="240" y="960"/>
            <a:chExt cx="1488" cy="1849"/>
          </a:xfrm>
        </p:grpSpPr>
        <p:grpSp>
          <p:nvGrpSpPr>
            <p:cNvPr id="36886" name="Group 64"/>
            <p:cNvGrpSpPr>
              <a:grpSpLocks/>
            </p:cNvGrpSpPr>
            <p:nvPr/>
          </p:nvGrpSpPr>
          <p:grpSpPr bwMode="auto">
            <a:xfrm>
              <a:off x="240" y="1488"/>
              <a:ext cx="1488" cy="1321"/>
              <a:chOff x="240" y="1528"/>
              <a:chExt cx="1488" cy="1377"/>
            </a:xfrm>
          </p:grpSpPr>
          <p:sp>
            <p:nvSpPr>
              <p:cNvPr id="36888" name="Rectangle 11"/>
              <p:cNvSpPr>
                <a:spLocks noChangeArrowheads="1"/>
              </p:cNvSpPr>
              <p:nvPr/>
            </p:nvSpPr>
            <p:spPr bwMode="auto">
              <a:xfrm>
                <a:off x="240" y="2040"/>
                <a:ext cx="1488" cy="865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Many</a:t>
                </a:r>
              </a:p>
            </p:txBody>
          </p:sp>
          <p:sp>
            <p:nvSpPr>
              <p:cNvPr id="36889" name="Rectangle 8"/>
              <p:cNvSpPr>
                <a:spLocks noChangeArrowheads="1"/>
              </p:cNvSpPr>
              <p:nvPr/>
            </p:nvSpPr>
            <p:spPr bwMode="auto">
              <a:xfrm>
                <a:off x="240" y="1528"/>
                <a:ext cx="1488" cy="512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800" b="0">
                    <a:latin typeface="Gill Sans" charset="0"/>
                    <a:ea typeface="Gill Sans" charset="0"/>
                    <a:cs typeface="Gill Sans" charset="0"/>
                  </a:rPr>
                  <a:t>One</a:t>
                </a:r>
              </a:p>
            </p:txBody>
          </p:sp>
        </p:grpSp>
        <p:sp>
          <p:nvSpPr>
            <p:cNvPr id="36887" name="Rectangle 5"/>
            <p:cNvSpPr>
              <a:spLocks noChangeArrowheads="1"/>
            </p:cNvSpPr>
            <p:nvPr/>
          </p:nvSpPr>
          <p:spPr bwMode="auto">
            <a:xfrm>
              <a:off x="288" y="960"/>
              <a:ext cx="960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# threads</a:t>
              </a:r>
            </a:p>
            <a:p>
              <a:pPr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Per AS:</a:t>
              </a:r>
            </a:p>
          </p:txBody>
        </p:sp>
      </p:grpSp>
      <p:grpSp>
        <p:nvGrpSpPr>
          <p:cNvPr id="327746" name="Group 66"/>
          <p:cNvGrpSpPr>
            <a:grpSpLocks/>
          </p:cNvGrpSpPr>
          <p:nvPr/>
        </p:nvGrpSpPr>
        <p:grpSpPr bwMode="auto">
          <a:xfrm>
            <a:off x="3429000" y="874713"/>
            <a:ext cx="6858000" cy="1679437"/>
            <a:chOff x="1200" y="432"/>
            <a:chExt cx="4320" cy="1106"/>
          </a:xfrm>
        </p:grpSpPr>
        <p:sp>
          <p:nvSpPr>
            <p:cNvPr id="36883" name="Rectangle 7"/>
            <p:cNvSpPr>
              <a:spLocks noChangeArrowheads="1"/>
            </p:cNvSpPr>
            <p:nvPr/>
          </p:nvSpPr>
          <p:spPr bwMode="auto">
            <a:xfrm>
              <a:off x="3600" y="432"/>
              <a:ext cx="1920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Many</a:t>
              </a:r>
            </a:p>
          </p:txBody>
        </p:sp>
        <p:sp>
          <p:nvSpPr>
            <p:cNvPr id="36884" name="Rectangle 6"/>
            <p:cNvSpPr>
              <a:spLocks noChangeArrowheads="1"/>
            </p:cNvSpPr>
            <p:nvPr/>
          </p:nvSpPr>
          <p:spPr bwMode="auto">
            <a:xfrm>
              <a:off x="1728" y="432"/>
              <a:ext cx="1872" cy="1096"/>
            </a:xfrm>
            <a:prstGeom prst="rect">
              <a:avLst/>
            </a:prstGeom>
            <a:solidFill>
              <a:srgbClr val="53FB2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>
                  <a:latin typeface="Gill Sans" charset="0"/>
                  <a:ea typeface="Gill Sans" charset="0"/>
                  <a:cs typeface="Gill Sans" charset="0"/>
                </a:rPr>
                <a:t>One</a:t>
              </a:r>
            </a:p>
          </p:txBody>
        </p:sp>
        <p:sp>
          <p:nvSpPr>
            <p:cNvPr id="36885" name="Rectangle 65"/>
            <p:cNvSpPr>
              <a:spLocks noChangeArrowheads="1"/>
            </p:cNvSpPr>
            <p:nvPr/>
          </p:nvSpPr>
          <p:spPr bwMode="auto">
            <a:xfrm rot="16200000">
              <a:off x="888" y="794"/>
              <a:ext cx="105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53FB25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r">
                <a:lnSpc>
                  <a:spcPct val="90000"/>
                </a:lnSpc>
                <a:spcBef>
                  <a:spcPct val="30000"/>
                </a:spcBef>
                <a:buSzPct val="100000"/>
              </a:pP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# of </a:t>
              </a:r>
              <a:r>
                <a:rPr lang="en-US" altLang="en-US" sz="2800" b="0" dirty="0" err="1">
                  <a:latin typeface="Gill Sans" charset="0"/>
                  <a:ea typeface="Gill Sans" charset="0"/>
                  <a:cs typeface="Gill Sans" charset="0"/>
                </a:rPr>
                <a:t>addr</a:t>
              </a:r>
              <a:r>
                <a:rPr lang="en-US" altLang="en-US" sz="2800" b="0" dirty="0">
                  <a:latin typeface="Gill Sans" charset="0"/>
                  <a:ea typeface="Gill Sans" charset="0"/>
                  <a:cs typeface="Gill Sans" charset="0"/>
                </a:rPr>
                <a:t> spaces:</a:t>
              </a:r>
            </a:p>
          </p:txBody>
        </p:sp>
      </p:grpSp>
      <p:grpSp>
        <p:nvGrpSpPr>
          <p:cNvPr id="36874" name="Group 68"/>
          <p:cNvGrpSpPr>
            <a:grpSpLocks/>
          </p:cNvGrpSpPr>
          <p:nvPr/>
        </p:nvGrpSpPr>
        <p:grpSpPr bwMode="auto">
          <a:xfrm>
            <a:off x="1905000" y="874712"/>
            <a:ext cx="8382000" cy="3773488"/>
            <a:chOff x="240" y="432"/>
            <a:chExt cx="5280" cy="2473"/>
          </a:xfrm>
        </p:grpSpPr>
        <p:sp>
          <p:nvSpPr>
            <p:cNvPr id="36875" name="Line 15"/>
            <p:cNvSpPr>
              <a:spLocks noChangeShapeType="1"/>
            </p:cNvSpPr>
            <p:nvPr/>
          </p:nvSpPr>
          <p:spPr bwMode="auto">
            <a:xfrm>
              <a:off x="240" y="1528"/>
              <a:ext cx="52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6"/>
            <p:cNvSpPr>
              <a:spLocks noChangeShapeType="1"/>
            </p:cNvSpPr>
            <p:nvPr/>
          </p:nvSpPr>
          <p:spPr bwMode="auto">
            <a:xfrm>
              <a:off x="240" y="2040"/>
              <a:ext cx="52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7"/>
            <p:cNvSpPr>
              <a:spLocks noChangeShapeType="1"/>
            </p:cNvSpPr>
            <p:nvPr/>
          </p:nvSpPr>
          <p:spPr bwMode="auto">
            <a:xfrm>
              <a:off x="240" y="2905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8"/>
            <p:cNvSpPr>
              <a:spLocks noChangeShapeType="1"/>
            </p:cNvSpPr>
            <p:nvPr/>
          </p:nvSpPr>
          <p:spPr bwMode="auto">
            <a:xfrm>
              <a:off x="24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9"/>
            <p:cNvSpPr>
              <a:spLocks noChangeShapeType="1"/>
            </p:cNvSpPr>
            <p:nvPr/>
          </p:nvSpPr>
          <p:spPr bwMode="auto">
            <a:xfrm>
              <a:off x="1728" y="432"/>
              <a:ext cx="0" cy="247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0" name="Line 21"/>
            <p:cNvSpPr>
              <a:spLocks noChangeShapeType="1"/>
            </p:cNvSpPr>
            <p:nvPr/>
          </p:nvSpPr>
          <p:spPr bwMode="auto">
            <a:xfrm>
              <a:off x="5520" y="432"/>
              <a:ext cx="0" cy="247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>
              <a:off x="3600" y="432"/>
              <a:ext cx="0" cy="24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82" name="Line 14"/>
            <p:cNvSpPr>
              <a:spLocks noChangeShapeType="1"/>
            </p:cNvSpPr>
            <p:nvPr/>
          </p:nvSpPr>
          <p:spPr bwMode="auto">
            <a:xfrm>
              <a:off x="240" y="432"/>
              <a:ext cx="52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7731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3" grpId="0" build="p" bldLvl="2"/>
      <p:bldP spid="327693" grpId="0" animBg="1"/>
      <p:bldP spid="327692" grpId="0" animBg="1"/>
      <p:bldP spid="327690" grpId="0" animBg="1"/>
      <p:bldP spid="327689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Conclusion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11201400" cy="6096000"/>
          </a:xfrm>
        </p:spPr>
        <p:txBody>
          <a:bodyPr>
            <a:normAutofit/>
          </a:bodyPr>
          <a:lstStyle/>
          <a:p>
            <a:r>
              <a:rPr lang="en-US" dirty="0" smtClean="0"/>
              <a:t>Recall: </a:t>
            </a:r>
            <a:r>
              <a:rPr lang="en-US" b="1" dirty="0" smtClean="0">
                <a:latin typeface="Consolas" panose="020B0609020204030204" pitchFamily="49" charset="0"/>
              </a:rPr>
              <a:t>open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read()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</a:rPr>
              <a:t>write()</a:t>
            </a:r>
            <a:r>
              <a:rPr lang="en-US" dirty="0"/>
              <a:t>, and </a:t>
            </a:r>
            <a:r>
              <a:rPr lang="en-US" b="1" dirty="0">
                <a:latin typeface="Consolas" panose="020B0609020204030204" pitchFamily="49" charset="0"/>
              </a:rPr>
              <a:t>close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 used for wide variety of I/O:</a:t>
            </a:r>
            <a:endParaRPr lang="en-US" b="1" dirty="0">
              <a:latin typeface="Consolas" panose="020B0609020204030204" pitchFamily="49" charset="0"/>
            </a:endParaRPr>
          </a:p>
          <a:p>
            <a:pPr lvl="1"/>
            <a:r>
              <a:rPr lang="en-US" dirty="0" smtClean="0"/>
              <a:t>Files </a:t>
            </a:r>
            <a:r>
              <a:rPr lang="en-US" dirty="0"/>
              <a:t>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Processes have two parts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Threads (Concurrency)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Address Spaces (Protection)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Stack is essential part of computation	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Every thread has two stacks: user-level (in address space) and kernel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The kernel stack + support often called the “kernel thread”</a:t>
            </a:r>
          </a:p>
          <a:p>
            <a:pPr>
              <a:lnSpc>
                <a:spcPct val="80000"/>
              </a:lnSpc>
            </a:pPr>
            <a:r>
              <a:rPr lang="en-US" altLang="en-US" dirty="0" smtClean="0"/>
              <a:t>Various textbooks talk about </a:t>
            </a:r>
            <a:r>
              <a:rPr lang="en-US" altLang="en-US" i="1" dirty="0" smtClean="0">
                <a:solidFill>
                  <a:srgbClr val="FF0000"/>
                </a:solidFill>
              </a:rPr>
              <a:t>processes 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concurrency, really talking about thread portion of a process</a:t>
            </a:r>
          </a:p>
          <a:p>
            <a:pPr lvl="1">
              <a:lnSpc>
                <a:spcPct val="80000"/>
              </a:lnSpc>
            </a:pPr>
            <a:r>
              <a:rPr lang="en-US" altLang="en-US" dirty="0" smtClean="0"/>
              <a:t>When this concerns protection, talking about address space portion of a process</a:t>
            </a:r>
          </a:p>
          <a:p>
            <a:pPr>
              <a:lnSpc>
                <a:spcPct val="80000"/>
              </a:lnSpc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5646006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4BC8-05A8-40A1-8182-1B23787D2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Could </a:t>
            </a:r>
            <a:r>
              <a:rPr lang="en-US" dirty="0"/>
              <a:t>the Server Protect Itself?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BF3B-07C2-4ECD-B2EB-2051E1596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1150600" cy="5105400"/>
          </a:xfrm>
        </p:spPr>
        <p:txBody>
          <a:bodyPr/>
          <a:lstStyle/>
          <a:p>
            <a:r>
              <a:rPr lang="en-US" dirty="0"/>
              <a:t>Handle each connection in a separate </a:t>
            </a:r>
            <a:r>
              <a:rPr lang="en-US" dirty="0" smtClean="0"/>
              <a:t>process</a:t>
            </a:r>
          </a:p>
          <a:p>
            <a:pPr lvl="1"/>
            <a:r>
              <a:rPr lang="en-US" dirty="0" smtClean="0"/>
              <a:t>This will mean that the logic serving each request will be “sandboxed” away from the main server process</a:t>
            </a:r>
          </a:p>
          <a:p>
            <a:r>
              <a:rPr lang="en-US" dirty="0" smtClean="0"/>
              <a:t>In the following code, keep in mind: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 smtClean="0">
                <a:latin typeface="Consolas" panose="020B0609020204030204" pitchFamily="49" charset="0"/>
              </a:rPr>
              <a:t>ork() </a:t>
            </a:r>
            <a:r>
              <a:rPr lang="en-US" dirty="0" smtClean="0"/>
              <a:t>will duplicate </a:t>
            </a:r>
            <a:r>
              <a:rPr lang="en-US" i="1" dirty="0" smtClean="0"/>
              <a:t>all</a:t>
            </a:r>
            <a:r>
              <a:rPr lang="en-US" dirty="0" smtClean="0"/>
              <a:t> of the parent’s file descriptors (i.e. pointers to sockets!)</a:t>
            </a:r>
          </a:p>
          <a:p>
            <a:pPr lvl="1"/>
            <a:r>
              <a:rPr lang="en-US" dirty="0" smtClean="0"/>
              <a:t>We keep control over accepting new connections in the parent</a:t>
            </a:r>
          </a:p>
          <a:p>
            <a:pPr lvl="1"/>
            <a:r>
              <a:rPr lang="en-US" dirty="0" smtClean="0"/>
              <a:t>New child connection for each remote client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435061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68257</TotalTime>
  <Pages>60</Pages>
  <Words>7174</Words>
  <Application>Microsoft Office PowerPoint</Application>
  <PresentationFormat>Widescreen</PresentationFormat>
  <Paragraphs>1844</Paragraphs>
  <Slides>88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1" baseType="lpstr">
      <vt:lpstr>MS PGothic</vt:lpstr>
      <vt:lpstr>MS PGothic</vt:lpstr>
      <vt:lpstr>Arial</vt:lpstr>
      <vt:lpstr>Comic Sans MS</vt:lpstr>
      <vt:lpstr>Consolas</vt:lpstr>
      <vt:lpstr>Courier</vt:lpstr>
      <vt:lpstr>Courier New</vt:lpstr>
      <vt:lpstr>Gill Sans</vt:lpstr>
      <vt:lpstr>Gill Sans Light</vt:lpstr>
      <vt:lpstr>Gulim</vt:lpstr>
      <vt:lpstr>Gulim</vt:lpstr>
      <vt:lpstr>Symbol</vt:lpstr>
      <vt:lpstr>Office</vt:lpstr>
      <vt:lpstr>CS162 Operating Systems and Systems Programming Lecture 6  Synchronization 1: Concurrency </vt:lpstr>
      <vt:lpstr>Recall: Connection Setup over TCP/IP</vt:lpstr>
      <vt:lpstr>Recall: Web Server</vt:lpstr>
      <vt:lpstr>Recall: Sockets in concept</vt:lpstr>
      <vt:lpstr>Recall: Client Protocol</vt:lpstr>
      <vt:lpstr>Recall Client-Side: Getting the Server Address</vt:lpstr>
      <vt:lpstr>Recall: Server Protocol (v1)</vt:lpstr>
      <vt:lpstr>Recall: Server Address: Itself (wildcard IP), Passive</vt:lpstr>
      <vt:lpstr>How Could the Server Protect Itself?</vt:lpstr>
      <vt:lpstr>Sockets With Protection (each connection has own process)</vt:lpstr>
      <vt:lpstr>Server Protocol (v2)</vt:lpstr>
      <vt:lpstr>How to make a Concurrent Server</vt:lpstr>
      <vt:lpstr>Sockets With Protection and Concurrency</vt:lpstr>
      <vt:lpstr>Server Protocol (v3)</vt:lpstr>
      <vt:lpstr>Faster Concurrent Server (without Protection)</vt:lpstr>
      <vt:lpstr>Sockets with Concurrency, without Protection</vt:lpstr>
      <vt:lpstr>Thread Pools: More Later!</vt:lpstr>
      <vt:lpstr>Administrivia</vt:lpstr>
      <vt:lpstr>Recall: The Process Control Block</vt:lpstr>
      <vt:lpstr>Process-Specific File Descriptor Table inside Kernel </vt:lpstr>
      <vt:lpstr>Process-Specific File Descriptor Table inside Kernel </vt:lpstr>
      <vt:lpstr>Process-Specific File Descriptor Table inside Kernel </vt:lpstr>
      <vt:lpstr>Process-Specific File Descriptor Table inside Kernel </vt:lpstr>
      <vt:lpstr>Instead of Closing, let’s fork()!</vt:lpstr>
      <vt:lpstr>Open File Description is Aliased</vt:lpstr>
      <vt:lpstr>Open File Description is Aliased</vt:lpstr>
      <vt:lpstr>Open File Description is Aliased</vt:lpstr>
      <vt:lpstr>Open File Description is Aliased</vt:lpstr>
      <vt:lpstr>File Descriptor is Copied</vt:lpstr>
      <vt:lpstr>File Descriptor is Copied</vt:lpstr>
      <vt:lpstr>Why is Aliasing the Open File Description a Good Idea?</vt:lpstr>
      <vt:lpstr>Example: Shared Terminal Emulator</vt:lpstr>
      <vt:lpstr>Example: Shared Terminal Emulator</vt:lpstr>
      <vt:lpstr>Example: Shared Terminal Emulator</vt:lpstr>
      <vt:lpstr>Example: Shared Terminal Emulator</vt:lpstr>
      <vt:lpstr>Other Examples</vt:lpstr>
      <vt:lpstr>Recall: CPU Switch From Process A to Process B</vt:lpstr>
      <vt:lpstr>Lifecycle of a Process</vt:lpstr>
      <vt:lpstr>Process Scheduling</vt:lpstr>
      <vt:lpstr>Ready Queue And Various I/O Device Queues</vt:lpstr>
      <vt:lpstr>Modern Process with Threads</vt:lpstr>
      <vt:lpstr>Single and Multithreaded Processes</vt:lpstr>
      <vt:lpstr>Thread State</vt:lpstr>
      <vt:lpstr>Shared vs. Per-Thread State</vt:lpstr>
      <vt:lpstr>Example: 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Execution Stack Example</vt:lpstr>
      <vt:lpstr>Motivational Example for Threads</vt:lpstr>
      <vt:lpstr>Use of Threads</vt:lpstr>
      <vt:lpstr>Memory Footprint: Two-Threads</vt:lpstr>
      <vt:lpstr>OS Library API for Threads: pthreads</vt:lpstr>
      <vt:lpstr>The Core of Concurrency: the Dispatch Loop</vt:lpstr>
      <vt:lpstr>Running a thread</vt:lpstr>
      <vt:lpstr>Internal Events</vt:lpstr>
      <vt:lpstr>Stack for Yielding Thread</vt:lpstr>
      <vt:lpstr>What Do the Stacks Look Like?</vt:lpstr>
      <vt:lpstr>Saving/Restoring state (often called “Context Switch)</vt:lpstr>
      <vt:lpstr>Switch Details (continued)</vt:lpstr>
      <vt:lpstr>How expensive is context switching?</vt:lpstr>
      <vt:lpstr>What happens when thread blocks on I/O?</vt:lpstr>
      <vt:lpstr>External Events</vt:lpstr>
      <vt:lpstr>Recall: Interrupt Controller</vt:lpstr>
      <vt:lpstr>Example: Network Interrupt</vt:lpstr>
      <vt:lpstr>Use of Timer Interrupt to Return Control</vt:lpstr>
      <vt:lpstr>ThreadFork(): Create a New Thread</vt:lpstr>
      <vt:lpstr>How do we initialize TCB and Stack?</vt:lpstr>
      <vt:lpstr>How does Thread get started?</vt:lpstr>
      <vt:lpstr>How does a thread get started?</vt:lpstr>
      <vt:lpstr>What does ThreadRoot() look like?</vt:lpstr>
      <vt:lpstr>Processes vs. Threads: One Core</vt:lpstr>
      <vt:lpstr>Processes vs. Threads: MultiCore</vt:lpstr>
      <vt:lpstr>Recall: Simultaneous MultiThreading/Hyperthreading</vt:lpstr>
      <vt:lpstr>Processes vs. Threads: Hyper-Threading</vt:lpstr>
      <vt:lpstr>Threads vs Address Spaces: Options</vt:lpstr>
      <vt:lpstr>Conclusion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kubitron</cp:lastModifiedBy>
  <cp:revision>858</cp:revision>
  <cp:lastPrinted>2023-02-03T00:26:36Z</cp:lastPrinted>
  <dcterms:created xsi:type="dcterms:W3CDTF">1995-08-12T11:37:26Z</dcterms:created>
  <dcterms:modified xsi:type="dcterms:W3CDTF">2023-02-03T00:35:28Z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