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7" r:id="rId4"/>
    <p:sldId id="279" r:id="rId5"/>
    <p:sldId id="278" r:id="rId6"/>
    <p:sldId id="280" r:id="rId7"/>
    <p:sldId id="282" r:id="rId8"/>
    <p:sldId id="281" r:id="rId9"/>
    <p:sldId id="284" r:id="rId10"/>
    <p:sldId id="285" r:id="rId11"/>
    <p:sldId id="283" r:id="rId12"/>
    <p:sldId id="286" r:id="rId13"/>
    <p:sldId id="289" r:id="rId14"/>
    <p:sldId id="290" r:id="rId15"/>
    <p:sldId id="288" r:id="rId16"/>
    <p:sldId id="287" r:id="rId17"/>
    <p:sldId id="292" r:id="rId18"/>
    <p:sldId id="294" r:id="rId19"/>
    <p:sldId id="296" r:id="rId20"/>
    <p:sldId id="297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FE210-8A18-4D44-92F4-87F408D60D1A}" type="datetimeFigureOut">
              <a:rPr lang="sk-SK" smtClean="0"/>
              <a:t>06.07.2018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6D085-D5B0-4344-8614-C291273FEC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875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936A-F3DB-4970-AA5C-AB0E8965A9DE}" type="datetime1">
              <a:rPr lang="sk-SK" smtClean="0"/>
              <a:t>06.07.2018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53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7C6C-9ED8-4394-A585-17190DD3EF06}" type="datetime1">
              <a:rPr lang="sk-SK" smtClean="0"/>
              <a:t>06.07.2018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20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71-573F-422D-97D0-0EC175DEFCEE}" type="datetime1">
              <a:rPr lang="sk-SK" smtClean="0"/>
              <a:t>06.07.2018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00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2FA-D4F1-4C57-A12A-7A19C5594A9B}" type="datetime1">
              <a:rPr lang="sk-SK" smtClean="0"/>
              <a:t>06.07.2018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0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8F1E-A4E8-464E-98D0-B99C4E26F1B1}" type="datetime1">
              <a:rPr lang="sk-SK" smtClean="0"/>
              <a:t>06.07.2018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00DD-C4C4-40C8-8D55-C1FFDDC80ABD}" type="datetime1">
              <a:rPr lang="sk-SK" smtClean="0"/>
              <a:t>06.07.2018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939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DD3-772F-4AD0-84D3-F042031CC757}" type="datetime1">
              <a:rPr lang="sk-SK" smtClean="0"/>
              <a:t>06.07.2018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780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1288-15AF-49D7-A60C-F3E8A6A96279}" type="datetime1">
              <a:rPr lang="sk-SK" smtClean="0"/>
              <a:t>06.07.2018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001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88B-4444-4E29-B94D-9D5E5C18A079}" type="datetime1">
              <a:rPr lang="sk-SK" smtClean="0"/>
              <a:t>06.07.2018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346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DA3-610F-4AED-A286-9B3C286ABFCC}" type="datetime1">
              <a:rPr lang="sk-SK" smtClean="0"/>
              <a:t>06.07.2018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67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7E58-4DBF-4896-8CB9-70A8D8796107}" type="datetime1">
              <a:rPr lang="sk-SK" smtClean="0"/>
              <a:t>06.07.2018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13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AAC4-46C5-4828-B794-17FACF9E1613}" type="datetime1">
              <a:rPr lang="sk-SK" smtClean="0"/>
              <a:t>06.07.2018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E14A-3D92-443F-98E3-EFB0CF0198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007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Input/Output</a:t>
            </a:r>
            <a:r>
              <a:rPr lang="en-US" dirty="0"/>
              <a:t> Modeling of Simple Artificial Cell Using Modularized Approach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+mj-lt"/>
              </a:rPr>
              <a:t>Miroslav Gasparek</a:t>
            </a:r>
            <a:r>
              <a:rPr lang="sk-SK" b="1" dirty="0">
                <a:latin typeface="+mj-lt"/>
              </a:rPr>
              <a:t>, </a:t>
            </a:r>
            <a:r>
              <a:rPr lang="sk-SK" b="1" dirty="0" err="1">
                <a:latin typeface="+mj-lt"/>
              </a:rPr>
              <a:t>Imperial</a:t>
            </a:r>
            <a:r>
              <a:rPr lang="sk-SK" b="1" dirty="0">
                <a:latin typeface="+mj-lt"/>
              </a:rPr>
              <a:t> </a:t>
            </a:r>
            <a:r>
              <a:rPr lang="sk-SK" b="1" dirty="0" err="1">
                <a:latin typeface="+mj-lt"/>
              </a:rPr>
              <a:t>College</a:t>
            </a:r>
            <a:r>
              <a:rPr lang="sk-SK" b="1" dirty="0">
                <a:latin typeface="+mj-lt"/>
              </a:rPr>
              <a:t> </a:t>
            </a:r>
            <a:r>
              <a:rPr lang="sk-SK" b="1" dirty="0" err="1">
                <a:latin typeface="+mj-lt"/>
              </a:rPr>
              <a:t>London</a:t>
            </a:r>
            <a:endParaRPr lang="sk-SK" b="1" dirty="0">
              <a:latin typeface="+mj-lt"/>
            </a:endParaRPr>
          </a:p>
          <a:p>
            <a:r>
              <a:rPr lang="sk-SK" b="1" dirty="0">
                <a:latin typeface="+mj-lt"/>
              </a:rPr>
              <a:t>Mentor: Richard Murray, </a:t>
            </a:r>
            <a:r>
              <a:rPr lang="sk-SK" b="1" dirty="0" err="1">
                <a:latin typeface="+mj-lt"/>
              </a:rPr>
              <a:t>Caltech</a:t>
            </a:r>
            <a:endParaRPr lang="sk-SK" b="1" dirty="0">
              <a:latin typeface="+mj-lt"/>
            </a:endParaRPr>
          </a:p>
          <a:p>
            <a:r>
              <a:rPr lang="sk-SK" b="1" dirty="0" err="1">
                <a:latin typeface="+mj-lt"/>
              </a:rPr>
              <a:t>Co</a:t>
            </a:r>
            <a:r>
              <a:rPr lang="sk-SK" b="1" dirty="0">
                <a:latin typeface="+mj-lt"/>
              </a:rPr>
              <a:t>-mentor: </a:t>
            </a:r>
            <a:r>
              <a:rPr lang="sk-SK" b="1" dirty="0" err="1">
                <a:latin typeface="+mj-lt"/>
              </a:rPr>
              <a:t>Vipul</a:t>
            </a:r>
            <a:r>
              <a:rPr lang="sk-SK" b="1" dirty="0">
                <a:latin typeface="+mj-lt"/>
              </a:rPr>
              <a:t> </a:t>
            </a:r>
            <a:r>
              <a:rPr lang="sk-SK" b="1" dirty="0" err="1">
                <a:latin typeface="+mj-lt"/>
              </a:rPr>
              <a:t>Singhal</a:t>
            </a:r>
            <a:endParaRPr lang="en-US" dirty="0">
              <a:latin typeface="+mj-lt"/>
            </a:endParaRPr>
          </a:p>
          <a:p>
            <a:r>
              <a:rPr lang="en-US" sz="2000" dirty="0">
                <a:latin typeface="+mj-lt"/>
              </a:rPr>
              <a:t>26 September 2017</a:t>
            </a:r>
            <a:endParaRPr lang="sk-SK" sz="2000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788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interconnection of simple cellular subsystems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10</a:t>
            </a:fld>
            <a:endParaRPr lang="sk-SK"/>
          </a:p>
        </p:txBody>
      </p:sp>
      <p:grpSp>
        <p:nvGrpSpPr>
          <p:cNvPr id="5" name="Skupina 4"/>
          <p:cNvGrpSpPr/>
          <p:nvPr/>
        </p:nvGrpSpPr>
        <p:grpSpPr>
          <a:xfrm>
            <a:off x="1234440" y="1810512"/>
            <a:ext cx="9308592" cy="4545838"/>
            <a:chOff x="4108848" y="450320"/>
            <a:chExt cx="7933800" cy="3984520"/>
          </a:xfrm>
        </p:grpSpPr>
        <p:sp>
          <p:nvSpPr>
            <p:cNvPr id="6" name="Ovál 5"/>
            <p:cNvSpPr/>
            <p:nvPr/>
          </p:nvSpPr>
          <p:spPr>
            <a:xfrm>
              <a:off x="6327648" y="1463040"/>
              <a:ext cx="5715000" cy="2971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7" name="Rovná spojovacia šípka 6"/>
            <p:cNvCxnSpPr/>
            <p:nvPr/>
          </p:nvCxnSpPr>
          <p:spPr>
            <a:xfrm>
              <a:off x="4461264" y="2980944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bdĺžnik: zaoblené rohy 7"/>
            <p:cNvSpPr/>
            <p:nvPr/>
          </p:nvSpPr>
          <p:spPr>
            <a:xfrm>
              <a:off x="5586984" y="2551176"/>
              <a:ext cx="144000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: zaoblené rohy 8"/>
            <p:cNvSpPr/>
            <p:nvPr/>
          </p:nvSpPr>
          <p:spPr>
            <a:xfrm>
              <a:off x="7750392" y="2551176"/>
              <a:ext cx="144000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0" name="Rovná spojovacia šípka 9"/>
            <p:cNvCxnSpPr/>
            <p:nvPr/>
          </p:nvCxnSpPr>
          <p:spPr>
            <a:xfrm>
              <a:off x="7123176" y="2980944"/>
              <a:ext cx="5352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5541265" y="2662353"/>
              <a:ext cx="1502975" cy="56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Diffusion into the cell</a:t>
              </a:r>
              <a:endParaRPr lang="sk-SK" b="1" dirty="0">
                <a:latin typeface="+mj-lt"/>
              </a:endParaRPr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7771056" y="2583353"/>
              <a:ext cx="1440000" cy="80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Double Phosphorylation Pathway</a:t>
              </a:r>
              <a:endParaRPr lang="sk-SK" b="1" dirty="0">
                <a:latin typeface="+mj-lt"/>
              </a:endParaRPr>
            </a:p>
          </p:txBody>
        </p:sp>
        <p:sp>
          <p:nvSpPr>
            <p:cNvPr id="15" name="Obdĺžnik: zaoblené rohy 14"/>
            <p:cNvSpPr/>
            <p:nvPr/>
          </p:nvSpPr>
          <p:spPr>
            <a:xfrm>
              <a:off x="9674352" y="2551176"/>
              <a:ext cx="193548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9614396" y="2681679"/>
              <a:ext cx="2027448" cy="56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Incoherent </a:t>
              </a:r>
            </a:p>
            <a:p>
              <a:pPr algn="ctr"/>
              <a:r>
                <a:rPr lang="en-US" b="1" dirty="0">
                  <a:latin typeface="+mj-lt"/>
                </a:rPr>
                <a:t>Feed-Forward Loop</a:t>
              </a:r>
              <a:endParaRPr lang="sk-SK" b="1" dirty="0">
                <a:latin typeface="+mj-lt"/>
              </a:endParaRPr>
            </a:p>
          </p:txBody>
        </p:sp>
        <p:cxnSp>
          <p:nvCxnSpPr>
            <p:cNvPr id="17" name="Rovná spojovacia šípka 16"/>
            <p:cNvCxnSpPr/>
            <p:nvPr/>
          </p:nvCxnSpPr>
          <p:spPr>
            <a:xfrm>
              <a:off x="9256776" y="298094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ovacia šípka 17"/>
            <p:cNvCxnSpPr/>
            <p:nvPr/>
          </p:nvCxnSpPr>
          <p:spPr>
            <a:xfrm rot="16200000">
              <a:off x="10457856" y="2276408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ĺžnik: zaoblené rohy 18"/>
            <p:cNvSpPr/>
            <p:nvPr/>
          </p:nvSpPr>
          <p:spPr>
            <a:xfrm>
              <a:off x="9903624" y="1169132"/>
              <a:ext cx="144000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9924288" y="1330677"/>
              <a:ext cx="1440000" cy="56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Diffusion out of the cell</a:t>
              </a:r>
              <a:endParaRPr lang="sk-SK" b="1" dirty="0">
                <a:latin typeface="+mj-lt"/>
              </a:endParaRPr>
            </a:p>
          </p:txBody>
        </p:sp>
        <p:cxnSp>
          <p:nvCxnSpPr>
            <p:cNvPr id="21" name="Rovná spojovacia šípka 20"/>
            <p:cNvCxnSpPr/>
            <p:nvPr/>
          </p:nvCxnSpPr>
          <p:spPr>
            <a:xfrm rot="16200000">
              <a:off x="10358712" y="7203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BlokTextu 21"/>
            <p:cNvSpPr txBox="1"/>
            <p:nvPr/>
          </p:nvSpPr>
          <p:spPr>
            <a:xfrm>
              <a:off x="10533888" y="596123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Output signal</a:t>
              </a:r>
              <a:endParaRPr lang="sk-SK" sz="1600" b="1" dirty="0">
                <a:latin typeface="+mj-lt"/>
              </a:endParaRPr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4108848" y="2574922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Input signal</a:t>
              </a:r>
              <a:endParaRPr lang="sk-SK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BioSIMI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7872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+mj-lt"/>
              </a:rPr>
              <a:t>BioSIMI</a:t>
            </a:r>
            <a:r>
              <a:rPr lang="en-US" dirty="0">
                <a:latin typeface="+mj-lt"/>
              </a:rPr>
              <a:t> (“Biomolecular Subsystems Interconnection Modeling Instrument”)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Tool for simple I/O modeling of interconnected biomolecular subsystems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Multiple Input/Single Output modeling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User-defined</a:t>
            </a:r>
            <a:r>
              <a:rPr lang="en-US" dirty="0">
                <a:latin typeface="+mj-lt"/>
              </a:rPr>
              <a:t> (mainly transport) and </a:t>
            </a:r>
            <a:r>
              <a:rPr lang="en-US" b="1" dirty="0">
                <a:latin typeface="+mj-lt"/>
              </a:rPr>
              <a:t>TX-TL-defined</a:t>
            </a:r>
            <a:r>
              <a:rPr lang="en-US" dirty="0">
                <a:latin typeface="+mj-lt"/>
              </a:rPr>
              <a:t> (standard assembly)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Accounts for retroactivity and resource competition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73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BioSIMI</a:t>
            </a:r>
            <a:r>
              <a:rPr lang="en-US" dirty="0"/>
              <a:t> (I/O Model of Vesicle)</a:t>
            </a:r>
            <a:endParaRPr lang="sk-SK" dirty="0"/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2270"/>
            <a:ext cx="5938773" cy="4454080"/>
          </a:xfrm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12</a:t>
            </a:fld>
            <a:endParaRPr lang="sk-SK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81787"/>
              </p:ext>
            </p:extLst>
          </p:nvPr>
        </p:nvGraphicFramePr>
        <p:xfrm>
          <a:off x="422656" y="1498632"/>
          <a:ext cx="5942372" cy="4857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2372">
                  <a:extLst>
                    <a:ext uri="{9D8B030D-6E8A-4147-A177-3AD203B41FA5}">
                      <a16:colId xmlns:a16="http://schemas.microsoft.com/office/drawing/2014/main" val="8372318"/>
                    </a:ext>
                  </a:extLst>
                </a:gridCol>
              </a:tblGrid>
              <a:tr h="4857718">
                <a:tc>
                  <a:txBody>
                    <a:bodyPr/>
                    <a:lstStyle/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SimBiology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model object vesicle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subsystem with reactions and species in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DiffusionIn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subsystem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DiffIn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DiffusionIn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'output'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DiffIn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Add reactions and species in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DiffusionIn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subystem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to the appropriate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compartments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of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object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BioSIMI_add_subsystem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,{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ext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},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DiffIn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subsystem with reactions and species in Double-Phosphorylation subsystem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DP_Subsystem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'DP'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DP_Subsystem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Add reactions and species in Double-Phosphorylation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subystem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to the appropriate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compartments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of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object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BioSIMI_add_subsystem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(vesicle,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DP_Subsystem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Connect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DiffusionIn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subsystem with Double-Phosphorylation subsystem and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object of class subsystem that contains connection of both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subsystems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DiffDP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BioSIMI_connect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,DiffIn,DP_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DiffDP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subsystem with reactions and species in IFFL subsystem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'IFFL'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Add reactions and species in IFFL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subystem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to the appropriate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compartments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of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object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BioSIMI_add_subsystem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 Connect the combination of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DiffusionIn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and Double-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Phoshporylation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subsystem with IFFL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 subsystem and create object of class subsystem that contains connection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 of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all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three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subsystems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Diff_DP_IFFL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BioSIMI_connect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,DiffDP,IFFL_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Diff_DP_IFFL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subsystem with reactions and species in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DiffusionOut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subsystem</a:t>
                      </a: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DiffOut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DiffusionOut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'input'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'output'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DiffOut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Add reactions and species in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DiffusionOut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subystem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to the appropriate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compartments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of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object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BioSIMI_add_subsystem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,{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ext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},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DiffOut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 Connect the combination of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DiffusionIn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, Double-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Phoshporylation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, and IFFL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 subsystem with Diffusion Out subsystem and create object of class subsystem 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 that contains connection of all four subsystems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subsystems</a:t>
                      </a:r>
                      <a:endParaRPr lang="en-US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BioSIMI_connect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,Diff_DP_IFFL,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DiffOut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Run the simulation of the Final 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SimData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BioSIMI_runsim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(FinalSystem,20)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Plot the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Input/Output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relationship in the Final 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BioSIMI_plot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FinalSystem,SimData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sk-SK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6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BioSIMI</a:t>
            </a:r>
            <a:r>
              <a:rPr lang="en-US" dirty="0"/>
              <a:t> (Multiple input/Single Output)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13</a:t>
            </a:fld>
            <a:endParaRPr lang="sk-SK"/>
          </a:p>
        </p:txBody>
      </p:sp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8" y="1779905"/>
            <a:ext cx="6938620" cy="4351338"/>
          </a:xfrm>
        </p:spPr>
      </p:pic>
    </p:spTree>
    <p:extLst>
      <p:ext uri="{BB962C8B-B14F-4D97-AF65-F5344CB8AC3E}">
        <p14:creationId xmlns:p14="http://schemas.microsoft.com/office/powerpoint/2010/main" val="351550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64" y="2005012"/>
            <a:ext cx="5801784" cy="4351338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BioSIMI</a:t>
            </a:r>
            <a:r>
              <a:rPr lang="en-US" dirty="0"/>
              <a:t> (Multiple input/Single Output)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14</a:t>
            </a:fld>
            <a:endParaRPr lang="sk-SK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54851"/>
              </p:ext>
            </p:extLst>
          </p:nvPr>
        </p:nvGraphicFramePr>
        <p:xfrm>
          <a:off x="137160" y="2231136"/>
          <a:ext cx="6528816" cy="3694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8816">
                  <a:extLst>
                    <a:ext uri="{9D8B030D-6E8A-4147-A177-3AD203B41FA5}">
                      <a16:colId xmlns:a16="http://schemas.microsoft.com/office/drawing/2014/main" val="8372318"/>
                    </a:ext>
                  </a:extLst>
                </a:gridCol>
              </a:tblGrid>
              <a:tr h="3694176">
                <a:tc>
                  <a:txBody>
                    <a:bodyPr/>
                    <a:lstStyle/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SimBiology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model object vesicle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subsystem with reactions, parameters and species in the first Double-Phosphorylation subsystem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DP_Subsystem1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'DP'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'out'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'DP_Subsystem1'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subsystem with reactions, parameters and species in the second Double-Phosphorylation subsystem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DP_Subsystem2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'DP'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'out'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'DP_Subsystem2'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subsystem with reactions, parameters and species in Incoherent Feed-Forward Loop subsystem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Choose species activator protein A ('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pA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') and repressor protein B ('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pB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as inputs of IFFL subsystem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'IFFL'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,{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pA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pB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},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Add all subsystems into vesicle's internal compartment</a:t>
                      </a: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BioSIMI_add_subsystem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(vesicle,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'int'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,DP_Subsystem1);</a:t>
                      </a: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BioSIMI_add_subsystem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(vesicle,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'int'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,DP_Subsystem2);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BioSIMI_add_subsystem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vesicle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final system that consists of input subsystems and output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subsystem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BioSIMI_connect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(vesicle,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,{DP_Subsystem1,DP_Subsystem2},IFFL_Subsystem,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Run the simulation of the Final 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SimData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BioSIMI_runsim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Plot the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Input/Output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relationship in the Final System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BioSIMI_plot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FinalSystem,SimData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sk-SK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6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Motivation &amp; Background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Modeling of interconnection of simple cellular subsystems in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b="1" dirty="0">
                <a:latin typeface="+mj-lt"/>
              </a:rPr>
              <a:t>Interconnection of TX-TL reactions using </a:t>
            </a:r>
            <a:r>
              <a:rPr lang="en-US" b="1" dirty="0" err="1">
                <a:latin typeface="+mj-lt"/>
              </a:rPr>
              <a:t>BioSIMI</a:t>
            </a:r>
            <a:endParaRPr lang="en-US" b="1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Input/output characteristics of  genetic toggle switch encapsulated in the liposome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Summary of experimental work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Conclusion and the future plans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79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TX-TL systems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Incoherent Feed-Forward Loop + Gene Expression TX-TL reaction</a:t>
            </a:r>
          </a:p>
          <a:p>
            <a:pPr marL="0" indent="0">
              <a:buNone/>
            </a:pP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16</a:t>
            </a:fld>
            <a:endParaRPr lang="sk-SK"/>
          </a:p>
        </p:txBody>
      </p:sp>
      <p:grpSp>
        <p:nvGrpSpPr>
          <p:cNvPr id="48" name="Skupina 47"/>
          <p:cNvGrpSpPr/>
          <p:nvPr/>
        </p:nvGrpSpPr>
        <p:grpSpPr>
          <a:xfrm>
            <a:off x="740665" y="3084463"/>
            <a:ext cx="10527792" cy="2787145"/>
            <a:chOff x="-338327" y="3861703"/>
            <a:chExt cx="10527792" cy="2787145"/>
          </a:xfrm>
        </p:grpSpPr>
        <p:cxnSp>
          <p:nvCxnSpPr>
            <p:cNvPr id="8" name="Rovná spojovacia šípka 7"/>
            <p:cNvCxnSpPr/>
            <p:nvPr/>
          </p:nvCxnSpPr>
          <p:spPr>
            <a:xfrm>
              <a:off x="110921" y="6143854"/>
              <a:ext cx="13767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bdĺžnik: zaoblené rohy 8"/>
            <p:cNvSpPr/>
            <p:nvPr/>
          </p:nvSpPr>
          <p:spPr>
            <a:xfrm>
              <a:off x="1545951" y="5653541"/>
              <a:ext cx="1835664" cy="98062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Obdĺžnik: zaoblené rohy 9"/>
            <p:cNvSpPr/>
            <p:nvPr/>
          </p:nvSpPr>
          <p:spPr>
            <a:xfrm>
              <a:off x="7029079" y="5653541"/>
              <a:ext cx="1469528" cy="98062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1" name="Rovná spojovacia šípka 10"/>
            <p:cNvCxnSpPr/>
            <p:nvPr/>
          </p:nvCxnSpPr>
          <p:spPr>
            <a:xfrm flipV="1">
              <a:off x="3485949" y="6143853"/>
              <a:ext cx="175356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lokTextu 11"/>
            <p:cNvSpPr txBox="1"/>
            <p:nvPr/>
          </p:nvSpPr>
          <p:spPr>
            <a:xfrm>
              <a:off x="1487670" y="5725516"/>
              <a:ext cx="1915942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Incoherent </a:t>
              </a:r>
            </a:p>
            <a:p>
              <a:pPr algn="ctr"/>
              <a:r>
                <a:rPr lang="en-US" b="1" dirty="0">
                  <a:latin typeface="+mj-lt"/>
                </a:rPr>
                <a:t>Feed-Forward Loop</a:t>
              </a:r>
              <a:endParaRPr lang="sk-SK" b="1" dirty="0">
                <a:latin typeface="+mj-lt"/>
              </a:endParaRPr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7029079" y="5690256"/>
              <a:ext cx="1495870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Gene Expression Reaction</a:t>
              </a:r>
              <a:endParaRPr lang="sk-SK" b="1" dirty="0">
                <a:latin typeface="+mj-lt"/>
              </a:endParaRPr>
            </a:p>
          </p:txBody>
        </p:sp>
        <p:cxnSp>
          <p:nvCxnSpPr>
            <p:cNvPr id="16" name="Rovná spojovacia šípka 15"/>
            <p:cNvCxnSpPr/>
            <p:nvPr/>
          </p:nvCxnSpPr>
          <p:spPr>
            <a:xfrm>
              <a:off x="8583231" y="6143854"/>
              <a:ext cx="13768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BlokTextu 21"/>
            <p:cNvSpPr txBox="1"/>
            <p:nvPr/>
          </p:nvSpPr>
          <p:spPr>
            <a:xfrm>
              <a:off x="-338327" y="5680632"/>
              <a:ext cx="1835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Arabinose</a:t>
              </a:r>
              <a:endParaRPr lang="sk-SK" sz="16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8353802" y="5704478"/>
              <a:ext cx="1835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/>
                  </a:solidFill>
                  <a:latin typeface="+mj-lt"/>
                </a:rPr>
                <a:t>Protein </a:t>
              </a:r>
              <a:r>
                <a:rPr lang="en-US" sz="1600" b="1" dirty="0" err="1">
                  <a:solidFill>
                    <a:schemeClr val="accent6"/>
                  </a:solidFill>
                  <a:latin typeface="+mj-lt"/>
                </a:rPr>
                <a:t>deGFP</a:t>
              </a:r>
              <a:r>
                <a:rPr lang="en-US" sz="1600" b="1" dirty="0">
                  <a:solidFill>
                    <a:schemeClr val="accent6"/>
                  </a:solidFill>
                  <a:latin typeface="+mj-lt"/>
                </a:rPr>
                <a:t>*</a:t>
              </a:r>
              <a:endParaRPr lang="sk-SK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24" name="Ovál 23"/>
            <p:cNvSpPr/>
            <p:nvPr/>
          </p:nvSpPr>
          <p:spPr>
            <a:xfrm>
              <a:off x="3808998" y="3861703"/>
              <a:ext cx="2403078" cy="1295098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Amino acids, AGTP…</a:t>
              </a:r>
              <a:endParaRPr lang="sk-SK" b="1" dirty="0"/>
            </a:p>
          </p:txBody>
        </p:sp>
        <p:cxnSp>
          <p:nvCxnSpPr>
            <p:cNvPr id="26" name="Rovná spojovacia šípka 25"/>
            <p:cNvCxnSpPr/>
            <p:nvPr/>
          </p:nvCxnSpPr>
          <p:spPr>
            <a:xfrm flipH="1">
              <a:off x="2688336" y="4911464"/>
              <a:ext cx="1093231" cy="6153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ovná spojovacia šípka 27"/>
            <p:cNvCxnSpPr/>
            <p:nvPr/>
          </p:nvCxnSpPr>
          <p:spPr>
            <a:xfrm>
              <a:off x="6202932" y="4911464"/>
              <a:ext cx="1157983" cy="562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ovná spojovacia šípka 30"/>
            <p:cNvCxnSpPr/>
            <p:nvPr/>
          </p:nvCxnSpPr>
          <p:spPr>
            <a:xfrm flipV="1">
              <a:off x="3584448" y="6455454"/>
              <a:ext cx="33366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ovacia šípka 31"/>
            <p:cNvCxnSpPr/>
            <p:nvPr/>
          </p:nvCxnSpPr>
          <p:spPr>
            <a:xfrm flipH="1">
              <a:off x="3534678" y="5809123"/>
              <a:ext cx="33854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lokTextu 33"/>
            <p:cNvSpPr txBox="1"/>
            <p:nvPr/>
          </p:nvSpPr>
          <p:spPr>
            <a:xfrm>
              <a:off x="3333977" y="6126533"/>
              <a:ext cx="1835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Protein </a:t>
              </a:r>
              <a:r>
                <a:rPr lang="en-US" sz="1600" b="1" dirty="0" err="1">
                  <a:latin typeface="+mj-lt"/>
                </a:rPr>
                <a:t>deGFP-lva</a:t>
              </a:r>
              <a:r>
                <a:rPr lang="en-US" sz="1600" b="1" dirty="0">
                  <a:latin typeface="+mj-lt"/>
                </a:rPr>
                <a:t>*</a:t>
              </a:r>
              <a:endParaRPr lang="sk-SK" sz="1600" b="1" dirty="0">
                <a:latin typeface="+mj-lt"/>
              </a:endParaRPr>
            </a:p>
          </p:txBody>
        </p:sp>
        <p:cxnSp>
          <p:nvCxnSpPr>
            <p:cNvPr id="37" name="Rovná spojovacia šípka 36"/>
            <p:cNvCxnSpPr/>
            <p:nvPr/>
          </p:nvCxnSpPr>
          <p:spPr>
            <a:xfrm>
              <a:off x="5468112" y="6143853"/>
              <a:ext cx="14804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lokTextu 39"/>
            <p:cNvSpPr txBox="1"/>
            <p:nvPr/>
          </p:nvSpPr>
          <p:spPr>
            <a:xfrm>
              <a:off x="5169641" y="6114956"/>
              <a:ext cx="1835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RNAP</a:t>
              </a:r>
              <a:endParaRPr lang="sk-SK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2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" y="365125"/>
            <a:ext cx="11960352" cy="1325563"/>
          </a:xfrm>
        </p:spPr>
        <p:txBody>
          <a:bodyPr/>
          <a:lstStyle/>
          <a:p>
            <a:r>
              <a:rPr lang="en-US" dirty="0" err="1"/>
              <a:t>BioSIMI</a:t>
            </a:r>
            <a:r>
              <a:rPr lang="en-US" dirty="0"/>
              <a:t> (I/O modeling of multiple TX-TL subsystems)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17</a:t>
            </a:fld>
            <a:endParaRPr lang="sk-SK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79047"/>
              </p:ext>
            </p:extLst>
          </p:nvPr>
        </p:nvGraphicFramePr>
        <p:xfrm>
          <a:off x="137158" y="1426464"/>
          <a:ext cx="662025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28">
                  <a:extLst>
                    <a:ext uri="{9D8B030D-6E8A-4147-A177-3AD203B41FA5}">
                      <a16:colId xmlns:a16="http://schemas.microsoft.com/office/drawing/2014/main" val="8372318"/>
                    </a:ext>
                  </a:extLst>
                </a:gridCol>
                <a:gridCol w="3310128">
                  <a:extLst>
                    <a:ext uri="{9D8B030D-6E8A-4147-A177-3AD203B41FA5}">
                      <a16:colId xmlns:a16="http://schemas.microsoft.com/office/drawing/2014/main" val="392606966"/>
                    </a:ext>
                  </a:extLst>
                </a:gridCol>
              </a:tblGrid>
              <a:tr h="3694176">
                <a:tc>
                  <a:txBody>
                    <a:bodyPr/>
                    <a:lstStyle/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%% Create Incoherent Feed-Forward Loop (IFFL) circuit in TX-TL modeling toolbox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Set up the standard TXTL tubes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tube1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txtl_extract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'E30VNPRL'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tube2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txtl_buffer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'E30VNPRL'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tube3 =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txtl_newtube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circuit_closed_loop_withClpX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Define the DNA strands (defines TX-TL species + reactions)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txtl_add_dna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(tube3,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'p70(50)'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'utr1(20)'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AraC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(600)'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,0.5*4.5,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plasmid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txtl_add_dna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(tube3,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pBAD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(50)'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'utr1(20)'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tetR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(600)'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2*4.5,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plasmid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txtl_add_dna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(tube3,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'pBAD_ptet(150)'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'utr1(20)'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deGFP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(1000)-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lva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(20)'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,4*4.5,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plasmid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txtl_add_dna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(tube3,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'p70(50)'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'utr1(20)'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ClpX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(600)'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,0.1*4.5,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plasmid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Add species to the tube 3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txtl_addspecies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(tube3,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arabinose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10000);</a:t>
                      </a: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txtl_addspecies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(tube3, 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aTc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1000);</a:t>
                      </a: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ClpXToAdd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80; 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ClpX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are added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Mix the contents of the individual tubes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Model Object 'IFFL' that can serve as model object for 'IFFL subsystem'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IFFL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txtl_combine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([tube1, tube2, tube3]);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%% Create subsystem for 'IFFL' circuit assembled in TX-TL above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(IFFL,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arabinose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protein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deGFP-lva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*'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IFFL_Subsystem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endParaRPr lang="sk-SK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%% Create simple Gene Expression (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) circuit in TX-TL modeling toolbox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Set up the standard TXTL tubes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tube1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txtl_extract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'E30VNPRL'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tube2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txtl_buffer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'E30VNPRL'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tube3 =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txtl_newtube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gene_expression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Define the DNA strands (defines TX-TL species + reactions)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dna_deGFP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txtl_add_dna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(tube3, </a:t>
                      </a:r>
                      <a:r>
                        <a:rPr lang="sk-SK" sz="800" b="0" i="0" u="none" strike="noStrike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'p70(50)'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'utr1(20)'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deGFP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(1000)'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...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promoter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rbs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gene</a:t>
                      </a:r>
                      <a:endParaRPr lang="sk-SK" sz="800" b="0" i="0" u="none" strike="noStrike" baseline="0" dirty="0">
                        <a:solidFill>
                          <a:srgbClr val="228B22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30, </a:t>
                      </a:r>
                      <a:r>
                        <a:rPr lang="sk-SK" sz="800" b="0" i="0" u="none" strike="noStrike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...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                 % 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concentration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lang="sk-SK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nM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plasmid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                   </a:t>
                      </a:r>
                      <a:r>
                        <a:rPr lang="sk-SK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type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Mix the contents of the individual tubes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Model Object '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' that can serve as model object for '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subsystem'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txtl_combine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([tube1, tube2, tube3]);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%% Create subsystem for '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' circuit assembled in TX-TL above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GenExp_Subsystem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BioSIMI_make_subsystem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'RNAP'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protein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deGFP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*'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GenExp_Subsystem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%% Create new subsystem '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' that contains species from connected 'IFFL' and '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' subsystems</a:t>
                      </a:r>
                    </a:p>
                    <a:p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BioSIMI_connect_txtl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'FinalSystem'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'int'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,IFFL_Subsystem,GenExp_Subsystem,</a:t>
                      </a:r>
                      <a:r>
                        <a:rPr lang="en-US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'FinalSystem'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Create new subsystem 'FS' that removes repeated species and the unused output of 'input subsystem'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Set up events, parameters, and reactions in the final subsystem 'FS'</a:t>
                      </a:r>
                    </a:p>
                    <a:p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FS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BioSIMI_assemble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FinalSystem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k-SK" sz="800" b="0" i="0" u="none" strike="noStrike" baseline="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'FS'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Simulate final subsystem 'FS' with assembled reactions for (14*60*60) seconds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SimData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BioSIMI_runsim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(FS,14*60*60);</a:t>
                      </a:r>
                    </a:p>
                    <a:p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% Plot time dependences of input (arabinose) and output (protein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deGFP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*) of interconnection of IFFL and </a:t>
                      </a:r>
                      <a:r>
                        <a:rPr lang="en-US" sz="800" b="0" i="0" u="none" strike="noStrike" baseline="0" dirty="0" err="1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GenExp</a:t>
                      </a:r>
                      <a:r>
                        <a:rPr lang="en-US" sz="800" b="0" i="0" u="none" strike="noStrike" baseline="0" dirty="0">
                          <a:solidFill>
                            <a:srgbClr val="228B22"/>
                          </a:solidFill>
                          <a:latin typeface="Courier New" panose="02070309020205020404" pitchFamily="49" charset="0"/>
                        </a:rPr>
                        <a:t> subsystems</a:t>
                      </a:r>
                    </a:p>
                    <a:p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BioSIMI_plot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sk-SK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FS,SimDat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sk-SK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sk-SK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66054"/>
                  </a:ext>
                </a:extLst>
              </a:tr>
            </a:tbl>
          </a:graphicData>
        </a:graphic>
      </p:graphicFrame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15" y="1825625"/>
            <a:ext cx="5466249" cy="40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7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6976" cy="435133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Motivation &amp; Background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Modeling of interconnection of simple cellular subsystems in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Interconnection of TX-TL reactions using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sz="3200" b="1" dirty="0">
                <a:latin typeface="+mj-lt"/>
              </a:rPr>
              <a:t>Input/output characteristics of  genetic toggle switch encapsulated in the liposome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Summary of experimental work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Conclusion and the future plans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17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Input/output characteristics of  liposome-encapsulated toggle switch</a:t>
            </a:r>
            <a:br>
              <a:rPr lang="en-US" sz="3600" dirty="0"/>
            </a:br>
            <a:endParaRPr lang="sk-SK" sz="3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9248" y="1770761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Interconnection of user-defined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and TX-TL-created subsystems:</a:t>
            </a:r>
          </a:p>
          <a:p>
            <a:pPr lvl="1">
              <a:buFontTx/>
              <a:buChar char="-"/>
            </a:pPr>
            <a:endParaRPr lang="en-US" dirty="0">
              <a:latin typeface="+mj-lt"/>
            </a:endParaRPr>
          </a:p>
          <a:p>
            <a:pPr lvl="1">
              <a:buFontTx/>
              <a:buChar char="-"/>
            </a:pPr>
            <a:r>
              <a:rPr lang="en-US" dirty="0">
                <a:latin typeface="+mj-lt"/>
              </a:rPr>
              <a:t>IPTG initially present (“OFF”)</a:t>
            </a:r>
          </a:p>
          <a:p>
            <a:pPr lvl="1">
              <a:buFontTx/>
              <a:buChar char="-"/>
            </a:pPr>
            <a:r>
              <a:rPr lang="en-US" dirty="0">
                <a:latin typeface="+mj-lt"/>
              </a:rPr>
              <a:t>Import of </a:t>
            </a:r>
            <a:r>
              <a:rPr lang="en-US" dirty="0" err="1">
                <a:latin typeface="+mj-lt"/>
              </a:rPr>
              <a:t>aTc</a:t>
            </a:r>
            <a:r>
              <a:rPr lang="en-US" dirty="0">
                <a:latin typeface="+mj-lt"/>
              </a:rPr>
              <a:t> through diffusion</a:t>
            </a:r>
          </a:p>
          <a:p>
            <a:pPr lvl="1">
              <a:buFontTx/>
              <a:buChar char="-"/>
            </a:pPr>
            <a:r>
              <a:rPr lang="en-US" dirty="0">
                <a:latin typeface="+mj-lt"/>
              </a:rPr>
              <a:t>Sequestration of </a:t>
            </a:r>
            <a:r>
              <a:rPr lang="en-US" dirty="0" err="1">
                <a:latin typeface="+mj-lt"/>
              </a:rPr>
              <a:t>TetR</a:t>
            </a:r>
            <a:endParaRPr lang="en-US" dirty="0">
              <a:latin typeface="+mj-lt"/>
            </a:endParaRPr>
          </a:p>
          <a:p>
            <a:pPr lvl="1">
              <a:buFontTx/>
              <a:buChar char="-"/>
            </a:pPr>
            <a:r>
              <a:rPr lang="en-US" dirty="0">
                <a:latin typeface="+mj-lt"/>
              </a:rPr>
              <a:t>Increased yield of GFP (“ON”)</a:t>
            </a:r>
          </a:p>
          <a:p>
            <a:pPr lvl="1">
              <a:buFontTx/>
              <a:buChar char="-"/>
            </a:pPr>
            <a:r>
              <a:rPr lang="en-US" dirty="0">
                <a:latin typeface="+mj-lt"/>
              </a:rPr>
              <a:t>GFP export by channel-mediated diffusion</a:t>
            </a:r>
          </a:p>
          <a:p>
            <a:pPr lvl="1">
              <a:buFontTx/>
              <a:buChar char="-"/>
            </a:pPr>
            <a:endParaRPr lang="en-US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19</a:t>
            </a:fld>
            <a:endParaRPr lang="sk-SK"/>
          </a:p>
        </p:txBody>
      </p:sp>
      <p:grpSp>
        <p:nvGrpSpPr>
          <p:cNvPr id="66" name="Skupina 65"/>
          <p:cNvGrpSpPr/>
          <p:nvPr/>
        </p:nvGrpSpPr>
        <p:grpSpPr>
          <a:xfrm>
            <a:off x="5307036" y="850392"/>
            <a:ext cx="6745636" cy="5459603"/>
            <a:chOff x="5151588" y="1014984"/>
            <a:chExt cx="6745636" cy="5459603"/>
          </a:xfrm>
        </p:grpSpPr>
        <p:sp>
          <p:nvSpPr>
            <p:cNvPr id="6" name="Ovál 5"/>
            <p:cNvSpPr/>
            <p:nvPr/>
          </p:nvSpPr>
          <p:spPr>
            <a:xfrm>
              <a:off x="5442699" y="1855918"/>
              <a:ext cx="6120000" cy="3600000"/>
            </a:xfrm>
            <a:prstGeom prst="ellipse">
              <a:avLst/>
            </a:prstGeom>
            <a:noFill/>
            <a:ln w="1270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cxnSp>
          <p:nvCxnSpPr>
            <p:cNvPr id="8" name="Rovná spojnica 7"/>
            <p:cNvCxnSpPr/>
            <p:nvPr/>
          </p:nvCxnSpPr>
          <p:spPr>
            <a:xfrm flipH="1">
              <a:off x="6000928" y="3911630"/>
              <a:ext cx="496460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bdĺžnik 8"/>
            <p:cNvSpPr/>
            <p:nvPr/>
          </p:nvSpPr>
          <p:spPr>
            <a:xfrm>
              <a:off x="9121781" y="3551630"/>
              <a:ext cx="720000" cy="36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Obdĺžnik 9"/>
            <p:cNvSpPr/>
            <p:nvPr/>
          </p:nvSpPr>
          <p:spPr>
            <a:xfrm>
              <a:off x="10070597" y="3551630"/>
              <a:ext cx="720000" cy="3600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1" name="Skupina 10"/>
            <p:cNvGrpSpPr/>
            <p:nvPr/>
          </p:nvGrpSpPr>
          <p:grpSpPr>
            <a:xfrm>
              <a:off x="8647373" y="3699598"/>
              <a:ext cx="360000" cy="180000"/>
              <a:chOff x="3102840" y="2107848"/>
              <a:chExt cx="360000" cy="180000"/>
            </a:xfrm>
          </p:grpSpPr>
          <p:cxnSp>
            <p:nvCxnSpPr>
              <p:cNvPr id="37" name="Rovná spojnica 36"/>
              <p:cNvCxnSpPr/>
              <p:nvPr/>
            </p:nvCxnSpPr>
            <p:spPr>
              <a:xfrm flipV="1">
                <a:off x="3121128" y="210784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ovná spojovacia šípka 37"/>
              <p:cNvCxnSpPr/>
              <p:nvPr/>
            </p:nvCxnSpPr>
            <p:spPr>
              <a:xfrm>
                <a:off x="3102840" y="2113944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bdĺžnik 11"/>
            <p:cNvSpPr/>
            <p:nvPr/>
          </p:nvSpPr>
          <p:spPr>
            <a:xfrm>
              <a:off x="6822255" y="3911630"/>
              <a:ext cx="720000" cy="36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4" name="Skupina 13"/>
            <p:cNvGrpSpPr/>
            <p:nvPr/>
          </p:nvGrpSpPr>
          <p:grpSpPr>
            <a:xfrm rot="10800000">
              <a:off x="7778398" y="3943663"/>
              <a:ext cx="360000" cy="180000"/>
              <a:chOff x="3094373" y="2107848"/>
              <a:chExt cx="360000" cy="180000"/>
            </a:xfrm>
          </p:grpSpPr>
          <p:cxnSp>
            <p:nvCxnSpPr>
              <p:cNvPr id="35" name="Rovná spojnica 34"/>
              <p:cNvCxnSpPr/>
              <p:nvPr/>
            </p:nvCxnSpPr>
            <p:spPr>
              <a:xfrm flipV="1">
                <a:off x="3121128" y="210784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ovná spojovacia šípka 35"/>
              <p:cNvCxnSpPr/>
              <p:nvPr/>
            </p:nvCxnSpPr>
            <p:spPr>
              <a:xfrm>
                <a:off x="3094373" y="2113944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Skupina 14"/>
            <p:cNvGrpSpPr/>
            <p:nvPr/>
          </p:nvGrpSpPr>
          <p:grpSpPr>
            <a:xfrm>
              <a:off x="7729343" y="2918443"/>
              <a:ext cx="1830927" cy="1304788"/>
              <a:chOff x="2584938" y="1328357"/>
              <a:chExt cx="1830927" cy="1304788"/>
            </a:xfrm>
          </p:grpSpPr>
          <p:sp>
            <p:nvSpPr>
              <p:cNvPr id="33" name="Oblúk 32"/>
              <p:cNvSpPr/>
              <p:nvPr/>
            </p:nvSpPr>
            <p:spPr>
              <a:xfrm rot="21119564">
                <a:off x="2723201" y="1328357"/>
                <a:ext cx="1692664" cy="1304788"/>
              </a:xfrm>
              <a:prstGeom prst="arc">
                <a:avLst>
                  <a:gd name="adj1" fmla="val 10757561"/>
                  <a:gd name="adj2" fmla="val 213918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34" name="Rovná spojnica 33"/>
              <p:cNvCxnSpPr/>
              <p:nvPr/>
            </p:nvCxnSpPr>
            <p:spPr>
              <a:xfrm flipV="1">
                <a:off x="2584938" y="2091305"/>
                <a:ext cx="304182" cy="598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Skupina 15"/>
            <p:cNvGrpSpPr/>
            <p:nvPr/>
          </p:nvGrpSpPr>
          <p:grpSpPr>
            <a:xfrm rot="10800000">
              <a:off x="7096595" y="3642143"/>
              <a:ext cx="1830927" cy="1304788"/>
              <a:chOff x="2584938" y="1328357"/>
              <a:chExt cx="1830927" cy="1304788"/>
            </a:xfrm>
          </p:grpSpPr>
          <p:sp>
            <p:nvSpPr>
              <p:cNvPr id="31" name="Oblúk 30"/>
              <p:cNvSpPr/>
              <p:nvPr/>
            </p:nvSpPr>
            <p:spPr>
              <a:xfrm rot="21119564">
                <a:off x="2723201" y="1328357"/>
                <a:ext cx="1692664" cy="1304788"/>
              </a:xfrm>
              <a:prstGeom prst="arc">
                <a:avLst>
                  <a:gd name="adj1" fmla="val 10757561"/>
                  <a:gd name="adj2" fmla="val 213918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32" name="Rovná spojnica 31"/>
              <p:cNvCxnSpPr/>
              <p:nvPr/>
            </p:nvCxnSpPr>
            <p:spPr>
              <a:xfrm flipV="1">
                <a:off x="2584938" y="2091305"/>
                <a:ext cx="304182" cy="598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Skupina 16"/>
            <p:cNvGrpSpPr/>
            <p:nvPr/>
          </p:nvGrpSpPr>
          <p:grpSpPr>
            <a:xfrm>
              <a:off x="8629788" y="2176251"/>
              <a:ext cx="280457" cy="603739"/>
              <a:chOff x="3485383" y="386862"/>
              <a:chExt cx="280457" cy="603739"/>
            </a:xfrm>
          </p:grpSpPr>
          <p:cxnSp>
            <p:nvCxnSpPr>
              <p:cNvPr id="29" name="Rovná spojnica 28"/>
              <p:cNvCxnSpPr/>
              <p:nvPr/>
            </p:nvCxnSpPr>
            <p:spPr>
              <a:xfrm>
                <a:off x="3631025" y="386862"/>
                <a:ext cx="0" cy="6037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ovná spojnica 29"/>
              <p:cNvCxnSpPr/>
              <p:nvPr/>
            </p:nvCxnSpPr>
            <p:spPr>
              <a:xfrm>
                <a:off x="3485383" y="978868"/>
                <a:ext cx="2804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Skupina 17"/>
            <p:cNvGrpSpPr/>
            <p:nvPr/>
          </p:nvGrpSpPr>
          <p:grpSpPr>
            <a:xfrm rot="10800000">
              <a:off x="7831185" y="5078772"/>
              <a:ext cx="280457" cy="1276839"/>
              <a:chOff x="3485383" y="-286239"/>
              <a:chExt cx="280457" cy="1276839"/>
            </a:xfrm>
          </p:grpSpPr>
          <p:cxnSp>
            <p:nvCxnSpPr>
              <p:cNvPr id="27" name="Rovná spojnica 26"/>
              <p:cNvCxnSpPr/>
              <p:nvPr/>
            </p:nvCxnSpPr>
            <p:spPr>
              <a:xfrm rot="10800000" flipV="1">
                <a:off x="3631025" y="-286239"/>
                <a:ext cx="0" cy="12768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nica 27"/>
              <p:cNvCxnSpPr/>
              <p:nvPr/>
            </p:nvCxnSpPr>
            <p:spPr>
              <a:xfrm>
                <a:off x="3485383" y="978868"/>
                <a:ext cx="2804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BlokTextu 18"/>
            <p:cNvSpPr txBox="1"/>
            <p:nvPr/>
          </p:nvSpPr>
          <p:spPr>
            <a:xfrm>
              <a:off x="9258930" y="393104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LacI</a:t>
              </a:r>
              <a:endParaRPr lang="sk-SK" dirty="0">
                <a:latin typeface="+mj-lt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10159617" y="396543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GFP</a:t>
              </a:r>
              <a:endParaRPr lang="sk-SK" dirty="0">
                <a:latin typeface="+mj-lt"/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6936032" y="3551630"/>
              <a:ext cx="58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TetR</a:t>
              </a:r>
              <a:endParaRPr lang="sk-SK" dirty="0">
                <a:latin typeface="+mj-lt"/>
              </a:endParaRPr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8495001" y="3297710"/>
              <a:ext cx="584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pTet</a:t>
              </a:r>
              <a:endParaRPr lang="sk-SK" dirty="0">
                <a:latin typeface="+mj-lt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7611376" y="416183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pLac</a:t>
              </a:r>
              <a:endParaRPr lang="sk-SK" dirty="0">
                <a:latin typeface="+mj-lt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7395640" y="1285185"/>
              <a:ext cx="138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 1: </a:t>
              </a:r>
              <a:r>
                <a:rPr lang="en-US" b="1" dirty="0">
                  <a:latin typeface="+mj-lt"/>
                </a:rPr>
                <a:t>IPTG</a:t>
              </a:r>
              <a:endParaRPr lang="sk-SK" b="1" dirty="0">
                <a:latin typeface="+mj-lt"/>
              </a:endParaRPr>
            </a:p>
          </p:txBody>
        </p:sp>
        <p:sp>
          <p:nvSpPr>
            <p:cNvPr id="26" name="BlokTextu 25"/>
            <p:cNvSpPr txBox="1"/>
            <p:nvPr/>
          </p:nvSpPr>
          <p:spPr>
            <a:xfrm>
              <a:off x="6614628" y="5950623"/>
              <a:ext cx="1259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 2: </a:t>
              </a:r>
              <a:r>
                <a:rPr lang="en-US" b="1" dirty="0" err="1">
                  <a:latin typeface="+mj-lt"/>
                </a:rPr>
                <a:t>aTc</a:t>
              </a:r>
              <a:endParaRPr lang="sk-SK" b="1" dirty="0">
                <a:latin typeface="+mj-lt"/>
              </a:endParaRPr>
            </a:p>
          </p:txBody>
        </p:sp>
        <p:cxnSp>
          <p:nvCxnSpPr>
            <p:cNvPr id="40" name="Rovná spojovacia šípka 39"/>
            <p:cNvCxnSpPr/>
            <p:nvPr/>
          </p:nvCxnSpPr>
          <p:spPr>
            <a:xfrm flipV="1">
              <a:off x="7966000" y="5948681"/>
              <a:ext cx="0" cy="525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bdĺžnik 40"/>
            <p:cNvSpPr/>
            <p:nvPr/>
          </p:nvSpPr>
          <p:spPr>
            <a:xfrm rot="3073217">
              <a:off x="6193638" y="1991207"/>
              <a:ext cx="540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2" name="Obdĺžnik 41"/>
            <p:cNvSpPr/>
            <p:nvPr/>
          </p:nvSpPr>
          <p:spPr>
            <a:xfrm rot="1829346">
              <a:off x="5333278" y="2613564"/>
              <a:ext cx="540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3" name="Obdĺžnik 42"/>
            <p:cNvSpPr/>
            <p:nvPr/>
          </p:nvSpPr>
          <p:spPr>
            <a:xfrm rot="18443993">
              <a:off x="5555180" y="4492000"/>
              <a:ext cx="540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4" name="Obdĺžnik 43"/>
            <p:cNvSpPr/>
            <p:nvPr/>
          </p:nvSpPr>
          <p:spPr>
            <a:xfrm rot="17921358">
              <a:off x="6448060" y="5149076"/>
              <a:ext cx="540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48" name="Rovná spojovacia šípka 47"/>
            <p:cNvCxnSpPr/>
            <p:nvPr/>
          </p:nvCxnSpPr>
          <p:spPr>
            <a:xfrm>
              <a:off x="8775430" y="1014984"/>
              <a:ext cx="4896" cy="12472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bdĺžnik 50"/>
            <p:cNvSpPr/>
            <p:nvPr/>
          </p:nvSpPr>
          <p:spPr>
            <a:xfrm>
              <a:off x="5151588" y="3689278"/>
              <a:ext cx="540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2" name="Obdĺžnik 51"/>
            <p:cNvSpPr/>
            <p:nvPr/>
          </p:nvSpPr>
          <p:spPr>
            <a:xfrm>
              <a:off x="11357224" y="3655918"/>
              <a:ext cx="540000" cy="252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4" name="Obdĺžnik 53"/>
            <p:cNvSpPr/>
            <p:nvPr/>
          </p:nvSpPr>
          <p:spPr>
            <a:xfrm rot="19313011">
              <a:off x="10835141" y="2703952"/>
              <a:ext cx="540000" cy="252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5" name="Obdĺžnik 54"/>
            <p:cNvSpPr/>
            <p:nvPr/>
          </p:nvSpPr>
          <p:spPr>
            <a:xfrm rot="2407807">
              <a:off x="10770737" y="4474770"/>
              <a:ext cx="540000" cy="252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6" name="Obdĺžnik 55"/>
            <p:cNvSpPr/>
            <p:nvPr/>
          </p:nvSpPr>
          <p:spPr>
            <a:xfrm rot="3464008">
              <a:off x="10084718" y="4865041"/>
              <a:ext cx="540000" cy="252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57" name="Obdĺžnik 56"/>
            <p:cNvSpPr/>
            <p:nvPr/>
          </p:nvSpPr>
          <p:spPr>
            <a:xfrm rot="17648573">
              <a:off x="10074509" y="2129278"/>
              <a:ext cx="540000" cy="252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8" name="Ovál 57"/>
            <p:cNvSpPr/>
            <p:nvPr/>
          </p:nvSpPr>
          <p:spPr>
            <a:xfrm>
              <a:off x="9372600" y="2453052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9" name="Ovál 58"/>
            <p:cNvSpPr/>
            <p:nvPr/>
          </p:nvSpPr>
          <p:spPr>
            <a:xfrm>
              <a:off x="9525000" y="2605452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0" name="Ovál 59"/>
            <p:cNvSpPr/>
            <p:nvPr/>
          </p:nvSpPr>
          <p:spPr>
            <a:xfrm>
              <a:off x="9776775" y="2657348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1" name="Ovál 60"/>
            <p:cNvSpPr/>
            <p:nvPr/>
          </p:nvSpPr>
          <p:spPr>
            <a:xfrm>
              <a:off x="10098428" y="2726000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2" name="Ovál 61"/>
            <p:cNvSpPr/>
            <p:nvPr/>
          </p:nvSpPr>
          <p:spPr>
            <a:xfrm>
              <a:off x="9885621" y="2921647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3" name="Ovál 62"/>
            <p:cNvSpPr/>
            <p:nvPr/>
          </p:nvSpPr>
          <p:spPr>
            <a:xfrm>
              <a:off x="9687465" y="2363097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4" name="Ovál 63"/>
            <p:cNvSpPr/>
            <p:nvPr/>
          </p:nvSpPr>
          <p:spPr>
            <a:xfrm>
              <a:off x="9662037" y="2892146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5" name="Ovál 64"/>
            <p:cNvSpPr/>
            <p:nvPr/>
          </p:nvSpPr>
          <p:spPr>
            <a:xfrm>
              <a:off x="10125073" y="2955571"/>
              <a:ext cx="160604" cy="161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39182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" r="2" b="2"/>
          <a:stretch/>
        </p:blipFill>
        <p:spPr>
          <a:xfrm>
            <a:off x="8516053" y="138186"/>
            <a:ext cx="3174707" cy="2560318"/>
          </a:xfrm>
          <a:prstGeom prst="rect">
            <a:avLst/>
          </a:prstGeom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Introduction &amp; Background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1187" y="2094007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Miroslav Gasparek</a:t>
            </a:r>
          </a:p>
          <a:p>
            <a:r>
              <a:rPr lang="en-US" sz="1800" dirty="0">
                <a:latin typeface="+mj-lt"/>
              </a:rPr>
              <a:t>Coming from </a:t>
            </a:r>
            <a:r>
              <a:rPr lang="en-US" sz="1800" dirty="0" err="1">
                <a:latin typeface="+mj-lt"/>
              </a:rPr>
              <a:t>Puchov</a:t>
            </a:r>
            <a:r>
              <a:rPr lang="en-US" sz="1800" dirty="0">
                <a:latin typeface="+mj-lt"/>
              </a:rPr>
              <a:t>, Slovakia</a:t>
            </a:r>
          </a:p>
          <a:p>
            <a:r>
              <a:rPr lang="en-US" sz="1800" dirty="0">
                <a:latin typeface="+mj-lt"/>
              </a:rPr>
              <a:t>Year Two Undergraduate, Department of Bioengineering, Imperial College London</a:t>
            </a:r>
          </a:p>
          <a:p>
            <a:r>
              <a:rPr lang="en-US" sz="1800" dirty="0">
                <a:latin typeface="+mj-lt"/>
              </a:rPr>
              <a:t>Interested in dynamical and control systems</a:t>
            </a:r>
          </a:p>
          <a:p>
            <a:r>
              <a:rPr lang="en-US" sz="1800" dirty="0">
                <a:latin typeface="+mj-lt"/>
              </a:rPr>
              <a:t>I play accordion for more than 13 years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28" y="2709229"/>
            <a:ext cx="4752975" cy="317019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28" y="6025013"/>
            <a:ext cx="2686050" cy="707187"/>
          </a:xfrm>
          <a:prstGeom prst="rect">
            <a:avLst/>
          </a:prstGeom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</a:t>
            </a:fld>
            <a:endParaRPr lang="sk-SK"/>
          </a:p>
        </p:txBody>
      </p:sp>
      <p:pic>
        <p:nvPicPr>
          <p:cNvPr id="1026" name="Picture 2" descr="Výsledok vyhľadávania obrázkov pre dopyt bryndzove halusk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00" y="372365"/>
            <a:ext cx="3115819" cy="23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ýsledok vyhľadávania obrázkov pre dopyt high tatr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8" y="4696528"/>
            <a:ext cx="3374912" cy="20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4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Input/output characteristics of  the liposome-encapsulated toggle switch</a:t>
            </a:r>
            <a:br>
              <a:rPr lang="en-US" dirty="0"/>
            </a:b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20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1" y="1268470"/>
            <a:ext cx="3360000" cy="25200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1" y="1260920"/>
            <a:ext cx="3360000" cy="2520000"/>
          </a:xfrm>
          <a:prstGeom prst="rect">
            <a:avLst/>
          </a:prstGeom>
        </p:spPr>
      </p:pic>
      <p:pic>
        <p:nvPicPr>
          <p:cNvPr id="16" name="Obrázo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531" y="1260920"/>
            <a:ext cx="3360000" cy="2520000"/>
          </a:xfrm>
          <a:prstGeom prst="rect">
            <a:avLst/>
          </a:prstGeom>
        </p:spPr>
      </p:pic>
      <p:pic>
        <p:nvPicPr>
          <p:cNvPr id="18" name="Obrázo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0" y="4061196"/>
            <a:ext cx="3360000" cy="2520000"/>
          </a:xfrm>
          <a:prstGeom prst="rect">
            <a:avLst/>
          </a:prstGeom>
        </p:spPr>
      </p:pic>
      <p:pic>
        <p:nvPicPr>
          <p:cNvPr id="20" name="Obrázo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0" y="4061196"/>
            <a:ext cx="3360000" cy="2520000"/>
          </a:xfrm>
          <a:prstGeom prst="rect">
            <a:avLst/>
          </a:prstGeom>
        </p:spPr>
      </p:pic>
      <p:pic>
        <p:nvPicPr>
          <p:cNvPr id="22" name="Obrázok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00" y="4061196"/>
            <a:ext cx="3360000" cy="2520000"/>
          </a:xfrm>
          <a:prstGeom prst="rect">
            <a:avLst/>
          </a:prstGeom>
        </p:spPr>
      </p:pic>
      <p:sp>
        <p:nvSpPr>
          <p:cNvPr id="23" name="BlokTextu 22"/>
          <p:cNvSpPr txBox="1"/>
          <p:nvPr/>
        </p:nvSpPr>
        <p:spPr>
          <a:xfrm>
            <a:off x="630936" y="3715318"/>
            <a:ext cx="38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Variation in time of addition of the </a:t>
            </a:r>
            <a:r>
              <a:rPr lang="en-US" dirty="0" err="1">
                <a:latin typeface="+mj-lt"/>
              </a:rPr>
              <a:t>aTc</a:t>
            </a:r>
            <a:endParaRPr lang="sk-SK" dirty="0">
              <a:latin typeface="+mj-lt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535274" y="6484590"/>
            <a:ext cx="38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Variation in diffusion rate of the </a:t>
            </a:r>
            <a:r>
              <a:rPr lang="en-US" dirty="0" err="1">
                <a:latin typeface="+mj-lt"/>
              </a:rPr>
              <a:t>aTc</a:t>
            </a:r>
            <a:endParaRPr lang="sk-S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852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6976" cy="435133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Motivation &amp; Background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Modeling of interconnection of simple cellular subsystems in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Interconnection of TX-TL reactions using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Input/output characteristics of  genetic toggle switch encapsulated in the liposome</a:t>
            </a:r>
          </a:p>
          <a:p>
            <a:pPr marL="514350" indent="-514350">
              <a:buAutoNum type="alphaUcPeriod"/>
            </a:pPr>
            <a:r>
              <a:rPr lang="en-US" sz="3200" b="1" dirty="0">
                <a:latin typeface="+mj-lt"/>
              </a:rPr>
              <a:t>Summary of experimental work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Conclusion and the future plans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65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of TX-TL in lipid vesicles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514729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Liposome vesicles prepared using protocol by Jonsson, </a:t>
            </a:r>
            <a:r>
              <a:rPr lang="en-US" dirty="0" err="1">
                <a:latin typeface="+mj-lt"/>
              </a:rPr>
              <a:t>Noireaux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Adamala</a:t>
            </a:r>
            <a:r>
              <a:rPr lang="en-US" dirty="0">
                <a:latin typeface="+mj-lt"/>
              </a:rPr>
              <a:t> and all</a:t>
            </a:r>
          </a:p>
          <a:p>
            <a:r>
              <a:rPr lang="en-US" dirty="0">
                <a:latin typeface="+mj-lt"/>
              </a:rPr>
              <a:t>Attempt to encapsulate protein GFP and Luciferase</a:t>
            </a:r>
          </a:p>
          <a:p>
            <a:r>
              <a:rPr lang="en-US" dirty="0">
                <a:latin typeface="+mj-lt"/>
              </a:rPr>
              <a:t>Luciferase Failed, GFP successfully encapsulated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22</a:t>
            </a:fld>
            <a:endParaRPr lang="sk-SK"/>
          </a:p>
        </p:txBody>
      </p:sp>
      <p:pic>
        <p:nvPicPr>
          <p:cNvPr id="5" name="Obrázo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86" y="3460242"/>
            <a:ext cx="2880000" cy="2880000"/>
          </a:xfrm>
          <a:prstGeom prst="rect">
            <a:avLst/>
          </a:prstGeom>
        </p:spPr>
      </p:pic>
      <p:pic>
        <p:nvPicPr>
          <p:cNvPr id="9" name="Obrázok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16" y="3460242"/>
            <a:ext cx="2880000" cy="2880000"/>
          </a:xfrm>
          <a:prstGeom prst="rect">
            <a:avLst/>
          </a:prstGeom>
        </p:spPr>
      </p:pic>
      <p:sp>
        <p:nvSpPr>
          <p:cNvPr id="10" name="Ovál 9"/>
          <p:cNvSpPr/>
          <p:nvPr/>
        </p:nvSpPr>
        <p:spPr>
          <a:xfrm>
            <a:off x="10872216" y="3977640"/>
            <a:ext cx="637794" cy="656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1" name="Textové pole 4"/>
          <p:cNvSpPr txBox="1"/>
          <p:nvPr/>
        </p:nvSpPr>
        <p:spPr>
          <a:xfrm>
            <a:off x="9938766" y="3580628"/>
            <a:ext cx="1981200" cy="29718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Vesicle with encapsulated GFP</a:t>
            </a:r>
            <a:endParaRPr lang="sk-S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0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protocol for liposome preparation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Variations in experimental protocol were applied: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Decrease in centrifuging speed (20 000g to 5000g)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Change in method of the lipid vesicle extraction (bottom vs. top)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Number of washes by buffer (1 wash vs. 3 washes)</a:t>
            </a:r>
          </a:p>
          <a:p>
            <a:r>
              <a:rPr lang="en-US" dirty="0">
                <a:latin typeface="+mj-lt"/>
              </a:rPr>
              <a:t>Extraction from the bottom + multiple washing = no vesicles observed</a:t>
            </a:r>
          </a:p>
          <a:p>
            <a:r>
              <a:rPr lang="en-US" b="1" dirty="0">
                <a:latin typeface="+mj-lt"/>
              </a:rPr>
              <a:t>For extraction from the bottom, single wash is optimal</a:t>
            </a:r>
            <a:r>
              <a:rPr lang="en-US" dirty="0">
                <a:latin typeface="+mj-lt"/>
              </a:rPr>
              <a:t> 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039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6976" cy="435133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Motivation &amp; Background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Modeling of interconnection of simple cellular subsystems in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Interconnection of TX-TL reactions using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Input/output characteristics of  genetic toggle switch encapsulated in the liposome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Summary of experimental work</a:t>
            </a:r>
          </a:p>
          <a:p>
            <a:pPr marL="514350" indent="-514350">
              <a:buAutoNum type="alphaUcPeriod"/>
            </a:pPr>
            <a:r>
              <a:rPr lang="en-US" sz="3200" b="1" dirty="0">
                <a:latin typeface="+mj-lt"/>
              </a:rPr>
              <a:t>Conclusion and the future plans</a:t>
            </a:r>
            <a:endParaRPr lang="sk-SK" sz="3200" b="1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31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88976" y="1825625"/>
            <a:ext cx="11506200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+mj-lt"/>
              </a:rPr>
              <a:t>Development of </a:t>
            </a:r>
            <a:r>
              <a:rPr lang="en-US" sz="2400" b="1" dirty="0" err="1">
                <a:latin typeface="+mj-lt"/>
              </a:rPr>
              <a:t>BioSIMI</a:t>
            </a:r>
            <a:r>
              <a:rPr lang="en-US" sz="2400" b="1" dirty="0">
                <a:latin typeface="+mj-lt"/>
              </a:rPr>
              <a:t> framework for modeling I/O behavior of subsystems interconnection: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 Creation of several user-defined subsystems (transport, signaling, 	regulatory)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 Compatibility with TX-TL modeling toolbox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 Multiple input/Single Output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 Rapid, user-friendly modeling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 Demonstration of several use-cases (multiple subsystems, TX-TL, toggle switch)</a:t>
            </a:r>
          </a:p>
          <a:p>
            <a:r>
              <a:rPr lang="en-US" sz="2400" b="1" dirty="0">
                <a:latin typeface="+mj-lt"/>
              </a:rPr>
              <a:t>Experimental investigation of liposome formation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 Contribution to optimization of the experimental protocol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 Further work required for robust process</a:t>
            </a:r>
            <a:endParaRPr lang="sk-SK" sz="2400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41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286129"/>
            <a:ext cx="1071981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Use of parameter identification to optimize I/O characteristics</a:t>
            </a:r>
          </a:p>
          <a:p>
            <a:r>
              <a:rPr lang="en-US" sz="2400" dirty="0">
                <a:latin typeface="+mj-lt"/>
              </a:rPr>
              <a:t>Modeling of the sensor-reporter system with genetic toggle switch (orthogonal communication, concentration sensor)</a:t>
            </a:r>
          </a:p>
          <a:p>
            <a:r>
              <a:rPr lang="en-US" sz="2400" dirty="0">
                <a:latin typeface="+mj-lt"/>
              </a:rPr>
              <a:t>Experimental investigation of the sensor-reporter system</a:t>
            </a:r>
          </a:p>
          <a:p>
            <a:r>
              <a:rPr lang="en-US" sz="2400" dirty="0">
                <a:latin typeface="+mj-lt"/>
              </a:rPr>
              <a:t>Finalization of </a:t>
            </a:r>
            <a:r>
              <a:rPr lang="en-US" sz="2400" dirty="0" err="1">
                <a:latin typeface="+mj-lt"/>
              </a:rPr>
              <a:t>BioSIMI</a:t>
            </a:r>
            <a:r>
              <a:rPr lang="en-US" sz="2400" dirty="0">
                <a:latin typeface="+mj-lt"/>
              </a:rPr>
              <a:t> development (Multiple Inputs-Multiple Outputs)</a:t>
            </a:r>
          </a:p>
          <a:p>
            <a:r>
              <a:rPr lang="en-US" sz="2400" dirty="0">
                <a:latin typeface="+mj-lt"/>
              </a:rPr>
              <a:t>Simulation of large population of vesicles</a:t>
            </a:r>
          </a:p>
          <a:p>
            <a:r>
              <a:rPr lang="en-US" sz="2400" dirty="0">
                <a:latin typeface="+mj-lt"/>
              </a:rPr>
              <a:t>Response to stochasticity in the input</a:t>
            </a:r>
          </a:p>
          <a:p>
            <a:endParaRPr lang="sk-SK" sz="2400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26</a:t>
            </a:fld>
            <a:endParaRPr lang="sk-SK"/>
          </a:p>
        </p:txBody>
      </p:sp>
      <p:pic>
        <p:nvPicPr>
          <p:cNvPr id="82" name="Obrázok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30" y="4341920"/>
            <a:ext cx="8126498" cy="2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Professor Richard Murray</a:t>
            </a:r>
            <a:r>
              <a:rPr lang="en-US" sz="2400" dirty="0">
                <a:latin typeface="+mj-lt"/>
              </a:rPr>
              <a:t> – big picture insights and challenging suggestions!</a:t>
            </a:r>
          </a:p>
          <a:p>
            <a:r>
              <a:rPr lang="en-US" sz="2400" b="1" dirty="0">
                <a:latin typeface="+mj-lt"/>
              </a:rPr>
              <a:t>Vipul </a:t>
            </a:r>
            <a:r>
              <a:rPr lang="en-US" sz="2400" b="1" dirty="0" err="1">
                <a:latin typeface="+mj-lt"/>
              </a:rPr>
              <a:t>Singhal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– great hands-on and hands-off mentoring and keeping me up!</a:t>
            </a:r>
            <a:endParaRPr lang="en-US" sz="2400" b="1" dirty="0">
              <a:latin typeface="+mj-lt"/>
            </a:endParaRPr>
          </a:p>
          <a:p>
            <a:r>
              <a:rPr lang="en-US" sz="2400" b="1" dirty="0" err="1">
                <a:latin typeface="+mj-lt"/>
              </a:rPr>
              <a:t>Shaobin</a:t>
            </a:r>
            <a:r>
              <a:rPr lang="en-US" sz="2400" b="1" dirty="0">
                <a:latin typeface="+mj-lt"/>
              </a:rPr>
              <a:t> Guo</a:t>
            </a:r>
            <a:r>
              <a:rPr lang="en-US" sz="2400" dirty="0">
                <a:latin typeface="+mj-lt"/>
              </a:rPr>
              <a:t> – patience in the lab and answers to all my questions!</a:t>
            </a:r>
          </a:p>
          <a:p>
            <a:r>
              <a:rPr lang="en-US" sz="2400" b="1" dirty="0">
                <a:latin typeface="+mj-lt"/>
              </a:rPr>
              <a:t>Miki Yun </a:t>
            </a:r>
            <a:r>
              <a:rPr lang="en-US" sz="2400" dirty="0">
                <a:latin typeface="+mj-lt"/>
              </a:rPr>
              <a:t>– teaching me PCR, TX-TL, proper pipetting and other crucial life skills!</a:t>
            </a:r>
            <a:endParaRPr lang="en-US" sz="2400" b="1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… And thanks to all the members of the Murray Lab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5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Motivation &amp; Background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Modeling of interconnection of simple cellular subsystems in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Interconnection of TX-TL reactions using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Input/output characteristics of  genetic toggle switch encapsulated in the liposome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Summary of experimental work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Conclusion and the future plans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88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6976" cy="435133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3200" b="1" dirty="0">
                <a:latin typeface="+mj-lt"/>
              </a:rPr>
              <a:t>Motivation &amp; Background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Modeling of interconnection of simple cellular subsystems in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Interconnection of TX-TL reactions using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Input/output characteristics of  genetic toggle switch encapsulated in the liposome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Summary of experimental work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Conclusion and the future plans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090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living cells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Self-organization</a:t>
            </a:r>
          </a:p>
          <a:p>
            <a:r>
              <a:rPr lang="en-US" dirty="0">
                <a:latin typeface="+mj-lt"/>
              </a:rPr>
              <a:t>Homeostasis</a:t>
            </a:r>
          </a:p>
          <a:p>
            <a:r>
              <a:rPr lang="en-US" dirty="0">
                <a:latin typeface="+mj-lt"/>
              </a:rPr>
              <a:t>Reproduction</a:t>
            </a:r>
          </a:p>
          <a:p>
            <a:r>
              <a:rPr lang="en-US" dirty="0">
                <a:latin typeface="+mj-lt"/>
              </a:rPr>
              <a:t>Growth</a:t>
            </a:r>
          </a:p>
          <a:p>
            <a:r>
              <a:rPr lang="en-US" dirty="0">
                <a:latin typeface="+mj-lt"/>
              </a:rPr>
              <a:t>Metabolism</a:t>
            </a:r>
          </a:p>
          <a:p>
            <a:r>
              <a:rPr lang="en-US" dirty="0">
                <a:latin typeface="+mj-lt"/>
              </a:rPr>
              <a:t>Adaptation to surrounding environment</a:t>
            </a:r>
          </a:p>
          <a:p>
            <a:r>
              <a:rPr lang="en-US" dirty="0">
                <a:latin typeface="+mj-lt"/>
              </a:rPr>
              <a:t>Response to environmental stimuli</a:t>
            </a:r>
          </a:p>
          <a:p>
            <a:r>
              <a:rPr lang="en-US" dirty="0">
                <a:latin typeface="+mj-lt"/>
              </a:rPr>
              <a:t>Reproduction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5</a:t>
            </a:fld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6327648" y="1463040"/>
            <a:ext cx="5715000" cy="2971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461264" y="2980944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: zaoblené rohy 7"/>
          <p:cNvSpPr/>
          <p:nvPr/>
        </p:nvSpPr>
        <p:spPr>
          <a:xfrm>
            <a:off x="5586984" y="2551176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: zaoblené rohy 8"/>
          <p:cNvSpPr/>
          <p:nvPr/>
        </p:nvSpPr>
        <p:spPr>
          <a:xfrm>
            <a:off x="7750392" y="2551176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7123176" y="2980944"/>
            <a:ext cx="5352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5604240" y="2662350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Sensing/</a:t>
            </a:r>
          </a:p>
          <a:p>
            <a:pPr algn="ctr"/>
            <a:r>
              <a:rPr lang="en-US" sz="1200" dirty="0">
                <a:latin typeface="+mj-lt"/>
              </a:rPr>
              <a:t>Membrane Import</a:t>
            </a:r>
            <a:endParaRPr lang="sk-SK" sz="1200" dirty="0">
              <a:latin typeface="+mj-lt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771056" y="2703577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Intracellular</a:t>
            </a:r>
          </a:p>
          <a:p>
            <a:pPr algn="ctr"/>
            <a:r>
              <a:rPr lang="en-US" sz="1400" dirty="0">
                <a:latin typeface="+mj-lt"/>
              </a:rPr>
              <a:t>Signaling</a:t>
            </a:r>
            <a:endParaRPr lang="sk-SK" sz="1400" dirty="0">
              <a:latin typeface="+mj-lt"/>
            </a:endParaRPr>
          </a:p>
        </p:txBody>
      </p:sp>
      <p:sp>
        <p:nvSpPr>
          <p:cNvPr id="18" name="Obdĺžnik: zaoblené rohy 17"/>
          <p:cNvSpPr/>
          <p:nvPr/>
        </p:nvSpPr>
        <p:spPr>
          <a:xfrm>
            <a:off x="9674352" y="2551176"/>
            <a:ext cx="193548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9637776" y="2785873"/>
            <a:ext cx="202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Regulation/Computation</a:t>
            </a:r>
            <a:endParaRPr lang="sk-SK" sz="1400" dirty="0">
              <a:latin typeface="+mj-lt"/>
            </a:endParaRPr>
          </a:p>
        </p:txBody>
      </p:sp>
      <p:cxnSp>
        <p:nvCxnSpPr>
          <p:cNvPr id="21" name="Rovná spojovacia šípka 20"/>
          <p:cNvCxnSpPr/>
          <p:nvPr/>
        </p:nvCxnSpPr>
        <p:spPr>
          <a:xfrm>
            <a:off x="9256776" y="2980944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rot="16200000">
            <a:off x="10457856" y="227640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ĺžnik: zaoblené rohy 22"/>
          <p:cNvSpPr/>
          <p:nvPr/>
        </p:nvSpPr>
        <p:spPr>
          <a:xfrm>
            <a:off x="9903624" y="1169132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9924288" y="1330677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Membrane Export</a:t>
            </a:r>
            <a:endParaRPr lang="sk-SK" sz="1400" dirty="0">
              <a:latin typeface="+mj-lt"/>
            </a:endParaRPr>
          </a:p>
        </p:txBody>
      </p:sp>
      <p:cxnSp>
        <p:nvCxnSpPr>
          <p:cNvPr id="25" name="Rovná spojovacia šípka 24"/>
          <p:cNvCxnSpPr/>
          <p:nvPr/>
        </p:nvCxnSpPr>
        <p:spPr>
          <a:xfrm rot="16200000">
            <a:off x="10358712" y="72032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10533888" y="596123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Output signal</a:t>
            </a:r>
            <a:endParaRPr lang="sk-SK" sz="1600" b="1" dirty="0">
              <a:latin typeface="+mj-lt"/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4108848" y="2574922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Input signal</a:t>
            </a:r>
            <a:endParaRPr lang="sk-SK" sz="1600" b="1" dirty="0">
              <a:latin typeface="+mj-lt"/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9660" y="6573202"/>
            <a:ext cx="8884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Alberts</a:t>
            </a:r>
            <a:r>
              <a:rPr lang="en-US" sz="1200" dirty="0"/>
              <a:t>, B. (2014). </a:t>
            </a:r>
            <a:r>
              <a:rPr lang="en-US" sz="1200" i="1" dirty="0"/>
              <a:t>Essential cell biology</a:t>
            </a:r>
            <a:r>
              <a:rPr lang="en-US" sz="1200" dirty="0"/>
              <a:t>. New York: Garland Science.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57124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artificial cells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Self-organization</a:t>
            </a:r>
          </a:p>
          <a:p>
            <a:r>
              <a:rPr lang="en-US" dirty="0">
                <a:latin typeface="+mj-lt"/>
              </a:rPr>
              <a:t>Homeostasis</a:t>
            </a:r>
          </a:p>
          <a:p>
            <a:r>
              <a:rPr lang="en-US" dirty="0">
                <a:latin typeface="+mj-lt"/>
              </a:rPr>
              <a:t>Reproduction</a:t>
            </a:r>
          </a:p>
          <a:p>
            <a:r>
              <a:rPr lang="en-US" dirty="0">
                <a:latin typeface="+mj-lt"/>
              </a:rPr>
              <a:t>Growth</a:t>
            </a:r>
          </a:p>
          <a:p>
            <a:r>
              <a:rPr lang="en-US" dirty="0">
                <a:latin typeface="+mj-lt"/>
              </a:rPr>
              <a:t>Metabolism</a:t>
            </a:r>
          </a:p>
          <a:p>
            <a:r>
              <a:rPr lang="en-US" dirty="0">
                <a:latin typeface="+mj-lt"/>
              </a:rPr>
              <a:t>Adaptation to surrounding environment</a:t>
            </a:r>
          </a:p>
          <a:p>
            <a:r>
              <a:rPr lang="en-US" sz="3200" b="1" dirty="0">
                <a:latin typeface="+mj-lt"/>
              </a:rPr>
              <a:t>Response to environmental stimuli</a:t>
            </a:r>
          </a:p>
          <a:p>
            <a:r>
              <a:rPr lang="en-US" dirty="0">
                <a:latin typeface="+mj-lt"/>
              </a:rPr>
              <a:t>Reproduction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6</a:t>
            </a:fld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6327648" y="1463040"/>
            <a:ext cx="5715000" cy="2971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461264" y="2980944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: zaoblené rohy 7"/>
          <p:cNvSpPr/>
          <p:nvPr/>
        </p:nvSpPr>
        <p:spPr>
          <a:xfrm>
            <a:off x="5586984" y="2551176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: zaoblené rohy 8"/>
          <p:cNvSpPr/>
          <p:nvPr/>
        </p:nvSpPr>
        <p:spPr>
          <a:xfrm>
            <a:off x="7750392" y="2551176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7123176" y="2980944"/>
            <a:ext cx="5352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5604240" y="2662350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Sensing/</a:t>
            </a:r>
          </a:p>
          <a:p>
            <a:pPr algn="ctr"/>
            <a:r>
              <a:rPr lang="en-US" sz="1200" dirty="0">
                <a:latin typeface="+mj-lt"/>
              </a:rPr>
              <a:t>Membrane Import</a:t>
            </a:r>
            <a:endParaRPr lang="sk-SK" sz="1200" dirty="0">
              <a:latin typeface="+mj-lt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771056" y="2703577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Intracellular</a:t>
            </a:r>
          </a:p>
          <a:p>
            <a:pPr algn="ctr"/>
            <a:r>
              <a:rPr lang="en-US" sz="1400" dirty="0">
                <a:latin typeface="+mj-lt"/>
              </a:rPr>
              <a:t>Signaling</a:t>
            </a:r>
            <a:endParaRPr lang="sk-SK" sz="1400" dirty="0">
              <a:latin typeface="+mj-lt"/>
            </a:endParaRPr>
          </a:p>
        </p:txBody>
      </p:sp>
      <p:sp>
        <p:nvSpPr>
          <p:cNvPr id="18" name="Obdĺžnik: zaoblené rohy 17"/>
          <p:cNvSpPr/>
          <p:nvPr/>
        </p:nvSpPr>
        <p:spPr>
          <a:xfrm>
            <a:off x="9674352" y="2551176"/>
            <a:ext cx="193548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9637776" y="2785873"/>
            <a:ext cx="202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Regulation/Computation</a:t>
            </a:r>
            <a:endParaRPr lang="sk-SK" sz="1400" dirty="0">
              <a:latin typeface="+mj-lt"/>
            </a:endParaRPr>
          </a:p>
        </p:txBody>
      </p:sp>
      <p:cxnSp>
        <p:nvCxnSpPr>
          <p:cNvPr id="21" name="Rovná spojovacia šípka 20"/>
          <p:cNvCxnSpPr/>
          <p:nvPr/>
        </p:nvCxnSpPr>
        <p:spPr>
          <a:xfrm>
            <a:off x="9256776" y="2980944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rot="16200000">
            <a:off x="10457856" y="227640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ĺžnik: zaoblené rohy 22"/>
          <p:cNvSpPr/>
          <p:nvPr/>
        </p:nvSpPr>
        <p:spPr>
          <a:xfrm>
            <a:off x="9903624" y="1169132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9924288" y="1330677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Membrane Export</a:t>
            </a:r>
            <a:endParaRPr lang="sk-SK" sz="1400" dirty="0">
              <a:latin typeface="+mj-lt"/>
            </a:endParaRPr>
          </a:p>
        </p:txBody>
      </p:sp>
      <p:cxnSp>
        <p:nvCxnSpPr>
          <p:cNvPr id="25" name="Rovná spojovacia šípka 24"/>
          <p:cNvCxnSpPr/>
          <p:nvPr/>
        </p:nvCxnSpPr>
        <p:spPr>
          <a:xfrm rot="16200000">
            <a:off x="10358712" y="72032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10533888" y="596123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Output signal</a:t>
            </a:r>
            <a:endParaRPr lang="sk-SK" sz="1600" b="1" dirty="0">
              <a:latin typeface="+mj-lt"/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4108848" y="2574922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Input signal</a:t>
            </a:r>
            <a:endParaRPr lang="sk-SK" sz="1600" b="1" dirty="0">
              <a:latin typeface="+mj-lt"/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9660" y="6573202"/>
            <a:ext cx="8884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Alberts</a:t>
            </a:r>
            <a:r>
              <a:rPr lang="en-US" sz="1200" dirty="0"/>
              <a:t>, B. (2014). </a:t>
            </a:r>
            <a:r>
              <a:rPr lang="en-US" sz="1200" i="1" dirty="0"/>
              <a:t>Essential cell biology</a:t>
            </a:r>
            <a:r>
              <a:rPr lang="en-US" sz="1200" dirty="0"/>
              <a:t>. New York: Garland Science.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11320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“bottom-up” approach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Biomolecular circuits as subsystems</a:t>
            </a:r>
          </a:p>
          <a:p>
            <a:r>
              <a:rPr lang="en-US" dirty="0">
                <a:latin typeface="+mj-lt"/>
              </a:rPr>
              <a:t>Various subsystems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Sensing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Transport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Signaling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Regulatory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- Metabolic</a:t>
            </a:r>
          </a:p>
          <a:p>
            <a:r>
              <a:rPr lang="en-US" dirty="0">
                <a:latin typeface="+mj-lt"/>
              </a:rPr>
              <a:t>“Building blocks” of artificial cell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7</a:t>
            </a:fld>
            <a:endParaRPr lang="sk-SK"/>
          </a:p>
        </p:txBody>
      </p:sp>
      <p:grpSp>
        <p:nvGrpSpPr>
          <p:cNvPr id="6" name="Skupina 5"/>
          <p:cNvGrpSpPr/>
          <p:nvPr/>
        </p:nvGrpSpPr>
        <p:grpSpPr>
          <a:xfrm>
            <a:off x="3971688" y="1099544"/>
            <a:ext cx="7933800" cy="3984520"/>
            <a:chOff x="4108848" y="450320"/>
            <a:chExt cx="7933800" cy="3984520"/>
          </a:xfrm>
        </p:grpSpPr>
        <p:sp>
          <p:nvSpPr>
            <p:cNvPr id="5" name="Ovál 4"/>
            <p:cNvSpPr/>
            <p:nvPr/>
          </p:nvSpPr>
          <p:spPr>
            <a:xfrm>
              <a:off x="6327648" y="1463040"/>
              <a:ext cx="5715000" cy="2971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7" name="Rovná spojovacia šípka 6"/>
            <p:cNvCxnSpPr/>
            <p:nvPr/>
          </p:nvCxnSpPr>
          <p:spPr>
            <a:xfrm>
              <a:off x="4461264" y="2980944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bdĺžnik: zaoblené rohy 7"/>
            <p:cNvSpPr/>
            <p:nvPr/>
          </p:nvSpPr>
          <p:spPr>
            <a:xfrm>
              <a:off x="5586984" y="2551176"/>
              <a:ext cx="144000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: zaoblené rohy 8"/>
            <p:cNvSpPr/>
            <p:nvPr/>
          </p:nvSpPr>
          <p:spPr>
            <a:xfrm>
              <a:off x="7750392" y="2551176"/>
              <a:ext cx="144000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0" name="Rovná spojovacia šípka 9"/>
            <p:cNvCxnSpPr/>
            <p:nvPr/>
          </p:nvCxnSpPr>
          <p:spPr>
            <a:xfrm>
              <a:off x="7123176" y="2980944"/>
              <a:ext cx="5352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lokTextu 15"/>
            <p:cNvSpPr txBox="1"/>
            <p:nvPr/>
          </p:nvSpPr>
          <p:spPr>
            <a:xfrm>
              <a:off x="5604240" y="2662350"/>
              <a:ext cx="14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Sensing/</a:t>
              </a:r>
            </a:p>
            <a:p>
              <a:pPr algn="ctr"/>
              <a:r>
                <a:rPr lang="en-US" sz="1200" dirty="0">
                  <a:latin typeface="+mj-lt"/>
                </a:rPr>
                <a:t>Membrane Import</a:t>
              </a:r>
              <a:endParaRPr lang="sk-SK" sz="1200" dirty="0">
                <a:latin typeface="+mj-lt"/>
              </a:endParaRPr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7771056" y="2703577"/>
              <a:ext cx="14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Intracellular</a:t>
              </a:r>
            </a:p>
            <a:p>
              <a:pPr algn="ctr"/>
              <a:r>
                <a:rPr lang="en-US" sz="1400" dirty="0">
                  <a:latin typeface="+mj-lt"/>
                </a:rPr>
                <a:t>Signaling</a:t>
              </a:r>
              <a:endParaRPr lang="sk-SK" sz="1400" dirty="0">
                <a:latin typeface="+mj-lt"/>
              </a:endParaRPr>
            </a:p>
          </p:txBody>
        </p:sp>
        <p:sp>
          <p:nvSpPr>
            <p:cNvPr id="18" name="Obdĺžnik: zaoblené rohy 17"/>
            <p:cNvSpPr/>
            <p:nvPr/>
          </p:nvSpPr>
          <p:spPr>
            <a:xfrm>
              <a:off x="9674352" y="2551176"/>
              <a:ext cx="193548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9637776" y="2785873"/>
              <a:ext cx="2027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Regulation/Computation</a:t>
              </a:r>
              <a:endParaRPr lang="sk-SK" sz="1400" dirty="0">
                <a:latin typeface="+mj-lt"/>
              </a:endParaRPr>
            </a:p>
          </p:txBody>
        </p:sp>
        <p:cxnSp>
          <p:nvCxnSpPr>
            <p:cNvPr id="21" name="Rovná spojovacia šípka 20"/>
            <p:cNvCxnSpPr/>
            <p:nvPr/>
          </p:nvCxnSpPr>
          <p:spPr>
            <a:xfrm>
              <a:off x="9256776" y="298094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ovacia šípka 21"/>
            <p:cNvCxnSpPr/>
            <p:nvPr/>
          </p:nvCxnSpPr>
          <p:spPr>
            <a:xfrm rot="16200000">
              <a:off x="10457856" y="2276408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bdĺžnik: zaoblené rohy 22"/>
            <p:cNvSpPr/>
            <p:nvPr/>
          </p:nvSpPr>
          <p:spPr>
            <a:xfrm>
              <a:off x="9903624" y="1169132"/>
              <a:ext cx="1440000" cy="8595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9924288" y="1330677"/>
              <a:ext cx="14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Membrane Export</a:t>
              </a:r>
              <a:endParaRPr lang="sk-SK" sz="1400" dirty="0">
                <a:latin typeface="+mj-lt"/>
              </a:endParaRPr>
            </a:p>
          </p:txBody>
        </p:sp>
        <p:cxnSp>
          <p:nvCxnSpPr>
            <p:cNvPr id="25" name="Rovná spojovacia šípka 24"/>
            <p:cNvCxnSpPr/>
            <p:nvPr/>
          </p:nvCxnSpPr>
          <p:spPr>
            <a:xfrm rot="16200000">
              <a:off x="10358712" y="7203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lokTextu 25"/>
            <p:cNvSpPr txBox="1"/>
            <p:nvPr/>
          </p:nvSpPr>
          <p:spPr>
            <a:xfrm>
              <a:off x="10533888" y="596123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Output signal</a:t>
              </a:r>
              <a:endParaRPr lang="sk-SK" sz="1600" b="1" dirty="0">
                <a:latin typeface="+mj-lt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4108848" y="2574922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Input signal</a:t>
              </a:r>
              <a:endParaRPr lang="sk-SK" sz="1600" b="1" dirty="0">
                <a:latin typeface="+mj-lt"/>
              </a:endParaRPr>
            </a:p>
          </p:txBody>
        </p:sp>
      </p:grpSp>
      <p:sp>
        <p:nvSpPr>
          <p:cNvPr id="28" name="Obdĺžnik 27"/>
          <p:cNvSpPr/>
          <p:nvPr/>
        </p:nvSpPr>
        <p:spPr>
          <a:xfrm>
            <a:off x="9660" y="6573202"/>
            <a:ext cx="8884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Alberts</a:t>
            </a:r>
            <a:r>
              <a:rPr lang="en-US" sz="1200" dirty="0"/>
              <a:t>, B. (2014). </a:t>
            </a:r>
            <a:r>
              <a:rPr lang="en-US" sz="1200" i="1" dirty="0"/>
              <a:t>Essential cell biology</a:t>
            </a:r>
            <a:r>
              <a:rPr lang="en-US" sz="1200" dirty="0"/>
              <a:t>. New York: Garland Science.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07268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analysis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633601"/>
            <a:ext cx="10515600" cy="4351338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Current tools: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- </a:t>
            </a:r>
            <a:r>
              <a:rPr lang="en-US" i="1" dirty="0">
                <a:latin typeface="+mj-lt"/>
              </a:rPr>
              <a:t>in vitro</a:t>
            </a:r>
            <a:r>
              <a:rPr lang="en-US" dirty="0">
                <a:latin typeface="+mj-lt"/>
              </a:rPr>
              <a:t> cell-free approach (TX-TL)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- </a:t>
            </a:r>
            <a:r>
              <a:rPr lang="en-US" i="1" dirty="0">
                <a:latin typeface="+mj-lt"/>
              </a:rPr>
              <a:t>in silico </a:t>
            </a:r>
            <a:r>
              <a:rPr lang="en-US" dirty="0">
                <a:latin typeface="+mj-lt"/>
              </a:rPr>
              <a:t>MATLAB </a:t>
            </a:r>
            <a:r>
              <a:rPr lang="en-US" dirty="0" err="1">
                <a:latin typeface="+mj-lt"/>
              </a:rPr>
              <a:t>SimBiology</a:t>
            </a:r>
            <a:r>
              <a:rPr lang="en-US" dirty="0">
                <a:latin typeface="+mj-lt"/>
              </a:rPr>
              <a:t> TX-TL modeling toolbox</a:t>
            </a:r>
          </a:p>
          <a:p>
            <a:r>
              <a:rPr lang="en-US" b="1" dirty="0">
                <a:latin typeface="+mj-lt"/>
              </a:rPr>
              <a:t>Issues: 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Inability to model modular behavior in TX-TL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No way to connect subsystems</a:t>
            </a:r>
          </a:p>
          <a:p>
            <a:pPr>
              <a:buFontTx/>
              <a:buChar char="-"/>
            </a:pPr>
            <a:r>
              <a:rPr lang="en-US" b="1" dirty="0">
                <a:latin typeface="+mj-lt"/>
              </a:rPr>
              <a:t>Need for simple modeling tool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for I/O modeling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>
          <a:xfrm>
            <a:off x="8491728" y="6356350"/>
            <a:ext cx="2743200" cy="365125"/>
          </a:xfrm>
        </p:spPr>
        <p:txBody>
          <a:bodyPr/>
          <a:lstStyle/>
          <a:p>
            <a:fld id="{CBE6E14A-3D92-443F-98E3-EFB0CF01980F}" type="slidenum">
              <a:rPr lang="sk-SK" smtClean="0"/>
              <a:t>8</a:t>
            </a:fld>
            <a:endParaRPr lang="sk-SK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735584" y="576326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ĺžnik: zaoblené rohy 5"/>
          <p:cNvSpPr/>
          <p:nvPr/>
        </p:nvSpPr>
        <p:spPr>
          <a:xfrm>
            <a:off x="5861304" y="5333492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: zaoblené rohy 6"/>
          <p:cNvSpPr/>
          <p:nvPr/>
        </p:nvSpPr>
        <p:spPr>
          <a:xfrm>
            <a:off x="8024712" y="5333492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7397496" y="5763260"/>
            <a:ext cx="5352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7328736" y="6016244"/>
            <a:ext cx="612000" cy="1219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 flipV="1">
            <a:off x="7345992" y="5473701"/>
            <a:ext cx="612000" cy="1219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878560" y="5444666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Sensing/</a:t>
            </a:r>
          </a:p>
          <a:p>
            <a:pPr algn="ctr"/>
            <a:r>
              <a:rPr lang="en-US" sz="1200" dirty="0">
                <a:latin typeface="+mj-lt"/>
              </a:rPr>
              <a:t>Membrane Import</a:t>
            </a:r>
            <a:endParaRPr lang="sk-SK" sz="1200" dirty="0">
              <a:latin typeface="+mj-lt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8045376" y="5485893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Intracellular</a:t>
            </a:r>
          </a:p>
          <a:p>
            <a:pPr algn="ctr"/>
            <a:r>
              <a:rPr lang="en-US" sz="1400" dirty="0">
                <a:latin typeface="+mj-lt"/>
              </a:rPr>
              <a:t>Signaling</a:t>
            </a:r>
            <a:endParaRPr lang="sk-SK" sz="1400" dirty="0">
              <a:latin typeface="+mj-lt"/>
            </a:endParaRPr>
          </a:p>
        </p:txBody>
      </p:sp>
      <p:sp>
        <p:nvSpPr>
          <p:cNvPr id="13" name="Obdĺžnik: zaoblené rohy 12"/>
          <p:cNvSpPr/>
          <p:nvPr/>
        </p:nvSpPr>
        <p:spPr>
          <a:xfrm>
            <a:off x="9948672" y="5333492"/>
            <a:ext cx="193548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9912096" y="5568189"/>
            <a:ext cx="202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Regulation/Computation</a:t>
            </a:r>
            <a:endParaRPr lang="sk-SK" sz="1400" dirty="0">
              <a:latin typeface="+mj-lt"/>
            </a:endParaRPr>
          </a:p>
        </p:txBody>
      </p:sp>
      <p:cxnSp>
        <p:nvCxnSpPr>
          <p:cNvPr id="15" name="Rovná spojovacia šípka 14"/>
          <p:cNvCxnSpPr/>
          <p:nvPr/>
        </p:nvCxnSpPr>
        <p:spPr>
          <a:xfrm>
            <a:off x="9531096" y="576326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6200000">
            <a:off x="10732176" y="5058724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ĺžnik: zaoblené rohy 16"/>
          <p:cNvSpPr/>
          <p:nvPr/>
        </p:nvSpPr>
        <p:spPr>
          <a:xfrm>
            <a:off x="10177944" y="3951448"/>
            <a:ext cx="1440000" cy="8595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10198608" y="4112993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Membrane Export</a:t>
            </a:r>
            <a:endParaRPr lang="sk-SK" sz="1400" dirty="0">
              <a:latin typeface="+mj-lt"/>
            </a:endParaRPr>
          </a:p>
        </p:txBody>
      </p:sp>
      <p:cxnSp>
        <p:nvCxnSpPr>
          <p:cNvPr id="19" name="Rovná spojovacia šípka 18"/>
          <p:cNvCxnSpPr/>
          <p:nvPr/>
        </p:nvCxnSpPr>
        <p:spPr>
          <a:xfrm rot="16200000">
            <a:off x="10633032" y="35026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10808208" y="3378439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Output signal</a:t>
            </a:r>
            <a:endParaRPr lang="sk-SK" sz="1600" b="1" dirty="0">
              <a:latin typeface="+mj-lt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4383168" y="5357238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Input signal</a:t>
            </a:r>
            <a:endParaRPr lang="sk-SK" sz="1600" b="1" dirty="0">
              <a:latin typeface="+mj-lt"/>
            </a:endParaRPr>
          </a:p>
        </p:txBody>
      </p:sp>
      <p:cxnSp>
        <p:nvCxnSpPr>
          <p:cNvPr id="22" name="Rovná spojovacia šípka 21"/>
          <p:cNvCxnSpPr/>
          <p:nvPr/>
        </p:nvCxnSpPr>
        <p:spPr>
          <a:xfrm flipV="1">
            <a:off x="9507036" y="6061139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flipH="1" flipV="1">
            <a:off x="9524292" y="5518596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 rot="16200000" flipV="1">
            <a:off x="11180388" y="5067868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rot="16200000" flipH="1" flipV="1">
            <a:off x="10237524" y="5067868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ál 25"/>
          <p:cNvSpPr/>
          <p:nvPr/>
        </p:nvSpPr>
        <p:spPr>
          <a:xfrm>
            <a:off x="7526387" y="3708628"/>
            <a:ext cx="2211770" cy="1295098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RNAP, Enzymes…</a:t>
            </a:r>
            <a:endParaRPr lang="sk-SK" b="1" dirty="0"/>
          </a:p>
        </p:txBody>
      </p:sp>
      <p:cxnSp>
        <p:nvCxnSpPr>
          <p:cNvPr id="28" name="Rovná spojovacia šípka 27"/>
          <p:cNvCxnSpPr/>
          <p:nvPr/>
        </p:nvCxnSpPr>
        <p:spPr>
          <a:xfrm flipH="1">
            <a:off x="6536762" y="4810984"/>
            <a:ext cx="989625" cy="421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/>
          <p:nvPr/>
        </p:nvCxnSpPr>
        <p:spPr>
          <a:xfrm>
            <a:off x="8737237" y="5010436"/>
            <a:ext cx="0" cy="290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>
            <a:off x="9692605" y="4829146"/>
            <a:ext cx="493167" cy="41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/>
          <p:cNvCxnSpPr/>
          <p:nvPr/>
        </p:nvCxnSpPr>
        <p:spPr>
          <a:xfrm>
            <a:off x="9788160" y="4374603"/>
            <a:ext cx="285851" cy="6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dĺžnik 44"/>
          <p:cNvSpPr/>
          <p:nvPr/>
        </p:nvSpPr>
        <p:spPr>
          <a:xfrm>
            <a:off x="9660" y="6573202"/>
            <a:ext cx="8884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Del </a:t>
            </a:r>
            <a:r>
              <a:rPr lang="sk-SK" sz="1200" dirty="0" err="1"/>
              <a:t>Vecchio</a:t>
            </a:r>
            <a:r>
              <a:rPr lang="sk-SK" sz="1200" dirty="0"/>
              <a:t>, D. and Murray, R. (2015). </a:t>
            </a:r>
            <a:r>
              <a:rPr lang="sk-SK" sz="1200" i="1" dirty="0" err="1"/>
              <a:t>Biomolecular</a:t>
            </a:r>
            <a:r>
              <a:rPr lang="sk-SK" sz="1200" i="1" dirty="0"/>
              <a:t> feedback </a:t>
            </a:r>
            <a:r>
              <a:rPr lang="sk-SK" sz="1200" i="1" dirty="0" err="1"/>
              <a:t>systems</a:t>
            </a:r>
            <a:r>
              <a:rPr lang="sk-SK" sz="1200" dirty="0"/>
              <a:t>. </a:t>
            </a:r>
            <a:r>
              <a:rPr lang="sk-SK" sz="1200" dirty="0" err="1"/>
              <a:t>Princeton</a:t>
            </a:r>
            <a:r>
              <a:rPr lang="sk-SK" sz="1200" dirty="0"/>
              <a:t>, NJ [</a:t>
            </a:r>
            <a:r>
              <a:rPr lang="sk-SK" sz="1200" dirty="0" err="1"/>
              <a:t>u.a</a:t>
            </a:r>
            <a:r>
              <a:rPr lang="sk-SK" sz="1200" dirty="0"/>
              <a:t>.]: </a:t>
            </a:r>
            <a:r>
              <a:rPr lang="sk-SK" sz="1200" dirty="0" err="1"/>
              <a:t>Princeton</a:t>
            </a:r>
            <a:r>
              <a:rPr lang="sk-SK" sz="1200" dirty="0"/>
              <a:t> Univ. Press.</a:t>
            </a:r>
          </a:p>
        </p:txBody>
      </p:sp>
    </p:spTree>
    <p:extLst>
      <p:ext uri="{BB962C8B-B14F-4D97-AF65-F5344CB8AC3E}">
        <p14:creationId xmlns:p14="http://schemas.microsoft.com/office/powerpoint/2010/main" val="187033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7288" cy="435133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Motivation &amp; Background </a:t>
            </a:r>
          </a:p>
          <a:p>
            <a:pPr marL="514350" indent="-514350">
              <a:buAutoNum type="alphaUcPeriod"/>
            </a:pPr>
            <a:r>
              <a:rPr lang="en-US" sz="3200" b="1" dirty="0">
                <a:latin typeface="+mj-lt"/>
              </a:rPr>
              <a:t>Modeling of interconnection of simple cellular subsystems in </a:t>
            </a:r>
            <a:r>
              <a:rPr lang="en-US" sz="3200" b="1" dirty="0" err="1">
                <a:latin typeface="+mj-lt"/>
              </a:rPr>
              <a:t>BioSIMI</a:t>
            </a:r>
            <a:endParaRPr lang="en-US" sz="3200" b="1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Interconnection of TX-TL reactions using </a:t>
            </a:r>
            <a:r>
              <a:rPr lang="en-US" dirty="0" err="1">
                <a:latin typeface="+mj-lt"/>
              </a:rPr>
              <a:t>BioSIMI</a:t>
            </a:r>
            <a:endParaRPr lang="en-US" dirty="0">
              <a:latin typeface="+mj-lt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Input/output characteristics of  genetic toggle switch encapsulated in the liposome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Summary of experimental work</a:t>
            </a:r>
          </a:p>
          <a:p>
            <a:pPr marL="514350" indent="-514350">
              <a:buAutoNum type="alphaUcPeriod"/>
            </a:pPr>
            <a:r>
              <a:rPr lang="en-US" dirty="0">
                <a:latin typeface="+mj-lt"/>
              </a:rPr>
              <a:t>Conclusion and the future plans</a:t>
            </a:r>
            <a:endParaRPr lang="sk-SK" dirty="0">
              <a:latin typeface="+mj-lt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14A-3D92-443F-98E3-EFB0CF01980F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12604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2270</Words>
  <Application>Microsoft Office PowerPoint</Application>
  <PresentationFormat>Širokouhlá</PresentationFormat>
  <Paragraphs>354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Motív balíka Office</vt:lpstr>
      <vt:lpstr>Input/Output Modeling of Simple Artificial Cell Using Modularized Approach</vt:lpstr>
      <vt:lpstr>Introduction &amp; Background</vt:lpstr>
      <vt:lpstr>Contents</vt:lpstr>
      <vt:lpstr>Contents</vt:lpstr>
      <vt:lpstr>Properties of living cells</vt:lpstr>
      <vt:lpstr>Properties of artificial cells</vt:lpstr>
      <vt:lpstr>Modular “bottom-up” approach</vt:lpstr>
      <vt:lpstr>Input/Output analysis </vt:lpstr>
      <vt:lpstr>Contents</vt:lpstr>
      <vt:lpstr>Modeling of interconnection of simple cellular subsystems</vt:lpstr>
      <vt:lpstr>BioSIMI</vt:lpstr>
      <vt:lpstr>BioSIMI (I/O Model of Vesicle)</vt:lpstr>
      <vt:lpstr>BioSIMI (Multiple input/Single Output)</vt:lpstr>
      <vt:lpstr>BioSIMI (Multiple input/Single Output)</vt:lpstr>
      <vt:lpstr>Contents</vt:lpstr>
      <vt:lpstr>Connecting TX-TL systems</vt:lpstr>
      <vt:lpstr>BioSIMI (I/O modeling of multiple TX-TL subsystems)</vt:lpstr>
      <vt:lpstr>Contents</vt:lpstr>
      <vt:lpstr>Input/output characteristics of  liposome-encapsulated toggle switch </vt:lpstr>
      <vt:lpstr>Input/output characteristics of  the liposome-encapsulated toggle switch </vt:lpstr>
      <vt:lpstr>Contents</vt:lpstr>
      <vt:lpstr>Encapsulation of TX-TL in lipid vesicles</vt:lpstr>
      <vt:lpstr>Optimization of protocol for liposome preparation</vt:lpstr>
      <vt:lpstr>Contents</vt:lpstr>
      <vt:lpstr>Conclusion</vt:lpstr>
      <vt:lpstr>Further plans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modeling of subsystems in artificial cells and its input/output characteristics</dc:title>
  <dc:creator>Miroslav Gasparek</dc:creator>
  <cp:lastModifiedBy>Miroslav Gasparek</cp:lastModifiedBy>
  <cp:revision>45</cp:revision>
  <dcterms:created xsi:type="dcterms:W3CDTF">2017-08-08T13:31:16Z</dcterms:created>
  <dcterms:modified xsi:type="dcterms:W3CDTF">2018-07-07T00:35:08Z</dcterms:modified>
</cp:coreProperties>
</file>