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9" r:id="rId3"/>
    <p:sldId id="264" r:id="rId4"/>
    <p:sldId id="266" r:id="rId5"/>
    <p:sldId id="265" r:id="rId6"/>
    <p:sldId id="267" r:id="rId7"/>
    <p:sldId id="268" r:id="rId8"/>
    <p:sldId id="263" r:id="rId9"/>
    <p:sldId id="261" r:id="rId10"/>
    <p:sldId id="262" r:id="rId11"/>
    <p:sldId id="25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5" d="100"/>
          <a:sy n="75" d="100"/>
        </p:scale>
        <p:origin x="8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rjes%20Bellamaine\Desktop\Anniv_ENSI_\Docs_toprint_et_Stats\AnnuaireDipl&#244;m&#233;s\Part1_Annuaire_DNI_ENSI_1987_2023_Stat_et_liste_nominativeDiplomes_par_promotion_V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aoudha\Downloads\CataloguePFE-18-2023-stat-mail%20(1).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Narjes%20Bellamaine\Desktop\Anniv_ENSI_\Docs_toprint_et_Stats\Synth&#232;se_Stat_ENSI_2024_V1.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xlsx"/></Relationships>
</file>

<file path=ppt/charts/_rels/chart7.xml.rels><?xml version="1.0" encoding="UTF-8" standalone="yes"?>
<Relationships xmlns="http://schemas.openxmlformats.org/package/2006/relationships"><Relationship Id="rId3" Type="http://schemas.openxmlformats.org/officeDocument/2006/relationships/oleObject" Target="file:///C:\Users\Narjes%20Bellamaine\Desktop\Anniv_ENSI_\Docs_toprint_et_Stats\Synth&#232;se_Stat_ENSI_2024_V1.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arjes%20Bellamaine\Desktop\Anniv_ENSI_\Docs_toprint_et_Stats\Synth&#232;se_Stat_ENSI_2024_V1.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enovo1\Downloads\satestique%20PFE97-2019.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sz="1400" b="0" i="0" u="none" strike="noStrike" kern="1200" cap="small" spc="0" baseline="0" dirty="0" err="1">
                <a:solidFill>
                  <a:srgbClr val="000000">
                    <a:lumMod val="65000"/>
                    <a:lumOff val="35000"/>
                  </a:srgbClr>
                </a:solidFill>
              </a:rPr>
              <a:t>Nombre</a:t>
            </a:r>
            <a:r>
              <a:rPr lang="en-US" sz="1400" b="0" i="0" u="none" strike="noStrike" kern="1200" cap="small" spc="0" baseline="0" dirty="0">
                <a:solidFill>
                  <a:srgbClr val="000000">
                    <a:lumMod val="65000"/>
                    <a:lumOff val="35000"/>
                  </a:srgbClr>
                </a:solidFill>
              </a:rPr>
              <a:t> de </a:t>
            </a:r>
            <a:r>
              <a:rPr lang="en-US" sz="1400" b="0" i="0" u="none" strike="noStrike" kern="1200" cap="small" spc="0" baseline="0" dirty="0" err="1">
                <a:solidFill>
                  <a:srgbClr val="000000">
                    <a:lumMod val="65000"/>
                    <a:lumOff val="35000"/>
                  </a:srgbClr>
                </a:solidFill>
              </a:rPr>
              <a:t>diplômes</a:t>
            </a:r>
            <a:r>
              <a:rPr lang="en-US" sz="1400" b="0" i="0" u="none" strike="noStrike" kern="1200" cap="small" spc="0" baseline="0" dirty="0">
                <a:solidFill>
                  <a:srgbClr val="000000">
                    <a:lumMod val="65000"/>
                    <a:lumOff val="35000"/>
                  </a:srgbClr>
                </a:solidFill>
              </a:rPr>
              <a:t> </a:t>
            </a:r>
            <a:r>
              <a:rPr lang="en-US" sz="1400" b="0" i="0" u="none" strike="noStrike" kern="1200" cap="small" spc="0" baseline="0" dirty="0" err="1">
                <a:solidFill>
                  <a:srgbClr val="000000">
                    <a:lumMod val="65000"/>
                    <a:lumOff val="35000"/>
                  </a:srgbClr>
                </a:solidFill>
              </a:rPr>
              <a:t>d'ingénieurs</a:t>
            </a:r>
            <a:r>
              <a:rPr lang="en-US" sz="1400" b="0" i="0" u="none" strike="noStrike" kern="1200" cap="small" spc="0" baseline="0" dirty="0">
                <a:solidFill>
                  <a:srgbClr val="000000">
                    <a:lumMod val="65000"/>
                    <a:lumOff val="35000"/>
                  </a:srgbClr>
                </a:solidFill>
              </a:rPr>
              <a:t> </a:t>
            </a:r>
            <a:r>
              <a:rPr lang="en-US" sz="1400" b="0" i="0" u="none" strike="noStrike" kern="1200" cap="small" spc="0" baseline="0" dirty="0" err="1">
                <a:solidFill>
                  <a:srgbClr val="000000">
                    <a:lumMod val="65000"/>
                    <a:lumOff val="35000"/>
                  </a:srgbClr>
                </a:solidFill>
              </a:rPr>
              <a:t>délivrés</a:t>
            </a:r>
            <a:r>
              <a:rPr lang="en-US" sz="1400" b="0" i="0" u="none" strike="noStrike" kern="1200" cap="small" spc="0" baseline="0" dirty="0">
                <a:solidFill>
                  <a:srgbClr val="000000">
                    <a:lumMod val="65000"/>
                    <a:lumOff val="35000"/>
                  </a:srgbClr>
                </a:solidFill>
              </a:rPr>
              <a:t> par an entre 1987 et 2023 (</a:t>
            </a:r>
            <a:r>
              <a:rPr lang="en-US" sz="1400" b="0" i="0" u="none" strike="noStrike" kern="1200" cap="small" spc="0" baseline="0" dirty="0">
                <a:solidFill>
                  <a:srgbClr val="FF0000"/>
                </a:solidFill>
              </a:rPr>
              <a:t>Total 5537 </a:t>
            </a:r>
            <a:r>
              <a:rPr lang="en-US" sz="1400" b="0" i="0" u="none" strike="noStrike" kern="1200" cap="small" spc="0" baseline="0" dirty="0" err="1">
                <a:solidFill>
                  <a:srgbClr val="FF0000"/>
                </a:solidFill>
              </a:rPr>
              <a:t>dont</a:t>
            </a:r>
            <a:r>
              <a:rPr lang="en-US" sz="1400" b="0" i="0" u="none" strike="noStrike" kern="1200" cap="small" spc="0" baseline="0" dirty="0">
                <a:solidFill>
                  <a:srgbClr val="FF0000"/>
                </a:solidFill>
              </a:rPr>
              <a:t> 57 ISAI et 85 DD)    </a:t>
            </a:r>
          </a:p>
        </c:rich>
      </c:tx>
      <c:layout>
        <c:manualLayout>
          <c:xMode val="edge"/>
          <c:yMode val="edge"/>
          <c:x val="2.7273871458319669E-2"/>
          <c:y val="1.1822056270753759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fr-TN"/>
        </a:p>
      </c:txPr>
    </c:title>
    <c:autoTitleDeleted val="0"/>
    <c:plotArea>
      <c:layout/>
      <c:barChart>
        <c:barDir val="col"/>
        <c:grouping val="stacked"/>
        <c:varyColors val="0"/>
        <c:ser>
          <c:idx val="0"/>
          <c:order val="0"/>
          <c:tx>
            <c:strRef>
              <c:f>Stat_ing_ENSI!$A$12</c:f>
              <c:strCache>
                <c:ptCount val="1"/>
                <c:pt idx="0">
                  <c:v>Diplômes Ing. Informatique</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T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Stat_ing_ENSI!$B$11:$AL$11</c:f>
              <c:numCache>
                <c:formatCode>General</c:formatCode>
                <c:ptCount val="37"/>
                <c:pt idx="0">
                  <c:v>1987</c:v>
                </c:pt>
                <c:pt idx="1">
                  <c:v>1988</c:v>
                </c:pt>
                <c:pt idx="2">
                  <c:v>1989</c:v>
                </c:pt>
                <c:pt idx="3">
                  <c:v>1990</c:v>
                </c:pt>
                <c:pt idx="4">
                  <c:v>1991</c:v>
                </c:pt>
                <c:pt idx="5">
                  <c:v>1992</c:v>
                </c:pt>
                <c:pt idx="6">
                  <c:v>1993</c:v>
                </c:pt>
                <c:pt idx="7">
                  <c:v>1994</c:v>
                </c:pt>
                <c:pt idx="8">
                  <c:v>1995</c:v>
                </c:pt>
                <c:pt idx="9">
                  <c:v>1996</c:v>
                </c:pt>
                <c:pt idx="10">
                  <c:v>1997</c:v>
                </c:pt>
                <c:pt idx="11">
                  <c:v>1998</c:v>
                </c:pt>
                <c:pt idx="12">
                  <c:v>1999</c:v>
                </c:pt>
                <c:pt idx="13">
                  <c:v>2000</c:v>
                </c:pt>
                <c:pt idx="14">
                  <c:v>2001</c:v>
                </c:pt>
                <c:pt idx="15">
                  <c:v>2002</c:v>
                </c:pt>
                <c:pt idx="16">
                  <c:v>2003</c:v>
                </c:pt>
                <c:pt idx="17">
                  <c:v>2004</c:v>
                </c:pt>
                <c:pt idx="18">
                  <c:v>2005</c:v>
                </c:pt>
                <c:pt idx="19">
                  <c:v>2006</c:v>
                </c:pt>
                <c:pt idx="20">
                  <c:v>2007</c:v>
                </c:pt>
                <c:pt idx="21">
                  <c:v>2008</c:v>
                </c:pt>
                <c:pt idx="22">
                  <c:v>2009</c:v>
                </c:pt>
                <c:pt idx="23">
                  <c:v>2010</c:v>
                </c:pt>
                <c:pt idx="24">
                  <c:v>2011</c:v>
                </c:pt>
                <c:pt idx="25">
                  <c:v>2012</c:v>
                </c:pt>
                <c:pt idx="26">
                  <c:v>2013</c:v>
                </c:pt>
                <c:pt idx="27">
                  <c:v>2014</c:v>
                </c:pt>
                <c:pt idx="28">
                  <c:v>2015</c:v>
                </c:pt>
                <c:pt idx="29">
                  <c:v>2016</c:v>
                </c:pt>
                <c:pt idx="30">
                  <c:v>2017</c:v>
                </c:pt>
                <c:pt idx="31">
                  <c:v>2018</c:v>
                </c:pt>
                <c:pt idx="32">
                  <c:v>2019</c:v>
                </c:pt>
                <c:pt idx="33">
                  <c:v>2020</c:v>
                </c:pt>
                <c:pt idx="34">
                  <c:v>2021</c:v>
                </c:pt>
                <c:pt idx="35">
                  <c:v>2022</c:v>
                </c:pt>
                <c:pt idx="36">
                  <c:v>2023</c:v>
                </c:pt>
              </c:numCache>
            </c:numRef>
          </c:cat>
          <c:val>
            <c:numRef>
              <c:f>Stat_ing_ENSI!$B$12:$AL$12</c:f>
              <c:numCache>
                <c:formatCode>General</c:formatCode>
                <c:ptCount val="37"/>
                <c:pt idx="0">
                  <c:v>12</c:v>
                </c:pt>
                <c:pt idx="1">
                  <c:v>18</c:v>
                </c:pt>
                <c:pt idx="2">
                  <c:v>21</c:v>
                </c:pt>
                <c:pt idx="3">
                  <c:v>23</c:v>
                </c:pt>
                <c:pt idx="4">
                  <c:v>19</c:v>
                </c:pt>
                <c:pt idx="5">
                  <c:v>28</c:v>
                </c:pt>
                <c:pt idx="6">
                  <c:v>80</c:v>
                </c:pt>
                <c:pt idx="7">
                  <c:v>34</c:v>
                </c:pt>
                <c:pt idx="8">
                  <c:v>81</c:v>
                </c:pt>
                <c:pt idx="9">
                  <c:v>27</c:v>
                </c:pt>
                <c:pt idx="10">
                  <c:v>57</c:v>
                </c:pt>
                <c:pt idx="11">
                  <c:v>47</c:v>
                </c:pt>
                <c:pt idx="12">
                  <c:v>61</c:v>
                </c:pt>
                <c:pt idx="13">
                  <c:v>63</c:v>
                </c:pt>
                <c:pt idx="14">
                  <c:v>97</c:v>
                </c:pt>
                <c:pt idx="15">
                  <c:v>91</c:v>
                </c:pt>
                <c:pt idx="16">
                  <c:v>112</c:v>
                </c:pt>
                <c:pt idx="17">
                  <c:v>193</c:v>
                </c:pt>
                <c:pt idx="18">
                  <c:v>225</c:v>
                </c:pt>
                <c:pt idx="19">
                  <c:v>206</c:v>
                </c:pt>
                <c:pt idx="20">
                  <c:v>260</c:v>
                </c:pt>
                <c:pt idx="21">
                  <c:v>226</c:v>
                </c:pt>
                <c:pt idx="22">
                  <c:v>284</c:v>
                </c:pt>
                <c:pt idx="23">
                  <c:v>260</c:v>
                </c:pt>
                <c:pt idx="24">
                  <c:v>286</c:v>
                </c:pt>
                <c:pt idx="25">
                  <c:v>314</c:v>
                </c:pt>
                <c:pt idx="26">
                  <c:v>300</c:v>
                </c:pt>
                <c:pt idx="27">
                  <c:v>302</c:v>
                </c:pt>
                <c:pt idx="28">
                  <c:v>286</c:v>
                </c:pt>
                <c:pt idx="29">
                  <c:v>213</c:v>
                </c:pt>
                <c:pt idx="30">
                  <c:v>168</c:v>
                </c:pt>
                <c:pt idx="31">
                  <c:v>184</c:v>
                </c:pt>
                <c:pt idx="32">
                  <c:v>153</c:v>
                </c:pt>
                <c:pt idx="33">
                  <c:v>180</c:v>
                </c:pt>
                <c:pt idx="34">
                  <c:v>144</c:v>
                </c:pt>
                <c:pt idx="35">
                  <c:v>194</c:v>
                </c:pt>
                <c:pt idx="36">
                  <c:v>161</c:v>
                </c:pt>
              </c:numCache>
            </c:numRef>
          </c:val>
          <c:extLst>
            <c:ext xmlns:c16="http://schemas.microsoft.com/office/drawing/2014/chart" uri="{C3380CC4-5D6E-409C-BE32-E72D297353CC}">
              <c16:uniqueId val="{00000000-88A2-4EC4-8C86-0EA4D281D6EC}"/>
            </c:ext>
          </c:extLst>
        </c:ser>
        <c:ser>
          <c:idx val="1"/>
          <c:order val="1"/>
          <c:tx>
            <c:strRef>
              <c:f>Stat_ing_ENSI!$A$13</c:f>
              <c:strCache>
                <c:ptCount val="1"/>
                <c:pt idx="0">
                  <c:v>Diplômés ISAI</c:v>
                </c:pt>
              </c:strCache>
            </c:strRef>
          </c:tx>
          <c:spPr>
            <a:solidFill>
              <a:schemeClr val="accent2">
                <a:alpha val="70000"/>
              </a:schemeClr>
            </a:solidFill>
            <a:ln>
              <a:noFill/>
            </a:ln>
            <a:effectLst/>
          </c:spPr>
          <c:invertIfNegative val="0"/>
          <c:dLbls>
            <c:dLbl>
              <c:idx val="1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A2-4EC4-8C86-0EA4D281D6EC}"/>
                </c:ext>
              </c:extLst>
            </c:dLbl>
            <c:dLbl>
              <c:idx val="1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8A2-4EC4-8C86-0EA4D281D6E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TN"/>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Stat_ing_ENSI!$B$11:$AL$11</c:f>
              <c:numCache>
                <c:formatCode>General</c:formatCode>
                <c:ptCount val="37"/>
                <c:pt idx="0">
                  <c:v>1987</c:v>
                </c:pt>
                <c:pt idx="1">
                  <c:v>1988</c:v>
                </c:pt>
                <c:pt idx="2">
                  <c:v>1989</c:v>
                </c:pt>
                <c:pt idx="3">
                  <c:v>1990</c:v>
                </c:pt>
                <c:pt idx="4">
                  <c:v>1991</c:v>
                </c:pt>
                <c:pt idx="5">
                  <c:v>1992</c:v>
                </c:pt>
                <c:pt idx="6">
                  <c:v>1993</c:v>
                </c:pt>
                <c:pt idx="7">
                  <c:v>1994</c:v>
                </c:pt>
                <c:pt idx="8">
                  <c:v>1995</c:v>
                </c:pt>
                <c:pt idx="9">
                  <c:v>1996</c:v>
                </c:pt>
                <c:pt idx="10">
                  <c:v>1997</c:v>
                </c:pt>
                <c:pt idx="11">
                  <c:v>1998</c:v>
                </c:pt>
                <c:pt idx="12">
                  <c:v>1999</c:v>
                </c:pt>
                <c:pt idx="13">
                  <c:v>2000</c:v>
                </c:pt>
                <c:pt idx="14">
                  <c:v>2001</c:v>
                </c:pt>
                <c:pt idx="15">
                  <c:v>2002</c:v>
                </c:pt>
                <c:pt idx="16">
                  <c:v>2003</c:v>
                </c:pt>
                <c:pt idx="17">
                  <c:v>2004</c:v>
                </c:pt>
                <c:pt idx="18">
                  <c:v>2005</c:v>
                </c:pt>
                <c:pt idx="19">
                  <c:v>2006</c:v>
                </c:pt>
                <c:pt idx="20">
                  <c:v>2007</c:v>
                </c:pt>
                <c:pt idx="21">
                  <c:v>2008</c:v>
                </c:pt>
                <c:pt idx="22">
                  <c:v>2009</c:v>
                </c:pt>
                <c:pt idx="23">
                  <c:v>2010</c:v>
                </c:pt>
                <c:pt idx="24">
                  <c:v>2011</c:v>
                </c:pt>
                <c:pt idx="25">
                  <c:v>2012</c:v>
                </c:pt>
                <c:pt idx="26">
                  <c:v>2013</c:v>
                </c:pt>
                <c:pt idx="27">
                  <c:v>2014</c:v>
                </c:pt>
                <c:pt idx="28">
                  <c:v>2015</c:v>
                </c:pt>
                <c:pt idx="29">
                  <c:v>2016</c:v>
                </c:pt>
                <c:pt idx="30">
                  <c:v>2017</c:v>
                </c:pt>
                <c:pt idx="31">
                  <c:v>2018</c:v>
                </c:pt>
                <c:pt idx="32">
                  <c:v>2019</c:v>
                </c:pt>
                <c:pt idx="33">
                  <c:v>2020</c:v>
                </c:pt>
                <c:pt idx="34">
                  <c:v>2021</c:v>
                </c:pt>
                <c:pt idx="35">
                  <c:v>2022</c:v>
                </c:pt>
                <c:pt idx="36">
                  <c:v>2023</c:v>
                </c:pt>
              </c:numCache>
            </c:numRef>
          </c:cat>
          <c:val>
            <c:numRef>
              <c:f>Stat_ing_ENSI!$B$13:$AL$13</c:f>
              <c:numCache>
                <c:formatCode>General</c:formatCode>
                <c:ptCount val="37"/>
                <c:pt idx="15">
                  <c:v>26</c:v>
                </c:pt>
                <c:pt idx="16">
                  <c:v>28</c:v>
                </c:pt>
              </c:numCache>
            </c:numRef>
          </c:val>
          <c:extLst>
            <c:ext xmlns:c16="http://schemas.microsoft.com/office/drawing/2014/chart" uri="{C3380CC4-5D6E-409C-BE32-E72D297353CC}">
              <c16:uniqueId val="{00000003-88A2-4EC4-8C86-0EA4D281D6EC}"/>
            </c:ext>
          </c:extLst>
        </c:ser>
        <c:ser>
          <c:idx val="2"/>
          <c:order val="2"/>
          <c:tx>
            <c:strRef>
              <c:f>Stat_ing_ENSI!$A$14</c:f>
              <c:strCache>
                <c:ptCount val="1"/>
                <c:pt idx="0">
                  <c:v>Double Diplômes</c:v>
                </c:pt>
              </c:strCache>
            </c:strRef>
          </c:tx>
          <c:spPr>
            <a:solidFill>
              <a:srgbClr val="FFFF00">
                <a:alpha val="70000"/>
              </a:srgbClr>
            </a:solidFill>
            <a:ln>
              <a:noFill/>
            </a:ln>
            <a:effectLst/>
          </c:spPr>
          <c:invertIfNegative val="0"/>
          <c:dLbls>
            <c:dLbl>
              <c:idx val="10"/>
              <c:delete val="1"/>
              <c:extLst>
                <c:ext xmlns:c15="http://schemas.microsoft.com/office/drawing/2012/chart" uri="{CE6537A1-D6FC-4f65-9D91-7224C49458BB}"/>
                <c:ext xmlns:c16="http://schemas.microsoft.com/office/drawing/2014/chart" uri="{C3380CC4-5D6E-409C-BE32-E72D297353CC}">
                  <c16:uniqueId val="{00000004-88A2-4EC4-8C86-0EA4D281D6E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T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Stat_ing_ENSI!$B$11:$AL$11</c:f>
              <c:numCache>
                <c:formatCode>General</c:formatCode>
                <c:ptCount val="37"/>
                <c:pt idx="0">
                  <c:v>1987</c:v>
                </c:pt>
                <c:pt idx="1">
                  <c:v>1988</c:v>
                </c:pt>
                <c:pt idx="2">
                  <c:v>1989</c:v>
                </c:pt>
                <c:pt idx="3">
                  <c:v>1990</c:v>
                </c:pt>
                <c:pt idx="4">
                  <c:v>1991</c:v>
                </c:pt>
                <c:pt idx="5">
                  <c:v>1992</c:v>
                </c:pt>
                <c:pt idx="6">
                  <c:v>1993</c:v>
                </c:pt>
                <c:pt idx="7">
                  <c:v>1994</c:v>
                </c:pt>
                <c:pt idx="8">
                  <c:v>1995</c:v>
                </c:pt>
                <c:pt idx="9">
                  <c:v>1996</c:v>
                </c:pt>
                <c:pt idx="10">
                  <c:v>1997</c:v>
                </c:pt>
                <c:pt idx="11">
                  <c:v>1998</c:v>
                </c:pt>
                <c:pt idx="12">
                  <c:v>1999</c:v>
                </c:pt>
                <c:pt idx="13">
                  <c:v>2000</c:v>
                </c:pt>
                <c:pt idx="14">
                  <c:v>2001</c:v>
                </c:pt>
                <c:pt idx="15">
                  <c:v>2002</c:v>
                </c:pt>
                <c:pt idx="16">
                  <c:v>2003</c:v>
                </c:pt>
                <c:pt idx="17">
                  <c:v>2004</c:v>
                </c:pt>
                <c:pt idx="18">
                  <c:v>2005</c:v>
                </c:pt>
                <c:pt idx="19">
                  <c:v>2006</c:v>
                </c:pt>
                <c:pt idx="20">
                  <c:v>2007</c:v>
                </c:pt>
                <c:pt idx="21">
                  <c:v>2008</c:v>
                </c:pt>
                <c:pt idx="22">
                  <c:v>2009</c:v>
                </c:pt>
                <c:pt idx="23">
                  <c:v>2010</c:v>
                </c:pt>
                <c:pt idx="24">
                  <c:v>2011</c:v>
                </c:pt>
                <c:pt idx="25">
                  <c:v>2012</c:v>
                </c:pt>
                <c:pt idx="26">
                  <c:v>2013</c:v>
                </c:pt>
                <c:pt idx="27">
                  <c:v>2014</c:v>
                </c:pt>
                <c:pt idx="28">
                  <c:v>2015</c:v>
                </c:pt>
                <c:pt idx="29">
                  <c:v>2016</c:v>
                </c:pt>
                <c:pt idx="30">
                  <c:v>2017</c:v>
                </c:pt>
                <c:pt idx="31">
                  <c:v>2018</c:v>
                </c:pt>
                <c:pt idx="32">
                  <c:v>2019</c:v>
                </c:pt>
                <c:pt idx="33">
                  <c:v>2020</c:v>
                </c:pt>
                <c:pt idx="34">
                  <c:v>2021</c:v>
                </c:pt>
                <c:pt idx="35">
                  <c:v>2022</c:v>
                </c:pt>
                <c:pt idx="36">
                  <c:v>2023</c:v>
                </c:pt>
              </c:numCache>
            </c:numRef>
          </c:cat>
          <c:val>
            <c:numRef>
              <c:f>Stat_ing_ENSI!$B$14:$AL$14</c:f>
              <c:numCache>
                <c:formatCode>General</c:formatCode>
                <c:ptCount val="37"/>
                <c:pt idx="0">
                  <c:v>0</c:v>
                </c:pt>
                <c:pt idx="10">
                  <c:v>0</c:v>
                </c:pt>
                <c:pt idx="25">
                  <c:v>3</c:v>
                </c:pt>
                <c:pt idx="26">
                  <c:v>3</c:v>
                </c:pt>
                <c:pt idx="27">
                  <c:v>5</c:v>
                </c:pt>
                <c:pt idx="28">
                  <c:v>11</c:v>
                </c:pt>
                <c:pt idx="29">
                  <c:v>8</c:v>
                </c:pt>
                <c:pt idx="30">
                  <c:v>7</c:v>
                </c:pt>
                <c:pt idx="31">
                  <c:v>7</c:v>
                </c:pt>
                <c:pt idx="32">
                  <c:v>6</c:v>
                </c:pt>
                <c:pt idx="33">
                  <c:v>5</c:v>
                </c:pt>
                <c:pt idx="34">
                  <c:v>8</c:v>
                </c:pt>
                <c:pt idx="35">
                  <c:v>9</c:v>
                </c:pt>
                <c:pt idx="36">
                  <c:v>13</c:v>
                </c:pt>
              </c:numCache>
            </c:numRef>
          </c:val>
          <c:extLst>
            <c:ext xmlns:c16="http://schemas.microsoft.com/office/drawing/2014/chart" uri="{C3380CC4-5D6E-409C-BE32-E72D297353CC}">
              <c16:uniqueId val="{00000005-88A2-4EC4-8C86-0EA4D281D6EC}"/>
            </c:ext>
          </c:extLst>
        </c:ser>
        <c:dLbls>
          <c:showLegendKey val="0"/>
          <c:showVal val="0"/>
          <c:showCatName val="0"/>
          <c:showSerName val="0"/>
          <c:showPercent val="0"/>
          <c:showBubbleSize val="0"/>
        </c:dLbls>
        <c:gapWidth val="50"/>
        <c:overlap val="100"/>
        <c:axId val="513038872"/>
        <c:axId val="513037792"/>
      </c:barChart>
      <c:catAx>
        <c:axId val="5130388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513037792"/>
        <c:crosses val="autoZero"/>
        <c:auto val="1"/>
        <c:lblAlgn val="ctr"/>
        <c:lblOffset val="100"/>
        <c:noMultiLvlLbl val="0"/>
      </c:catAx>
      <c:valAx>
        <c:axId val="513037792"/>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513038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legend>
    <c:plotVisOnly val="1"/>
    <c:dispBlanksAs val="gap"/>
    <c:showDLblsOverMax val="0"/>
  </c:chart>
  <c:spPr>
    <a:noFill/>
    <a:ln>
      <a:noFill/>
    </a:ln>
    <a:effectLst/>
  </c:spPr>
  <c:txPr>
    <a:bodyPr/>
    <a:lstStyle/>
    <a:p>
      <a:pPr>
        <a:defRPr/>
      </a:pPr>
      <a:endParaRPr lang="fr-T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Number</a:t>
            </a:r>
            <a:r>
              <a:rPr lang="fr-FR" baseline="0"/>
              <a:t> of Students </a:t>
            </a:r>
            <a:r>
              <a:rPr lang="fr-FR" sz="1400" b="0" i="0" u="none" strike="noStrike" baseline="0">
                <a:effectLst/>
              </a:rPr>
              <a:t>per country:</a:t>
            </a:r>
            <a:r>
              <a:rPr lang="fr-FR" baseline="0"/>
              <a:t> </a:t>
            </a:r>
            <a:endParaRPr lang="fr-F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T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308-47B2-80B5-A2D1F37411E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308-47B2-80B5-A2D1F37411E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308-47B2-80B5-A2D1F37411E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fr-TN"/>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Feuil1!$K$13:$K$15</c:f>
              <c:strCache>
                <c:ptCount val="3"/>
                <c:pt idx="0">
                  <c:v>France</c:v>
                </c:pt>
                <c:pt idx="1">
                  <c:v>Allemagne</c:v>
                </c:pt>
                <c:pt idx="2">
                  <c:v>canada </c:v>
                </c:pt>
              </c:strCache>
            </c:strRef>
          </c:cat>
          <c:val>
            <c:numRef>
              <c:f>Feuil1!$L$13:$L$15</c:f>
              <c:numCache>
                <c:formatCode>General</c:formatCode>
                <c:ptCount val="3"/>
                <c:pt idx="0">
                  <c:v>99</c:v>
                </c:pt>
                <c:pt idx="1">
                  <c:v>13</c:v>
                </c:pt>
                <c:pt idx="2">
                  <c:v>4</c:v>
                </c:pt>
              </c:numCache>
            </c:numRef>
          </c:val>
          <c:extLst>
            <c:ext xmlns:c16="http://schemas.microsoft.com/office/drawing/2014/chart" uri="{C3380CC4-5D6E-409C-BE32-E72D297353CC}">
              <c16:uniqueId val="{00000006-5308-47B2-80B5-A2D1F37411E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T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Double </a:t>
            </a:r>
            <a:r>
              <a:rPr lang="en-US" dirty="0" err="1"/>
              <a:t>Diplomation</a:t>
            </a:r>
            <a:r>
              <a:rPr lang="en-US" dirty="0"/>
              <a:t> students per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TN"/>
        </a:p>
      </c:txPr>
    </c:title>
    <c:autoTitleDeleted val="0"/>
    <c:plotArea>
      <c:layout/>
      <c:barChart>
        <c:barDir val="col"/>
        <c:grouping val="clustered"/>
        <c:varyColors val="0"/>
        <c:ser>
          <c:idx val="0"/>
          <c:order val="0"/>
          <c:spPr>
            <a:solidFill>
              <a:schemeClr val="accent1"/>
            </a:solidFill>
            <a:ln>
              <a:noFill/>
            </a:ln>
            <a:effectLst/>
          </c:spPr>
          <c:invertIfNegative val="0"/>
          <c:cat>
            <c:strRef>
              <c:f>Feuil1!$B$27:$T$27</c:f>
              <c:strCache>
                <c:ptCount val="14"/>
                <c:pt idx="0">
                  <c:v>2010-2011</c:v>
                </c:pt>
                <c:pt idx="1">
                  <c:v>2011-2012</c:v>
                </c:pt>
                <c:pt idx="2">
                  <c:v>2012-2013</c:v>
                </c:pt>
                <c:pt idx="3">
                  <c:v>2013-2014</c:v>
                </c:pt>
                <c:pt idx="4">
                  <c:v>2014-2015</c:v>
                </c:pt>
                <c:pt idx="5">
                  <c:v>2012-2013</c:v>
                </c:pt>
                <c:pt idx="6">
                  <c:v>20016-2017</c:v>
                </c:pt>
                <c:pt idx="7">
                  <c:v>2017-2018</c:v>
                </c:pt>
                <c:pt idx="8">
                  <c:v>2018-2019</c:v>
                </c:pt>
                <c:pt idx="9">
                  <c:v>2019-2020</c:v>
                </c:pt>
                <c:pt idx="10">
                  <c:v>2020-2021</c:v>
                </c:pt>
                <c:pt idx="11">
                  <c:v>2021-2022</c:v>
                </c:pt>
                <c:pt idx="12">
                  <c:v>2022-2023</c:v>
                </c:pt>
                <c:pt idx="13">
                  <c:v>2023-2024</c:v>
                </c:pt>
              </c:strCache>
            </c:strRef>
          </c:cat>
          <c:val>
            <c:numRef>
              <c:f>Feuil1!$B$28:$T$28</c:f>
              <c:numCache>
                <c:formatCode>General</c:formatCode>
                <c:ptCount val="14"/>
                <c:pt idx="0">
                  <c:v>3</c:v>
                </c:pt>
                <c:pt idx="1">
                  <c:v>3</c:v>
                </c:pt>
                <c:pt idx="2">
                  <c:v>5</c:v>
                </c:pt>
                <c:pt idx="3">
                  <c:v>9</c:v>
                </c:pt>
                <c:pt idx="4">
                  <c:v>8</c:v>
                </c:pt>
                <c:pt idx="5">
                  <c:v>5</c:v>
                </c:pt>
                <c:pt idx="6">
                  <c:v>7</c:v>
                </c:pt>
                <c:pt idx="7">
                  <c:v>6</c:v>
                </c:pt>
                <c:pt idx="8">
                  <c:v>5</c:v>
                </c:pt>
                <c:pt idx="9">
                  <c:v>8</c:v>
                </c:pt>
                <c:pt idx="10">
                  <c:v>10</c:v>
                </c:pt>
                <c:pt idx="11">
                  <c:v>14</c:v>
                </c:pt>
                <c:pt idx="12">
                  <c:v>15</c:v>
                </c:pt>
                <c:pt idx="13">
                  <c:v>15</c:v>
                </c:pt>
              </c:numCache>
            </c:numRef>
          </c:val>
          <c:extLst>
            <c:ext xmlns:c16="http://schemas.microsoft.com/office/drawing/2014/chart" uri="{C3380CC4-5D6E-409C-BE32-E72D297353CC}">
              <c16:uniqueId val="{00000000-ECEA-46B6-A7E9-EC16CD4DE41A}"/>
            </c:ext>
          </c:extLst>
        </c:ser>
        <c:dLbls>
          <c:showLegendKey val="0"/>
          <c:showVal val="0"/>
          <c:showCatName val="0"/>
          <c:showSerName val="0"/>
          <c:showPercent val="0"/>
          <c:showBubbleSize val="0"/>
        </c:dLbls>
        <c:gapWidth val="219"/>
        <c:overlap val="-27"/>
        <c:axId val="498350144"/>
        <c:axId val="498351584"/>
      </c:barChart>
      <c:catAx>
        <c:axId val="49835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498351584"/>
        <c:crosses val="autoZero"/>
        <c:auto val="1"/>
        <c:lblAlgn val="ctr"/>
        <c:lblOffset val="100"/>
        <c:noMultiLvlLbl val="0"/>
      </c:catAx>
      <c:valAx>
        <c:axId val="49835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498350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T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942395227430444E-2"/>
          <c:y val="0.20679620083460798"/>
          <c:w val="0.80989646564449747"/>
          <c:h val="0.65598607104804973"/>
        </c:manualLayout>
      </c:layout>
      <c:barChart>
        <c:barDir val="col"/>
        <c:grouping val="clustered"/>
        <c:varyColors val="0"/>
        <c:ser>
          <c:idx val="1"/>
          <c:order val="0"/>
          <c:tx>
            <c:strRef>
              <c:f>'Donnée &amp;  stat,'!$C$107</c:f>
              <c:strCache>
                <c:ptCount val="1"/>
                <c:pt idx="0">
                  <c:v>2018</c:v>
                </c:pt>
              </c:strCache>
            </c:strRef>
          </c:tx>
          <c:invertIfNegative val="0"/>
          <c:cat>
            <c:strRef>
              <c:f>'Donnée &amp;  stat,'!$B$119:$B$130</c:f>
              <c:strCache>
                <c:ptCount val="12"/>
                <c:pt idx="0">
                  <c:v>Allemagne</c:v>
                </c:pt>
                <c:pt idx="1">
                  <c:v>Belgique</c:v>
                </c:pt>
                <c:pt idx="2">
                  <c:v>Canada</c:v>
                </c:pt>
                <c:pt idx="3">
                  <c:v>congo </c:v>
                </c:pt>
                <c:pt idx="4">
                  <c:v>Estonie </c:v>
                </c:pt>
                <c:pt idx="5">
                  <c:v>États-Unis</c:v>
                </c:pt>
                <c:pt idx="6">
                  <c:v>France </c:v>
                </c:pt>
                <c:pt idx="7">
                  <c:v>Hollande</c:v>
                </c:pt>
                <c:pt idx="8">
                  <c:v>Hong Kong (china) </c:v>
                </c:pt>
                <c:pt idx="9">
                  <c:v>Italy</c:v>
                </c:pt>
                <c:pt idx="10">
                  <c:v>Luxembourg</c:v>
                </c:pt>
                <c:pt idx="11">
                  <c:v>Unites States of America </c:v>
                </c:pt>
              </c:strCache>
            </c:strRef>
          </c:cat>
          <c:val>
            <c:numRef>
              <c:f>'Donnée &amp;  stat,'!$D$119:$D$130</c:f>
              <c:numCache>
                <c:formatCode>General</c:formatCode>
                <c:ptCount val="12"/>
                <c:pt idx="0">
                  <c:v>8</c:v>
                </c:pt>
                <c:pt idx="1">
                  <c:v>1</c:v>
                </c:pt>
                <c:pt idx="2">
                  <c:v>1</c:v>
                </c:pt>
                <c:pt idx="3">
                  <c:v>0</c:v>
                </c:pt>
                <c:pt idx="4">
                  <c:v>0</c:v>
                </c:pt>
                <c:pt idx="5">
                  <c:v>1</c:v>
                </c:pt>
                <c:pt idx="6">
                  <c:v>30</c:v>
                </c:pt>
                <c:pt idx="7">
                  <c:v>0</c:v>
                </c:pt>
                <c:pt idx="8">
                  <c:v>1</c:v>
                </c:pt>
                <c:pt idx="9">
                  <c:v>0</c:v>
                </c:pt>
                <c:pt idx="10">
                  <c:v>0</c:v>
                </c:pt>
                <c:pt idx="11">
                  <c:v>1</c:v>
                </c:pt>
              </c:numCache>
            </c:numRef>
          </c:val>
          <c:extLst>
            <c:ext xmlns:c16="http://schemas.microsoft.com/office/drawing/2014/chart" uri="{C3380CC4-5D6E-409C-BE32-E72D297353CC}">
              <c16:uniqueId val="{00000000-1CE0-4F73-BAF9-3A4281537980}"/>
            </c:ext>
          </c:extLst>
        </c:ser>
        <c:ser>
          <c:idx val="2"/>
          <c:order val="1"/>
          <c:tx>
            <c:strRef>
              <c:f>'Donnée &amp;  stat,'!$D$107</c:f>
              <c:strCache>
                <c:ptCount val="1"/>
                <c:pt idx="0">
                  <c:v>2019</c:v>
                </c:pt>
              </c:strCache>
            </c:strRef>
          </c:tx>
          <c:invertIfNegative val="0"/>
          <c:cat>
            <c:strRef>
              <c:f>'Donnée &amp;  stat,'!$B$119:$B$130</c:f>
              <c:strCache>
                <c:ptCount val="12"/>
                <c:pt idx="0">
                  <c:v>Allemagne</c:v>
                </c:pt>
                <c:pt idx="1">
                  <c:v>Belgique</c:v>
                </c:pt>
                <c:pt idx="2">
                  <c:v>Canada</c:v>
                </c:pt>
                <c:pt idx="3">
                  <c:v>congo </c:v>
                </c:pt>
                <c:pt idx="4">
                  <c:v>Estonie </c:v>
                </c:pt>
                <c:pt idx="5">
                  <c:v>États-Unis</c:v>
                </c:pt>
                <c:pt idx="6">
                  <c:v>France </c:v>
                </c:pt>
                <c:pt idx="7">
                  <c:v>Hollande</c:v>
                </c:pt>
                <c:pt idx="8">
                  <c:v>Hong Kong (china) </c:v>
                </c:pt>
                <c:pt idx="9">
                  <c:v>Italy</c:v>
                </c:pt>
                <c:pt idx="10">
                  <c:v>Luxembourg</c:v>
                </c:pt>
                <c:pt idx="11">
                  <c:v>Unites States of America </c:v>
                </c:pt>
              </c:strCache>
            </c:strRef>
          </c:cat>
          <c:val>
            <c:numRef>
              <c:f>'Donnée &amp;  stat,'!$E$119:$E$130</c:f>
              <c:numCache>
                <c:formatCode>General</c:formatCode>
                <c:ptCount val="12"/>
                <c:pt idx="0">
                  <c:v>6</c:v>
                </c:pt>
                <c:pt idx="1">
                  <c:v>0</c:v>
                </c:pt>
                <c:pt idx="2">
                  <c:v>1</c:v>
                </c:pt>
                <c:pt idx="3">
                  <c:v>1</c:v>
                </c:pt>
                <c:pt idx="4">
                  <c:v>0</c:v>
                </c:pt>
                <c:pt idx="5">
                  <c:v>0</c:v>
                </c:pt>
                <c:pt idx="6">
                  <c:v>34</c:v>
                </c:pt>
                <c:pt idx="7">
                  <c:v>0</c:v>
                </c:pt>
                <c:pt idx="8">
                  <c:v>0</c:v>
                </c:pt>
                <c:pt idx="9">
                  <c:v>0</c:v>
                </c:pt>
                <c:pt idx="10">
                  <c:v>7</c:v>
                </c:pt>
                <c:pt idx="11">
                  <c:v>0</c:v>
                </c:pt>
              </c:numCache>
            </c:numRef>
          </c:val>
          <c:extLst>
            <c:ext xmlns:c16="http://schemas.microsoft.com/office/drawing/2014/chart" uri="{C3380CC4-5D6E-409C-BE32-E72D297353CC}">
              <c16:uniqueId val="{00000001-1CE0-4F73-BAF9-3A4281537980}"/>
            </c:ext>
          </c:extLst>
        </c:ser>
        <c:ser>
          <c:idx val="3"/>
          <c:order val="2"/>
          <c:tx>
            <c:strRef>
              <c:f>'Donnée &amp;  stat,'!$E$107</c:f>
              <c:strCache>
                <c:ptCount val="1"/>
                <c:pt idx="0">
                  <c:v>2020</c:v>
                </c:pt>
              </c:strCache>
            </c:strRef>
          </c:tx>
          <c:invertIfNegative val="0"/>
          <c:cat>
            <c:strRef>
              <c:f>'Donnée &amp;  stat,'!$B$119:$B$130</c:f>
              <c:strCache>
                <c:ptCount val="12"/>
                <c:pt idx="0">
                  <c:v>Allemagne</c:v>
                </c:pt>
                <c:pt idx="1">
                  <c:v>Belgique</c:v>
                </c:pt>
                <c:pt idx="2">
                  <c:v>Canada</c:v>
                </c:pt>
                <c:pt idx="3">
                  <c:v>congo </c:v>
                </c:pt>
                <c:pt idx="4">
                  <c:v>Estonie </c:v>
                </c:pt>
                <c:pt idx="5">
                  <c:v>États-Unis</c:v>
                </c:pt>
                <c:pt idx="6">
                  <c:v>France </c:v>
                </c:pt>
                <c:pt idx="7">
                  <c:v>Hollande</c:v>
                </c:pt>
                <c:pt idx="8">
                  <c:v>Hong Kong (china) </c:v>
                </c:pt>
                <c:pt idx="9">
                  <c:v>Italy</c:v>
                </c:pt>
                <c:pt idx="10">
                  <c:v>Luxembourg</c:v>
                </c:pt>
                <c:pt idx="11">
                  <c:v>Unites States of America </c:v>
                </c:pt>
              </c:strCache>
            </c:strRef>
          </c:cat>
          <c:val>
            <c:numRef>
              <c:f>'Donnée &amp;  stat,'!$F$119:$F$130</c:f>
              <c:numCache>
                <c:formatCode>General</c:formatCode>
                <c:ptCount val="12"/>
                <c:pt idx="0">
                  <c:v>6</c:v>
                </c:pt>
                <c:pt idx="1">
                  <c:v>0</c:v>
                </c:pt>
                <c:pt idx="2">
                  <c:v>6</c:v>
                </c:pt>
                <c:pt idx="3">
                  <c:v>0</c:v>
                </c:pt>
                <c:pt idx="4">
                  <c:v>0</c:v>
                </c:pt>
                <c:pt idx="5">
                  <c:v>0</c:v>
                </c:pt>
                <c:pt idx="6">
                  <c:v>13</c:v>
                </c:pt>
                <c:pt idx="7">
                  <c:v>0</c:v>
                </c:pt>
                <c:pt idx="8">
                  <c:v>0</c:v>
                </c:pt>
                <c:pt idx="9">
                  <c:v>0</c:v>
                </c:pt>
                <c:pt idx="10">
                  <c:v>1</c:v>
                </c:pt>
                <c:pt idx="11">
                  <c:v>1</c:v>
                </c:pt>
              </c:numCache>
            </c:numRef>
          </c:val>
          <c:extLst>
            <c:ext xmlns:c16="http://schemas.microsoft.com/office/drawing/2014/chart" uri="{C3380CC4-5D6E-409C-BE32-E72D297353CC}">
              <c16:uniqueId val="{00000002-1CE0-4F73-BAF9-3A4281537980}"/>
            </c:ext>
          </c:extLst>
        </c:ser>
        <c:ser>
          <c:idx val="4"/>
          <c:order val="3"/>
          <c:tx>
            <c:strRef>
              <c:f>'Donnée &amp;  stat,'!$F$107</c:f>
              <c:strCache>
                <c:ptCount val="1"/>
                <c:pt idx="0">
                  <c:v>2021</c:v>
                </c:pt>
              </c:strCache>
            </c:strRef>
          </c:tx>
          <c:invertIfNegative val="0"/>
          <c:cat>
            <c:strRef>
              <c:f>'Donnée &amp;  stat,'!$B$119:$B$130</c:f>
              <c:strCache>
                <c:ptCount val="12"/>
                <c:pt idx="0">
                  <c:v>Allemagne</c:v>
                </c:pt>
                <c:pt idx="1">
                  <c:v>Belgique</c:v>
                </c:pt>
                <c:pt idx="2">
                  <c:v>Canada</c:v>
                </c:pt>
                <c:pt idx="3">
                  <c:v>congo </c:v>
                </c:pt>
                <c:pt idx="4">
                  <c:v>Estonie </c:v>
                </c:pt>
                <c:pt idx="5">
                  <c:v>États-Unis</c:v>
                </c:pt>
                <c:pt idx="6">
                  <c:v>France </c:v>
                </c:pt>
                <c:pt idx="7">
                  <c:v>Hollande</c:v>
                </c:pt>
                <c:pt idx="8">
                  <c:v>Hong Kong (china) </c:v>
                </c:pt>
                <c:pt idx="9">
                  <c:v>Italy</c:v>
                </c:pt>
                <c:pt idx="10">
                  <c:v>Luxembourg</c:v>
                </c:pt>
                <c:pt idx="11">
                  <c:v>Unites States of America </c:v>
                </c:pt>
              </c:strCache>
            </c:strRef>
          </c:cat>
          <c:val>
            <c:numRef>
              <c:f>'Donnée &amp;  stat,'!$G$119:$G$130</c:f>
              <c:numCache>
                <c:formatCode>General</c:formatCode>
                <c:ptCount val="12"/>
                <c:pt idx="0">
                  <c:v>5</c:v>
                </c:pt>
                <c:pt idx="1">
                  <c:v>0</c:v>
                </c:pt>
                <c:pt idx="2">
                  <c:v>11</c:v>
                </c:pt>
                <c:pt idx="3">
                  <c:v>0</c:v>
                </c:pt>
                <c:pt idx="4">
                  <c:v>1</c:v>
                </c:pt>
                <c:pt idx="5">
                  <c:v>0</c:v>
                </c:pt>
                <c:pt idx="6">
                  <c:v>11</c:v>
                </c:pt>
                <c:pt idx="7">
                  <c:v>0</c:v>
                </c:pt>
                <c:pt idx="8">
                  <c:v>0</c:v>
                </c:pt>
                <c:pt idx="9">
                  <c:v>0</c:v>
                </c:pt>
                <c:pt idx="10">
                  <c:v>0</c:v>
                </c:pt>
                <c:pt idx="11">
                  <c:v>0</c:v>
                </c:pt>
              </c:numCache>
            </c:numRef>
          </c:val>
          <c:extLst>
            <c:ext xmlns:c16="http://schemas.microsoft.com/office/drawing/2014/chart" uri="{C3380CC4-5D6E-409C-BE32-E72D297353CC}">
              <c16:uniqueId val="{00000003-1CE0-4F73-BAF9-3A4281537980}"/>
            </c:ext>
          </c:extLst>
        </c:ser>
        <c:ser>
          <c:idx val="0"/>
          <c:order val="4"/>
          <c:tx>
            <c:strRef>
              <c:f>'Donnée &amp;  stat,'!$G$107</c:f>
              <c:strCache>
                <c:ptCount val="1"/>
                <c:pt idx="0">
                  <c:v>2022</c:v>
                </c:pt>
              </c:strCache>
            </c:strRef>
          </c:tx>
          <c:invertIfNegative val="0"/>
          <c:val>
            <c:numLit>
              <c:formatCode>General</c:formatCode>
              <c:ptCount val="1"/>
              <c:pt idx="0">
                <c:v>1</c:v>
              </c:pt>
            </c:numLit>
          </c:val>
          <c:extLst>
            <c:ext xmlns:c16="http://schemas.microsoft.com/office/drawing/2014/chart" uri="{C3380CC4-5D6E-409C-BE32-E72D297353CC}">
              <c16:uniqueId val="{00000004-1CE0-4F73-BAF9-3A4281537980}"/>
            </c:ext>
          </c:extLst>
        </c:ser>
        <c:dLbls>
          <c:showLegendKey val="0"/>
          <c:showVal val="0"/>
          <c:showCatName val="0"/>
          <c:showSerName val="0"/>
          <c:showPercent val="0"/>
          <c:showBubbleSize val="0"/>
        </c:dLbls>
        <c:gapWidth val="150"/>
        <c:axId val="124541568"/>
        <c:axId val="124551552"/>
      </c:barChart>
      <c:catAx>
        <c:axId val="124541568"/>
        <c:scaling>
          <c:orientation val="minMax"/>
        </c:scaling>
        <c:delete val="0"/>
        <c:axPos val="b"/>
        <c:numFmt formatCode="General" sourceLinked="0"/>
        <c:majorTickMark val="out"/>
        <c:minorTickMark val="none"/>
        <c:tickLblPos val="nextTo"/>
        <c:crossAx val="124551552"/>
        <c:crosses val="autoZero"/>
        <c:auto val="1"/>
        <c:lblAlgn val="ctr"/>
        <c:lblOffset val="100"/>
        <c:noMultiLvlLbl val="0"/>
      </c:catAx>
      <c:valAx>
        <c:axId val="124551552"/>
        <c:scaling>
          <c:orientation val="minMax"/>
        </c:scaling>
        <c:delete val="0"/>
        <c:axPos val="l"/>
        <c:majorGridlines/>
        <c:numFmt formatCode="General" sourceLinked="1"/>
        <c:majorTickMark val="out"/>
        <c:minorTickMark val="none"/>
        <c:tickLblPos val="nextTo"/>
        <c:crossAx val="124541568"/>
        <c:crosses val="autoZero"/>
        <c:crossBetween val="between"/>
      </c:valAx>
    </c:plotArea>
    <c:legend>
      <c:legendPos val="r"/>
      <c:layout>
        <c:manualLayout>
          <c:xMode val="edge"/>
          <c:yMode val="edge"/>
          <c:x val="0.91631682328075381"/>
          <c:y val="0.19264789743008742"/>
          <c:w val="7.1778416054408239E-2"/>
          <c:h val="0.39408070394078476"/>
        </c:manualLayout>
      </c:layout>
      <c:overlay val="0"/>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TN"/>
        </a:p>
      </c:txPr>
    </c:title>
    <c:autoTitleDeleted val="0"/>
    <c:plotArea>
      <c:layout/>
      <c:barChart>
        <c:barDir val="col"/>
        <c:grouping val="clustered"/>
        <c:varyColors val="0"/>
        <c:ser>
          <c:idx val="0"/>
          <c:order val="0"/>
          <c:tx>
            <c:strRef>
              <c:f>SynthèseHU_Doctorat_Masters!$E$42</c:f>
              <c:strCache>
                <c:ptCount val="1"/>
                <c:pt idx="0">
                  <c:v>Master de recherche en BioInformatique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T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SynthèseHU_Doctorat_Masters!$D$43:$D$44</c:f>
              <c:numCache>
                <c:formatCode>General</c:formatCode>
                <c:ptCount val="2"/>
                <c:pt idx="0">
                  <c:v>2022</c:v>
                </c:pt>
                <c:pt idx="1">
                  <c:v>2023</c:v>
                </c:pt>
              </c:numCache>
            </c:numRef>
          </c:cat>
          <c:val>
            <c:numRef>
              <c:f>SynthèseHU_Doctorat_Masters!$E$43:$E$44</c:f>
              <c:numCache>
                <c:formatCode>General</c:formatCode>
                <c:ptCount val="2"/>
                <c:pt idx="0">
                  <c:v>15</c:v>
                </c:pt>
                <c:pt idx="1">
                  <c:v>14</c:v>
                </c:pt>
              </c:numCache>
            </c:numRef>
          </c:val>
          <c:extLst>
            <c:ext xmlns:c16="http://schemas.microsoft.com/office/drawing/2014/chart" uri="{C3380CC4-5D6E-409C-BE32-E72D297353CC}">
              <c16:uniqueId val="{00000000-4856-43E4-B1C8-08D42A1C3E6A}"/>
            </c:ext>
          </c:extLst>
        </c:ser>
        <c:dLbls>
          <c:showLegendKey val="0"/>
          <c:showVal val="0"/>
          <c:showCatName val="0"/>
          <c:showSerName val="0"/>
          <c:showPercent val="0"/>
          <c:showBubbleSize val="0"/>
        </c:dLbls>
        <c:gapWidth val="219"/>
        <c:overlap val="-27"/>
        <c:axId val="509513640"/>
        <c:axId val="509515080"/>
      </c:barChart>
      <c:catAx>
        <c:axId val="509513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509515080"/>
        <c:crosses val="autoZero"/>
        <c:auto val="1"/>
        <c:lblAlgn val="ctr"/>
        <c:lblOffset val="100"/>
        <c:noMultiLvlLbl val="0"/>
      </c:catAx>
      <c:valAx>
        <c:axId val="509515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509513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T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Master de recherche en Informatique (total 546)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TN"/>
        </a:p>
      </c:txPr>
    </c:title>
    <c:autoTitleDeleted val="0"/>
    <c:plotArea>
      <c:layout/>
      <c:barChart>
        <c:barDir val="col"/>
        <c:grouping val="clustered"/>
        <c:varyColors val="0"/>
        <c:ser>
          <c:idx val="2"/>
          <c:order val="0"/>
          <c:tx>
            <c:strRef>
              <c:f>SynthèseHU_Doctorat_Masters!$F$7</c:f>
              <c:strCache>
                <c:ptCount val="1"/>
                <c:pt idx="0">
                  <c:v>Master de recherche en Informatique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T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SynthèseHU_Doctorat_Masters!$C$8:$C$37</c:f>
              <c:numCache>
                <c:formatCode>General</c:formatCode>
                <c:ptCount val="30"/>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pt idx="23">
                  <c:v>2017</c:v>
                </c:pt>
                <c:pt idx="24">
                  <c:v>2018</c:v>
                </c:pt>
                <c:pt idx="25">
                  <c:v>2019</c:v>
                </c:pt>
                <c:pt idx="26">
                  <c:v>2020</c:v>
                </c:pt>
                <c:pt idx="27">
                  <c:v>2021</c:v>
                </c:pt>
                <c:pt idx="28">
                  <c:v>2022</c:v>
                </c:pt>
                <c:pt idx="29">
                  <c:v>2023</c:v>
                </c:pt>
              </c:numCache>
            </c:numRef>
          </c:cat>
          <c:val>
            <c:numRef>
              <c:f>SynthèseHU_Doctorat_Masters!$F$8:$F$37</c:f>
              <c:numCache>
                <c:formatCode>General</c:formatCode>
                <c:ptCount val="30"/>
                <c:pt idx="8">
                  <c:v>0</c:v>
                </c:pt>
                <c:pt idx="9">
                  <c:v>2</c:v>
                </c:pt>
                <c:pt idx="10">
                  <c:v>30</c:v>
                </c:pt>
                <c:pt idx="11">
                  <c:v>20</c:v>
                </c:pt>
                <c:pt idx="12">
                  <c:v>58</c:v>
                </c:pt>
                <c:pt idx="13">
                  <c:v>38</c:v>
                </c:pt>
                <c:pt idx="14">
                  <c:v>22</c:v>
                </c:pt>
                <c:pt idx="15">
                  <c:v>35</c:v>
                </c:pt>
                <c:pt idx="16">
                  <c:v>48</c:v>
                </c:pt>
                <c:pt idx="17">
                  <c:v>35</c:v>
                </c:pt>
                <c:pt idx="18">
                  <c:v>62</c:v>
                </c:pt>
                <c:pt idx="19">
                  <c:v>65</c:v>
                </c:pt>
                <c:pt idx="20">
                  <c:v>0</c:v>
                </c:pt>
                <c:pt idx="21">
                  <c:v>0</c:v>
                </c:pt>
                <c:pt idx="22">
                  <c:v>0</c:v>
                </c:pt>
                <c:pt idx="23">
                  <c:v>0</c:v>
                </c:pt>
                <c:pt idx="24">
                  <c:v>0</c:v>
                </c:pt>
                <c:pt idx="25">
                  <c:v>17</c:v>
                </c:pt>
                <c:pt idx="26">
                  <c:v>25</c:v>
                </c:pt>
                <c:pt idx="27">
                  <c:v>29</c:v>
                </c:pt>
                <c:pt idx="28">
                  <c:v>37</c:v>
                </c:pt>
                <c:pt idx="29">
                  <c:v>23</c:v>
                </c:pt>
              </c:numCache>
            </c:numRef>
          </c:val>
          <c:extLst>
            <c:ext xmlns:c16="http://schemas.microsoft.com/office/drawing/2014/chart" uri="{C3380CC4-5D6E-409C-BE32-E72D297353CC}">
              <c16:uniqueId val="{00000000-5D80-4E55-84A8-26270A344097}"/>
            </c:ext>
          </c:extLst>
        </c:ser>
        <c:dLbls>
          <c:showLegendKey val="0"/>
          <c:showVal val="0"/>
          <c:showCatName val="0"/>
          <c:showSerName val="0"/>
          <c:showPercent val="0"/>
          <c:showBubbleSize val="0"/>
        </c:dLbls>
        <c:gapWidth val="219"/>
        <c:overlap val="-27"/>
        <c:axId val="358945992"/>
        <c:axId val="358946352"/>
      </c:barChart>
      <c:catAx>
        <c:axId val="358945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358946352"/>
        <c:crosses val="autoZero"/>
        <c:auto val="1"/>
        <c:lblAlgn val="ctr"/>
        <c:lblOffset val="100"/>
        <c:noMultiLvlLbl val="0"/>
      </c:catAx>
      <c:valAx>
        <c:axId val="358946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358945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legend>
    <c:plotVisOnly val="1"/>
    <c:dispBlanksAs val="gap"/>
    <c:showDLblsOverMax val="0"/>
  </c:chart>
  <c:spPr>
    <a:noFill/>
    <a:ln>
      <a:noFill/>
    </a:ln>
    <a:effectLst/>
  </c:spPr>
  <c:txPr>
    <a:bodyPr/>
    <a:lstStyle/>
    <a:p>
      <a:pPr>
        <a:defRPr/>
      </a:pPr>
      <a:endParaRPr lang="fr-T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Thèses soutenues 1994 - 2023 (total 478)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TN"/>
        </a:p>
      </c:txPr>
    </c:title>
    <c:autoTitleDeleted val="0"/>
    <c:plotArea>
      <c:layout/>
      <c:barChart>
        <c:barDir val="col"/>
        <c:grouping val="clustered"/>
        <c:varyColors val="0"/>
        <c:ser>
          <c:idx val="0"/>
          <c:order val="0"/>
          <c:tx>
            <c:strRef>
              <c:f>SynthèseHU_Doctorat_Masters!$D$7</c:f>
              <c:strCache>
                <c:ptCount val="1"/>
                <c:pt idx="0">
                  <c:v>Thèses soutenues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T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SynthèseHU_Doctorat_Masters!$C$8:$C$37</c:f>
              <c:numCache>
                <c:formatCode>General</c:formatCode>
                <c:ptCount val="30"/>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pt idx="23">
                  <c:v>2017</c:v>
                </c:pt>
                <c:pt idx="24">
                  <c:v>2018</c:v>
                </c:pt>
                <c:pt idx="25">
                  <c:v>2019</c:v>
                </c:pt>
                <c:pt idx="26">
                  <c:v>2020</c:v>
                </c:pt>
                <c:pt idx="27">
                  <c:v>2021</c:v>
                </c:pt>
                <c:pt idx="28">
                  <c:v>2022</c:v>
                </c:pt>
                <c:pt idx="29">
                  <c:v>2023</c:v>
                </c:pt>
              </c:numCache>
            </c:numRef>
          </c:cat>
          <c:val>
            <c:numRef>
              <c:f>SynthèseHU_Doctorat_Masters!$D$8:$D$37</c:f>
              <c:numCache>
                <c:formatCode>General</c:formatCode>
                <c:ptCount val="30"/>
                <c:pt idx="0">
                  <c:v>2</c:v>
                </c:pt>
                <c:pt idx="1">
                  <c:v>0</c:v>
                </c:pt>
                <c:pt idx="2">
                  <c:v>2</c:v>
                </c:pt>
                <c:pt idx="3">
                  <c:v>0</c:v>
                </c:pt>
                <c:pt idx="4">
                  <c:v>4</c:v>
                </c:pt>
                <c:pt idx="5">
                  <c:v>8</c:v>
                </c:pt>
                <c:pt idx="6">
                  <c:v>1</c:v>
                </c:pt>
                <c:pt idx="7">
                  <c:v>4</c:v>
                </c:pt>
                <c:pt idx="8">
                  <c:v>2</c:v>
                </c:pt>
                <c:pt idx="9">
                  <c:v>4</c:v>
                </c:pt>
                <c:pt idx="10">
                  <c:v>8</c:v>
                </c:pt>
                <c:pt idx="11">
                  <c:v>7</c:v>
                </c:pt>
                <c:pt idx="12">
                  <c:v>6</c:v>
                </c:pt>
                <c:pt idx="13">
                  <c:v>7</c:v>
                </c:pt>
                <c:pt idx="14">
                  <c:v>4</c:v>
                </c:pt>
                <c:pt idx="15">
                  <c:v>16</c:v>
                </c:pt>
                <c:pt idx="16">
                  <c:v>17</c:v>
                </c:pt>
                <c:pt idx="17">
                  <c:v>8</c:v>
                </c:pt>
                <c:pt idx="18">
                  <c:v>20</c:v>
                </c:pt>
                <c:pt idx="19">
                  <c:v>17</c:v>
                </c:pt>
                <c:pt idx="20">
                  <c:v>18</c:v>
                </c:pt>
                <c:pt idx="21">
                  <c:v>20</c:v>
                </c:pt>
                <c:pt idx="22">
                  <c:v>25</c:v>
                </c:pt>
                <c:pt idx="23">
                  <c:v>66</c:v>
                </c:pt>
                <c:pt idx="24">
                  <c:v>26</c:v>
                </c:pt>
                <c:pt idx="25">
                  <c:v>34</c:v>
                </c:pt>
                <c:pt idx="26">
                  <c:v>68</c:v>
                </c:pt>
                <c:pt idx="27">
                  <c:v>25</c:v>
                </c:pt>
                <c:pt idx="28">
                  <c:v>33</c:v>
                </c:pt>
                <c:pt idx="29">
                  <c:v>26</c:v>
                </c:pt>
              </c:numCache>
            </c:numRef>
          </c:val>
          <c:extLst>
            <c:ext xmlns:c16="http://schemas.microsoft.com/office/drawing/2014/chart" uri="{C3380CC4-5D6E-409C-BE32-E72D297353CC}">
              <c16:uniqueId val="{00000000-F0D7-40A1-8358-469A96FDC766}"/>
            </c:ext>
          </c:extLst>
        </c:ser>
        <c:dLbls>
          <c:showLegendKey val="0"/>
          <c:showVal val="0"/>
          <c:showCatName val="0"/>
          <c:showSerName val="0"/>
          <c:showPercent val="0"/>
          <c:showBubbleSize val="0"/>
        </c:dLbls>
        <c:gapWidth val="219"/>
        <c:overlap val="-27"/>
        <c:axId val="541568320"/>
        <c:axId val="541559680"/>
      </c:barChart>
      <c:catAx>
        <c:axId val="54156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541559680"/>
        <c:crosses val="autoZero"/>
        <c:auto val="1"/>
        <c:lblAlgn val="ctr"/>
        <c:lblOffset val="100"/>
        <c:noMultiLvlLbl val="0"/>
      </c:catAx>
      <c:valAx>
        <c:axId val="54155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541568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T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Habilitations </a:t>
            </a:r>
            <a:r>
              <a:rPr lang="en-US" dirty="0" err="1"/>
              <a:t>universitaires</a:t>
            </a:r>
            <a:r>
              <a:rPr lang="en-US" dirty="0"/>
              <a:t> </a:t>
            </a:r>
            <a:r>
              <a:rPr lang="en-US" dirty="0" err="1"/>
              <a:t>soutenues</a:t>
            </a:r>
            <a:r>
              <a:rPr lang="en-US" dirty="0"/>
              <a:t> par an entre  2003 et 2023 (total 31)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TN"/>
        </a:p>
      </c:txPr>
    </c:title>
    <c:autoTitleDeleted val="0"/>
    <c:plotArea>
      <c:layout/>
      <c:barChart>
        <c:barDir val="col"/>
        <c:grouping val="clustered"/>
        <c:varyColors val="0"/>
        <c:ser>
          <c:idx val="1"/>
          <c:order val="1"/>
          <c:tx>
            <c:strRef>
              <c:f>SynthèseHU_Doctorat_Masters!$E$7</c:f>
              <c:strCache>
                <c:ptCount val="1"/>
                <c:pt idx="0">
                  <c:v>Habilitation universitaire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T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SynthèseHU_Doctorat_Masters!$C$17:$C$37</c:f>
              <c:numCache>
                <c:formatCode>General</c:formatCode>
                <c:ptCount val="21"/>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numCache>
              <c:extLst/>
            </c:numRef>
          </c:cat>
          <c:val>
            <c:numRef>
              <c:f>SynthèseHU_Doctorat_Masters!$E$17:$E$37</c:f>
              <c:numCache>
                <c:formatCode>General</c:formatCode>
                <c:ptCount val="21"/>
                <c:pt idx="0">
                  <c:v>1</c:v>
                </c:pt>
                <c:pt idx="1">
                  <c:v>0</c:v>
                </c:pt>
                <c:pt idx="2">
                  <c:v>0</c:v>
                </c:pt>
                <c:pt idx="3">
                  <c:v>0</c:v>
                </c:pt>
                <c:pt idx="4">
                  <c:v>2</c:v>
                </c:pt>
                <c:pt idx="5">
                  <c:v>0</c:v>
                </c:pt>
                <c:pt idx="6">
                  <c:v>1</c:v>
                </c:pt>
                <c:pt idx="7">
                  <c:v>1</c:v>
                </c:pt>
                <c:pt idx="8">
                  <c:v>0</c:v>
                </c:pt>
                <c:pt idx="9">
                  <c:v>0</c:v>
                </c:pt>
                <c:pt idx="10">
                  <c:v>3</c:v>
                </c:pt>
                <c:pt idx="11">
                  <c:v>2</c:v>
                </c:pt>
                <c:pt idx="12">
                  <c:v>0</c:v>
                </c:pt>
                <c:pt idx="13">
                  <c:v>2</c:v>
                </c:pt>
                <c:pt idx="14">
                  <c:v>1</c:v>
                </c:pt>
                <c:pt idx="15">
                  <c:v>3</c:v>
                </c:pt>
                <c:pt idx="16">
                  <c:v>3</c:v>
                </c:pt>
                <c:pt idx="17">
                  <c:v>4</c:v>
                </c:pt>
                <c:pt idx="18">
                  <c:v>2</c:v>
                </c:pt>
                <c:pt idx="19">
                  <c:v>4</c:v>
                </c:pt>
                <c:pt idx="20">
                  <c:v>2</c:v>
                </c:pt>
              </c:numCache>
              <c:extLst/>
            </c:numRef>
          </c:val>
          <c:extLst>
            <c:ext xmlns:c16="http://schemas.microsoft.com/office/drawing/2014/chart" uri="{C3380CC4-5D6E-409C-BE32-E72D297353CC}">
              <c16:uniqueId val="{00000000-53E3-48DB-BBB1-1105459D1439}"/>
            </c:ext>
          </c:extLst>
        </c:ser>
        <c:dLbls>
          <c:showLegendKey val="0"/>
          <c:showVal val="0"/>
          <c:showCatName val="0"/>
          <c:showSerName val="0"/>
          <c:showPercent val="0"/>
          <c:showBubbleSize val="0"/>
        </c:dLbls>
        <c:gapWidth val="219"/>
        <c:overlap val="-27"/>
        <c:axId val="721340896"/>
        <c:axId val="721341256"/>
        <c:extLst>
          <c:ext xmlns:c15="http://schemas.microsoft.com/office/drawing/2012/chart" uri="{02D57815-91ED-43cb-92C2-25804820EDAC}">
            <c15:filteredBarSeries>
              <c15:ser>
                <c:idx val="0"/>
                <c:order val="0"/>
                <c:tx>
                  <c:strRef>
                    <c:extLst>
                      <c:ext uri="{02D57815-91ED-43cb-92C2-25804820EDAC}">
                        <c15:formulaRef>
                          <c15:sqref>SynthèseHU_Doctorat_Masters!$D$7</c15:sqref>
                        </c15:formulaRef>
                      </c:ext>
                    </c:extLst>
                    <c:strCache>
                      <c:ptCount val="1"/>
                      <c:pt idx="0">
                        <c:v>Thèses soutenues</c:v>
                      </c:pt>
                    </c:strCache>
                  </c:strRef>
                </c:tx>
                <c:spPr>
                  <a:solidFill>
                    <a:schemeClr val="accent1"/>
                  </a:solidFill>
                  <a:ln>
                    <a:noFill/>
                  </a:ln>
                  <a:effectLst/>
                </c:spPr>
                <c:invertIfNegative val="0"/>
                <c:cat>
                  <c:numRef>
                    <c:extLst>
                      <c:ext uri="{02D57815-91ED-43cb-92C2-25804820EDAC}">
                        <c15:formulaRef>
                          <c15:sqref>SynthèseHU_Doctorat_Masters!$C$17:$C$37</c15:sqref>
                        </c15:formulaRef>
                      </c:ext>
                    </c:extLst>
                    <c:numCache>
                      <c:formatCode>General</c:formatCode>
                      <c:ptCount val="21"/>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numCache>
                  </c:numRef>
                </c:cat>
                <c:val>
                  <c:numRef>
                    <c:extLst>
                      <c:ext uri="{02D57815-91ED-43cb-92C2-25804820EDAC}">
                        <c15:formulaRef>
                          <c15:sqref>SynthèseHU_Doctorat_Masters!$D$17:$D$37</c15:sqref>
                        </c15:formulaRef>
                      </c:ext>
                    </c:extLst>
                    <c:numCache>
                      <c:formatCode>General</c:formatCode>
                      <c:ptCount val="21"/>
                      <c:pt idx="0">
                        <c:v>4</c:v>
                      </c:pt>
                      <c:pt idx="1">
                        <c:v>8</c:v>
                      </c:pt>
                      <c:pt idx="2">
                        <c:v>7</c:v>
                      </c:pt>
                      <c:pt idx="3">
                        <c:v>6</c:v>
                      </c:pt>
                      <c:pt idx="4">
                        <c:v>7</c:v>
                      </c:pt>
                      <c:pt idx="5">
                        <c:v>4</c:v>
                      </c:pt>
                      <c:pt idx="6">
                        <c:v>16</c:v>
                      </c:pt>
                      <c:pt idx="7">
                        <c:v>17</c:v>
                      </c:pt>
                      <c:pt idx="8">
                        <c:v>8</c:v>
                      </c:pt>
                      <c:pt idx="9">
                        <c:v>20</c:v>
                      </c:pt>
                      <c:pt idx="10">
                        <c:v>17</c:v>
                      </c:pt>
                      <c:pt idx="11">
                        <c:v>18</c:v>
                      </c:pt>
                      <c:pt idx="12">
                        <c:v>20</c:v>
                      </c:pt>
                      <c:pt idx="13">
                        <c:v>25</c:v>
                      </c:pt>
                      <c:pt idx="14">
                        <c:v>66</c:v>
                      </c:pt>
                      <c:pt idx="15">
                        <c:v>26</c:v>
                      </c:pt>
                      <c:pt idx="16">
                        <c:v>34</c:v>
                      </c:pt>
                      <c:pt idx="17">
                        <c:v>68</c:v>
                      </c:pt>
                      <c:pt idx="18">
                        <c:v>25</c:v>
                      </c:pt>
                      <c:pt idx="19">
                        <c:v>33</c:v>
                      </c:pt>
                      <c:pt idx="20">
                        <c:v>26</c:v>
                      </c:pt>
                    </c:numCache>
                  </c:numRef>
                </c:val>
                <c:extLst>
                  <c:ext xmlns:c16="http://schemas.microsoft.com/office/drawing/2014/chart" uri="{C3380CC4-5D6E-409C-BE32-E72D297353CC}">
                    <c16:uniqueId val="{00000001-53E3-48DB-BBB1-1105459D1439}"/>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SynthèseHU_Doctorat_Masters!$F$7</c15:sqref>
                        </c15:formulaRef>
                      </c:ext>
                    </c:extLst>
                    <c:strCache>
                      <c:ptCount val="1"/>
                      <c:pt idx="0">
                        <c:v>Master de recherche en Informatique</c:v>
                      </c:pt>
                    </c:strCache>
                  </c:strRef>
                </c:tx>
                <c:spPr>
                  <a:solidFill>
                    <a:schemeClr val="accent3"/>
                  </a:solidFill>
                  <a:ln>
                    <a:noFill/>
                  </a:ln>
                  <a:effectLst/>
                </c:spPr>
                <c:invertIfNegative val="0"/>
                <c:cat>
                  <c:numRef>
                    <c:extLst xmlns:c15="http://schemas.microsoft.com/office/drawing/2012/chart">
                      <c:ext xmlns:c15="http://schemas.microsoft.com/office/drawing/2012/chart" uri="{02D57815-91ED-43cb-92C2-25804820EDAC}">
                        <c15:formulaRef>
                          <c15:sqref>SynthèseHU_Doctorat_Masters!$C$17:$C$37</c15:sqref>
                        </c15:formulaRef>
                      </c:ext>
                    </c:extLst>
                    <c:numCache>
                      <c:formatCode>General</c:formatCode>
                      <c:ptCount val="21"/>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numCache>
                  </c:numRef>
                </c:cat>
                <c:val>
                  <c:numRef>
                    <c:extLst xmlns:c15="http://schemas.microsoft.com/office/drawing/2012/chart">
                      <c:ext xmlns:c15="http://schemas.microsoft.com/office/drawing/2012/chart" uri="{02D57815-91ED-43cb-92C2-25804820EDAC}">
                        <c15:formulaRef>
                          <c15:sqref>SynthèseHU_Doctorat_Masters!$F$17:$F$37</c15:sqref>
                        </c15:formulaRef>
                      </c:ext>
                    </c:extLst>
                    <c:numCache>
                      <c:formatCode>General</c:formatCode>
                      <c:ptCount val="21"/>
                      <c:pt idx="0">
                        <c:v>2</c:v>
                      </c:pt>
                      <c:pt idx="1">
                        <c:v>30</c:v>
                      </c:pt>
                      <c:pt idx="2">
                        <c:v>20</c:v>
                      </c:pt>
                      <c:pt idx="3">
                        <c:v>58</c:v>
                      </c:pt>
                      <c:pt idx="4">
                        <c:v>38</c:v>
                      </c:pt>
                      <c:pt idx="5">
                        <c:v>22</c:v>
                      </c:pt>
                      <c:pt idx="6">
                        <c:v>35</c:v>
                      </c:pt>
                      <c:pt idx="7">
                        <c:v>48</c:v>
                      </c:pt>
                      <c:pt idx="8">
                        <c:v>35</c:v>
                      </c:pt>
                      <c:pt idx="9">
                        <c:v>62</c:v>
                      </c:pt>
                      <c:pt idx="10">
                        <c:v>65</c:v>
                      </c:pt>
                      <c:pt idx="11">
                        <c:v>0</c:v>
                      </c:pt>
                      <c:pt idx="12">
                        <c:v>0</c:v>
                      </c:pt>
                      <c:pt idx="13">
                        <c:v>0</c:v>
                      </c:pt>
                      <c:pt idx="14">
                        <c:v>0</c:v>
                      </c:pt>
                      <c:pt idx="15">
                        <c:v>0</c:v>
                      </c:pt>
                      <c:pt idx="16">
                        <c:v>17</c:v>
                      </c:pt>
                      <c:pt idx="17">
                        <c:v>25</c:v>
                      </c:pt>
                      <c:pt idx="18">
                        <c:v>29</c:v>
                      </c:pt>
                      <c:pt idx="19">
                        <c:v>37</c:v>
                      </c:pt>
                      <c:pt idx="20">
                        <c:v>23</c:v>
                      </c:pt>
                    </c:numCache>
                  </c:numRef>
                </c:val>
                <c:extLst xmlns:c15="http://schemas.microsoft.com/office/drawing/2012/chart">
                  <c:ext xmlns:c16="http://schemas.microsoft.com/office/drawing/2014/chart" uri="{C3380CC4-5D6E-409C-BE32-E72D297353CC}">
                    <c16:uniqueId val="{00000002-53E3-48DB-BBB1-1105459D1439}"/>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SynthèseHU_Doctorat_Masters!$G$7</c15:sqref>
                        </c15:formulaRef>
                      </c:ext>
                    </c:extLst>
                    <c:strCache>
                      <c:ptCount val="1"/>
                      <c:pt idx="0">
                        <c:v>Master Bioinformatique</c:v>
                      </c:pt>
                    </c:strCache>
                  </c:strRef>
                </c:tx>
                <c:spPr>
                  <a:solidFill>
                    <a:schemeClr val="accent4"/>
                  </a:solidFill>
                  <a:ln>
                    <a:noFill/>
                  </a:ln>
                  <a:effectLst/>
                </c:spPr>
                <c:invertIfNegative val="0"/>
                <c:cat>
                  <c:numRef>
                    <c:extLst xmlns:c15="http://schemas.microsoft.com/office/drawing/2012/chart">
                      <c:ext xmlns:c15="http://schemas.microsoft.com/office/drawing/2012/chart" uri="{02D57815-91ED-43cb-92C2-25804820EDAC}">
                        <c15:formulaRef>
                          <c15:sqref>SynthèseHU_Doctorat_Masters!$C$17:$C$37</c15:sqref>
                        </c15:formulaRef>
                      </c:ext>
                    </c:extLst>
                    <c:numCache>
                      <c:formatCode>General</c:formatCode>
                      <c:ptCount val="21"/>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numCache>
                  </c:numRef>
                </c:cat>
                <c:val>
                  <c:numRef>
                    <c:extLst xmlns:c15="http://schemas.microsoft.com/office/drawing/2012/chart">
                      <c:ext xmlns:c15="http://schemas.microsoft.com/office/drawing/2012/chart" uri="{02D57815-91ED-43cb-92C2-25804820EDAC}">
                        <c15:formulaRef>
                          <c15:sqref>SynthèseHU_Doctorat_Masters!$G$17:$G$37</c15:sqref>
                        </c15:formulaRef>
                      </c:ext>
                    </c:extLst>
                    <c:numCache>
                      <c:formatCode>General</c:formatCode>
                      <c:ptCount val="21"/>
                      <c:pt idx="19">
                        <c:v>15</c:v>
                      </c:pt>
                      <c:pt idx="20">
                        <c:v>14</c:v>
                      </c:pt>
                    </c:numCache>
                  </c:numRef>
                </c:val>
                <c:extLst xmlns:c15="http://schemas.microsoft.com/office/drawing/2012/chart">
                  <c:ext xmlns:c16="http://schemas.microsoft.com/office/drawing/2014/chart" uri="{C3380CC4-5D6E-409C-BE32-E72D297353CC}">
                    <c16:uniqueId val="{00000003-53E3-48DB-BBB1-1105459D1439}"/>
                  </c:ext>
                </c:extLst>
              </c15:ser>
            </c15:filteredBarSeries>
          </c:ext>
        </c:extLst>
      </c:barChart>
      <c:catAx>
        <c:axId val="72134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721341256"/>
        <c:crosses val="autoZero"/>
        <c:auto val="1"/>
        <c:lblAlgn val="ctr"/>
        <c:lblOffset val="100"/>
        <c:noMultiLvlLbl val="0"/>
      </c:catAx>
      <c:valAx>
        <c:axId val="721341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TN"/>
          </a:p>
        </c:txPr>
        <c:crossAx val="721340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T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fr-FR" dirty="0"/>
              <a:t>Statistique des </a:t>
            </a:r>
            <a:r>
              <a:rPr lang="fr-FR" dirty="0" err="1"/>
              <a:t>PFEs</a:t>
            </a:r>
            <a:r>
              <a:rPr lang="fr-FR" dirty="0"/>
              <a:t> (en Tunisie</a:t>
            </a:r>
            <a:r>
              <a:rPr lang="fr-FR" baseline="0" dirty="0"/>
              <a:t> et à l’étranger) de 1997 à 2019</a:t>
            </a:r>
            <a:r>
              <a:rPr lang="fr-FR" dirty="0"/>
              <a:t> </a:t>
            </a:r>
          </a:p>
          <a:p>
            <a:pPr>
              <a:defRPr/>
            </a:pPr>
            <a:r>
              <a:rPr lang="fr-FR" dirty="0"/>
              <a:t> </a:t>
            </a:r>
          </a:p>
        </c:rich>
      </c:tx>
      <c:layout>
        <c:manualLayout>
          <c:xMode val="edge"/>
          <c:yMode val="edge"/>
          <c:x val="0.23237913195633156"/>
          <c:y val="9.0326239882996921E-3"/>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fr-TN"/>
        </a:p>
      </c:txPr>
    </c:title>
    <c:autoTitleDeleted val="0"/>
    <c:plotArea>
      <c:layout/>
      <c:barChart>
        <c:barDir val="col"/>
        <c:grouping val="clustered"/>
        <c:varyColors val="0"/>
        <c:ser>
          <c:idx val="0"/>
          <c:order val="0"/>
          <c:tx>
            <c:strRef>
              <c:f>'etat des PFEs'!$A$3</c:f>
              <c:strCache>
                <c:ptCount val="1"/>
                <c:pt idx="0">
                  <c:v>Nbr. des sujets de PFE en Tunisie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T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'etat des PFEs'!$B$1:$X$2</c:f>
              <c:strCache>
                <c:ptCount val="23"/>
                <c:pt idx="0">
                  <c:v>1996-1997</c:v>
                </c:pt>
                <c:pt idx="1">
                  <c:v>1997-1998</c:v>
                </c:pt>
                <c:pt idx="2">
                  <c:v>1998-1999</c:v>
                </c:pt>
                <c:pt idx="3">
                  <c:v>1999-2000</c:v>
                </c:pt>
                <c:pt idx="4">
                  <c:v>2000-2001</c:v>
                </c:pt>
                <c:pt idx="5">
                  <c:v>2001-2002</c:v>
                </c:pt>
                <c:pt idx="6">
                  <c:v>2002-2003</c:v>
                </c:pt>
                <c:pt idx="7">
                  <c:v>2003-2004</c:v>
                </c:pt>
                <c:pt idx="8">
                  <c:v>2004-2005</c:v>
                </c:pt>
                <c:pt idx="9">
                  <c:v>2005-2006</c:v>
                </c:pt>
                <c:pt idx="10">
                  <c:v>2006-2007</c:v>
                </c:pt>
                <c:pt idx="11">
                  <c:v>2007-2008</c:v>
                </c:pt>
                <c:pt idx="12">
                  <c:v>2008-2009</c:v>
                </c:pt>
                <c:pt idx="13">
                  <c:v>2009-2010</c:v>
                </c:pt>
                <c:pt idx="14">
                  <c:v>2010-2011</c:v>
                </c:pt>
                <c:pt idx="15">
                  <c:v>2011-2012</c:v>
                </c:pt>
                <c:pt idx="16">
                  <c:v>2012-2013</c:v>
                </c:pt>
                <c:pt idx="17">
                  <c:v>2013-2014</c:v>
                </c:pt>
                <c:pt idx="18">
                  <c:v>2014-2015</c:v>
                </c:pt>
                <c:pt idx="19">
                  <c:v>2015-2016</c:v>
                </c:pt>
                <c:pt idx="20">
                  <c:v>2016-2017</c:v>
                </c:pt>
                <c:pt idx="21">
                  <c:v>2017-2018</c:v>
                </c:pt>
                <c:pt idx="22">
                  <c:v>2018-2019</c:v>
                </c:pt>
              </c:strCache>
            </c:strRef>
          </c:cat>
          <c:val>
            <c:numRef>
              <c:f>'etat des PFEs'!$B$3:$X$3</c:f>
              <c:numCache>
                <c:formatCode>General</c:formatCode>
                <c:ptCount val="23"/>
                <c:pt idx="0">
                  <c:v>57</c:v>
                </c:pt>
                <c:pt idx="1">
                  <c:v>47</c:v>
                </c:pt>
                <c:pt idx="2">
                  <c:v>57</c:v>
                </c:pt>
                <c:pt idx="3">
                  <c:v>63</c:v>
                </c:pt>
                <c:pt idx="4">
                  <c:v>72</c:v>
                </c:pt>
                <c:pt idx="5">
                  <c:v>86</c:v>
                </c:pt>
                <c:pt idx="6">
                  <c:v>91</c:v>
                </c:pt>
                <c:pt idx="7">
                  <c:v>139</c:v>
                </c:pt>
                <c:pt idx="8">
                  <c:v>176</c:v>
                </c:pt>
                <c:pt idx="9">
                  <c:v>187</c:v>
                </c:pt>
                <c:pt idx="10">
                  <c:v>188</c:v>
                </c:pt>
                <c:pt idx="11">
                  <c:v>162</c:v>
                </c:pt>
                <c:pt idx="12">
                  <c:v>191</c:v>
                </c:pt>
                <c:pt idx="13">
                  <c:v>214</c:v>
                </c:pt>
                <c:pt idx="14">
                  <c:v>223</c:v>
                </c:pt>
                <c:pt idx="15">
                  <c:v>274</c:v>
                </c:pt>
                <c:pt idx="16">
                  <c:v>239</c:v>
                </c:pt>
                <c:pt idx="17">
                  <c:v>253</c:v>
                </c:pt>
                <c:pt idx="18">
                  <c:v>231</c:v>
                </c:pt>
                <c:pt idx="19">
                  <c:v>174</c:v>
                </c:pt>
                <c:pt idx="20">
                  <c:v>136</c:v>
                </c:pt>
                <c:pt idx="21">
                  <c:v>128</c:v>
                </c:pt>
                <c:pt idx="22">
                  <c:v>102</c:v>
                </c:pt>
              </c:numCache>
            </c:numRef>
          </c:val>
          <c:extLst>
            <c:ext xmlns:c16="http://schemas.microsoft.com/office/drawing/2014/chart" uri="{C3380CC4-5D6E-409C-BE32-E72D297353CC}">
              <c16:uniqueId val="{00000000-782A-42C6-845A-BACDCA89D3B3}"/>
            </c:ext>
          </c:extLst>
        </c:ser>
        <c:ser>
          <c:idx val="1"/>
          <c:order val="1"/>
          <c:tx>
            <c:strRef>
              <c:f>'etat des PFEs'!$A$4</c:f>
              <c:strCache>
                <c:ptCount val="1"/>
                <c:pt idx="0">
                  <c:v>Nbr.des sujets de PFE à l'Etranger </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T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'etat des PFEs'!$B$1:$X$2</c:f>
              <c:strCache>
                <c:ptCount val="23"/>
                <c:pt idx="0">
                  <c:v>1996-1997</c:v>
                </c:pt>
                <c:pt idx="1">
                  <c:v>1997-1998</c:v>
                </c:pt>
                <c:pt idx="2">
                  <c:v>1998-1999</c:v>
                </c:pt>
                <c:pt idx="3">
                  <c:v>1999-2000</c:v>
                </c:pt>
                <c:pt idx="4">
                  <c:v>2000-2001</c:v>
                </c:pt>
                <c:pt idx="5">
                  <c:v>2001-2002</c:v>
                </c:pt>
                <c:pt idx="6">
                  <c:v>2002-2003</c:v>
                </c:pt>
                <c:pt idx="7">
                  <c:v>2003-2004</c:v>
                </c:pt>
                <c:pt idx="8">
                  <c:v>2004-2005</c:v>
                </c:pt>
                <c:pt idx="9">
                  <c:v>2005-2006</c:v>
                </c:pt>
                <c:pt idx="10">
                  <c:v>2006-2007</c:v>
                </c:pt>
                <c:pt idx="11">
                  <c:v>2007-2008</c:v>
                </c:pt>
                <c:pt idx="12">
                  <c:v>2008-2009</c:v>
                </c:pt>
                <c:pt idx="13">
                  <c:v>2009-2010</c:v>
                </c:pt>
                <c:pt idx="14">
                  <c:v>2010-2011</c:v>
                </c:pt>
                <c:pt idx="15">
                  <c:v>2011-2012</c:v>
                </c:pt>
                <c:pt idx="16">
                  <c:v>2012-2013</c:v>
                </c:pt>
                <c:pt idx="17">
                  <c:v>2013-2014</c:v>
                </c:pt>
                <c:pt idx="18">
                  <c:v>2014-2015</c:v>
                </c:pt>
                <c:pt idx="19">
                  <c:v>2015-2016</c:v>
                </c:pt>
                <c:pt idx="20">
                  <c:v>2016-2017</c:v>
                </c:pt>
                <c:pt idx="21">
                  <c:v>2017-2018</c:v>
                </c:pt>
                <c:pt idx="22">
                  <c:v>2018-2019</c:v>
                </c:pt>
              </c:strCache>
            </c:strRef>
          </c:cat>
          <c:val>
            <c:numRef>
              <c:f>'etat des PFEs'!$B$4:$X$4</c:f>
              <c:numCache>
                <c:formatCode>General</c:formatCode>
                <c:ptCount val="23"/>
                <c:pt idx="0">
                  <c:v>0</c:v>
                </c:pt>
                <c:pt idx="1">
                  <c:v>0</c:v>
                </c:pt>
                <c:pt idx="2">
                  <c:v>4</c:v>
                </c:pt>
                <c:pt idx="3">
                  <c:v>0</c:v>
                </c:pt>
                <c:pt idx="4">
                  <c:v>8</c:v>
                </c:pt>
                <c:pt idx="5">
                  <c:v>8</c:v>
                </c:pt>
                <c:pt idx="6">
                  <c:v>9</c:v>
                </c:pt>
                <c:pt idx="7">
                  <c:v>22</c:v>
                </c:pt>
                <c:pt idx="8">
                  <c:v>18</c:v>
                </c:pt>
                <c:pt idx="9">
                  <c:v>15</c:v>
                </c:pt>
                <c:pt idx="10">
                  <c:v>41</c:v>
                </c:pt>
                <c:pt idx="11">
                  <c:v>60</c:v>
                </c:pt>
                <c:pt idx="12">
                  <c:v>73</c:v>
                </c:pt>
                <c:pt idx="13">
                  <c:v>48</c:v>
                </c:pt>
                <c:pt idx="14">
                  <c:v>55</c:v>
                </c:pt>
                <c:pt idx="15">
                  <c:v>42</c:v>
                </c:pt>
                <c:pt idx="16">
                  <c:v>67</c:v>
                </c:pt>
                <c:pt idx="17">
                  <c:v>66</c:v>
                </c:pt>
                <c:pt idx="18">
                  <c:v>53</c:v>
                </c:pt>
                <c:pt idx="19">
                  <c:v>39</c:v>
                </c:pt>
                <c:pt idx="20">
                  <c:v>35</c:v>
                </c:pt>
                <c:pt idx="21">
                  <c:v>55</c:v>
                </c:pt>
                <c:pt idx="22">
                  <c:v>49</c:v>
                </c:pt>
              </c:numCache>
            </c:numRef>
          </c:val>
          <c:extLst>
            <c:ext xmlns:c16="http://schemas.microsoft.com/office/drawing/2014/chart" uri="{C3380CC4-5D6E-409C-BE32-E72D297353CC}">
              <c16:uniqueId val="{00000001-782A-42C6-845A-BACDCA89D3B3}"/>
            </c:ext>
          </c:extLst>
        </c:ser>
        <c:dLbls>
          <c:dLblPos val="inEnd"/>
          <c:showLegendKey val="0"/>
          <c:showVal val="1"/>
          <c:showCatName val="0"/>
          <c:showSerName val="0"/>
          <c:showPercent val="0"/>
          <c:showBubbleSize val="0"/>
        </c:dLbls>
        <c:gapWidth val="65"/>
        <c:axId val="668115432"/>
        <c:axId val="668113136"/>
      </c:barChart>
      <c:catAx>
        <c:axId val="66811543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fr-TN"/>
          </a:p>
        </c:txPr>
        <c:crossAx val="668113136"/>
        <c:crosses val="autoZero"/>
        <c:auto val="1"/>
        <c:lblAlgn val="ctr"/>
        <c:lblOffset val="100"/>
        <c:noMultiLvlLbl val="0"/>
      </c:catAx>
      <c:valAx>
        <c:axId val="66811313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68115432"/>
        <c:crosses val="autoZero"/>
        <c:crossBetween val="between"/>
      </c:valAx>
      <c:spPr>
        <a:noFill/>
        <a:ln w="25400">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fr-T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T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0.2371</cdr:x>
      <cdr:y>0.03885</cdr:y>
    </cdr:from>
    <cdr:to>
      <cdr:x>0.74206</cdr:x>
      <cdr:y>0.16115</cdr:y>
    </cdr:to>
    <cdr:sp macro="" textlink="">
      <cdr:nvSpPr>
        <cdr:cNvPr id="2" name="ZoneTexte 1"/>
        <cdr:cNvSpPr txBox="1"/>
      </cdr:nvSpPr>
      <cdr:spPr>
        <a:xfrm xmlns:a="http://schemas.openxmlformats.org/drawingml/2006/main">
          <a:off x="2276475" y="257177"/>
          <a:ext cx="4848226" cy="80962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fr-FR" sz="2000" baseline="0"/>
            <a:t>Number of PFE per Country</a:t>
          </a:r>
        </a:p>
        <a:p xmlns:a="http://schemas.openxmlformats.org/drawingml/2006/main">
          <a:endParaRPr lang="fr-FR"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ABEF1-5A02-4524-9028-432CA5DBC7B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80FFC8B-5525-40FF-9268-2EDF3FEBA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007E0E9-26E4-4F2B-AB3B-B8B32FBF2BE5}"/>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C1DB721B-D97E-4158-99C3-59023823E8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7206B4-2C36-4D59-BE59-D130BEA1C2FB}"/>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284076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75096-5A5F-4C3F-9374-C7BC6A8BD08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6A53291-3186-4BDF-877B-EE83F058859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0785AD-FD9D-4CFF-934A-70505091C8BC}"/>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A666EAB2-0B83-49D6-9D8C-7CD05A13D1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A185A8A-5F63-4EBD-9BB8-E7A2E0C72148}"/>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319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5D80501-2392-4214-B764-BC5BE1637F5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AFEC9B-9ACB-490B-BBD6-E26CC800B43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832773-C959-4639-B7EB-3838EBB4BA8A}"/>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A51FAEDB-4D1A-446B-9B4D-123FB0487A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1D2E36-A8CE-41A3-91D1-666ADDE1443B}"/>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271462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rgbClr val="FFFFFF">
            <a:alpha val="95294"/>
          </a:srgb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87704B-6526-4B0B-B17B-5B7319D1807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3D94182-4162-4D58-98C1-7324736B549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25ABE4-0133-4D32-8075-48E66638BD5E}"/>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AFC70DA5-1BED-4155-B269-0F0F63F356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6E3D12-5671-4038-816E-54EA706C5ADA}"/>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38431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892CD2-480A-4C43-923E-BA78AE3F3E8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B1CD9BC-CF5B-4150-B394-DF6452047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11A6558-DBD7-41BE-9DA9-AC893CAC39DA}"/>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56846610-7534-46AD-BE44-7827D66748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A06DAC-EFA1-4A4A-A3B7-5BD3DA3817D9}"/>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428926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3B9C-4142-49C4-8993-A626C6BDF4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A28780C-8D2B-4BF0-8FEE-4BE78836947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97F4F48-D154-44C0-A0DD-316F9FA9C92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FFCCD9A-FDBF-4BFF-A9D3-0F84B6022765}"/>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6" name="Espace réservé du pied de page 5">
            <a:extLst>
              <a:ext uri="{FF2B5EF4-FFF2-40B4-BE49-F238E27FC236}">
                <a16:creationId xmlns:a16="http://schemas.microsoft.com/office/drawing/2014/main" id="{93C33CD8-9D04-4D22-8CA6-4A2AF4FA96D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83E6E4A-8218-4D0C-856D-DD70DF3C42E5}"/>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215811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2A21D-F171-4D0E-96E7-2E65F0CCEB5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FD8D98A-5FB7-406D-9658-77B69127F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834C423-1241-4432-8994-938EC7137B6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07F35CB-ADD1-4E15-9D77-1747DA289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A4CF372-D14F-4DDE-9A8E-BAE0C020564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A720E5E-9A33-4DAA-826C-1510702ECEA3}"/>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8" name="Espace réservé du pied de page 7">
            <a:extLst>
              <a:ext uri="{FF2B5EF4-FFF2-40B4-BE49-F238E27FC236}">
                <a16:creationId xmlns:a16="http://schemas.microsoft.com/office/drawing/2014/main" id="{29389E27-8FE7-4E9E-BC84-E1F3A158EC8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C415B64-C318-4610-B93C-86028ACF445D}"/>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231620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1CFF7-8DCD-42C3-B74E-857A50C6CE5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B78268D-B05F-4ED6-BCE0-F25C3BD68337}"/>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4" name="Espace réservé du pied de page 3">
            <a:extLst>
              <a:ext uri="{FF2B5EF4-FFF2-40B4-BE49-F238E27FC236}">
                <a16:creationId xmlns:a16="http://schemas.microsoft.com/office/drawing/2014/main" id="{4A6D8EEA-7976-4F72-8AD0-40BABCD57ED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8690CF6-ED87-488D-BCD9-AD29BF1FCBEC}"/>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420257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1FB8664-D6F3-4C9F-8DA6-A92D4329BBF1}"/>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3" name="Espace réservé du pied de page 2">
            <a:extLst>
              <a:ext uri="{FF2B5EF4-FFF2-40B4-BE49-F238E27FC236}">
                <a16:creationId xmlns:a16="http://schemas.microsoft.com/office/drawing/2014/main" id="{C31FBAE8-DCA8-469F-959D-58823250CA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FD3F857-EC30-4F67-A3B2-796D9F9DC101}"/>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55160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C9A6A-0F49-4071-9D03-C0AA3B020B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DC152BD-D8A2-4DB5-99BC-FA3576402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F6F3BC6-8F1A-4149-9256-FA2865C31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8BAE633-5F8D-4260-A363-0CF162E6B968}"/>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6" name="Espace réservé du pied de page 5">
            <a:extLst>
              <a:ext uri="{FF2B5EF4-FFF2-40B4-BE49-F238E27FC236}">
                <a16:creationId xmlns:a16="http://schemas.microsoft.com/office/drawing/2014/main" id="{DB751781-3082-4996-BA97-37389426A23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1C126D-E171-4FF9-A17D-B3093BA5D086}"/>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273184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26CFE-75E4-4796-B80B-75EA4BAF28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FDA9E1A-965E-4D56-8F4C-3BFBA2C578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F027456-740A-45BC-8A66-33205B9CF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C07953B-0A49-4F3F-907D-588826FAB699}"/>
              </a:ext>
            </a:extLst>
          </p:cNvPr>
          <p:cNvSpPr>
            <a:spLocks noGrp="1"/>
          </p:cNvSpPr>
          <p:nvPr>
            <p:ph type="dt" sz="half" idx="10"/>
          </p:nvPr>
        </p:nvSpPr>
        <p:spPr/>
        <p:txBody>
          <a:bodyPr/>
          <a:lstStyle/>
          <a:p>
            <a:fld id="{8313387E-B48A-48AA-A1E2-3DB6F6EE405C}" type="datetimeFigureOut">
              <a:rPr lang="fr-FR" smtClean="0"/>
              <a:t>16/04/2024</a:t>
            </a:fld>
            <a:endParaRPr lang="fr-FR"/>
          </a:p>
        </p:txBody>
      </p:sp>
      <p:sp>
        <p:nvSpPr>
          <p:cNvPr id="6" name="Espace réservé du pied de page 5">
            <a:extLst>
              <a:ext uri="{FF2B5EF4-FFF2-40B4-BE49-F238E27FC236}">
                <a16:creationId xmlns:a16="http://schemas.microsoft.com/office/drawing/2014/main" id="{16F6FB14-C87A-4D6C-A23A-1F0756B478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06267A-D92A-47D3-9435-C651318069DF}"/>
              </a:ext>
            </a:extLst>
          </p:cNvPr>
          <p:cNvSpPr>
            <a:spLocks noGrp="1"/>
          </p:cNvSpPr>
          <p:nvPr>
            <p:ph type="sldNum" sz="quarter" idx="12"/>
          </p:nvPr>
        </p:nvSpPr>
        <p:spPr/>
        <p:txBody>
          <a:bodyPr/>
          <a:lstStyle/>
          <a:p>
            <a:fld id="{94B958BB-9EE9-492C-BCEB-B3D2032CF6F6}" type="slidenum">
              <a:rPr lang="fr-FR" smtClean="0"/>
              <a:t>‹N°›</a:t>
            </a:fld>
            <a:endParaRPr lang="fr-FR"/>
          </a:p>
        </p:txBody>
      </p:sp>
    </p:spTree>
    <p:extLst>
      <p:ext uri="{BB962C8B-B14F-4D97-AF65-F5344CB8AC3E}">
        <p14:creationId xmlns:p14="http://schemas.microsoft.com/office/powerpoint/2010/main" val="156045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6290BCF-5125-4516-A0C7-BEF0405C6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36356C7-8037-4CD8-A9F2-09B43DFB0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060147-A7DC-4951-BA4C-08B299891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3387E-B48A-48AA-A1E2-3DB6F6EE405C}" type="datetimeFigureOut">
              <a:rPr lang="fr-FR" smtClean="0"/>
              <a:t>16/04/2024</a:t>
            </a:fld>
            <a:endParaRPr lang="fr-FR"/>
          </a:p>
        </p:txBody>
      </p:sp>
      <p:sp>
        <p:nvSpPr>
          <p:cNvPr id="5" name="Espace réservé du pied de page 4">
            <a:extLst>
              <a:ext uri="{FF2B5EF4-FFF2-40B4-BE49-F238E27FC236}">
                <a16:creationId xmlns:a16="http://schemas.microsoft.com/office/drawing/2014/main" id="{98EC8EBD-0449-4F0C-BA1F-5E7B55484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A7A134A-C2B0-4395-80DD-BDB634C25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958BB-9EE9-492C-BCEB-B3D2032CF6F6}" type="slidenum">
              <a:rPr lang="fr-FR" smtClean="0"/>
              <a:t>‹N°›</a:t>
            </a:fld>
            <a:endParaRPr lang="fr-FR"/>
          </a:p>
        </p:txBody>
      </p:sp>
    </p:spTree>
    <p:extLst>
      <p:ext uri="{BB962C8B-B14F-4D97-AF65-F5344CB8AC3E}">
        <p14:creationId xmlns:p14="http://schemas.microsoft.com/office/powerpoint/2010/main" val="2757594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81158" y="1493949"/>
            <a:ext cx="8501122" cy="2586989"/>
          </a:xfrm>
        </p:spPr>
        <p:txBody>
          <a:bodyPr>
            <a:normAutofit/>
          </a:bodyPr>
          <a:lstStyle/>
          <a:p>
            <a:br>
              <a:rPr lang="fr-FR" sz="3600" dirty="0">
                <a:solidFill>
                  <a:srgbClr val="0070C0"/>
                </a:solidFill>
              </a:rPr>
            </a:br>
            <a:r>
              <a:rPr lang="fr-FR" sz="3200" dirty="0">
                <a:solidFill>
                  <a:srgbClr val="0070C0"/>
                </a:solidFill>
              </a:rPr>
              <a:t>E</a:t>
            </a:r>
            <a:r>
              <a:rPr lang="fr-FR" sz="3200" dirty="0"/>
              <a:t>cole </a:t>
            </a:r>
            <a:r>
              <a:rPr lang="fr-FR" sz="3200" dirty="0">
                <a:solidFill>
                  <a:srgbClr val="0070C0"/>
                </a:solidFill>
              </a:rPr>
              <a:t>N</a:t>
            </a:r>
            <a:r>
              <a:rPr lang="fr-FR" sz="3200" dirty="0"/>
              <a:t>ationale des </a:t>
            </a:r>
            <a:r>
              <a:rPr lang="fr-FR" sz="3200" dirty="0">
                <a:solidFill>
                  <a:srgbClr val="0070C0"/>
                </a:solidFill>
              </a:rPr>
              <a:t>S</a:t>
            </a:r>
            <a:r>
              <a:rPr lang="fr-FR" sz="3200" dirty="0"/>
              <a:t>ciences de l’</a:t>
            </a:r>
            <a:r>
              <a:rPr lang="fr-FR" sz="3200" dirty="0">
                <a:solidFill>
                  <a:srgbClr val="0070C0"/>
                </a:solidFill>
              </a:rPr>
              <a:t>I</a:t>
            </a:r>
            <a:r>
              <a:rPr lang="fr-FR" sz="3200" dirty="0"/>
              <a:t>nformatique</a:t>
            </a:r>
            <a:br>
              <a:rPr lang="fr-FR" sz="3200" dirty="0"/>
            </a:br>
            <a:r>
              <a:rPr lang="fr-FR" sz="3200" i="1" dirty="0">
                <a:solidFill>
                  <a:schemeClr val="tx2">
                    <a:lumMod val="40000"/>
                    <a:lumOff val="60000"/>
                  </a:schemeClr>
                </a:solidFill>
              </a:rPr>
              <a:t>National </a:t>
            </a:r>
            <a:r>
              <a:rPr lang="fr-FR" sz="3200" i="1" dirty="0" err="1">
                <a:solidFill>
                  <a:schemeClr val="tx2">
                    <a:lumMod val="40000"/>
                    <a:lumOff val="60000"/>
                  </a:schemeClr>
                </a:solidFill>
              </a:rPr>
              <a:t>School</a:t>
            </a:r>
            <a:r>
              <a:rPr lang="fr-FR" sz="3200" i="1" dirty="0">
                <a:solidFill>
                  <a:schemeClr val="tx2">
                    <a:lumMod val="40000"/>
                    <a:lumOff val="60000"/>
                  </a:schemeClr>
                </a:solidFill>
              </a:rPr>
              <a:t> of Computer Sciences</a:t>
            </a:r>
            <a:br>
              <a:rPr lang="fr-FR" sz="3200" i="1" dirty="0">
                <a:solidFill>
                  <a:schemeClr val="tx2">
                    <a:lumMod val="40000"/>
                    <a:lumOff val="60000"/>
                  </a:schemeClr>
                </a:solidFill>
              </a:rPr>
            </a:br>
            <a:br>
              <a:rPr lang="fr-FR" sz="3200" i="1" dirty="0">
                <a:solidFill>
                  <a:schemeClr val="tx2">
                    <a:lumMod val="40000"/>
                    <a:lumOff val="60000"/>
                  </a:schemeClr>
                </a:solidFill>
              </a:rPr>
            </a:br>
            <a:r>
              <a:rPr lang="fr-FR" sz="3200" i="1" dirty="0">
                <a:solidFill>
                  <a:schemeClr val="tx2">
                    <a:lumMod val="40000"/>
                    <a:lumOff val="60000"/>
                  </a:schemeClr>
                </a:solidFill>
              </a:rPr>
              <a:t>Depuis </a:t>
            </a:r>
            <a:r>
              <a:rPr lang="fr-FR" sz="3200" b="1" i="1" dirty="0">
                <a:solidFill>
                  <a:srgbClr val="FF0000"/>
                </a:solidFill>
              </a:rPr>
              <a:t>1984</a:t>
            </a:r>
            <a:endParaRPr lang="fr-FR" sz="3600" b="1" i="1" dirty="0">
              <a:solidFill>
                <a:srgbClr val="FF0000"/>
              </a:solidFill>
            </a:endParaRPr>
          </a:p>
        </p:txBody>
      </p:sp>
      <p:sp>
        <p:nvSpPr>
          <p:cNvPr id="3" name="Sous-titre 2"/>
          <p:cNvSpPr>
            <a:spLocks noGrp="1"/>
          </p:cNvSpPr>
          <p:nvPr>
            <p:ph type="subTitle" idx="1"/>
          </p:nvPr>
        </p:nvSpPr>
        <p:spPr>
          <a:xfrm>
            <a:off x="520505" y="4529063"/>
            <a:ext cx="11366695" cy="1266825"/>
          </a:xfrm>
        </p:spPr>
        <p:txBody>
          <a:bodyPr>
            <a:normAutofit/>
          </a:bodyPr>
          <a:lstStyle/>
          <a:p>
            <a:r>
              <a:rPr lang="fr-FR" sz="6600" dirty="0">
                <a:solidFill>
                  <a:srgbClr val="0000FF"/>
                </a:solidFill>
                <a:latin typeface="times new roman, serif"/>
              </a:rPr>
              <a:t>E</a:t>
            </a:r>
            <a:r>
              <a:rPr lang="fr-FR" sz="3200" dirty="0">
                <a:solidFill>
                  <a:srgbClr val="FF0000"/>
                </a:solidFill>
                <a:latin typeface="Arial" panose="020B0604020202020204" pitchFamily="34" charset="0"/>
              </a:rPr>
              <a:t>xcellence</a:t>
            </a:r>
            <a:r>
              <a:rPr lang="fr-FR" sz="3200" dirty="0">
                <a:latin typeface="Arial" panose="020B0604020202020204" pitchFamily="34" charset="0"/>
              </a:rPr>
              <a:t>, </a:t>
            </a:r>
            <a:r>
              <a:rPr lang="fr-FR" sz="6600" dirty="0">
                <a:solidFill>
                  <a:srgbClr val="0000FF"/>
                </a:solidFill>
                <a:latin typeface="times new roman, serif"/>
              </a:rPr>
              <a:t>N</a:t>
            </a:r>
            <a:r>
              <a:rPr lang="fr-FR" sz="3200" dirty="0">
                <a:solidFill>
                  <a:srgbClr val="FF0000"/>
                </a:solidFill>
                <a:latin typeface="Arial" panose="020B0604020202020204" pitchFamily="34" charset="0"/>
              </a:rPr>
              <a:t>etworking</a:t>
            </a:r>
            <a:r>
              <a:rPr lang="fr-FR" sz="3200" dirty="0">
                <a:solidFill>
                  <a:srgbClr val="0000FF"/>
                </a:solidFill>
                <a:latin typeface="Arial" panose="020B0604020202020204" pitchFamily="34" charset="0"/>
              </a:rPr>
              <a:t>, </a:t>
            </a:r>
            <a:r>
              <a:rPr lang="fr-FR" sz="6600" dirty="0" err="1">
                <a:solidFill>
                  <a:srgbClr val="0000FF"/>
                </a:solidFill>
                <a:latin typeface="times new roman, serif"/>
              </a:rPr>
              <a:t>S</a:t>
            </a:r>
            <a:r>
              <a:rPr lang="fr-FR" sz="3200" dirty="0" err="1">
                <a:solidFill>
                  <a:srgbClr val="FF0000"/>
                </a:solidFill>
                <a:latin typeface="Arial" panose="020B0604020202020204" pitchFamily="34" charset="0"/>
              </a:rPr>
              <a:t>ustainability</a:t>
            </a:r>
            <a:r>
              <a:rPr lang="fr-FR" sz="3200" dirty="0">
                <a:latin typeface="Arial" panose="020B0604020202020204" pitchFamily="34" charset="0"/>
              </a:rPr>
              <a:t>, </a:t>
            </a:r>
            <a:r>
              <a:rPr lang="fr-FR" sz="6600" dirty="0">
                <a:solidFill>
                  <a:srgbClr val="0000FF"/>
                </a:solidFill>
                <a:latin typeface="times new roman, serif"/>
              </a:rPr>
              <a:t>I</a:t>
            </a:r>
            <a:r>
              <a:rPr lang="fr-FR" sz="3200" dirty="0">
                <a:solidFill>
                  <a:srgbClr val="FF0000"/>
                </a:solidFill>
                <a:latin typeface="Arial" panose="020B0604020202020204" pitchFamily="34" charset="0"/>
              </a:rPr>
              <a:t>nnovation</a:t>
            </a:r>
            <a:endParaRPr lang="fr-FR" sz="3200" dirty="0">
              <a:solidFill>
                <a:srgbClr val="FF0000"/>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
            <a:ext cx="2528888" cy="12668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115386"/>
            <a:ext cx="810078" cy="1378563"/>
          </a:xfrm>
          <a:prstGeom prst="rect">
            <a:avLst/>
          </a:prstGeom>
        </p:spPr>
      </p:pic>
      <p:sp>
        <p:nvSpPr>
          <p:cNvPr id="6" name="ZoneTexte 5"/>
          <p:cNvSpPr txBox="1"/>
          <p:nvPr/>
        </p:nvSpPr>
        <p:spPr>
          <a:xfrm>
            <a:off x="3952860" y="1357299"/>
            <a:ext cx="4857784" cy="584775"/>
          </a:xfrm>
          <a:prstGeom prst="rect">
            <a:avLst/>
          </a:prstGeom>
          <a:noFill/>
        </p:spPr>
        <p:txBody>
          <a:bodyPr wrap="square" rtlCol="0">
            <a:spAutoFit/>
          </a:bodyPr>
          <a:lstStyle/>
          <a:p>
            <a:pPr algn="ctr"/>
            <a:r>
              <a:rPr lang="ar-TN" sz="3200" b="1" dirty="0">
                <a:solidFill>
                  <a:schemeClr val="tx2">
                    <a:lumMod val="60000"/>
                    <a:lumOff val="40000"/>
                  </a:schemeClr>
                </a:solidFill>
              </a:rPr>
              <a:t>المدرسة الوطنية لعلوم الإعلامية</a:t>
            </a:r>
            <a:endParaRPr lang="fr-FR" sz="3200" dirty="0">
              <a:solidFill>
                <a:schemeClr val="tx2">
                  <a:lumMod val="60000"/>
                  <a:lumOff val="40000"/>
                </a:schemeClr>
              </a:solidFill>
            </a:endParaRPr>
          </a:p>
        </p:txBody>
      </p:sp>
      <p:sp>
        <p:nvSpPr>
          <p:cNvPr id="7" name="ZoneTexte 6"/>
          <p:cNvSpPr txBox="1"/>
          <p:nvPr/>
        </p:nvSpPr>
        <p:spPr>
          <a:xfrm>
            <a:off x="3742007" y="357166"/>
            <a:ext cx="5627076" cy="707886"/>
          </a:xfrm>
          <a:prstGeom prst="rect">
            <a:avLst/>
          </a:prstGeom>
          <a:noFill/>
        </p:spPr>
        <p:txBody>
          <a:bodyPr wrap="square" rtlCol="0">
            <a:spAutoFit/>
          </a:bodyPr>
          <a:lstStyle/>
          <a:p>
            <a:pPr algn="ctr"/>
            <a:r>
              <a:rPr lang="fr-FR" sz="4000" dirty="0">
                <a:solidFill>
                  <a:srgbClr val="0070C0"/>
                </a:solidFill>
              </a:rPr>
              <a:t>L’</a:t>
            </a:r>
            <a:r>
              <a:rPr lang="fr-FR" sz="4000" b="1" dirty="0">
                <a:solidFill>
                  <a:srgbClr val="0070C0"/>
                </a:solidFill>
              </a:rPr>
              <a:t>ENSI </a:t>
            </a:r>
            <a:r>
              <a:rPr lang="fr-FR" sz="4000" dirty="0">
                <a:solidFill>
                  <a:srgbClr val="0070C0"/>
                </a:solidFill>
              </a:rPr>
              <a:t>fête ses </a:t>
            </a:r>
            <a:r>
              <a:rPr lang="fr-FR" sz="4000" b="1" dirty="0">
                <a:solidFill>
                  <a:srgbClr val="FF0000"/>
                </a:solidFill>
              </a:rPr>
              <a:t>40 ans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0D51A1-E3CA-D3B1-91CC-F5D200652D4B}"/>
              </a:ext>
            </a:extLst>
          </p:cNvPr>
          <p:cNvSpPr>
            <a:spLocks noGrp="1"/>
          </p:cNvSpPr>
          <p:nvPr>
            <p:ph type="title"/>
          </p:nvPr>
        </p:nvSpPr>
        <p:spPr/>
        <p:txBody>
          <a:bodyPr/>
          <a:lstStyle/>
          <a:p>
            <a:endParaRPr lang="fr-TN"/>
          </a:p>
        </p:txBody>
      </p:sp>
      <p:graphicFrame>
        <p:nvGraphicFramePr>
          <p:cNvPr id="4" name="Espace réservé du contenu 3">
            <a:extLst>
              <a:ext uri="{FF2B5EF4-FFF2-40B4-BE49-F238E27FC236}">
                <a16:creationId xmlns:a16="http://schemas.microsoft.com/office/drawing/2014/main" id="{7E441C3F-4F20-C9A0-FC1D-465825FF2755}"/>
              </a:ext>
            </a:extLst>
          </p:cNvPr>
          <p:cNvGraphicFramePr>
            <a:graphicFrameLocks noGrp="1"/>
          </p:cNvGraphicFramePr>
          <p:nvPr>
            <p:ph idx="1"/>
            <p:extLst>
              <p:ext uri="{D42A27DB-BD31-4B8C-83A1-F6EECF244321}">
                <p14:modId xmlns:p14="http://schemas.microsoft.com/office/powerpoint/2010/main" val="458067797"/>
              </p:ext>
            </p:extLst>
          </p:nvPr>
        </p:nvGraphicFramePr>
        <p:xfrm>
          <a:off x="1818640" y="1825625"/>
          <a:ext cx="9535160" cy="39249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953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1DCDB-A10A-4CC1-945B-500FF485ADF7}"/>
              </a:ext>
            </a:extLst>
          </p:cNvPr>
          <p:cNvSpPr>
            <a:spLocks noGrp="1"/>
          </p:cNvSpPr>
          <p:nvPr>
            <p:ph type="title"/>
          </p:nvPr>
        </p:nvSpPr>
        <p:spPr/>
        <p:txBody>
          <a:bodyPr>
            <a:normAutofit/>
          </a:bodyPr>
          <a:lstStyle/>
          <a:p>
            <a:r>
              <a:rPr lang="fr-FR" sz="4000" dirty="0"/>
              <a:t>Les </a:t>
            </a:r>
            <a:r>
              <a:rPr lang="fr-FR" sz="4000" dirty="0" err="1"/>
              <a:t>PFEs</a:t>
            </a:r>
            <a:r>
              <a:rPr lang="fr-FR" sz="4000" dirty="0"/>
              <a:t> en Tunisie</a:t>
            </a:r>
            <a:r>
              <a:rPr lang="fr-FR" sz="4000" baseline="0" dirty="0"/>
              <a:t> et à l’étranger de 1997 à 2019</a:t>
            </a:r>
            <a:r>
              <a:rPr lang="fr-FR" sz="4000" dirty="0"/>
              <a:t> </a:t>
            </a:r>
          </a:p>
        </p:txBody>
      </p:sp>
      <p:graphicFrame>
        <p:nvGraphicFramePr>
          <p:cNvPr id="4" name="Espace réservé du contenu 3">
            <a:extLst>
              <a:ext uri="{FF2B5EF4-FFF2-40B4-BE49-F238E27FC236}">
                <a16:creationId xmlns:a16="http://schemas.microsoft.com/office/drawing/2014/main" id="{C597740D-6229-4313-A69A-9BA0D55712AC}"/>
              </a:ext>
            </a:extLst>
          </p:cNvPr>
          <p:cNvGraphicFramePr>
            <a:graphicFrameLocks noGrp="1"/>
          </p:cNvGraphicFramePr>
          <p:nvPr>
            <p:ph idx="1"/>
            <p:extLst>
              <p:ext uri="{D42A27DB-BD31-4B8C-83A1-F6EECF244321}">
                <p14:modId xmlns:p14="http://schemas.microsoft.com/office/powerpoint/2010/main" val="3209865954"/>
              </p:ext>
            </p:extLst>
          </p:nvPr>
        </p:nvGraphicFramePr>
        <p:xfrm>
          <a:off x="239151" y="1690688"/>
          <a:ext cx="11633981" cy="48021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825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1CFA4F-22D7-4FC6-ABB7-DAB4EE6E1750}"/>
              </a:ext>
            </a:extLst>
          </p:cNvPr>
          <p:cNvSpPr>
            <a:spLocks noGrp="1"/>
          </p:cNvSpPr>
          <p:nvPr>
            <p:ph type="title"/>
          </p:nvPr>
        </p:nvSpPr>
        <p:spPr/>
        <p:txBody>
          <a:bodyPr/>
          <a:lstStyle/>
          <a:p>
            <a:endParaRPr lang="fr-TN"/>
          </a:p>
        </p:txBody>
      </p:sp>
      <p:sp>
        <p:nvSpPr>
          <p:cNvPr id="3" name="Espace réservé du contenu 2">
            <a:extLst>
              <a:ext uri="{FF2B5EF4-FFF2-40B4-BE49-F238E27FC236}">
                <a16:creationId xmlns:a16="http://schemas.microsoft.com/office/drawing/2014/main" id="{1E97F154-281C-E2DC-0CAE-5C546E372697}"/>
              </a:ext>
            </a:extLst>
          </p:cNvPr>
          <p:cNvSpPr>
            <a:spLocks noGrp="1"/>
          </p:cNvSpPr>
          <p:nvPr>
            <p:ph idx="1"/>
          </p:nvPr>
        </p:nvSpPr>
        <p:spPr/>
        <p:txBody>
          <a:bodyPr/>
          <a:lstStyle/>
          <a:p>
            <a:endParaRPr lang="fr-TN"/>
          </a:p>
        </p:txBody>
      </p:sp>
    </p:spTree>
    <p:extLst>
      <p:ext uri="{BB962C8B-B14F-4D97-AF65-F5344CB8AC3E}">
        <p14:creationId xmlns:p14="http://schemas.microsoft.com/office/powerpoint/2010/main" val="391324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a:extLst>
              <a:ext uri="{FF2B5EF4-FFF2-40B4-BE49-F238E27FC236}">
                <a16:creationId xmlns:a16="http://schemas.microsoft.com/office/drawing/2014/main" id="{3428E788-290A-4647-F657-97406F7D8417}"/>
              </a:ext>
            </a:extLst>
          </p:cNvPr>
          <p:cNvGraphicFramePr>
            <a:graphicFrameLocks/>
          </p:cNvGraphicFramePr>
          <p:nvPr>
            <p:extLst>
              <p:ext uri="{D42A27DB-BD31-4B8C-83A1-F6EECF244321}">
                <p14:modId xmlns:p14="http://schemas.microsoft.com/office/powerpoint/2010/main" val="274953828"/>
              </p:ext>
            </p:extLst>
          </p:nvPr>
        </p:nvGraphicFramePr>
        <p:xfrm>
          <a:off x="1747520" y="1526289"/>
          <a:ext cx="10010243" cy="4427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804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6D382-5F1E-6B2B-3847-45E7C809E6B0}"/>
              </a:ext>
            </a:extLst>
          </p:cNvPr>
          <p:cNvSpPr>
            <a:spLocks noGrp="1"/>
          </p:cNvSpPr>
          <p:nvPr>
            <p:ph type="title"/>
          </p:nvPr>
        </p:nvSpPr>
        <p:spPr/>
        <p:txBody>
          <a:bodyPr/>
          <a:lstStyle/>
          <a:p>
            <a:r>
              <a:rPr lang="fr-FR" dirty="0"/>
              <a:t>Main </a:t>
            </a:r>
            <a:r>
              <a:rPr lang="fr-FR" dirty="0" err="1"/>
              <a:t>operational</a:t>
            </a:r>
            <a:r>
              <a:rPr lang="fr-FR" dirty="0"/>
              <a:t> exchange and double diplomation </a:t>
            </a:r>
            <a:r>
              <a:rPr lang="fr-FR" dirty="0" err="1"/>
              <a:t>agreements</a:t>
            </a:r>
            <a:endParaRPr lang="fr-TN" dirty="0"/>
          </a:p>
        </p:txBody>
      </p:sp>
      <p:graphicFrame>
        <p:nvGraphicFramePr>
          <p:cNvPr id="8" name="Espace réservé du contenu 7">
            <a:extLst>
              <a:ext uri="{FF2B5EF4-FFF2-40B4-BE49-F238E27FC236}">
                <a16:creationId xmlns:a16="http://schemas.microsoft.com/office/drawing/2014/main" id="{0EDD36D5-3231-5846-5A2D-944BB1073B9A}"/>
              </a:ext>
            </a:extLst>
          </p:cNvPr>
          <p:cNvGraphicFramePr>
            <a:graphicFrameLocks noGrp="1"/>
          </p:cNvGraphicFramePr>
          <p:nvPr>
            <p:ph idx="1"/>
            <p:extLst>
              <p:ext uri="{D42A27DB-BD31-4B8C-83A1-F6EECF244321}">
                <p14:modId xmlns:p14="http://schemas.microsoft.com/office/powerpoint/2010/main" val="3947165164"/>
              </p:ext>
            </p:extLst>
          </p:nvPr>
        </p:nvGraphicFramePr>
        <p:xfrm>
          <a:off x="1573530" y="3016252"/>
          <a:ext cx="5123180" cy="2666871"/>
        </p:xfrm>
        <a:graphic>
          <a:graphicData uri="http://schemas.openxmlformats.org/drawingml/2006/table">
            <a:tbl>
              <a:tblPr/>
              <a:tblGrid>
                <a:gridCol w="2561590">
                  <a:extLst>
                    <a:ext uri="{9D8B030D-6E8A-4147-A177-3AD203B41FA5}">
                      <a16:colId xmlns:a16="http://schemas.microsoft.com/office/drawing/2014/main" val="1101406894"/>
                    </a:ext>
                  </a:extLst>
                </a:gridCol>
                <a:gridCol w="2561590">
                  <a:extLst>
                    <a:ext uri="{9D8B030D-6E8A-4147-A177-3AD203B41FA5}">
                      <a16:colId xmlns:a16="http://schemas.microsoft.com/office/drawing/2014/main" val="446802384"/>
                    </a:ext>
                  </a:extLst>
                </a:gridCol>
              </a:tblGrid>
              <a:tr h="296319">
                <a:tc>
                  <a:txBody>
                    <a:bodyPr/>
                    <a:lstStyle/>
                    <a:p>
                      <a:pPr>
                        <a:lnSpc>
                          <a:spcPct val="107000"/>
                        </a:lnSpc>
                      </a:pPr>
                      <a:r>
                        <a:rPr lang="fr-FR" sz="1200" kern="100">
                          <a:solidFill>
                            <a:srgbClr val="FF0000"/>
                          </a:solidFill>
                          <a:effectLst/>
                          <a:latin typeface="Times New Roman" panose="02020603050405020304" pitchFamily="18" charset="0"/>
                          <a:ea typeface="Calibri" panose="020F0502020204030204" pitchFamily="34" charset="0"/>
                          <a:cs typeface="Avenir Next LT Pro" panose="020B0504020202020204" pitchFamily="34" charset="0"/>
                        </a:rPr>
                        <a:t>Establishment</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kern="100">
                          <a:solidFill>
                            <a:srgbClr val="FF0000"/>
                          </a:solidFill>
                          <a:effectLst/>
                          <a:latin typeface="Times New Roman" panose="02020603050405020304" pitchFamily="18" charset="0"/>
                          <a:ea typeface="Calibri" panose="020F0502020204030204" pitchFamily="34" charset="0"/>
                          <a:cs typeface="Avenir Next LT Pro" panose="020B0504020202020204" pitchFamily="34" charset="0"/>
                        </a:rPr>
                        <a:t>Signature </a:t>
                      </a:r>
                      <a:r>
                        <a:rPr lang="fr-FR" sz="1200" kern="100">
                          <a:solidFill>
                            <a:srgbClr val="FFFFFF"/>
                          </a:solidFill>
                          <a:effectLst/>
                          <a:latin typeface="Times New Roman" panose="02020603050405020304" pitchFamily="18" charset="0"/>
                          <a:ea typeface="Calibri" panose="020F0502020204030204" pitchFamily="34" charset="0"/>
                          <a:cs typeface="Avenir Next LT Pro" panose="020B0504020202020204" pitchFamily="34" charset="0"/>
                        </a:rPr>
                        <a:t>Date</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3642733163"/>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IMT-TSP</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June 2009</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681183567"/>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Centrale Lyon</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November 2015-2019</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023308094"/>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ENSEIRB Matmeca</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2012-Fabruary 2018</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140870905"/>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IMT BS EVRY</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July 2019</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485668721"/>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University of PASSAU </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July 2019</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4160849800"/>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ENSIIE</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Fabruary2023</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303461678"/>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Université de Laval </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July 2022</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491629770"/>
                  </a:ext>
                </a:extLst>
              </a:tr>
              <a:tr h="296319">
                <a:tc>
                  <a:txBody>
                    <a:bodyPr/>
                    <a:lstStyle/>
                    <a:p>
                      <a:pPr>
                        <a:lnSpc>
                          <a:spcPct val="107000"/>
                        </a:lnSpc>
                      </a:pPr>
                      <a:r>
                        <a:rPr lang="fr-FR" sz="1200" b="1" kern="10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ESP Mauritanie </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tc>
                  <a:txBody>
                    <a:bodyPr/>
                    <a:lstStyle/>
                    <a:p>
                      <a:pPr>
                        <a:lnSpc>
                          <a:spcPct val="107000"/>
                        </a:lnSpc>
                      </a:pPr>
                      <a:r>
                        <a:rPr lang="fr-FR" sz="1200" b="1" kern="100" dirty="0">
                          <a:solidFill>
                            <a:srgbClr val="000000"/>
                          </a:solidFill>
                          <a:effectLst/>
                          <a:latin typeface="Times New Roman" panose="02020603050405020304" pitchFamily="18" charset="0"/>
                          <a:ea typeface="Calibri" panose="020F0502020204030204" pitchFamily="34" charset="0"/>
                          <a:cs typeface="Avenir Next LT Pro" panose="020B0504020202020204" pitchFamily="34" charset="0"/>
                        </a:rPr>
                        <a:t>November2022</a:t>
                      </a:r>
                      <a:endParaRPr lang="fr-TN" sz="1200" kern="100" dirty="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3163900543"/>
                  </a:ext>
                </a:extLst>
              </a:tr>
            </a:tbl>
          </a:graphicData>
        </a:graphic>
      </p:graphicFrame>
      <p:sp>
        <p:nvSpPr>
          <p:cNvPr id="9" name="Rectangle 3">
            <a:extLst>
              <a:ext uri="{FF2B5EF4-FFF2-40B4-BE49-F238E27FC236}">
                <a16:creationId xmlns:a16="http://schemas.microsoft.com/office/drawing/2014/main" id="{2920C697-742C-9EBE-0F68-BD44A3CAFE04}"/>
              </a:ext>
            </a:extLst>
          </p:cNvPr>
          <p:cNvSpPr>
            <a:spLocks noChangeArrowheads="1"/>
          </p:cNvSpPr>
          <p:nvPr/>
        </p:nvSpPr>
        <p:spPr bwMode="auto">
          <a:xfrm>
            <a:off x="1016000" y="1690688"/>
            <a:ext cx="891032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fr-TN" sz="12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Since 2009, ENSI has begun collaborating with international academic institutions, signing Double Degree agreements. The top-performing students are selected to pursue their studies abroad to obtain degrees from foreign institutions as well as from ENSI. We initially started with Double Degrees in Engineering, and since 2019, we have signed agreements for Double Degrees in Engineering/Master's with the University of Passau in Germany, IMT-BS in France and Laval University in Canada.</a:t>
            </a:r>
            <a:endParaRPr kumimoji="0" lang="en-US" altLang="fr-TN"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fr-TN" sz="11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We have also begun collaborating with the </a:t>
            </a:r>
            <a:r>
              <a:rPr kumimoji="0" lang="en-US" altLang="fr-TN" sz="11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Segoe UI" panose="020B0502040204020203" pitchFamily="34" charset="0"/>
              </a:rPr>
              <a:t>É</a:t>
            </a:r>
            <a:r>
              <a:rPr kumimoji="0" lang="en-US" altLang="fr-TN" sz="11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cole Sup</a:t>
            </a:r>
            <a:r>
              <a:rPr kumimoji="0" lang="en-US" altLang="fr-TN" sz="11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Segoe UI" panose="020B0502040204020203" pitchFamily="34" charset="0"/>
              </a:rPr>
              <a:t>é</a:t>
            </a:r>
            <a:r>
              <a:rPr kumimoji="0" lang="en-US" altLang="fr-TN" sz="11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rieure Polytechnique of Mauritania. In 2023, we signed an agreement for a Double Degree and Exchange program.</a:t>
            </a:r>
            <a:endParaRPr kumimoji="0" lang="en-US" altLang="fr-TN"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fr-TN"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The following table summarizes all the signed agreements.</a:t>
            </a:r>
            <a:endParaRPr kumimoji="0" lang="en-US" altLang="fr-TN"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fr-T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6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AFD84A91-6E86-8E6B-7BFA-BB956E3BAA74}"/>
              </a:ext>
            </a:extLst>
          </p:cNvPr>
          <p:cNvGraphicFramePr>
            <a:graphicFrameLocks noGrp="1"/>
          </p:cNvGraphicFramePr>
          <p:nvPr>
            <p:ph idx="1"/>
            <p:extLst>
              <p:ext uri="{D42A27DB-BD31-4B8C-83A1-F6EECF244321}">
                <p14:modId xmlns:p14="http://schemas.microsoft.com/office/powerpoint/2010/main" val="2347113238"/>
              </p:ext>
            </p:extLst>
          </p:nvPr>
        </p:nvGraphicFramePr>
        <p:xfrm>
          <a:off x="838199" y="1825625"/>
          <a:ext cx="3174507" cy="41135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phique 4">
            <a:extLst>
              <a:ext uri="{FF2B5EF4-FFF2-40B4-BE49-F238E27FC236}">
                <a16:creationId xmlns:a16="http://schemas.microsoft.com/office/drawing/2014/main" id="{0CDF4B0A-90F1-41B6-26EE-1B90070AB9C1}"/>
              </a:ext>
            </a:extLst>
          </p:cNvPr>
          <p:cNvGraphicFramePr/>
          <p:nvPr>
            <p:extLst>
              <p:ext uri="{D42A27DB-BD31-4B8C-83A1-F6EECF244321}">
                <p14:modId xmlns:p14="http://schemas.microsoft.com/office/powerpoint/2010/main" val="575116167"/>
              </p:ext>
            </p:extLst>
          </p:nvPr>
        </p:nvGraphicFramePr>
        <p:xfrm>
          <a:off x="4793942" y="922769"/>
          <a:ext cx="6559858" cy="50163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484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2B754-7160-6E45-D86B-02A0287CE8DC}"/>
              </a:ext>
            </a:extLst>
          </p:cNvPr>
          <p:cNvSpPr>
            <a:spLocks noGrp="1"/>
          </p:cNvSpPr>
          <p:nvPr>
            <p:ph type="title"/>
          </p:nvPr>
        </p:nvSpPr>
        <p:spPr/>
        <p:txBody>
          <a:bodyPr/>
          <a:lstStyle/>
          <a:p>
            <a:endParaRPr lang="fr-TN"/>
          </a:p>
        </p:txBody>
      </p:sp>
      <p:graphicFrame>
        <p:nvGraphicFramePr>
          <p:cNvPr id="4" name="Espace réservé du contenu 3">
            <a:extLst>
              <a:ext uri="{FF2B5EF4-FFF2-40B4-BE49-F238E27FC236}">
                <a16:creationId xmlns:a16="http://schemas.microsoft.com/office/drawing/2014/main" id="{3BF929B6-6F61-2973-EADF-5A3B5E952D06}"/>
              </a:ext>
            </a:extLst>
          </p:cNvPr>
          <p:cNvGraphicFramePr>
            <a:graphicFrameLocks noGrp="1"/>
          </p:cNvGraphicFramePr>
          <p:nvPr>
            <p:ph idx="1"/>
            <p:extLst>
              <p:ext uri="{D42A27DB-BD31-4B8C-83A1-F6EECF244321}">
                <p14:modId xmlns:p14="http://schemas.microsoft.com/office/powerpoint/2010/main" val="3408248795"/>
              </p:ext>
            </p:extLst>
          </p:nvPr>
        </p:nvGraphicFramePr>
        <p:xfrm>
          <a:off x="970032" y="2783840"/>
          <a:ext cx="2951728" cy="1468026"/>
        </p:xfrm>
        <a:graphic>
          <a:graphicData uri="http://schemas.openxmlformats.org/drawingml/2006/table">
            <a:tbl>
              <a:tblPr>
                <a:tableStyleId>{5C22544A-7EE6-4342-B048-85BDC9FD1C3A}</a:tableStyleId>
              </a:tblPr>
              <a:tblGrid>
                <a:gridCol w="1208862">
                  <a:extLst>
                    <a:ext uri="{9D8B030D-6E8A-4147-A177-3AD203B41FA5}">
                      <a16:colId xmlns:a16="http://schemas.microsoft.com/office/drawing/2014/main" val="3214638294"/>
                    </a:ext>
                  </a:extLst>
                </a:gridCol>
                <a:gridCol w="1742866">
                  <a:extLst>
                    <a:ext uri="{9D8B030D-6E8A-4147-A177-3AD203B41FA5}">
                      <a16:colId xmlns:a16="http://schemas.microsoft.com/office/drawing/2014/main" val="2559237094"/>
                    </a:ext>
                  </a:extLst>
                </a:gridCol>
              </a:tblGrid>
              <a:tr h="734013">
                <a:tc>
                  <a:txBody>
                    <a:bodyPr/>
                    <a:lstStyle/>
                    <a:p>
                      <a:pPr>
                        <a:lnSpc>
                          <a:spcPct val="107000"/>
                        </a:lnSpc>
                      </a:pPr>
                      <a:r>
                        <a:rPr lang="fr-FR" sz="1100" kern="100" dirty="0" err="1">
                          <a:effectLst/>
                        </a:rPr>
                        <a:t>Establishement</a:t>
                      </a:r>
                      <a:endParaRPr lang="fr-TN" sz="1200" kern="100" dirty="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tc>
                <a:tc>
                  <a:txBody>
                    <a:bodyPr/>
                    <a:lstStyle/>
                    <a:p>
                      <a:pPr algn="ctr">
                        <a:lnSpc>
                          <a:spcPct val="107000"/>
                        </a:lnSpc>
                      </a:pPr>
                      <a:r>
                        <a:rPr lang="fr-FR" sz="1100" kern="100">
                          <a:effectLst/>
                        </a:rPr>
                        <a:t>2023-2024</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tc>
                <a:extLst>
                  <a:ext uri="{0D108BD9-81ED-4DB2-BD59-A6C34878D82A}">
                    <a16:rowId xmlns:a16="http://schemas.microsoft.com/office/drawing/2014/main" val="3035928714"/>
                  </a:ext>
                </a:extLst>
              </a:tr>
              <a:tr h="734013">
                <a:tc>
                  <a:txBody>
                    <a:bodyPr/>
                    <a:lstStyle/>
                    <a:p>
                      <a:pPr>
                        <a:lnSpc>
                          <a:spcPct val="107000"/>
                        </a:lnSpc>
                      </a:pPr>
                      <a:r>
                        <a:rPr lang="fr-FR" sz="1100" kern="100">
                          <a:effectLst/>
                        </a:rPr>
                        <a:t>ESP Mauritania</a:t>
                      </a:r>
                      <a:endParaRPr lang="fr-TN" sz="1200" kern="10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tc>
                <a:tc>
                  <a:txBody>
                    <a:bodyPr/>
                    <a:lstStyle/>
                    <a:p>
                      <a:pPr algn="ctr">
                        <a:lnSpc>
                          <a:spcPct val="107000"/>
                        </a:lnSpc>
                      </a:pPr>
                      <a:r>
                        <a:rPr lang="fr-FR" sz="1100" kern="100" dirty="0">
                          <a:effectLst/>
                        </a:rPr>
                        <a:t>2</a:t>
                      </a:r>
                      <a:endParaRPr lang="fr-TN" sz="1200" kern="100" dirty="0">
                        <a:solidFill>
                          <a:srgbClr val="000000"/>
                        </a:solidFill>
                        <a:effectLst/>
                        <a:latin typeface="Avenir Next LT Pro" panose="020B0504020202020204" pitchFamily="34" charset="0"/>
                        <a:ea typeface="Calibri" panose="020F0502020204030204" pitchFamily="34" charset="0"/>
                        <a:cs typeface="Avenir Next LT Pro" panose="020B0504020202020204" pitchFamily="34" charset="0"/>
                      </a:endParaRPr>
                    </a:p>
                  </a:txBody>
                  <a:tcPr marL="68580" marR="68580" marT="0" marB="0"/>
                </a:tc>
                <a:extLst>
                  <a:ext uri="{0D108BD9-81ED-4DB2-BD59-A6C34878D82A}">
                    <a16:rowId xmlns:a16="http://schemas.microsoft.com/office/drawing/2014/main" val="1862475648"/>
                  </a:ext>
                </a:extLst>
              </a:tr>
            </a:tbl>
          </a:graphicData>
        </a:graphic>
      </p:graphicFrame>
      <p:sp>
        <p:nvSpPr>
          <p:cNvPr id="5" name="Rectangle 1">
            <a:extLst>
              <a:ext uri="{FF2B5EF4-FFF2-40B4-BE49-F238E27FC236}">
                <a16:creationId xmlns:a16="http://schemas.microsoft.com/office/drawing/2014/main" id="{41019AC4-E8E1-4DC9-FB83-F3D0ABBE7E7C}"/>
              </a:ext>
            </a:extLst>
          </p:cNvPr>
          <p:cNvSpPr>
            <a:spLocks noChangeArrowheads="1"/>
          </p:cNvSpPr>
          <p:nvPr/>
        </p:nvSpPr>
        <p:spPr bwMode="auto">
          <a:xfrm>
            <a:off x="1224280" y="664230"/>
            <a:ext cx="1471266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Incoming Students </a:t>
            </a:r>
            <a:endParaRPr kumimoji="0" lang="en-US" altLang="fr-T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T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403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84A34-5763-3DEB-C964-C3A6573003AA}"/>
              </a:ext>
            </a:extLst>
          </p:cNvPr>
          <p:cNvSpPr>
            <a:spLocks noGrp="1"/>
          </p:cNvSpPr>
          <p:nvPr>
            <p:ph type="title"/>
          </p:nvPr>
        </p:nvSpPr>
        <p:spPr/>
        <p:txBody>
          <a:bodyPr/>
          <a:lstStyle/>
          <a:p>
            <a:endParaRPr lang="fr-TN"/>
          </a:p>
        </p:txBody>
      </p:sp>
      <p:sp>
        <p:nvSpPr>
          <p:cNvPr id="3" name="Espace réservé du contenu 2">
            <a:extLst>
              <a:ext uri="{FF2B5EF4-FFF2-40B4-BE49-F238E27FC236}">
                <a16:creationId xmlns:a16="http://schemas.microsoft.com/office/drawing/2014/main" id="{3381E59E-8626-73B6-15A6-3E6FA8DBCCCB}"/>
              </a:ext>
            </a:extLst>
          </p:cNvPr>
          <p:cNvSpPr>
            <a:spLocks noGrp="1"/>
          </p:cNvSpPr>
          <p:nvPr>
            <p:ph idx="1"/>
          </p:nvPr>
        </p:nvSpPr>
        <p:spPr/>
        <p:txBody>
          <a:bodyPr/>
          <a:lstStyle/>
          <a:p>
            <a:endParaRPr lang="fr-TN"/>
          </a:p>
        </p:txBody>
      </p:sp>
      <p:graphicFrame>
        <p:nvGraphicFramePr>
          <p:cNvPr id="4" name="Graphique 3">
            <a:extLst>
              <a:ext uri="{FF2B5EF4-FFF2-40B4-BE49-F238E27FC236}">
                <a16:creationId xmlns:a16="http://schemas.microsoft.com/office/drawing/2014/main" id="{00000000-0008-0000-0600-000019000000}"/>
              </a:ext>
            </a:extLst>
          </p:cNvPr>
          <p:cNvGraphicFramePr/>
          <p:nvPr/>
        </p:nvGraphicFramePr>
        <p:xfrm>
          <a:off x="2919412" y="1513840"/>
          <a:ext cx="6353175" cy="3830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686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5295D-6383-BA76-2A38-52942B855F4D}"/>
              </a:ext>
            </a:extLst>
          </p:cNvPr>
          <p:cNvSpPr>
            <a:spLocks noGrp="1"/>
          </p:cNvSpPr>
          <p:nvPr>
            <p:ph type="title"/>
          </p:nvPr>
        </p:nvSpPr>
        <p:spPr/>
        <p:txBody>
          <a:bodyPr/>
          <a:lstStyle/>
          <a:p>
            <a:endParaRPr lang="fr-TN"/>
          </a:p>
        </p:txBody>
      </p:sp>
      <p:graphicFrame>
        <p:nvGraphicFramePr>
          <p:cNvPr id="6" name="Graphique 5">
            <a:extLst>
              <a:ext uri="{FF2B5EF4-FFF2-40B4-BE49-F238E27FC236}">
                <a16:creationId xmlns:a16="http://schemas.microsoft.com/office/drawing/2014/main" id="{50FD6134-6BD1-E06A-05B9-B8A3B5C72AA1}"/>
              </a:ext>
            </a:extLst>
          </p:cNvPr>
          <p:cNvGraphicFramePr>
            <a:graphicFrameLocks/>
          </p:cNvGraphicFramePr>
          <p:nvPr>
            <p:extLst>
              <p:ext uri="{D42A27DB-BD31-4B8C-83A1-F6EECF244321}">
                <p14:modId xmlns:p14="http://schemas.microsoft.com/office/powerpoint/2010/main" val="3183351188"/>
              </p:ext>
            </p:extLst>
          </p:nvPr>
        </p:nvGraphicFramePr>
        <p:xfrm>
          <a:off x="8140121" y="616672"/>
          <a:ext cx="3630930" cy="17259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Espace réservé du contenu 8">
            <a:extLst>
              <a:ext uri="{FF2B5EF4-FFF2-40B4-BE49-F238E27FC236}">
                <a16:creationId xmlns:a16="http://schemas.microsoft.com/office/drawing/2014/main" id="{792EC8EB-CA50-261B-A071-EE6D11B03D88}"/>
              </a:ext>
            </a:extLst>
          </p:cNvPr>
          <p:cNvGraphicFramePr>
            <a:graphicFrameLocks noGrp="1"/>
          </p:cNvGraphicFramePr>
          <p:nvPr>
            <p:ph idx="1"/>
            <p:extLst>
              <p:ext uri="{D42A27DB-BD31-4B8C-83A1-F6EECF244321}">
                <p14:modId xmlns:p14="http://schemas.microsoft.com/office/powerpoint/2010/main" val="3248817984"/>
              </p:ext>
            </p:extLst>
          </p:nvPr>
        </p:nvGraphicFramePr>
        <p:xfrm>
          <a:off x="2042160" y="2065322"/>
          <a:ext cx="9142964" cy="38173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923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B74EE-B9BE-EF2E-8312-52AE1842235A}"/>
              </a:ext>
            </a:extLst>
          </p:cNvPr>
          <p:cNvSpPr>
            <a:spLocks noGrp="1"/>
          </p:cNvSpPr>
          <p:nvPr>
            <p:ph type="title"/>
          </p:nvPr>
        </p:nvSpPr>
        <p:spPr/>
        <p:txBody>
          <a:bodyPr/>
          <a:lstStyle/>
          <a:p>
            <a:endParaRPr lang="fr-TN"/>
          </a:p>
        </p:txBody>
      </p:sp>
      <p:graphicFrame>
        <p:nvGraphicFramePr>
          <p:cNvPr id="4" name="Espace réservé du contenu 3">
            <a:extLst>
              <a:ext uri="{FF2B5EF4-FFF2-40B4-BE49-F238E27FC236}">
                <a16:creationId xmlns:a16="http://schemas.microsoft.com/office/drawing/2014/main" id="{C8C609C5-F3F7-A2E4-2788-7954E32D61DA}"/>
              </a:ext>
            </a:extLst>
          </p:cNvPr>
          <p:cNvGraphicFramePr>
            <a:graphicFrameLocks noGrp="1"/>
          </p:cNvGraphicFramePr>
          <p:nvPr>
            <p:ph idx="1"/>
            <p:extLst>
              <p:ext uri="{D42A27DB-BD31-4B8C-83A1-F6EECF244321}">
                <p14:modId xmlns:p14="http://schemas.microsoft.com/office/powerpoint/2010/main" val="1238316982"/>
              </p:ext>
            </p:extLst>
          </p:nvPr>
        </p:nvGraphicFramePr>
        <p:xfrm>
          <a:off x="1869440" y="1690688"/>
          <a:ext cx="9484360" cy="4039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40744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Sheets">
    <a:majorFont>
      <a:latin typeface="Open Sans"/>
      <a:ea typeface="Open Sans"/>
      <a:cs typeface="Open Sans"/>
    </a:majorFont>
    <a:minorFont>
      <a:latin typeface="Open Sans"/>
      <a:ea typeface="Open Sans"/>
      <a:cs typeface="Open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5792</TotalTime>
  <Words>301</Words>
  <Application>Microsoft Office PowerPoint</Application>
  <PresentationFormat>Grand écran</PresentationFormat>
  <Paragraphs>44</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Avenir Next LT Pro</vt:lpstr>
      <vt:lpstr>Calibri</vt:lpstr>
      <vt:lpstr>Calibri Light</vt:lpstr>
      <vt:lpstr>Segoe UI</vt:lpstr>
      <vt:lpstr>Times New Roman</vt:lpstr>
      <vt:lpstr>times new roman, serif</vt:lpstr>
      <vt:lpstr>Thème Office</vt:lpstr>
      <vt:lpstr> Ecole Nationale des Sciences de l’Informatique National School of Computer Sciences  Depuis 1984</vt:lpstr>
      <vt:lpstr>Présentation PowerPoint</vt:lpstr>
      <vt:lpstr>Présentation PowerPoint</vt:lpstr>
      <vt:lpstr>Main operational exchange and double diplomation agreements</vt:lpstr>
      <vt:lpstr>Présentation PowerPoint</vt:lpstr>
      <vt:lpstr>Présentation PowerPoint</vt:lpstr>
      <vt:lpstr>Présentation PowerPoint</vt:lpstr>
      <vt:lpstr>Présentation PowerPoint</vt:lpstr>
      <vt:lpstr>Présentation PowerPoint</vt:lpstr>
      <vt:lpstr>Présentation PowerPoint</vt:lpstr>
      <vt:lpstr>Les PFEs en Tunisie et à l’étranger de 1997 à 2019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lenovo1</dc:creator>
  <cp:lastModifiedBy>Narjes Bellamaine</cp:lastModifiedBy>
  <cp:revision>12</cp:revision>
  <dcterms:created xsi:type="dcterms:W3CDTF">2019-10-29T19:55:37Z</dcterms:created>
  <dcterms:modified xsi:type="dcterms:W3CDTF">2024-04-16T21:55:02Z</dcterms:modified>
</cp:coreProperties>
</file>