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75" r:id="rId6"/>
    <p:sldId id="271" r:id="rId7"/>
    <p:sldId id="273" r:id="rId8"/>
    <p:sldId id="276" r:id="rId9"/>
    <p:sldId id="270" r:id="rId10"/>
    <p:sldId id="259" r:id="rId11"/>
    <p:sldId id="272" r:id="rId12"/>
    <p:sldId id="274" r:id="rId13"/>
    <p:sldId id="260" r:id="rId14"/>
    <p:sldId id="262" r:id="rId15"/>
    <p:sldId id="263" r:id="rId16"/>
    <p:sldId id="264" r:id="rId17"/>
    <p:sldId id="265" r:id="rId18"/>
    <p:sldId id="278" r:id="rId19"/>
    <p:sldId id="279" r:id="rId20"/>
    <p:sldId id="280" r:id="rId21"/>
    <p:sldId id="281" r:id="rId22"/>
    <p:sldId id="268" r:id="rId23"/>
    <p:sldId id="277" r:id="rId24"/>
    <p:sldId id="26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2225101560595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
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DF-433E-9D51-1C0A7BAE7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DF-433E-9D51-1C0A7BAE7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DF-433E-9D51-1C0A7BAE7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DF-433E-9D51-1C0A7BAE7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DF-433E-9D51-1C0A7BAE70F6}"/>
              </c:ext>
            </c:extLst>
          </c:dPt>
          <c:dLbls>
            <c:dLbl>
              <c:idx val="0"/>
              <c:layout>
                <c:manualLayout>
                  <c:x val="2.9469693441774207E-3"/>
                  <c:y val="4.313085047685555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DF-433E-9D51-1C0A7BAE70F6}"/>
                </c:ext>
              </c:extLst>
            </c:dLbl>
            <c:dLbl>
              <c:idx val="1"/>
              <c:layout>
                <c:manualLayout>
                  <c:x val="-4.9406935431293604E-2"/>
                  <c:y val="0.162652679947103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DF-433E-9D51-1C0A7BAE70F6}"/>
                </c:ext>
              </c:extLst>
            </c:dLbl>
            <c:dLbl>
              <c:idx val="2"/>
              <c:layout>
                <c:manualLayout>
                  <c:x val="-3.6482373792298653E-3"/>
                  <c:y val="-7.307949004864268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DF-433E-9D51-1C0A7BAE70F6}"/>
                </c:ext>
              </c:extLst>
            </c:dLbl>
            <c:dLbl>
              <c:idx val="3"/>
              <c:layout>
                <c:manualLayout>
                  <c:x val="1.0574081023851331E-2"/>
                  <c:y val="-6.974147254857540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DF-433E-9D51-1C0A7BAE70F6}"/>
                </c:ext>
              </c:extLst>
            </c:dLbl>
            <c:dLbl>
              <c:idx val="4"/>
              <c:layout>
                <c:manualLayout>
                  <c:x val="5.2004914354901892E-2"/>
                  <c:y val="-9.58915665340938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DF-433E-9D51-1C0A7BAE70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Müssen suchen</c:v>
                </c:pt>
                <c:pt idx="1">
                  <c:v>Schlüssel-Icon</c:v>
                </c:pt>
                <c:pt idx="2">
                  <c:v>Silhouetten-Icon</c:v>
                </c:pt>
                <c:pt idx="3">
                  <c:v>Lizenz in my G Data verwalten</c:v>
                </c:pt>
                <c:pt idx="4">
                  <c:v>Zugangsdaten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0.15379999999999999</c:v>
                </c:pt>
                <c:pt idx="1">
                  <c:v>0.23080000000000001</c:v>
                </c:pt>
                <c:pt idx="2">
                  <c:v>0.23080000000000001</c:v>
                </c:pt>
                <c:pt idx="3">
                  <c:v>3.85E-2</c:v>
                </c:pt>
                <c:pt idx="4">
                  <c:v>0.34610000000000002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DF-433E-9D51-1C0A7BAE70F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86605506597672"/>
          <c:y val="0.31563045302565806"/>
          <c:w val="0.34591552459505881"/>
          <c:h val="0.52203425542647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883411312716345"/>
          <c:y val="0.16952853587894914"/>
          <c:w val="0.40658298147514171"/>
          <c:h val="0.7265350401683543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"Sie möchten das Protokoll aufrufen. Beschreiben Sie kurz, was Sie tendenziell anklicken würden“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93-45FF-A475-1A3BD580F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93-45FF-A475-1A3BD580F7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93-45FF-A475-1A3BD580F7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93-45FF-A475-1A3BD580F7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93-45FF-A475-1A3BD580F7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93-45FF-A475-1A3BD580F7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93-45FF-A475-1A3BD580F7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F93-45FF-A475-1A3BD580F7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F93-45FF-A475-1A3BD580F754}"/>
              </c:ext>
            </c:extLst>
          </c:dPt>
          <c:dLbls>
            <c:dLbl>
              <c:idx val="7"/>
              <c:layout>
                <c:manualLayout>
                  <c:x val="2.2508035680322568E-2"/>
                  <c:y val="4.543452446092702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F93-45FF-A475-1A3BD580F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Tabelle1!$A$2:$A$10</c:f>
              <c:strCache>
                <c:ptCount val="8"/>
                <c:pt idx="0">
                  <c:v>Klemmbrett-Icon</c:v>
                </c:pt>
                <c:pt idx="1">
                  <c:v>Müssen suchen</c:v>
                </c:pt>
                <c:pt idx="2">
                  <c:v>Haben die Frage nicht verstanden</c:v>
                </c:pt>
                <c:pt idx="3">
                  <c:v>Firewall-Icon</c:v>
                </c:pt>
                <c:pt idx="4">
                  <c:v>Schraubenschlüssel-Icon</c:v>
                </c:pt>
                <c:pt idx="5">
                  <c:v>Virenschutz-Icon</c:v>
                </c:pt>
                <c:pt idx="6">
                  <c:v>Letzes Update</c:v>
                </c:pt>
                <c:pt idx="7">
                  <c:v>Zahnrad-Icon</c:v>
                </c:pt>
              </c:strCache>
            </c:strRef>
          </c:cat>
          <c:val>
            <c:numRef>
              <c:f>Tabelle1!$B$2:$B$10</c:f>
              <c:numCache>
                <c:formatCode>0.00%</c:formatCode>
                <c:ptCount val="9"/>
                <c:pt idx="0">
                  <c:v>0.26919999999999999</c:v>
                </c:pt>
                <c:pt idx="1">
                  <c:v>0.23080000000000001</c:v>
                </c:pt>
                <c:pt idx="2">
                  <c:v>0.19320000000000001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  <c:pt idx="7">
                  <c:v>0.1154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F93-45FF-A475-1A3BD580F7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8"/>
        <c:delete val="1"/>
      </c:legendEntry>
      <c:layout>
        <c:manualLayout>
          <c:xMode val="edge"/>
          <c:yMode val="edge"/>
          <c:x val="0.68286564722887899"/>
          <c:y val="0.21242394725877067"/>
          <c:w val="0.31603199056639658"/>
          <c:h val="0.608033297013355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„Optional – Welche Kategorie würden Sie als G Data Kunde auswählen &amp; warum?"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de-DE" sz="1400" dirty="0"/>
          </a:p>
        </c:rich>
      </c:tx>
      <c:layout>
        <c:manualLayout>
          <c:xMode val="edge"/>
          <c:yMode val="edge"/>
          <c:x val="0.142940397789701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3-4988-B2B7-92FD7AB4EE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3-4988-B2B7-92FD7AB4EE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3-4988-B2B7-92FD7AB4EE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3-4988-B2B7-92FD7AB4EE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3-4988-B2B7-92FD7AB4EE22}"/>
              </c:ext>
            </c:extLst>
          </c:dPt>
          <c:dLbls>
            <c:dLbl>
              <c:idx val="0"/>
              <c:layout>
                <c:manualLayout>
                  <c:x val="1.5263662647042923E-2"/>
                  <c:y val="0.107207556791000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73-4988-B2B7-92FD7AB4EE22}"/>
                </c:ext>
              </c:extLst>
            </c:dLbl>
            <c:dLbl>
              <c:idx val="1"/>
              <c:layout>
                <c:manualLayout>
                  <c:x val="-2.1520291904330063E-2"/>
                  <c:y val="-7.140591238073223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73-4988-B2B7-92FD7AB4EE22}"/>
                </c:ext>
              </c:extLst>
            </c:dLbl>
            <c:dLbl>
              <c:idx val="2"/>
              <c:layout>
                <c:manualLayout>
                  <c:x val="6.293558931765383E-3"/>
                  <c:y val="1.101059859810780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73-4988-B2B7-92FD7AB4EE22}"/>
                </c:ext>
              </c:extLst>
            </c:dLbl>
            <c:dLbl>
              <c:idx val="3"/>
              <c:layout>
                <c:manualLayout>
                  <c:x val="2.1522766573238396E-2"/>
                  <c:y val="6.769981587569406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73-4988-B2B7-92FD7AB4EE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4"/>
                <c:pt idx="0">
                  <c:v>Zugangsdaten eingeben</c:v>
                </c:pt>
                <c:pt idx="1">
                  <c:v>Keine Antwort -&gt; Keine G Data Kunden</c:v>
                </c:pt>
                <c:pt idx="2">
                  <c:v>Später aktivieren</c:v>
                </c:pt>
                <c:pt idx="3">
                  <c:v>Registriernummer eingeben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0.34610000000000002</c:v>
                </c:pt>
                <c:pt idx="1">
                  <c:v>0.46150000000000002</c:v>
                </c:pt>
                <c:pt idx="2">
                  <c:v>0.1154</c:v>
                </c:pt>
                <c:pt idx="3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73-4988-B2B7-92FD7AB4EE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.14809037414709583"/>
          <c:y val="0.80574699148452922"/>
          <c:w val="0.7014016905415108"/>
          <c:h val="0.17874776654314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 „Wo </a:t>
            </a:r>
            <a:r>
              <a:rPr lang="en-US" sz="1800" dirty="0" err="1"/>
              <a:t>würden</a:t>
            </a:r>
            <a:r>
              <a:rPr lang="en-US" sz="1800" dirty="0"/>
              <a:t> Sie die </a:t>
            </a:r>
            <a:r>
              <a:rPr lang="en-US" sz="1800" dirty="0" err="1"/>
              <a:t>Zugangsdaten</a:t>
            </a:r>
            <a:r>
              <a:rPr lang="en-US" sz="1800" dirty="0"/>
              <a:t> in den </a:t>
            </a:r>
            <a:r>
              <a:rPr lang="en-US" sz="1800" dirty="0" err="1"/>
              <a:t>Einstellungen</a:t>
            </a:r>
            <a:r>
              <a:rPr lang="en-US" sz="1800" dirty="0"/>
              <a:t> in </a:t>
            </a:r>
            <a:r>
              <a:rPr lang="en-US" sz="1800" dirty="0" err="1"/>
              <a:t>einer</a:t>
            </a:r>
            <a:r>
              <a:rPr lang="en-US" sz="1800" dirty="0"/>
              <a:t> der </a:t>
            </a:r>
            <a:r>
              <a:rPr lang="en-US" sz="1800" dirty="0" err="1"/>
              <a:t>Unterkategorien</a:t>
            </a:r>
            <a:r>
              <a:rPr lang="en-US" sz="1800" dirty="0"/>
              <a:t> von „Antivirus“ </a:t>
            </a:r>
            <a:r>
              <a:rPr lang="en-US" sz="1800" dirty="0" err="1"/>
              <a:t>vermuten</a:t>
            </a:r>
            <a:r>
              <a:rPr lang="en-US" sz="1800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638084240775386"/>
          <c:y val="0.18401559461341013"/>
          <c:w val="0.40250118593748452"/>
          <c:h val="0.7755604062023396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 „Wo würden Sie die Zugangsdaten in den Einstellungen in einer der Unterkategorien von „Antivirus“ vermuten?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21-4832-82F9-2B4DE9A39E8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21-4832-82F9-2B4DE9A39E83}"/>
              </c:ext>
            </c:extLst>
          </c:dPt>
          <c:dPt>
            <c:idx val="2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21-4832-82F9-2B4DE9A39E83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21-4832-82F9-2B4DE9A39E83}"/>
              </c:ext>
            </c:extLst>
          </c:dPt>
          <c:dPt>
            <c:idx val="4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21-4832-82F9-2B4DE9A39E83}"/>
              </c:ext>
            </c:extLst>
          </c:dPt>
          <c:dPt>
            <c:idx val="5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21-4832-82F9-2B4DE9A39E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Haben keine Vermutung</c:v>
                </c:pt>
                <c:pt idx="1">
                  <c:v>Updates</c:v>
                </c:pt>
                <c:pt idx="2">
                  <c:v>Allgemein</c:v>
                </c:pt>
                <c:pt idx="3">
                  <c:v>E-Mail-Prüfung</c:v>
                </c:pt>
                <c:pt idx="4">
                  <c:v>Echtzeitschutz</c:v>
                </c:pt>
                <c:pt idx="5">
                  <c:v>Webschutz</c:v>
                </c:pt>
              </c:strCache>
            </c:strRef>
          </c:cat>
          <c:val>
            <c:numRef>
              <c:f>Tabelle1!$B$2:$B$7</c:f>
              <c:numCache>
                <c:formatCode>0.00%</c:formatCode>
                <c:ptCount val="6"/>
                <c:pt idx="0">
                  <c:v>0.42309999999999998</c:v>
                </c:pt>
                <c:pt idx="1">
                  <c:v>0.15379999999999999</c:v>
                </c:pt>
                <c:pt idx="2">
                  <c:v>0.26919999999999999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321-4832-82F9-2B4DE9A39E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26946053804042"/>
          <c:y val="0.26450407192091641"/>
          <c:w val="0.36330209384328938"/>
          <c:h val="0.59677067235754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422E-0BC0-45A6-B338-B338D590139F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105A-1063-4481-9842-6AD748BF7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7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A5DB7-A7D4-40E1-9A65-9C65052C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C2F76B-EDE4-4BC6-BFD3-0060F235B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F725C-A7B4-4281-9907-A65A090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6A9-E8C7-4B18-913B-2C302261310A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1953A-4D6E-443C-8A11-CB39A54B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2808" y="5934457"/>
            <a:ext cx="6242304" cy="787019"/>
          </a:xfrm>
        </p:spPr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404E2-C0EB-4155-A536-26CAA9C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383930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8A24-B5DF-4EFA-8F9B-90E6F6B6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0CED-5A35-4276-852E-A2B4D151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14FB-078D-44BB-A6F4-9AF81FF0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94D-E69E-4393-AC18-D836C8E220A1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A99E1-AC3B-49AF-8A53-F5E75B58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F0ECA-0486-4581-A607-6F375A6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586DA5-F2C7-444C-BD61-978CDBF0C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5B66E9-221A-46C2-9A4E-9215E48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6BD22-059E-4515-8869-EB4A0D71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AB63-FE27-42AB-A659-19DBB01DD9BF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18496-FCC4-404D-91C5-99F38B3A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32724-C24C-4D43-924E-6138446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3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A4ABD-06F7-41C9-8090-9BE4F9CC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21AE3-B0EA-412F-9085-0888976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77B1-7C5D-43D6-B795-2D36937CD892}" type="datetime1">
              <a:rPr lang="de-DE" smtClean="0"/>
              <a:t>06.12.2021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3BAD25-F57C-476F-908E-6652135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A94EF-1502-41EB-9302-DADB2AF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2A63-91E7-4691-8220-9D3A3237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EAD6F-BBE7-49BB-BF20-9934598E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441EA-94F5-4174-BE09-B690493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AE0AA-B95F-4797-A8B5-0E4753EA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87A1A-AF9D-4F18-9429-DF580C0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79361-BDAB-4171-8EB0-58389AF4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51D2A-ADBB-4A45-9039-CCD21A10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306C5-734A-4A2C-ACB6-409643E2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567F-3214-41F4-9C1C-FE8D09BD132A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7DE27-78CF-4E38-8AB0-59506B5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02542-0CB9-42A3-AAD1-D6BD62E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04237-3A2E-4D7A-95A1-3CFCB0B6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E8056-EFE9-48A3-A284-B4F109E4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E7678-68C0-44AB-B53C-B44698146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D0D4D-32E5-4128-88BF-4D09B0B3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9CEF43-150E-4821-A2CD-BFBBA67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1A4BB-EBA6-4A9A-95DB-D6BEE00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D83A-E5F7-4DAC-A7AE-93EBDA3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C1C2CC-EB78-4858-A3B0-B22C0BEF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181BB-52AF-4AAB-9BB8-E8D9A66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B8E835-C717-432B-81EF-00EECF97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384AA-0D56-4064-AA8A-5084B08C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6D85D4-CD51-4327-A688-219D94D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06.12.2021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9D466B-4CD9-4F62-8A05-FDFCC2B8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973CF6-476C-46F0-9006-D9B21062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CEC82-3B08-46BE-9CFF-68B2C5B7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D913E-0199-42D1-8113-0419327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FE192-B5E3-4042-BF2F-53EB5AF7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D8B3F-8884-4823-BAAA-BDF3C963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3ED0A6-B7D9-4FDB-AB00-5246EC5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EE1C-7C13-4E86-B5A0-740A8764B8BA}" type="datetime1">
              <a:rPr lang="de-DE" smtClean="0"/>
              <a:t>06.12.2021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4481C7-8F46-44B5-9318-ADC17BDA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782696-D477-4EE1-A3A8-E81FCA0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9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EBB77-1259-4B11-B0E8-8209912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AE4FF-8BDE-44F5-AC9A-E83E3978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41849-5258-4D7E-AC39-524C0536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ACB1C-7725-4743-8F29-B8EEBDA9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3506-DBC3-45F7-B384-0CCC21FDC164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734CA-705B-4B6D-A1E6-72D06298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88B67-ED33-49E3-A16E-BDA763E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DB27-34C2-431D-A2BE-0415934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AA71E-E496-4085-B230-0BB196EF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0F482-4633-4969-930E-0A49CCBC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59DF79-719E-4585-B598-14459B8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DFE3-C5D0-4E8D-A2C8-36C02DE3F35C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738DB-55D3-4FEF-A61A-0DD8A55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4CF1A-308F-4B64-BBDE-4F15694D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8DA43-ADF5-4D70-86B0-13CF52C9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E41D6-726F-465E-88E9-6E9C0D8A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2B86-7E87-40F7-AFC3-5B72DBAD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05971"/>
            <a:ext cx="963168" cy="294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63E9B0-F7F7-4296-8354-894968D03883}" type="datetime1">
              <a:rPr lang="de-DE" smtClean="0"/>
              <a:t>06.12.2021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8C6B2-8FD1-46F4-87EC-B6F6E252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5104" y="6105970"/>
            <a:ext cx="6178296" cy="615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AF831-1501-4C0F-853A-9E58E6C6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26647"/>
            <a:ext cx="963168" cy="294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 dirty="0"/>
              <a:t>Seite 1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A3FA01-DF31-4281-BF90-DFB306C450D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051105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9">
            <a:extLst>
              <a:ext uri="{FF2B5EF4-FFF2-40B4-BE49-F238E27FC236}">
                <a16:creationId xmlns:a16="http://schemas.microsoft.com/office/drawing/2014/main" id="{F5DEDAE3-1683-498D-B122-7742FA4E9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54" y="6105969"/>
            <a:ext cx="1042987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CB1CE3-29C4-4520-909A-45E1A3E1460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860495" y="6105969"/>
            <a:ext cx="1258609" cy="6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GDataFigma.htm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2C7FEB-FC51-4B67-966C-5AE6A963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047508"/>
          </a:xfrm>
          <a:prstGeom prst="rect">
            <a:avLst/>
          </a:prstGeom>
          <a:effectLst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40FEB-4ED5-403C-8B87-186CC3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2C3E-751E-4EEE-AB30-8023EE82C447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3B52C-EE0F-47A3-AF9C-3F8A474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2808" y="6105971"/>
            <a:ext cx="6242304" cy="615505"/>
          </a:xfrm>
        </p:spPr>
        <p:txBody>
          <a:bodyPr/>
          <a:lstStyle/>
          <a:p>
            <a:r>
              <a:rPr lang="de-DE" dirty="0"/>
              <a:t>Leah Röser und Ann-Sofie </a:t>
            </a:r>
            <a:r>
              <a:rPr lang="de-DE" dirty="0" err="1"/>
              <a:t>Witfeld</a:t>
            </a:r>
            <a:endParaRPr lang="de-DE" dirty="0"/>
          </a:p>
          <a:p>
            <a:r>
              <a:rPr lang="de-DE" dirty="0"/>
              <a:t>Studentinnen der Technischen Hochschule Köln</a:t>
            </a:r>
          </a:p>
          <a:p>
            <a:r>
              <a:rPr lang="de-DE" dirty="0"/>
              <a:t>In </a:t>
            </a:r>
            <a:r>
              <a:rPr lang="de-DE" dirty="0" err="1"/>
              <a:t>zusammenarbeit</a:t>
            </a:r>
            <a:r>
              <a:rPr lang="de-DE" dirty="0"/>
              <a:t> mit der G DATA </a:t>
            </a:r>
            <a:r>
              <a:rPr lang="de-DE" dirty="0" err="1"/>
              <a:t>Cyber</a:t>
            </a:r>
            <a:r>
              <a:rPr lang="de-DE" dirty="0"/>
              <a:t> Defense AG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CB2-A34B-471E-92D8-DCF2858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2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635811-5D6D-49EC-8910-5B8297A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7216"/>
            <a:ext cx="9144000" cy="3228392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Designevaluierung Schwerpunkt: User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80479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F08CE-587C-4130-A93C-12FAFA5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4677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06.12.2021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6D7A3-EDDA-4DB8-AA2B-D699236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schemeClr val="tx1">
                    <a:lumMod val="50000"/>
                    <a:lumOff val="50000"/>
                  </a:schemeClr>
                </a:solidFill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EB8C7-7948-457D-94F2-74F38044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3681128-3B0D-453C-A3D0-150F607C1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99694"/>
              </p:ext>
            </p:extLst>
          </p:nvPr>
        </p:nvGraphicFramePr>
        <p:xfrm>
          <a:off x="841248" y="556181"/>
          <a:ext cx="10506456" cy="4914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7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9EEE97-59EF-482E-BC3B-DFAA8D6E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dirty="0"/>
              <a:t>Einstellungen</a:t>
            </a:r>
            <a:br>
              <a:rPr lang="de-DE" dirty="0"/>
            </a:br>
            <a:br>
              <a:rPr lang="de-DE" dirty="0"/>
            </a:br>
            <a:r>
              <a:rPr lang="en-US" sz="4000" dirty="0"/>
              <a:t>-</a:t>
            </a:r>
            <a:r>
              <a:rPr lang="en-US" sz="3200" dirty="0"/>
              <a:t>„Wo </a:t>
            </a:r>
            <a:r>
              <a:rPr lang="en-US" sz="3200" dirty="0" err="1"/>
              <a:t>würden</a:t>
            </a:r>
            <a:r>
              <a:rPr lang="en-US" sz="3200" dirty="0"/>
              <a:t> Sie die </a:t>
            </a:r>
            <a:r>
              <a:rPr lang="en-US" sz="3200" dirty="0" err="1"/>
              <a:t>Zugangsdaten</a:t>
            </a:r>
            <a:r>
              <a:rPr lang="en-US" sz="3200" dirty="0"/>
              <a:t> in den </a:t>
            </a:r>
            <a:r>
              <a:rPr lang="en-US" sz="3200" dirty="0" err="1"/>
              <a:t>Einstellungen</a:t>
            </a:r>
            <a:r>
              <a:rPr lang="en-US" sz="3200" dirty="0"/>
              <a:t>, in </a:t>
            </a:r>
            <a:r>
              <a:rPr lang="en-US" sz="3200" dirty="0" err="1"/>
              <a:t>einer</a:t>
            </a:r>
            <a:r>
              <a:rPr lang="en-US" sz="3200" dirty="0"/>
              <a:t> der </a:t>
            </a:r>
            <a:r>
              <a:rPr lang="en-US" sz="3200" dirty="0" err="1"/>
              <a:t>Unterkategorien</a:t>
            </a:r>
            <a:r>
              <a:rPr lang="en-US" sz="3200" dirty="0"/>
              <a:t> von „Antivirus“ </a:t>
            </a:r>
            <a:r>
              <a:rPr lang="en-US" sz="3200" dirty="0" err="1"/>
              <a:t>vermuten</a:t>
            </a:r>
            <a:r>
              <a:rPr lang="en-US" sz="3200" dirty="0"/>
              <a:t>?”</a:t>
            </a:r>
            <a:br>
              <a:rPr lang="en-US" sz="3200" dirty="0"/>
            </a:br>
            <a:endParaRPr lang="de-DE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08A6AF-CC41-4D16-8394-29A30B98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15" y="1001731"/>
            <a:ext cx="6741928" cy="48545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C6F7F-7D3E-4C7C-9EEC-CCF0F28C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C922F-6CA3-4725-91F2-F69E383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17AC7-AEAE-443C-AA97-6B28ECF5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95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A30D8-836A-48F9-BB06-2F77E85F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06.12.2021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46D32-64C0-4B71-81A1-D249422B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schemeClr val="tx1">
                    <a:lumMod val="50000"/>
                    <a:lumOff val="50000"/>
                  </a:schemeClr>
                </a:solidFill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343CF-B399-46A1-8B27-279F7F5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F4F6BC0-C449-4F1D-9A93-48F9BBBB9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02470"/>
              </p:ext>
            </p:extLst>
          </p:nvPr>
        </p:nvGraphicFramePr>
        <p:xfrm>
          <a:off x="838200" y="820133"/>
          <a:ext cx="10506456" cy="545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8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8F0B1-1FF5-438F-8AA1-5D4C0396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604DA-EDFC-4E07-8B72-2725EC51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Berücksichtigung der Umfrage Ergebnisse entstanden Wireframes</a:t>
            </a:r>
          </a:p>
          <a:p>
            <a:endParaRPr lang="de-DE" dirty="0"/>
          </a:p>
          <a:p>
            <a:r>
              <a:rPr lang="de-DE" dirty="0"/>
              <a:t>Danach erfolgte die Umsetzung in </a:t>
            </a:r>
            <a:r>
              <a:rPr lang="de-DE" dirty="0" err="1"/>
              <a:t>Figma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EB8D0-DE2A-430A-BF74-681CD4A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F6A86-F0D4-449B-8680-F948D00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FCA34-6256-4AF2-802E-1A4DF3A9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1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Menü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nhaltsplatzhalter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BAB86A-09A6-4487-ADF6-3316A3E8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41" y="1059668"/>
            <a:ext cx="7366406" cy="473291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43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Security </a:t>
            </a:r>
            <a:br>
              <a:rPr lang="de-DE" sz="5400"/>
            </a:br>
            <a:r>
              <a:rPr lang="de-DE" sz="5400"/>
              <a:t>Center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739AAC88-BC8E-42C9-816E-CB00D2061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63" y="1196357"/>
            <a:ext cx="7280878" cy="44595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15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 dirty="0"/>
              <a:t>Zugangs-</a:t>
            </a:r>
            <a:br>
              <a:rPr lang="de-DE" sz="5400" dirty="0"/>
            </a:br>
            <a:r>
              <a:rPr lang="de-DE" sz="5400" dirty="0"/>
              <a:t>daten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ADC4EF88-D1E6-415C-A2CC-B111FE8F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96" y="968274"/>
            <a:ext cx="7456745" cy="492145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1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DC8C2-8F1F-4B0B-BA28-90D992EA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Figma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51369D-9BC8-45A1-8B62-159462D3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0DFC8-B39A-4166-8B05-4C15AA42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D2832-7B67-4E42-B952-42BF9EC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95E4C-EB54-44A8-AF2E-0E880439418E}"/>
              </a:ext>
            </a:extLst>
          </p:cNvPr>
          <p:cNvSpPr txBox="1"/>
          <p:nvPr/>
        </p:nvSpPr>
        <p:spPr>
          <a:xfrm>
            <a:off x="3051110" y="2828836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 action="ppaction://hlinkfile"/>
              </a:rPr>
              <a:t>https://www.figma.com/proto/o9N3GG8jnSZROMK9goNYjJ/GData?node-id=8%3A17&amp;viewport=241%2C48%2C0.4&amp;scaling=min-zoom&amp;starting-point-node-id=101%3A2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28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0C23FC-E63B-406E-B04A-F115CA4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200" dirty="0"/>
              <a:t>Security Center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52BBD-3580-4B88-8A57-ACD44A94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827F1-0829-4ABF-89F7-A8CAD4E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</a:t>
            </a:r>
            <a:r>
              <a:rPr lang="de-DE" sz="900" dirty="0" err="1"/>
              <a:t>zusammenarbeit</a:t>
            </a:r>
            <a:r>
              <a:rPr lang="de-DE" sz="900" dirty="0"/>
              <a:t>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EFD9E-21EC-44D0-9690-7DB4FEC1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FF3A6C0-D4E4-441E-8D4D-652CF525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825625"/>
            <a:ext cx="6227382" cy="414540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37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1A9339-17CE-4D9C-8BB3-E22B68B1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Account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33E42-28A3-4068-80D0-4BF8E72D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DE" sz="22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935C6-8B2F-4BA7-851F-FE46419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B61AA-9D44-41D2-BA52-3E4517E0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F83A1-23F7-4DB9-9DAC-2E7FC10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B49A-DC16-4903-A557-3BD1CEA4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Inhatlsverzeichnis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AE5EE-399D-45BB-B1AC-C92B6605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Personas</a:t>
            </a:r>
          </a:p>
          <a:p>
            <a:r>
              <a:rPr lang="de-DE" dirty="0"/>
              <a:t>Umfrage Ergebnisse Erste</a:t>
            </a:r>
          </a:p>
          <a:p>
            <a:r>
              <a:rPr lang="de-DE" dirty="0"/>
              <a:t>Design </a:t>
            </a:r>
          </a:p>
          <a:p>
            <a:r>
              <a:rPr lang="de-DE" dirty="0"/>
              <a:t>Erste Umfrage VS Zweite Umfrage</a:t>
            </a:r>
          </a:p>
          <a:p>
            <a:r>
              <a:rPr lang="de-DE" dirty="0"/>
              <a:t>Forschungsfrage </a:t>
            </a:r>
          </a:p>
          <a:p>
            <a:r>
              <a:rPr lang="de-DE" dirty="0"/>
              <a:t>Weitere Themenfelder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614B6-EFB6-4636-81F7-85EF06E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833A-1DD4-43AC-8283-6A25D2836683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21849-FA74-416C-A968-8905B20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Leah Röser und Ann-Sofie </a:t>
            </a:r>
            <a:r>
              <a:rPr lang="de-DE" dirty="0" err="1"/>
              <a:t>Witfeld</a:t>
            </a:r>
            <a:r>
              <a:rPr lang="de-DE" dirty="0"/>
              <a:t> </a:t>
            </a:r>
          </a:p>
          <a:p>
            <a:r>
              <a:rPr lang="de-DE" dirty="0"/>
              <a:t>Studentinnen der Technischen Hochschule Köln</a:t>
            </a:r>
          </a:p>
          <a:p>
            <a:r>
              <a:rPr lang="de-DE" dirty="0"/>
              <a:t>In </a:t>
            </a:r>
            <a:r>
              <a:rPr lang="de-DE" dirty="0" err="1"/>
              <a:t>zusammenarbeit</a:t>
            </a:r>
            <a:r>
              <a:rPr lang="de-DE" dirty="0"/>
              <a:t>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AF194-C462-4D71-A9C5-F6E314E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4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F6F8D5-1C3D-4316-8E58-D9AAF2BA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Nach der Installation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0EC40-D378-4865-926D-C9B2F591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DE" sz="22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56669-DF1D-4454-A792-20C15A61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121E0-8F4A-4897-AEEE-2DBE0701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CC790-9E98-4665-A32B-E8BF746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5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0AAD8-5CCD-421B-8EDD-CC8A8399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4800" dirty="0"/>
              <a:t>Einstellungen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41A6D-E3F8-4C19-BDF6-A925C889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DE" sz="22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92B28-1CCF-45DB-ABFD-B8FE83E5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AA11C-F420-4E01-8D54-6F5961B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58419-1BC0-4BBE-9C60-831138E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394AAA-CF58-4105-8166-E0960FC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800"/>
              <a:t>Forschungsfrage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93276-DBB2-4062-97CC-D191153F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DE" sz="22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F7BEA-AAAD-4B58-ACC6-632A2CB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88364-DCD4-47B6-BE2A-81705D4D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B511F-B9A8-437B-AF29-DDB62E4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00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CBBE2-CE48-4220-ACA0-665A1267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Themenfelder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6D8B1-B04A-4696-A308-83BC7FF9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FD08F-9D99-42D0-8831-1E1888E5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DB40-7B46-4603-8788-D821FA6F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03879-313D-420E-8AF1-EEB823F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4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8CFD-A6DC-4903-A834-D17B743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3711"/>
          </a:xfrm>
        </p:spPr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7AC517-F3FE-48B3-B169-CB3BB901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B8319-D9A9-4ECC-A558-6C7B9B1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1CA92-7433-4B55-90C7-5A057FD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8C59-C232-4587-9B1C-CACF6E53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4BC54-2090-4C83-A85E-D64F6076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Arbeit bei G DATA</a:t>
            </a:r>
          </a:p>
          <a:p>
            <a:r>
              <a:rPr lang="de-DE" dirty="0"/>
              <a:t>Interesse an Benutzerfreundlichkeit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88EAA-1EF0-42D2-A5EE-2B1AE9E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A023C-60B9-4496-9821-9B2E7429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AE80A-77F0-4FF8-915F-4355A623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02C70-7F8E-4739-A7E5-792BEFE4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D7A8F-DD29-4EC1-88FA-B50B75CF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1A3D-ABC5-471E-B457-9942D4CF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EA6C2-EA8A-4F30-BE62-353B426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F5D2E-C565-4524-BD0D-B3EEA70F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74AEC-8A98-4E61-822B-9616A5B03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Derzeitiges Design der G Data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431388-71C8-454E-B29D-995450E4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081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Ergebnisse der ersten Umfrage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EF-9FE6-4E6D-BF91-D01C08E3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6A9-E8C7-4B18-913B-2C302261310A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B31BD-5717-45AA-913F-03A23AA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2E57D-9F6E-4322-95BD-A342380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09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B4A81E-F15D-4CA2-A7D1-E803D8D2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Security Center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F6A864-C8BE-48D1-983A-558E2258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9" y="1244426"/>
            <a:ext cx="7192011" cy="436914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7A11A-82B4-4F61-B27E-371F3D8B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6F4C2-8D73-4035-B71B-A8D5A42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19B8C-C9F0-4B8B-8F1C-3E1FBEAF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CAD26876-E0A1-4E49-8B17-0BD9AF1A84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8372259"/>
              </p:ext>
            </p:extLst>
          </p:nvPr>
        </p:nvGraphicFramePr>
        <p:xfrm>
          <a:off x="1036948" y="254524"/>
          <a:ext cx="10378912" cy="5643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9F1C-D215-4E81-89B4-7E0229B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61B5F-FE7A-478B-B6DE-7BBF3801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296987-3A57-43F6-8B6B-A07732D6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59964-47E4-498E-9C6B-EDB56F22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FE6CC-D0CD-4AA5-9534-5B9D8D2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658AF-D230-470A-8F30-4E704AC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4E02744-713C-41F6-B9AB-6E497F694C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2965231"/>
              </p:ext>
            </p:extLst>
          </p:nvPr>
        </p:nvGraphicFramePr>
        <p:xfrm>
          <a:off x="838200" y="292231"/>
          <a:ext cx="10515600" cy="588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429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103AF3-2BEB-4D8C-8F26-8702E64E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7" y="630936"/>
            <a:ext cx="3813048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„Welche Kategorie      würden Sie als G Data Kunde auswählen &amp; warum?"</a:t>
            </a:r>
            <a:br>
              <a:rPr lang="de-D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99577D-E432-4B51-9E7A-22EAE6E1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5" y="1180955"/>
            <a:ext cx="7251758" cy="449609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DA7D2-E8CF-4151-9891-EFFF8E4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B9428-E451-4814-A9CA-3ADB4F7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5A44D-05AE-4851-A657-87F735C5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34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Breitbild</PresentationFormat>
  <Paragraphs>124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Designevaluierung Schwerpunkt: User Centered Design</vt:lpstr>
      <vt:lpstr>Inhatlsverzeichnis</vt:lpstr>
      <vt:lpstr>Motivation</vt:lpstr>
      <vt:lpstr>Personas</vt:lpstr>
      <vt:lpstr>Derzeitiges Design der G Data Software</vt:lpstr>
      <vt:lpstr>Security Center</vt:lpstr>
      <vt:lpstr>PowerPoint-Präsentation</vt:lpstr>
      <vt:lpstr>PowerPoint-Präsentation</vt:lpstr>
      <vt:lpstr>„Welche Kategorie      würden Sie als G Data Kunde auswählen &amp; warum?"  </vt:lpstr>
      <vt:lpstr>PowerPoint-Präsentation</vt:lpstr>
      <vt:lpstr>Einstellungen  -„Wo würden Sie die Zugangsdaten in den Einstellungen, in einer der Unterkategorien von „Antivirus“ vermuten?” </vt:lpstr>
      <vt:lpstr>PowerPoint-Präsentation</vt:lpstr>
      <vt:lpstr>Design</vt:lpstr>
      <vt:lpstr>Menü</vt:lpstr>
      <vt:lpstr>Security  Center</vt:lpstr>
      <vt:lpstr>Zugangs- daten</vt:lpstr>
      <vt:lpstr>Figma</vt:lpstr>
      <vt:lpstr>Security Center</vt:lpstr>
      <vt:lpstr>Account</vt:lpstr>
      <vt:lpstr>Nach der Installation</vt:lpstr>
      <vt:lpstr>Einstellungen</vt:lpstr>
      <vt:lpstr>Forschungsfrage</vt:lpstr>
      <vt:lpstr>Weitere Themenfelder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Designevaluierung Schwerpunkt: User Centered Design</dc:title>
  <dc:creator>Leah Röser</dc:creator>
  <cp:lastModifiedBy>Ann-Sofie Witfeld (awitfeld)</cp:lastModifiedBy>
  <cp:revision>5</cp:revision>
  <dcterms:created xsi:type="dcterms:W3CDTF">2021-12-02T16:59:29Z</dcterms:created>
  <dcterms:modified xsi:type="dcterms:W3CDTF">2021-12-06T19:30:08Z</dcterms:modified>
</cp:coreProperties>
</file>