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75" r:id="rId6"/>
    <p:sldId id="271" r:id="rId7"/>
    <p:sldId id="273" r:id="rId8"/>
    <p:sldId id="276" r:id="rId9"/>
    <p:sldId id="270" r:id="rId10"/>
    <p:sldId id="259" r:id="rId11"/>
    <p:sldId id="272" r:id="rId12"/>
    <p:sldId id="274" r:id="rId13"/>
    <p:sldId id="260" r:id="rId14"/>
    <p:sldId id="262" r:id="rId15"/>
    <p:sldId id="263" r:id="rId16"/>
    <p:sldId id="264" r:id="rId17"/>
    <p:sldId id="290" r:id="rId18"/>
    <p:sldId id="280" r:id="rId19"/>
    <p:sldId id="278" r:id="rId20"/>
    <p:sldId id="282" r:id="rId21"/>
    <p:sldId id="279" r:id="rId22"/>
    <p:sldId id="281" r:id="rId23"/>
    <p:sldId id="289" r:id="rId24"/>
    <p:sldId id="283" r:id="rId25"/>
    <p:sldId id="284" r:id="rId26"/>
    <p:sldId id="285" r:id="rId27"/>
    <p:sldId id="286" r:id="rId28"/>
    <p:sldId id="287" r:id="rId29"/>
    <p:sldId id="288" r:id="rId30"/>
    <p:sldId id="268" r:id="rId31"/>
    <p:sldId id="277" r:id="rId32"/>
    <p:sldId id="26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14" y="-145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2225101560595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
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DF-433E-9D51-1C0A7BAE7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DF-433E-9D51-1C0A7BAE7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DF-433E-9D51-1C0A7BAE7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DF-433E-9D51-1C0A7BAE7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DF-433E-9D51-1C0A7BAE70F6}"/>
              </c:ext>
            </c:extLst>
          </c:dPt>
          <c:dLbls>
            <c:dLbl>
              <c:idx val="0"/>
              <c:layout>
                <c:manualLayout>
                  <c:x val="2.9469693441774207E-3"/>
                  <c:y val="4.313085047685555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DF-433E-9D51-1C0A7BAE70F6}"/>
                </c:ext>
              </c:extLst>
            </c:dLbl>
            <c:dLbl>
              <c:idx val="1"/>
              <c:layout>
                <c:manualLayout>
                  <c:x val="-4.9406935431293604E-2"/>
                  <c:y val="0.162652679947103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DF-433E-9D51-1C0A7BAE70F6}"/>
                </c:ext>
              </c:extLst>
            </c:dLbl>
            <c:dLbl>
              <c:idx val="2"/>
              <c:layout>
                <c:manualLayout>
                  <c:x val="-3.6482373792298653E-3"/>
                  <c:y val="-7.307949004864268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DF-433E-9D51-1C0A7BAE70F6}"/>
                </c:ext>
              </c:extLst>
            </c:dLbl>
            <c:dLbl>
              <c:idx val="3"/>
              <c:layout>
                <c:manualLayout>
                  <c:x val="1.0574081023851331E-2"/>
                  <c:y val="-6.974147254857540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DF-433E-9D51-1C0A7BAE70F6}"/>
                </c:ext>
              </c:extLst>
            </c:dLbl>
            <c:dLbl>
              <c:idx val="4"/>
              <c:layout>
                <c:manualLayout>
                  <c:x val="5.2004914354901892E-2"/>
                  <c:y val="-9.58915665340938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DF-433E-9D51-1C0A7BAE70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Müssen suchen</c:v>
                </c:pt>
                <c:pt idx="1">
                  <c:v>Schlüssel-Icon</c:v>
                </c:pt>
                <c:pt idx="2">
                  <c:v>Silhouetten-Icon</c:v>
                </c:pt>
                <c:pt idx="3">
                  <c:v>Lizenz in my G Data verwalten</c:v>
                </c:pt>
                <c:pt idx="4">
                  <c:v>Zugangsdaten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0.15379999999999999</c:v>
                </c:pt>
                <c:pt idx="1">
                  <c:v>0.23080000000000001</c:v>
                </c:pt>
                <c:pt idx="2">
                  <c:v>0.23080000000000001</c:v>
                </c:pt>
                <c:pt idx="3">
                  <c:v>3.85E-2</c:v>
                </c:pt>
                <c:pt idx="4">
                  <c:v>0.34610000000000002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DF-433E-9D51-1C0A7BAE70F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86605506597672"/>
          <c:y val="0.31563045302565806"/>
          <c:w val="0.34591552459505881"/>
          <c:h val="0.52203425542647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"Sie möchten das Protokoll aufrufen. Beschreiben Sie kurz, was Sie tendenziell anklicken würden“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08-4312-8075-978AB390EC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8-4312-8075-978AB390EC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08-4312-8075-978AB390EC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08-4312-8075-978AB390EC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08-4312-8075-978AB390EC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B08-4312-8075-978AB390EC1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B08-4312-8075-978AB390EC1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B08-4312-8075-978AB390EC1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B08-4312-8075-978AB390EC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Tabelle1!$A$2:$A$10</c:f>
              <c:strCache>
                <c:ptCount val="8"/>
                <c:pt idx="0">
                  <c:v>Klemmbrett-Icon</c:v>
                </c:pt>
                <c:pt idx="1">
                  <c:v>Müssen suchen</c:v>
                </c:pt>
                <c:pt idx="2">
                  <c:v>Haben die Frage nicht verstanden</c:v>
                </c:pt>
                <c:pt idx="3">
                  <c:v>Firewall-Icon</c:v>
                </c:pt>
                <c:pt idx="4">
                  <c:v>Schraubenschlüssel-Icon</c:v>
                </c:pt>
                <c:pt idx="5">
                  <c:v>Virenschutz-Icon</c:v>
                </c:pt>
                <c:pt idx="6">
                  <c:v>Letzes Update</c:v>
                </c:pt>
                <c:pt idx="7">
                  <c:v>Zahnrad-Icon</c:v>
                </c:pt>
              </c:strCache>
            </c:strRef>
          </c:cat>
          <c:val>
            <c:numRef>
              <c:f>Tabelle1!$B$2:$B$10</c:f>
              <c:numCache>
                <c:formatCode>0.00%</c:formatCode>
                <c:ptCount val="9"/>
                <c:pt idx="0">
                  <c:v>0.26919999999999999</c:v>
                </c:pt>
                <c:pt idx="1">
                  <c:v>0.23080000000000001</c:v>
                </c:pt>
                <c:pt idx="2">
                  <c:v>0.19320000000000001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  <c:pt idx="7">
                  <c:v>0.1154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B08-4312-8075-978AB390EC1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8"/>
        <c:delete val="1"/>
      </c:legendEntry>
      <c:layout>
        <c:manualLayout>
          <c:xMode val="edge"/>
          <c:yMode val="edge"/>
          <c:x val="4.3976742490522018E-2"/>
          <c:y val="0.75843019622547192"/>
          <c:w val="0.9259354039078449"/>
          <c:h val="0.22172853393325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883411312716345"/>
          <c:y val="0.16952853587894914"/>
          <c:w val="0.40658298147514171"/>
          <c:h val="0.7265350401683543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"Sie möchten das Protokoll aufrufen. Beschreiben Sie kurz, was Sie tendenziell anklicken würden“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93-45FF-A475-1A3BD580F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93-45FF-A475-1A3BD580F7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93-45FF-A475-1A3BD580F7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93-45FF-A475-1A3BD580F7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93-45FF-A475-1A3BD580F7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93-45FF-A475-1A3BD580F7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93-45FF-A475-1A3BD580F7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F93-45FF-A475-1A3BD580F7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F93-45FF-A475-1A3BD580F754}"/>
              </c:ext>
            </c:extLst>
          </c:dPt>
          <c:dLbls>
            <c:dLbl>
              <c:idx val="7"/>
              <c:layout>
                <c:manualLayout>
                  <c:x val="2.2508035680322568E-2"/>
                  <c:y val="4.543452446092702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F93-45FF-A475-1A3BD580F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Tabelle1!$A$2:$A$10</c:f>
              <c:strCache>
                <c:ptCount val="8"/>
                <c:pt idx="0">
                  <c:v>Klemmbrett-Icon</c:v>
                </c:pt>
                <c:pt idx="1">
                  <c:v>Müssen suchen</c:v>
                </c:pt>
                <c:pt idx="2">
                  <c:v>Haben die Frage nicht verstanden</c:v>
                </c:pt>
                <c:pt idx="3">
                  <c:v>Firewall-Icon</c:v>
                </c:pt>
                <c:pt idx="4">
                  <c:v>Schraubenschlüssel-Icon</c:v>
                </c:pt>
                <c:pt idx="5">
                  <c:v>Virenschutz-Icon</c:v>
                </c:pt>
                <c:pt idx="6">
                  <c:v>Letzes Update</c:v>
                </c:pt>
                <c:pt idx="7">
                  <c:v>Zahnrad-Icon</c:v>
                </c:pt>
              </c:strCache>
            </c:strRef>
          </c:cat>
          <c:val>
            <c:numRef>
              <c:f>Tabelle1!$B$2:$B$10</c:f>
              <c:numCache>
                <c:formatCode>0.00%</c:formatCode>
                <c:ptCount val="9"/>
                <c:pt idx="0">
                  <c:v>0.26919999999999999</c:v>
                </c:pt>
                <c:pt idx="1">
                  <c:v>0.23080000000000001</c:v>
                </c:pt>
                <c:pt idx="2">
                  <c:v>0.19320000000000001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  <c:pt idx="7">
                  <c:v>0.1154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F93-45FF-A475-1A3BD580F7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8"/>
        <c:delete val="1"/>
      </c:legendEntry>
      <c:layout>
        <c:manualLayout>
          <c:xMode val="edge"/>
          <c:yMode val="edge"/>
          <c:x val="0.68286564722887899"/>
          <c:y val="0.21242394725877067"/>
          <c:w val="0.31603199056639658"/>
          <c:h val="0.608033297013355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350879215627186"/>
          <c:y val="0.19927300165497028"/>
          <c:w val="0.3800222819349669"/>
          <c:h val="0.71943554530278386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„Optional – Welche Kategorie würden Sie als G Data Kunde auswählen &amp; warum?"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1A-4E7B-9211-B28BD43496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1A-4E7B-9211-B28BD43496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1A-4E7B-9211-B28BD43496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Zugangsdaten eingeben</c:v>
                </c:pt>
                <c:pt idx="1">
                  <c:v>Später aktivieren</c:v>
                </c:pt>
                <c:pt idx="2">
                  <c:v>Registriernummer eingeben</c:v>
                </c:pt>
              </c:strCache>
            </c:strRef>
          </c:cat>
          <c:val>
            <c:numRef>
              <c:f>Tabelle1!$B$2:$B$4</c:f>
              <c:numCache>
                <c:formatCode>0.00%</c:formatCode>
                <c:ptCount val="3"/>
                <c:pt idx="0">
                  <c:v>0.64259999999999995</c:v>
                </c:pt>
                <c:pt idx="1">
                  <c:v>0.2142</c:v>
                </c:pt>
                <c:pt idx="2">
                  <c:v>0.14280000000000001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1A-4E7B-9211-B28BD434964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46187909462899"/>
          <c:y val="0.33017574379116044"/>
          <c:w val="0.26447345991724941"/>
          <c:h val="0.39995065703578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 „Wo </a:t>
            </a:r>
            <a:r>
              <a:rPr lang="en-US" sz="1800" dirty="0" err="1"/>
              <a:t>würden</a:t>
            </a:r>
            <a:r>
              <a:rPr lang="en-US" sz="1800" dirty="0"/>
              <a:t> Sie die </a:t>
            </a:r>
            <a:r>
              <a:rPr lang="en-US" sz="1800" dirty="0" err="1"/>
              <a:t>Zugangsdaten</a:t>
            </a:r>
            <a:r>
              <a:rPr lang="en-US" sz="1800" dirty="0"/>
              <a:t> in den </a:t>
            </a:r>
            <a:r>
              <a:rPr lang="en-US" sz="1800" dirty="0" err="1"/>
              <a:t>Einstellungen</a:t>
            </a:r>
            <a:r>
              <a:rPr lang="en-US" sz="1800" dirty="0"/>
              <a:t> in </a:t>
            </a:r>
            <a:r>
              <a:rPr lang="en-US" sz="1800" dirty="0" err="1"/>
              <a:t>einer</a:t>
            </a:r>
            <a:r>
              <a:rPr lang="en-US" sz="1800" dirty="0"/>
              <a:t> der </a:t>
            </a:r>
            <a:r>
              <a:rPr lang="en-US" sz="1800" dirty="0" err="1"/>
              <a:t>Unterkategorien</a:t>
            </a:r>
            <a:r>
              <a:rPr lang="en-US" sz="1800" dirty="0"/>
              <a:t> von „Antivirus“ </a:t>
            </a:r>
            <a:r>
              <a:rPr lang="en-US" sz="1800" dirty="0" err="1"/>
              <a:t>vermuten</a:t>
            </a:r>
            <a:r>
              <a:rPr lang="en-US" sz="1800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638084240775386"/>
          <c:y val="0.18401559461341013"/>
          <c:w val="0.40250118593748452"/>
          <c:h val="0.7755604062023396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 „Wo würden Sie die Zugangsdaten in den Einstellungen in einer der Unterkategorien von „Antivirus“ vermuten?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21-4832-82F9-2B4DE9A39E8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21-4832-82F9-2B4DE9A39E83}"/>
              </c:ext>
            </c:extLst>
          </c:dPt>
          <c:dPt>
            <c:idx val="2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21-4832-82F9-2B4DE9A39E83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21-4832-82F9-2B4DE9A39E83}"/>
              </c:ext>
            </c:extLst>
          </c:dPt>
          <c:dPt>
            <c:idx val="4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21-4832-82F9-2B4DE9A39E83}"/>
              </c:ext>
            </c:extLst>
          </c:dPt>
          <c:dPt>
            <c:idx val="5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21-4832-82F9-2B4DE9A39E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Haben keine Vermutung</c:v>
                </c:pt>
                <c:pt idx="1">
                  <c:v>Updates</c:v>
                </c:pt>
                <c:pt idx="2">
                  <c:v>Allgemein</c:v>
                </c:pt>
                <c:pt idx="3">
                  <c:v>E-Mail-Prüfung</c:v>
                </c:pt>
                <c:pt idx="4">
                  <c:v>Echtzeitschutz</c:v>
                </c:pt>
                <c:pt idx="5">
                  <c:v>Webschutz</c:v>
                </c:pt>
              </c:strCache>
            </c:strRef>
          </c:cat>
          <c:val>
            <c:numRef>
              <c:f>Tabelle1!$B$2:$B$7</c:f>
              <c:numCache>
                <c:formatCode>0.00%</c:formatCode>
                <c:ptCount val="6"/>
                <c:pt idx="0">
                  <c:v>0.42309999999999998</c:v>
                </c:pt>
                <c:pt idx="1">
                  <c:v>0.15379999999999999</c:v>
                </c:pt>
                <c:pt idx="2">
                  <c:v>0.26919999999999999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321-4832-82F9-2B4DE9A39E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26946053804042"/>
          <c:y val="0.26450407192091641"/>
          <c:w val="0.36330209384328938"/>
          <c:h val="0.59677067235754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„Optional – Welche Kategorie würden Sie als G Data Kunde auswählen &amp; warum?"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AC-461F-9D32-530BE15900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AC-461F-9D32-530BE15900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AC-461F-9D32-530BE15900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AC-461F-9D32-530BE15900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Zugangsdaten eingeben </c:v>
                </c:pt>
                <c:pt idx="1">
                  <c:v>Später aktivieren</c:v>
                </c:pt>
                <c:pt idx="2">
                  <c:v>Frage nicht verstanden</c:v>
                </c:pt>
                <c:pt idx="3">
                  <c:v>Lizenz aktivieren</c:v>
                </c:pt>
              </c:strCache>
            </c:strRef>
          </c:cat>
          <c:val>
            <c:numRef>
              <c:f>Tabelle1!$B$2:$B$5</c:f>
              <c:numCache>
                <c:formatCode>0.00%</c:formatCode>
                <c:ptCount val="4"/>
                <c:pt idx="0">
                  <c:v>0.61160000000000003</c:v>
                </c:pt>
                <c:pt idx="1">
                  <c:v>0.22239999999999999</c:v>
                </c:pt>
                <c:pt idx="2">
                  <c:v>0.11119999999999999</c:v>
                </c:pt>
                <c:pt idx="3">
                  <c:v>5.5599999999999997E-2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AC-461F-9D32-530BE15900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87825132656045335"/>
          <c:w val="0.9"/>
          <c:h val="0.10843677424381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4940462540208882"/>
          <c:y val="0.1442012353861726"/>
          <c:w val="0.71780602811290239"/>
          <c:h val="0.6709440023255642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„Optional – Welche Kategorie würden Sie als G Data Kunde auswählen &amp; warum?"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2-4B0B-895A-AB1A8C2F08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2-4B0B-895A-AB1A8C2F08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2-4B0B-895A-AB1A8C2F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Zugangsdaten eingeben</c:v>
                </c:pt>
                <c:pt idx="1">
                  <c:v>Später aktivieren</c:v>
                </c:pt>
                <c:pt idx="2">
                  <c:v>Registriernummer eingeben</c:v>
                </c:pt>
              </c:strCache>
            </c:strRef>
          </c:cat>
          <c:val>
            <c:numRef>
              <c:f>Tabelle1!$B$2:$B$4</c:f>
              <c:numCache>
                <c:formatCode>0.00%</c:formatCode>
                <c:ptCount val="3"/>
                <c:pt idx="0">
                  <c:v>0.64259999999999995</c:v>
                </c:pt>
                <c:pt idx="1">
                  <c:v>0.2142</c:v>
                </c:pt>
                <c:pt idx="2">
                  <c:v>0.14280000000000001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42-4B0B-895A-AB1A8C2F084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08592865298305E-2"/>
          <c:y val="0.8494088783030368"/>
          <c:w val="0.81396008632469097"/>
          <c:h val="0.13727922250123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832168476631148"/>
          <c:y val="2.0236804249197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
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C-4693-84D9-F11D3132D1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C-4693-84D9-F11D3132D1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1C-4693-84D9-F11D3132D1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1C-4693-84D9-F11D3132D1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1C-4693-84D9-F11D3132D19A}"/>
              </c:ext>
            </c:extLst>
          </c:dPt>
          <c:dLbls>
            <c:dLbl>
              <c:idx val="3"/>
              <c:layout>
                <c:manualLayout>
                  <c:x val="1.085528123950829E-2"/>
                  <c:y val="-2.110618288335681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1C-4693-84D9-F11D3132D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Müssen suchen</c:v>
                </c:pt>
                <c:pt idx="1">
                  <c:v>Schlüssel-Icon</c:v>
                </c:pt>
                <c:pt idx="2">
                  <c:v>Silhouetten-Icon</c:v>
                </c:pt>
                <c:pt idx="3">
                  <c:v>Lizenz in my G Data verwalten</c:v>
                </c:pt>
                <c:pt idx="4">
                  <c:v>Zugangsdaten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0.15379999999999999</c:v>
                </c:pt>
                <c:pt idx="1">
                  <c:v>0.23080000000000001</c:v>
                </c:pt>
                <c:pt idx="2">
                  <c:v>0.23080000000000001</c:v>
                </c:pt>
                <c:pt idx="3">
                  <c:v>3.85E-2</c:v>
                </c:pt>
                <c:pt idx="4">
                  <c:v>0.34610000000000002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1C-4693-84D9-F11D3132D1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19665720744893"/>
          <c:y val="0.31023994688502826"/>
          <c:w val="0.29904467335924634"/>
          <c:h val="0.52700143853048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9.5494699628603366E-2"/>
          <c:y val="0.32783874456581114"/>
          <c:w val="0.48939507090271622"/>
          <c:h val="0.49304590466193793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 Beschreiben Sie kurz was Sie tendenziell anklicken würden.“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0-482A-A745-31F8CB539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0-482A-A745-31F8CB5396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0-482A-A745-31F8CB5396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0-482A-A745-31F8CB5396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Profil-Icon</c:v>
                </c:pt>
                <c:pt idx="1">
                  <c:v>Bildschirm-Icon</c:v>
                </c:pt>
                <c:pt idx="2">
                  <c:v>Keine Antwort</c:v>
                </c:pt>
                <c:pt idx="3">
                  <c:v>Frage nicht verstanden</c:v>
                </c:pt>
              </c:strCache>
            </c:strRef>
          </c:cat>
          <c:val>
            <c:numRef>
              <c:f>Tabelle1!$B$2:$B$5</c:f>
              <c:numCache>
                <c:formatCode>0.00%</c:formatCode>
                <c:ptCount val="4"/>
                <c:pt idx="0">
                  <c:v>0.88460000000000005</c:v>
                </c:pt>
                <c:pt idx="1">
                  <c:v>3.85E-2</c:v>
                </c:pt>
                <c:pt idx="2">
                  <c:v>3.85E-2</c:v>
                </c:pt>
                <c:pt idx="3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C0-482A-A745-31F8CB5396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712368526860303"/>
          <c:y val="0.35018426506189176"/>
          <c:w val="0.26508646801929625"/>
          <c:h val="0.441242045063418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das Protokoll aufrufen. 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6-4846-BBC8-D8A171D28A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6-4846-BBC8-D8A171D28A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96-4846-BBC8-D8A171D28A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96-4846-BBC8-D8A171D28A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96-4846-BBC8-D8A171D28A2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696-4846-BBC8-D8A171D28A2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696-4846-BBC8-D8A171D28A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Menü &amp; Protokoll</c:v>
                </c:pt>
                <c:pt idx="1">
                  <c:v>Keine Antwort</c:v>
                </c:pt>
                <c:pt idx="2">
                  <c:v>Frage nicht verstanden</c:v>
                </c:pt>
                <c:pt idx="3">
                  <c:v>Bildschirm-Icon</c:v>
                </c:pt>
                <c:pt idx="4">
                  <c:v>Firewall-Icon</c:v>
                </c:pt>
                <c:pt idx="5">
                  <c:v>Virenschutz-Icon</c:v>
                </c:pt>
                <c:pt idx="6">
                  <c:v>Weiß es nicht</c:v>
                </c:pt>
              </c:strCache>
            </c:strRef>
          </c:cat>
          <c:val>
            <c:numRef>
              <c:f>Tabelle1!$B$2:$B$8</c:f>
              <c:numCache>
                <c:formatCode>0.00%</c:formatCode>
                <c:ptCount val="7"/>
                <c:pt idx="0">
                  <c:v>0.73080000000000001</c:v>
                </c:pt>
                <c:pt idx="1">
                  <c:v>3.85E-2</c:v>
                </c:pt>
                <c:pt idx="2">
                  <c:v>7.6999999999999999E-2</c:v>
                </c:pt>
                <c:pt idx="3">
                  <c:v>3.85E-2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696-4846-BBC8-D8A171D28A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121391076115484E-2"/>
          <c:y val="0.80655261842269721"/>
          <c:w val="0.9620720326625839"/>
          <c:h val="0.16963785776777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422E-0BC0-45A6-B338-B338D590139F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105A-1063-4481-9842-6AD748BF7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7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A5DB7-A7D4-40E1-9A65-9C65052C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C2F76B-EDE4-4BC6-BFD3-0060F235B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F725C-A7B4-4281-9907-A65A090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6A9-E8C7-4B18-913B-2C302261310A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1953A-4D6E-443C-8A11-CB39A54B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2808" y="5934457"/>
            <a:ext cx="6242304" cy="787019"/>
          </a:xfrm>
        </p:spPr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404E2-C0EB-4155-A536-26CAA9C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383930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8A24-B5DF-4EFA-8F9B-90E6F6B6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0CED-5A35-4276-852E-A2B4D151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14FB-078D-44BB-A6F4-9AF81FF0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94D-E69E-4393-AC18-D836C8E220A1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A99E1-AC3B-49AF-8A53-F5E75B58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F0ECA-0486-4581-A607-6F375A6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586DA5-F2C7-444C-BD61-978CDBF0C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5B66E9-221A-46C2-9A4E-9215E48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6BD22-059E-4515-8869-EB4A0D71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AB63-FE27-42AB-A659-19DBB01DD9BF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18496-FCC4-404D-91C5-99F38B3A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32724-C24C-4D43-924E-6138446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3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A4ABD-06F7-41C9-8090-9BE4F9CC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21AE3-B0EA-412F-9085-0888976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77B1-7C5D-43D6-B795-2D36937CD892}" type="datetime1">
              <a:rPr lang="de-DE" smtClean="0"/>
              <a:t>07.12.2021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3BAD25-F57C-476F-908E-6652135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A94EF-1502-41EB-9302-DADB2AF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2A63-91E7-4691-8220-9D3A3237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EAD6F-BBE7-49BB-BF20-9934598E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441EA-94F5-4174-BE09-B690493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AE0AA-B95F-4797-A8B5-0E4753EA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87A1A-AF9D-4F18-9429-DF580C0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79361-BDAB-4171-8EB0-58389AF4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51D2A-ADBB-4A45-9039-CCD21A10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306C5-734A-4A2C-ACB6-409643E2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567F-3214-41F4-9C1C-FE8D09BD132A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7DE27-78CF-4E38-8AB0-59506B5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02542-0CB9-42A3-AAD1-D6BD62E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04237-3A2E-4D7A-95A1-3CFCB0B6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E8056-EFE9-48A3-A284-B4F109E4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E7678-68C0-44AB-B53C-B44698146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D0D4D-32E5-4128-88BF-4D09B0B3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9CEF43-150E-4821-A2CD-BFBBA67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1A4BB-EBA6-4A9A-95DB-D6BEE00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D83A-E5F7-4DAC-A7AE-93EBDA3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C1C2CC-EB78-4858-A3B0-B22C0BEF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181BB-52AF-4AAB-9BB8-E8D9A66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B8E835-C717-432B-81EF-00EECF97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384AA-0D56-4064-AA8A-5084B08C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6D85D4-CD51-4327-A688-219D94D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9D466B-4CD9-4F62-8A05-FDFCC2B8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973CF6-476C-46F0-9006-D9B21062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CEC82-3B08-46BE-9CFF-68B2C5B7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D913E-0199-42D1-8113-0419327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FE192-B5E3-4042-BF2F-53EB5AF7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D8B3F-8884-4823-BAAA-BDF3C963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3ED0A6-B7D9-4FDB-AB00-5246EC5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EE1C-7C13-4E86-B5A0-740A8764B8BA}" type="datetime1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4481C7-8F46-44B5-9318-ADC17BDA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782696-D477-4EE1-A3A8-E81FCA0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9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EBB77-1259-4B11-B0E8-8209912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AE4FF-8BDE-44F5-AC9A-E83E3978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41849-5258-4D7E-AC39-524C0536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ACB1C-7725-4743-8F29-B8EEBDA9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3506-DBC3-45F7-B384-0CCC21FDC164}" type="datetime1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734CA-705B-4B6D-A1E6-72D06298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88B67-ED33-49E3-A16E-BDA763E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DB27-34C2-431D-A2BE-0415934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AA71E-E496-4085-B230-0BB196EF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0F482-4633-4969-930E-0A49CCBC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59DF79-719E-4585-B598-14459B8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DFE3-C5D0-4E8D-A2C8-36C02DE3F35C}" type="datetime1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738DB-55D3-4FEF-A61A-0DD8A55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4CF1A-308F-4B64-BBDE-4F15694D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8DA43-ADF5-4D70-86B0-13CF52C9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E41D6-726F-465E-88E9-6E9C0D8A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2B86-7E87-40F7-AFC3-5B72DBAD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05971"/>
            <a:ext cx="963168" cy="294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63E9B0-F7F7-4296-8354-894968D03883}" type="datetime1">
              <a:rPr lang="de-DE" smtClean="0"/>
              <a:t>07.12.2021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8C6B2-8FD1-46F4-87EC-B6F6E252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5104" y="6105970"/>
            <a:ext cx="6178296" cy="615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Leah Röser und Ann-Sofie Witfeld Studentinnen der Technischen Hochschule Köln in Zusammenarbeit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AF831-1501-4C0F-853A-9E58E6C6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26647"/>
            <a:ext cx="963168" cy="294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 dirty="0"/>
              <a:t>Seite 1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A3FA01-DF31-4281-BF90-DFB306C450D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051105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2C7FEB-FC51-4B67-966C-5AE6A963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047508"/>
          </a:xfrm>
          <a:prstGeom prst="rect">
            <a:avLst/>
          </a:prstGeom>
          <a:effectLst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40FEB-4ED5-403C-8B87-186CC3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2C3E-751E-4EEE-AB30-8023EE82C447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3B52C-EE0F-47A3-AF9C-3F8A474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4784" y="6255521"/>
            <a:ext cx="6242304" cy="465956"/>
          </a:xfrm>
        </p:spPr>
        <p:txBody>
          <a:bodyPr/>
          <a:lstStyle/>
          <a:p>
            <a:pPr algn="l"/>
            <a:r>
              <a:rPr lang="de-DE" dirty="0"/>
              <a:t>Leah Röser und Ann-Sofie </a:t>
            </a:r>
            <a:r>
              <a:rPr lang="de-DE" dirty="0" err="1"/>
              <a:t>Witfeld</a:t>
            </a:r>
            <a:endParaRPr lang="de-DE" dirty="0"/>
          </a:p>
          <a:p>
            <a:pPr algn="l"/>
            <a:r>
              <a:rPr lang="de-DE" dirty="0"/>
              <a:t>Studentinnen der Technischen Hochschule Köln</a:t>
            </a:r>
          </a:p>
          <a:p>
            <a:pPr algn="l"/>
            <a:r>
              <a:rPr lang="de-DE" dirty="0"/>
              <a:t>in Zusammenarbeit mit der G DATA </a:t>
            </a:r>
            <a:r>
              <a:rPr lang="de-DE" dirty="0" err="1"/>
              <a:t>Cyber</a:t>
            </a:r>
            <a:r>
              <a:rPr lang="de-DE" dirty="0"/>
              <a:t> Defense AG</a:t>
            </a:r>
          </a:p>
          <a:p>
            <a:pPr algn="l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CB2-A34B-471E-92D8-DCF2858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2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635811-5D6D-49EC-8910-5B8297A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28" y="3751867"/>
            <a:ext cx="9144000" cy="1703653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Designevaluierung Schwerpunkt: User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5A43BD-B752-4BDA-A7A9-7C6CA24BE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26" y="6096828"/>
            <a:ext cx="1181052" cy="7515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03CD30-C3FC-4CFA-A855-2CAD9B549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90" y="6083823"/>
            <a:ext cx="1308516" cy="7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F08CE-587C-4130-A93C-12FAFA5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4677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07.12.2021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6D7A3-EDDA-4DB8-AA2B-D699236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Leah Röser und Ann-Sofie Witfeld Studentinnen der Technischen Hochschule Köln in Zusammenarbeit mit der G DATA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Cyber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EB8C7-7948-457D-94F2-74F38044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516A863F-3619-4B5B-A79D-12627B675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22748"/>
              </p:ext>
            </p:extLst>
          </p:nvPr>
        </p:nvGraphicFramePr>
        <p:xfrm>
          <a:off x="841248" y="417619"/>
          <a:ext cx="10512552" cy="555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7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9EEE97-59EF-482E-BC3B-DFAA8D6E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dirty="0"/>
              <a:t>Einstellungen</a:t>
            </a:r>
            <a:br>
              <a:rPr lang="de-DE" dirty="0"/>
            </a:br>
            <a:br>
              <a:rPr lang="de-DE" dirty="0"/>
            </a:br>
            <a:r>
              <a:rPr lang="en-US" sz="4000" dirty="0"/>
              <a:t>-</a:t>
            </a:r>
            <a:r>
              <a:rPr lang="en-US" sz="3200" dirty="0"/>
              <a:t>„Wo </a:t>
            </a:r>
            <a:r>
              <a:rPr lang="en-US" sz="3200" dirty="0" err="1"/>
              <a:t>würden</a:t>
            </a:r>
            <a:r>
              <a:rPr lang="en-US" sz="3200" dirty="0"/>
              <a:t> Sie die </a:t>
            </a:r>
            <a:r>
              <a:rPr lang="en-US" sz="3200" dirty="0" err="1"/>
              <a:t>Zugangsdaten</a:t>
            </a:r>
            <a:r>
              <a:rPr lang="en-US" sz="3200" dirty="0"/>
              <a:t> in den </a:t>
            </a:r>
            <a:r>
              <a:rPr lang="en-US" sz="3200" dirty="0" err="1"/>
              <a:t>Einstellungen</a:t>
            </a:r>
            <a:r>
              <a:rPr lang="en-US" sz="3200" dirty="0"/>
              <a:t>, in </a:t>
            </a:r>
            <a:r>
              <a:rPr lang="en-US" sz="3200" dirty="0" err="1"/>
              <a:t>einer</a:t>
            </a:r>
            <a:r>
              <a:rPr lang="en-US" sz="3200" dirty="0"/>
              <a:t> der </a:t>
            </a:r>
            <a:r>
              <a:rPr lang="en-US" sz="3200" dirty="0" err="1"/>
              <a:t>Unterkategorien</a:t>
            </a:r>
            <a:r>
              <a:rPr lang="en-US" sz="3200" dirty="0"/>
              <a:t> von „Antivirus“ </a:t>
            </a:r>
            <a:r>
              <a:rPr lang="en-US" sz="3200" dirty="0" err="1"/>
              <a:t>vermuten</a:t>
            </a:r>
            <a:r>
              <a:rPr lang="en-US" sz="3200" dirty="0"/>
              <a:t>?”</a:t>
            </a:r>
            <a:br>
              <a:rPr lang="en-US" sz="3200" dirty="0"/>
            </a:br>
            <a:endParaRPr lang="de-DE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08A6AF-CC41-4D16-8394-29A30B98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15" y="1001731"/>
            <a:ext cx="6741928" cy="48545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C6F7F-7D3E-4C7C-9EEC-CCF0F28C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C922F-6CA3-4725-91F2-F69E383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17AC7-AEAE-443C-AA97-6B28ECF5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95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A30D8-836A-48F9-BB06-2F77E85F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/>
              <a:pPr>
                <a:spcAft>
                  <a:spcPts val="600"/>
                </a:spcAft>
              </a:pPr>
              <a:t>07.12.2021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46D32-64C0-4B71-81A1-D249422B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343CF-B399-46A1-8B27-279F7F5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F4F6BC0-C449-4F1D-9A93-48F9BBBB9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02470"/>
              </p:ext>
            </p:extLst>
          </p:nvPr>
        </p:nvGraphicFramePr>
        <p:xfrm>
          <a:off x="838200" y="820133"/>
          <a:ext cx="10506456" cy="545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8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8F0B1-1FF5-438F-8AA1-5D4C0396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91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Wireframes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604DA-EDFC-4E07-8B72-2725EC51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EB8D0-DE2A-430A-BF74-681CD4A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F6A86-F0D4-449B-8680-F948D00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</a:t>
            </a:r>
            <a:r>
              <a:rPr lang="de-DE" sz="1000" dirty="0"/>
              <a:t>Röser</a:t>
            </a:r>
            <a:r>
              <a:rPr lang="de-DE" sz="900" dirty="0"/>
              <a:t>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FCA34-6256-4AF2-802E-1A4DF3A9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0C9314-87F2-4CDF-BA55-A3690AAB24BE}"/>
              </a:ext>
            </a:extLst>
          </p:cNvPr>
          <p:cNvSpPr txBox="1"/>
          <p:nvPr/>
        </p:nvSpPr>
        <p:spPr>
          <a:xfrm>
            <a:off x="5277260" y="2852360"/>
            <a:ext cx="524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Fokus auf einzelne Bereiche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319101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Menü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12/7/2021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Leah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Röser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und Ann-Sofie Witfeld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Studentinnen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der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Technischen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Hochschule Köln </a:t>
            </a:r>
            <a:r>
              <a:rPr lang="en-US" sz="1000" dirty="0">
                <a:latin typeface="+mn-lt"/>
                <a:cs typeface="+mn-cs"/>
              </a:rPr>
              <a:t>in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Zusammenarbeit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mit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7" name="Grafik 6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5AF89811-8874-4763-8A87-3F95900C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47169" y="-424621"/>
            <a:ext cx="5583149" cy="76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3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Security </a:t>
            </a:r>
            <a:br>
              <a:rPr lang="de-DE" sz="3200" dirty="0"/>
            </a:br>
            <a:r>
              <a:rPr lang="de-DE" sz="3200" dirty="0"/>
              <a:t>Center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7" name="Grafik 6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292C556-5595-485F-B73E-FE51C08D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43553" y="-416101"/>
            <a:ext cx="5590381" cy="7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5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6556" cy="5583148"/>
          </a:xfrm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Zugangsdaten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6199CB-ECE5-44BB-9D6C-A7C2F9AE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63507" y="-260680"/>
            <a:ext cx="5350476" cy="73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2628A13-8D95-4F7C-AA4D-C2C1815F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Design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8CD884-C633-47AF-8649-7472ED40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Charakteristik der Software</a:t>
            </a:r>
          </a:p>
          <a:p>
            <a:r>
              <a:rPr lang="de-DE" sz="2200" dirty="0"/>
              <a:t>Interaktionsbedarf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F2F9C1-0D17-438F-AB53-80F68188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1DFBB-39FF-4DA8-95C1-8377270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42829-B130-4263-9D7D-729BE086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45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F6F8D5-1C3D-4316-8E58-D9AAF2BA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Nach der Installation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E628963-98EB-4876-BE13-7729DE438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17" y="1284919"/>
            <a:ext cx="6492724" cy="395897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56669-DF1D-4454-A792-20C15A61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121E0-8F4A-4897-AEEE-2DBE0701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CC790-9E98-4665-A32B-E8BF746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5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0C23FC-E63B-406E-B04A-F115CA4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Security Center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52BBD-3580-4B88-8A57-ACD44A94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827F1-0829-4ABF-89F7-A8CAD4E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EFD9E-21EC-44D0-9690-7DB4FEC1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469D09-CE7E-4C44-90D5-79F74A4EE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72" y="1153139"/>
            <a:ext cx="6924964" cy="4222538"/>
          </a:xfrm>
        </p:spPr>
      </p:pic>
    </p:spTree>
    <p:extLst>
      <p:ext uri="{BB962C8B-B14F-4D97-AF65-F5344CB8AC3E}">
        <p14:creationId xmlns:p14="http://schemas.microsoft.com/office/powerpoint/2010/main" val="80337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B49A-DC16-4903-A557-3BD1CEA4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AE5EE-399D-45BB-B1AC-C92B6605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Personas</a:t>
            </a:r>
          </a:p>
          <a:p>
            <a:r>
              <a:rPr lang="de-DE" dirty="0"/>
              <a:t>Ergebnisse zur ersten Umfrage</a:t>
            </a:r>
          </a:p>
          <a:p>
            <a:r>
              <a:rPr lang="de-DE" dirty="0"/>
              <a:t>Wireframes</a:t>
            </a:r>
          </a:p>
          <a:p>
            <a:r>
              <a:rPr lang="de-DE" dirty="0"/>
              <a:t>Design </a:t>
            </a:r>
          </a:p>
          <a:p>
            <a:r>
              <a:rPr lang="de-DE" dirty="0"/>
              <a:t>Ergebnisse zur ersten Umfrage |VS| Ergebnisse zur zweiten Umfrage</a:t>
            </a:r>
          </a:p>
          <a:p>
            <a:r>
              <a:rPr lang="de-DE" dirty="0"/>
              <a:t>Forschungsfrage </a:t>
            </a:r>
          </a:p>
          <a:p>
            <a:r>
              <a:rPr lang="de-DE" dirty="0"/>
              <a:t>Weitere Themenfelder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614B6-EFB6-4636-81F7-85EF06E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833A-1DD4-43AC-8283-6A25D2836683}" type="datetime1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21849-FA74-416C-A968-8905B20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Leah Röser und Ann-Sofie </a:t>
            </a:r>
            <a:r>
              <a:rPr lang="de-DE" dirty="0" err="1"/>
              <a:t>Witfeld</a:t>
            </a:r>
            <a:r>
              <a:rPr lang="de-DE" dirty="0"/>
              <a:t> </a:t>
            </a:r>
          </a:p>
          <a:p>
            <a:pPr algn="l"/>
            <a:r>
              <a:rPr lang="de-DE" dirty="0"/>
              <a:t>Studentinnen der Technischen Hochschule Köln</a:t>
            </a:r>
          </a:p>
          <a:p>
            <a:pPr algn="l"/>
            <a:r>
              <a:rPr lang="de-DE" dirty="0"/>
              <a:t>in Zusammenarbeit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AF194-C462-4D71-A9C5-F6E314E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7F4E62D-738D-4709-A0BD-A0392F66C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00" y="6075869"/>
            <a:ext cx="1229063" cy="78213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01AA48C-B151-489B-999C-29851389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87" y="6075869"/>
            <a:ext cx="1338546" cy="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4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DF17A4-A172-4B5D-B74F-704938AE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Menü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80FC4C-BF13-4DA4-8096-73F6ED472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1282152"/>
            <a:ext cx="6538929" cy="398715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F5976-5C8C-4B20-AC9A-122A78B4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CD623-F503-4F63-B4E7-4BA716A4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A8B31-3877-4182-95EA-7F20D86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1A9339-17CE-4D9C-8BB3-E22B68B1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Account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26A5440-1918-4BD2-B850-5FA7A53B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95" y="1195393"/>
            <a:ext cx="6786369" cy="413802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935C6-8B2F-4BA7-851F-FE46419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B61AA-9D44-41D2-BA52-3E4517E0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F83A1-23F7-4DB9-9DAC-2E7FC10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2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0AAD8-5CCD-421B-8EDD-CC8A8399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Einstellungen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116031-6452-4578-A38C-35C6B787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1282045"/>
            <a:ext cx="6523644" cy="397783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92B28-1CCF-45DB-ABFD-B8FE83E5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AA11C-F420-4E01-8D54-6F5961B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58419-1BC0-4BBE-9C60-831138E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2FFB00-09E4-4D1E-B7D7-08EB0507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</a:rPr>
              <a:t>Erstelltes Design zur G Data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FEB42-9AA9-4E68-BBB3-4D59FA35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Ergebnisse zur zweiten Umfrage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11B87-F50F-402E-9F1D-4BCA9216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1B6A9-E8C7-4B18-913B-2C302261310A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117DF-DF8C-4BA7-861D-B332588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rgbClr val="FFFFFF"/>
                </a:solidFill>
              </a:rPr>
              <a:t>Leah Röser und Ann-Sofie Witfeld Studentinnen der Technischen Hochschule Köln in Zusammenarbeit mit der G DATA </a:t>
            </a:r>
            <a:r>
              <a:rPr lang="de-DE" sz="900" dirty="0" err="1">
                <a:solidFill>
                  <a:srgbClr val="FFFFFF"/>
                </a:solidFill>
              </a:rPr>
              <a:t>Cyber</a:t>
            </a:r>
            <a:r>
              <a:rPr lang="de-DE" sz="900" dirty="0">
                <a:solidFill>
                  <a:srgbClr val="FFFFFF"/>
                </a:solidFill>
              </a:rPr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C746F-B828-48A3-ABE8-1FC36960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1116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C88A8F-17A7-4663-95C8-943B2D4E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60" y="552091"/>
            <a:ext cx="3845628" cy="5431536"/>
          </a:xfrm>
        </p:spPr>
        <p:txBody>
          <a:bodyPr>
            <a:normAutofit/>
          </a:bodyPr>
          <a:lstStyle/>
          <a:p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„Welche Kategorie      würden Sie als G Data Kunde auswählen &amp; warum?"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91F534-3648-4532-9185-6B6578B32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38" y="1370129"/>
            <a:ext cx="6224587" cy="379547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368A2-ACF1-4876-9C43-E003209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33A33-D693-4503-9E30-8FF296DA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D559C-AC15-4B44-BABC-61374EB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6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86D694-39B0-4ACC-8437-1D9BA599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7459D0-3D2D-450B-B288-64ACAF4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0652" y="6035378"/>
            <a:ext cx="6178296" cy="615506"/>
          </a:xfrm>
        </p:spPr>
        <p:txBody>
          <a:bodyPr/>
          <a:lstStyle/>
          <a:p>
            <a:r>
              <a:rPr lang="de-DE" dirty="0"/>
              <a:t>Leah Röser und Ann-Sofie Witfeld Studentinnen der Technischen Hochschule Köln In </a:t>
            </a:r>
            <a:r>
              <a:rPr lang="de-DE" dirty="0" err="1"/>
              <a:t>zusammenarbeit</a:t>
            </a:r>
            <a:r>
              <a:rPr lang="de-DE" dirty="0"/>
              <a:t>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92E66-DA2E-4103-A8CB-3B7177D9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096E8B8-A0A9-417B-98D9-9EE8ACAF84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6818743"/>
              </p:ext>
            </p:extLst>
          </p:nvPr>
        </p:nvGraphicFramePr>
        <p:xfrm>
          <a:off x="6172200" y="1092017"/>
          <a:ext cx="5181600" cy="501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34021BD7-7E8B-4F5B-B57F-962F9A9DA5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8137891"/>
              </p:ext>
            </p:extLst>
          </p:nvPr>
        </p:nvGraphicFramePr>
        <p:xfrm>
          <a:off x="669303" y="1329179"/>
          <a:ext cx="5350497" cy="475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4C12282-CB2E-46EF-91B0-D7D39F275443}"/>
              </a:ext>
            </a:extLst>
          </p:cNvPr>
          <p:cNvSpPr txBox="1">
            <a:spLocks/>
          </p:cNvSpPr>
          <p:nvPr/>
        </p:nvSpPr>
        <p:spPr>
          <a:xfrm>
            <a:off x="839788" y="479244"/>
            <a:ext cx="4893747" cy="61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Erste Umfrage – Derzeitiges Design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1D9EFDB0-980C-4752-B66D-C89631891548}"/>
              </a:ext>
            </a:extLst>
          </p:cNvPr>
          <p:cNvSpPr txBox="1">
            <a:spLocks/>
          </p:cNvSpPr>
          <p:nvPr/>
        </p:nvSpPr>
        <p:spPr>
          <a:xfrm>
            <a:off x="6458467" y="479244"/>
            <a:ext cx="4919149" cy="6127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Zweite Umfrage – Erstelltes Design</a:t>
            </a:r>
          </a:p>
        </p:txBody>
      </p:sp>
    </p:spTree>
    <p:extLst>
      <p:ext uri="{BB962C8B-B14F-4D97-AF65-F5344CB8AC3E}">
        <p14:creationId xmlns:p14="http://schemas.microsoft.com/office/powerpoint/2010/main" val="320350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9A6A27-4C9F-4A13-830A-87A4D02D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2800" dirty="0"/>
              <a:t>„Sie möchten Ihre Zugangsdaten eintragen.
Beschreiben Sie kurz was Sie tendenziell anklicken würden.“</a:t>
            </a:r>
            <a:br>
              <a:rPr lang="de-DE" sz="2800" dirty="0"/>
            </a:br>
            <a:endParaRPr lang="de-DE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579C1A1-A194-4048-B6E6-3BC316F0D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1242499"/>
            <a:ext cx="6631863" cy="404381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CE6BE-0659-4329-BDC7-669B2134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82F97-43A9-4C18-B881-E5FF3DFB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1E2D1-E660-4FB7-8816-5DBC65D6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7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411663-FCDA-467C-BDE0-87EA1847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79244"/>
            <a:ext cx="4893747" cy="612774"/>
          </a:xfrm>
        </p:spPr>
        <p:txBody>
          <a:bodyPr>
            <a:normAutofit fontScale="92500"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Erste Umfrage – Derzeitiges Design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1893F5C-6B85-4DF5-BC69-3C74DB6748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138753"/>
              </p:ext>
            </p:extLst>
          </p:nvPr>
        </p:nvGraphicFramePr>
        <p:xfrm>
          <a:off x="839788" y="1329002"/>
          <a:ext cx="4893747" cy="486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9E0E6DF-3BBD-4D60-A76F-085F552CF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465" y="479244"/>
            <a:ext cx="4919149" cy="612774"/>
          </a:xfrm>
        </p:spPr>
        <p:txBody>
          <a:bodyPr>
            <a:normAutofit fontScale="92500"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Zweite Umfrage – Erstelltes Design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5C78B104-9CDE-4F85-98C9-243E3621366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96018617"/>
              </p:ext>
            </p:extLst>
          </p:nvPr>
        </p:nvGraphicFramePr>
        <p:xfrm>
          <a:off x="6458466" y="1329002"/>
          <a:ext cx="4896921" cy="486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F3A784-8E61-4261-8530-BA96FBF0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C12188-B1AC-4E7B-85C1-0AEBDDD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852" y="6000402"/>
            <a:ext cx="6178296" cy="615506"/>
          </a:xfrm>
        </p:spPr>
        <p:txBody>
          <a:bodyPr/>
          <a:lstStyle/>
          <a:p>
            <a:pPr algn="l"/>
            <a:r>
              <a:rPr lang="de-DE" dirty="0"/>
              <a:t>Leah Röser und Ann-Sofie Witfeld Studentinnen der Technischen Hochschule Köln in Zusammenarbeit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DCB93-6589-49BD-AE79-5EFC3DA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3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FA71A-2454-4058-9D4B-110E236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2800" dirty="0"/>
              <a:t>"Sie möchten das Protokoll aufrufen. Beschreiben Sie kurz, was Sie tendenziell anklicken würden“</a:t>
            </a:r>
            <a:br>
              <a:rPr lang="de-DE" sz="2800" dirty="0"/>
            </a:br>
            <a:endParaRPr lang="de-DE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1041917-831E-4B4E-B7A9-20348C442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95" y="1195393"/>
            <a:ext cx="6786369" cy="413802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A6A6D-849E-41FA-BCFF-F5545B06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4429A-7BB5-4864-91A5-4EB860D9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48F3E-A9DA-431D-BCF5-ADF88E3A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6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2AC82E-6584-4E9A-99C5-22903C7F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79244"/>
            <a:ext cx="5154612" cy="823912"/>
          </a:xfrm>
        </p:spPr>
        <p:txBody>
          <a:bodyPr>
            <a:normAutofit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Erste Umfrage – Derzeitiges Design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0E90A0-F757-41C9-9B43-B30CD81D5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933" y="479244"/>
            <a:ext cx="4977353" cy="823912"/>
          </a:xfrm>
        </p:spPr>
        <p:txBody>
          <a:bodyPr>
            <a:normAutofit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Zweite Umfrage – Erstelltes Design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A89B7B-09B3-4371-A156-4F136AD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5A58E-8DF8-4038-A986-11B06887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852" y="6118894"/>
            <a:ext cx="6178296" cy="615506"/>
          </a:xfrm>
        </p:spPr>
        <p:txBody>
          <a:bodyPr/>
          <a:lstStyle/>
          <a:p>
            <a:pPr algn="l"/>
            <a:r>
              <a:rPr lang="de-DE" dirty="0"/>
              <a:t>Leah Röser und Ann-Sofie Witfeld Studentinnen der Technischen Hochschule Köln in Zusammenarbeit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B50ABC-667B-4A19-8BF9-2D764918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29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05833DD3-F2C2-43D0-B8D1-1DF8B9679CB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7319802"/>
              </p:ext>
            </p:extLst>
          </p:nvPr>
        </p:nvGraphicFramePr>
        <p:xfrm>
          <a:off x="6374859" y="1312863"/>
          <a:ext cx="4977353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DDFE6A6-FE4E-44FA-8028-4C42628655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409328"/>
              </p:ext>
            </p:extLst>
          </p:nvPr>
        </p:nvGraphicFramePr>
        <p:xfrm>
          <a:off x="836614" y="1312863"/>
          <a:ext cx="5154612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86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A88C59-C232-4587-9B1C-CACF6E53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91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Motivation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4BC54-2090-4C83-A85E-D64F60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Was ist G Data?</a:t>
            </a:r>
          </a:p>
          <a:p>
            <a:r>
              <a:rPr lang="de-DE" sz="2400" dirty="0"/>
              <a:t>Die Arbeit bei G Data</a:t>
            </a:r>
          </a:p>
          <a:p>
            <a:r>
              <a:rPr lang="de-DE" sz="2400" dirty="0"/>
              <a:t>Interesse an Benutzerfreundlichkeit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88EAA-1EF0-42D2-A5EE-2B1AE9E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A023C-60B9-4496-9821-9B2E7429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AE80A-77F0-4FF8-915F-4355A623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394AAA-CF58-4105-8166-E0960FC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Forschungsfrage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93276-DBB2-4062-97CC-D191153F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dirty="0"/>
              <a:t>„Wie könnte sich ein neues Design für die G DATA Windows Software, unter der Berücksichtigung von User Experience auf die User auswirken?“</a:t>
            </a: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F7BEA-AAAD-4B58-ACC6-632A2CB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88364-DCD4-47B6-BE2A-81705D4D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B511F-B9A8-437B-AF29-DDB62E4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000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CBBE2-CE48-4220-ACA0-665A1267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Weitere Themenfelder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6D8B1-B04A-4696-A308-83BC7FF9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Clickmap</a:t>
            </a:r>
            <a:r>
              <a:rPr lang="de-DE" sz="2200" dirty="0"/>
              <a:t> Umfrage</a:t>
            </a:r>
          </a:p>
          <a:p>
            <a:r>
              <a:rPr lang="de-DE" sz="2200" dirty="0"/>
              <a:t>Affinity </a:t>
            </a:r>
            <a:r>
              <a:rPr lang="de-DE" sz="2200" dirty="0" err="1"/>
              <a:t>Diagram</a:t>
            </a:r>
            <a:endParaRPr lang="de-DE" sz="2200" dirty="0"/>
          </a:p>
          <a:p>
            <a:r>
              <a:rPr lang="de-DE" sz="2200" dirty="0"/>
              <a:t>Weitere Bereiche der G Data Software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FD08F-9D99-42D0-8831-1E1888E5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DB40-7B46-4603-8788-D821FA6F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03879-313D-420E-8AF1-EEB823F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44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F8CFD-A6DC-4903-A834-D17B743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Aufmerksamkeit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freuen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auf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8" descr="Help">
            <a:extLst>
              <a:ext uri="{FF2B5EF4-FFF2-40B4-BE49-F238E27FC236}">
                <a16:creationId xmlns:a16="http://schemas.microsoft.com/office/drawing/2014/main" id="{9CA7231B-7479-431B-8D66-11D3000B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7AC517-F3FE-48B3-B169-CB3BB901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6B4F9A3-A9FF-4F97-94A7-8D0D82B155D8}" type="datetime1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12/7/2021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B8319-D9A9-4ECC-A558-6C7B9B1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Leah </a:t>
            </a:r>
            <a:r>
              <a:rPr lang="en-US" sz="9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Röser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und Ann-Sofie Witfeld </a:t>
            </a:r>
            <a:r>
              <a:rPr lang="en-US" sz="9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Studentinnen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9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Technischen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Hochschule Köln in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Z</a:t>
            </a:r>
            <a:r>
              <a:rPr lang="en-US" sz="9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usammenarbeit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der G DATA Cyber Defense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1CA92-7433-4B55-90C7-5A057FD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93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02C70-7F8E-4739-A7E5-792BEFE4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Personas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D342FB9-0B36-4045-A0D8-9BF5D6CE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5" y="755012"/>
            <a:ext cx="5450813" cy="546481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1A3D-ABC5-471E-B457-9942D4CF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EA6C2-EA8A-4F30-BE62-353B426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F5D2E-C565-4524-BD0D-B3EEA70F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74AEC-8A98-4E61-822B-9616A5B03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Derzeitiges Design der G Data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431388-71C8-454E-B29D-995450E4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Ergebnisse der ersten Umfrage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EF-9FE6-4E6D-BF91-D01C08E3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1B6A9-E8C7-4B18-913B-2C302261310A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B31BD-5717-45AA-913F-03A23AA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rgbClr val="FFFFFF"/>
                </a:solidFill>
              </a:rPr>
              <a:t>Leah Röser und Ann-Sofie Witfeld Studentinnen der Technischen Hochschule Köln in Zusammenarbeit mit der G DATA </a:t>
            </a:r>
            <a:r>
              <a:rPr lang="de-DE" sz="900" dirty="0" err="1">
                <a:solidFill>
                  <a:srgbClr val="FFFFFF"/>
                </a:solidFill>
              </a:rPr>
              <a:t>Cyber</a:t>
            </a:r>
            <a:r>
              <a:rPr lang="de-DE" sz="900" dirty="0">
                <a:solidFill>
                  <a:srgbClr val="FFFFFF"/>
                </a:solidFill>
              </a:rPr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2E57D-9F6E-4322-95BD-A342380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203509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B4A81E-F15D-4CA2-A7D1-E803D8D2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Security Center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F6A864-C8BE-48D1-983A-558E2258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9" y="1244426"/>
            <a:ext cx="7192011" cy="436914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7A11A-82B4-4F61-B27E-371F3D8B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12/7/2021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6F4C2-8D73-4035-B71B-A8D5A42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latin typeface="+mn-lt"/>
                <a:ea typeface="+mn-ea"/>
                <a:cs typeface="+mn-cs"/>
              </a:rPr>
              <a:t>Leah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Röser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und Ann-Sofie Witfeld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Studentinnen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der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Technischen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Hochschule Köln in </a:t>
            </a:r>
            <a:r>
              <a:rPr lang="en-US" sz="900" dirty="0" err="1">
                <a:latin typeface="+mn-lt"/>
                <a:cs typeface="+mn-cs"/>
              </a:rPr>
              <a:t>Z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usammenarbeit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mit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19B8C-C9F0-4B8B-8F1C-3E1FBEAF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CAD26876-E0A1-4E49-8B17-0BD9AF1A84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8372259"/>
              </p:ext>
            </p:extLst>
          </p:nvPr>
        </p:nvGraphicFramePr>
        <p:xfrm>
          <a:off x="1036948" y="254524"/>
          <a:ext cx="10378912" cy="5643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9F1C-D215-4E81-89B4-7E0229B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61B5F-FE7A-478B-B6DE-7BBF3801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0311" y="6105971"/>
            <a:ext cx="5204389" cy="51887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1050" dirty="0"/>
              <a:t>Leah Röser und Ann-Sofie Witfeld Studentinnen der Technischen Hochschule Köln in Zusammenarbeit mit der G DATA </a:t>
            </a:r>
            <a:r>
              <a:rPr lang="de-DE" sz="1050" dirty="0" err="1"/>
              <a:t>Cyber</a:t>
            </a:r>
            <a:r>
              <a:rPr lang="de-DE" sz="105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296987-3A57-43F6-8B6B-A07732D6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59964-47E4-498E-9C6B-EDB56F22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FE6CC-D0CD-4AA5-9534-5B9D8D2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852" y="5994052"/>
            <a:ext cx="6178296" cy="615506"/>
          </a:xfrm>
        </p:spPr>
        <p:txBody>
          <a:bodyPr/>
          <a:lstStyle/>
          <a:p>
            <a:pPr algn="l"/>
            <a:r>
              <a:rPr lang="de-DE" sz="1050" dirty="0"/>
              <a:t>Leah Röser und Ann-Sofie Witfeld Studentinnen der Technischen Hochschule Köln in Zusammenarbeit mit der G DATA </a:t>
            </a:r>
            <a:r>
              <a:rPr lang="de-DE" sz="1050" dirty="0" err="1"/>
              <a:t>Cyber</a:t>
            </a:r>
            <a:r>
              <a:rPr lang="de-DE" sz="1050" dirty="0"/>
              <a:t> Defense AG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658AF-D230-470A-8F30-4E704AC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4E02744-713C-41F6-B9AB-6E497F694C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2965231"/>
              </p:ext>
            </p:extLst>
          </p:nvPr>
        </p:nvGraphicFramePr>
        <p:xfrm>
          <a:off x="838200" y="292231"/>
          <a:ext cx="10515600" cy="588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429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103AF3-2BEB-4D8C-8F26-8702E64E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7" y="630936"/>
            <a:ext cx="3813048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„Welche Kategorie      würden Sie als G Data Kunde auswählen &amp; warum?"</a:t>
            </a:r>
            <a:br>
              <a:rPr lang="de-D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99577D-E432-4B51-9E7A-22EAE6E1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5" y="1180955"/>
            <a:ext cx="7251758" cy="449609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DA7D2-E8CF-4151-9891-EFFF8E4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12/7/2021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B9428-E451-4814-A9CA-3ADB4F7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latin typeface="+mn-lt"/>
                <a:ea typeface="+mn-ea"/>
                <a:cs typeface="+mn-cs"/>
              </a:rPr>
              <a:t>Leah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Röser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und Ann-Sofie Witfeld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Studentinnen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der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Technischen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Hochschule Köln in </a:t>
            </a:r>
            <a:r>
              <a:rPr lang="en-US" sz="900" dirty="0" err="1">
                <a:latin typeface="+mn-lt"/>
                <a:cs typeface="+mn-cs"/>
              </a:rPr>
              <a:t>Z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usammenarbeit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mit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5A44D-05AE-4851-A657-87F735C5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34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Breitbild</PresentationFormat>
  <Paragraphs>170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Designevaluierung Schwerpunkt: User Centered Design</vt:lpstr>
      <vt:lpstr>Inhaltsverzeichnis</vt:lpstr>
      <vt:lpstr>Motivation</vt:lpstr>
      <vt:lpstr>Personas</vt:lpstr>
      <vt:lpstr>Derzeitiges Design der G Data Software</vt:lpstr>
      <vt:lpstr>Security Center</vt:lpstr>
      <vt:lpstr>PowerPoint-Präsentation</vt:lpstr>
      <vt:lpstr>PowerPoint-Präsentation</vt:lpstr>
      <vt:lpstr>„Welche Kategorie      würden Sie als G Data Kunde auswählen &amp; warum?"  </vt:lpstr>
      <vt:lpstr>PowerPoint-Präsentation</vt:lpstr>
      <vt:lpstr>Einstellungen  -„Wo würden Sie die Zugangsdaten in den Einstellungen, in einer der Unterkategorien von „Antivirus“ vermuten?” </vt:lpstr>
      <vt:lpstr>PowerPoint-Präsentation</vt:lpstr>
      <vt:lpstr>Wireframes</vt:lpstr>
      <vt:lpstr>Menü</vt:lpstr>
      <vt:lpstr>Security  Center</vt:lpstr>
      <vt:lpstr>Zugangsdaten</vt:lpstr>
      <vt:lpstr>Design</vt:lpstr>
      <vt:lpstr>Nach der Installation</vt:lpstr>
      <vt:lpstr>Security Center</vt:lpstr>
      <vt:lpstr>Menü</vt:lpstr>
      <vt:lpstr>Account</vt:lpstr>
      <vt:lpstr>Einstellungen</vt:lpstr>
      <vt:lpstr>Erstelltes Design zur G Data Software</vt:lpstr>
      <vt:lpstr>„Welche Kategorie      würden Sie als G Data Kunde auswählen &amp; warum?"</vt:lpstr>
      <vt:lpstr>PowerPoint-Präsentation</vt:lpstr>
      <vt:lpstr>„Sie möchten Ihre Zugangsdaten eintragen.
Beschreiben Sie kurz was Sie tendenziell anklicken würden.“ </vt:lpstr>
      <vt:lpstr>PowerPoint-Präsentation</vt:lpstr>
      <vt:lpstr>"Sie möchten das Protokoll aufrufen. Beschreiben Sie kurz, was Sie tendenziell anklicken würden“ </vt:lpstr>
      <vt:lpstr>PowerPoint-Präsentation</vt:lpstr>
      <vt:lpstr>Forschungsfrage</vt:lpstr>
      <vt:lpstr>Weitere Themenfelder</vt:lpstr>
      <vt:lpstr>Danke für eure Aufmerksamkeit  Wir freuen uns auf eure Fragen!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Designevaluierung Schwerpunkt: User Centered Design</dc:title>
  <dc:creator>Leah Röser</dc:creator>
  <cp:lastModifiedBy>Ann-Sofie Witfeld (awitfeld)</cp:lastModifiedBy>
  <cp:revision>22</cp:revision>
  <dcterms:created xsi:type="dcterms:W3CDTF">2021-12-02T16:59:29Z</dcterms:created>
  <dcterms:modified xsi:type="dcterms:W3CDTF">2021-12-07T10:44:34Z</dcterms:modified>
</cp:coreProperties>
</file>