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5" r:id="rId12"/>
    <p:sldId id="276" r:id="rId13"/>
    <p:sldId id="277" r:id="rId14"/>
    <p:sldId id="278" r:id="rId15"/>
    <p:sldId id="279" r:id="rId16"/>
    <p:sldId id="280" r:id="rId17"/>
    <p:sldId id="28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6E98AF-25F0-4619-853F-BED4B3CD7839}" v="5" dt="2024-01-03T11:54:45.3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55" autoAdjust="0"/>
    <p:restoredTop sz="94660"/>
  </p:normalViewPr>
  <p:slideViewPr>
    <p:cSldViewPr snapToGrid="0">
      <p:cViewPr>
        <p:scale>
          <a:sx n="75" d="100"/>
          <a:sy n="75" d="100"/>
        </p:scale>
        <p:origin x="540" y="-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5EB34-4373-B5AC-930D-936032EE75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15AAEE-880E-1B51-51C8-0BDA5DE2A0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66828-277E-1077-806D-45E6846AE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9AA0E-1074-4A85-8001-B043E9925FD7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A54C8-A213-46C6-AA62-B72AA0389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A58B7-B40A-C03B-BB94-54AC67600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0592E-67D2-418F-AA1D-75C4ECDB2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830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BE903-F051-1CC5-56E8-DC16ABAE1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46990A-829C-2692-E695-5256925C4D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D957A9-902E-8893-D0B7-9C3E5E616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9AA0E-1074-4A85-8001-B043E9925FD7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71F8E2-28BE-1D16-4552-65AA97BF4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3F85FE-09EC-30E3-FE95-32CB02AD1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0592E-67D2-418F-AA1D-75C4ECDB2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477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801B5D-947F-59FA-A61F-DFDDAD89D4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CCD3A1-D76C-B0CC-C048-7944720E49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2BEDEF-547A-2996-5195-4D1B0FDBB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9AA0E-1074-4A85-8001-B043E9925FD7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326BB6-0293-7D15-18BA-4819D9F47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A27D9-96B4-9C13-D11C-EE43DA999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0592E-67D2-418F-AA1D-75C4ECDB2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192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40E01-639F-E98F-4C5F-914654C00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88341-2E59-67C6-3D62-B1318AE7D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B2D849-A6A7-5BB9-FA96-2531CB7C5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9AA0E-1074-4A85-8001-B043E9925FD7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58DD7-02CA-0BDD-95B8-216402EAB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1CA18-9A9D-5DD9-E8C5-883754074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0592E-67D2-418F-AA1D-75C4ECDB2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976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1E8AB-CA07-4880-55D3-EF24F5E7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58B59A-347B-A200-25BC-252FF15970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B3EDC-3B32-C891-5E6E-FD9AC812C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9AA0E-1074-4A85-8001-B043E9925FD7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2D2C6-3FA2-AA35-7FE9-AAAC0B86D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00085-B150-3DC2-F4C7-C90580487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0592E-67D2-418F-AA1D-75C4ECDB2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091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B615A-42F2-36B9-206F-C4B4A2325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BCEFE-71C3-6D62-1EF8-629E888435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8D9319-F950-E042-A89F-72EB06DC16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ED796B-62C0-9007-39F7-AF8AF3525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9AA0E-1074-4A85-8001-B043E9925FD7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F4A37E-B1D0-2ADA-ECF7-456175597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470450-59CA-D079-D755-41785CFF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0592E-67D2-418F-AA1D-75C4ECDB2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070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584FF-EDA1-53A3-800B-DAF8D0D54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A35C48-27D1-5E75-23B8-498EB69BD0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AC6098-1254-E1BB-C258-38F81A326A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0EFCFF-2158-BDD8-D05C-B9D28F3DE8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93AD39-904F-5041-CBF8-995ECE6519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DAEAAE-1333-0463-310A-9F32118FE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9AA0E-1074-4A85-8001-B043E9925FD7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0CA3BB-17E0-B402-26E3-D8BEE1396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4F3895-80BC-14A0-B262-80776C7D7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0592E-67D2-418F-AA1D-75C4ECDB2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157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B9941-8BD4-374F-785D-6CF254316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212263-9F19-914F-84A1-E0E4899FB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9AA0E-1074-4A85-8001-B043E9925FD7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0B1AEC-B0BA-38D3-5F0F-50037E3A5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18505A-385D-573E-DB3E-888FCE01B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0592E-67D2-418F-AA1D-75C4ECDB2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833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7C200E-41FB-6E5C-05F8-27EC43ED3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9AA0E-1074-4A85-8001-B043E9925FD7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8D9D1E-CCDD-BCA4-4E7D-270DEA691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D8107F-C318-5F57-5CFF-16E28DFE3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0592E-67D2-418F-AA1D-75C4ECDB2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360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AB045-8373-1511-5F11-90484C301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1C8D7-DB46-AD61-C316-8908F0C5C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89B9A1-D6D6-438C-E49E-B8364648ED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45714F-C01F-CB05-5261-D0E341A49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9AA0E-1074-4A85-8001-B043E9925FD7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E0D72B-6D6F-2982-8ABB-44D3939A9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D81F1-3BFB-377D-3D6B-7EA7C5711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0592E-67D2-418F-AA1D-75C4ECDB2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838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5948F-0DB1-D657-E167-02D013B01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852B1E-A80A-429F-8439-FFAD6CF7D8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07893D-40DD-5BDE-DCBA-74A739699D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8F47E7-ED0F-6091-08F7-22DEB5EDE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9AA0E-1074-4A85-8001-B043E9925FD7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2C2DE2-D278-AE22-39F2-E218859EF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A3F89C-D31B-0EF4-FD00-748E85C0A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0592E-67D2-418F-AA1D-75C4ECDB2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698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D456BF-BDE5-C4A4-4404-B0C5025E8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0E96BB-53C3-CAF3-E0BD-458395651C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9D769-98B3-F3E4-4DAB-9741DB87A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9AA0E-1074-4A85-8001-B043E9925FD7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942922-37D5-E8AF-DEAD-53ADC65029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E5223-A123-CA86-E82E-8931905162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0592E-67D2-418F-AA1D-75C4ECDB2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141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EF312-0C66-BE13-D646-98AF325DC5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24690"/>
            <a:ext cx="9144000" cy="1149782"/>
          </a:xfrm>
        </p:spPr>
        <p:txBody>
          <a:bodyPr/>
          <a:lstStyle/>
          <a:p>
            <a:r>
              <a:rPr lang="en-US" b="1" i="0" dirty="0">
                <a:effectLst/>
                <a:latin typeface="Söhne"/>
              </a:rPr>
              <a:t>Basics of C#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914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C9F44-41B9-7A8A-7F07-79EF91C05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öhne"/>
              </a:rPr>
              <a:t>Examples of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i="0" dirty="0">
                <a:effectLst/>
                <a:latin typeface="Söhne"/>
              </a:rPr>
              <a:t>If...Else and Switch Case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99FBF0-AAA8-9E0A-DEE1-8134036E9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99" y="1690688"/>
            <a:ext cx="5131527" cy="38544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F932CB9-7894-A65F-74AF-DA28BF2B4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4587" y="1690688"/>
            <a:ext cx="4840129" cy="3854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916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C9F44-41B9-7A8A-7F07-79EF91C05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öhne"/>
              </a:rPr>
              <a:t>9</a:t>
            </a:r>
            <a:r>
              <a:rPr lang="en-US" b="0" i="0" dirty="0">
                <a:effectLst/>
                <a:latin typeface="Söhne"/>
              </a:rPr>
              <a:t>. Loops (For, Foreach, While, Do-While)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300A5-C731-B7D8-9A07-007590D64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838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b="1" i="0" dirty="0">
                <a:effectLst/>
                <a:latin typeface="Söhne"/>
              </a:rPr>
              <a:t>What is this?</a:t>
            </a:r>
          </a:p>
          <a:p>
            <a:pPr marL="0" indent="0">
              <a:buNone/>
            </a:pPr>
            <a:r>
              <a:rPr lang="en-US" sz="1700" dirty="0">
                <a:latin typeface="Palatino Linotype" panose="02040502050505030304" pitchFamily="18" charset="0"/>
              </a:rPr>
              <a:t>Loops are structures that repeat a block of code until a specific condition is met.</a:t>
            </a:r>
          </a:p>
          <a:p>
            <a:pPr marL="0" indent="0">
              <a:buNone/>
            </a:pPr>
            <a:r>
              <a:rPr lang="en-US" sz="1900" b="1" i="0" dirty="0">
                <a:effectLst/>
                <a:latin typeface="Söhne"/>
              </a:rPr>
              <a:t>How/where can I use this?</a:t>
            </a:r>
          </a:p>
          <a:p>
            <a:pPr marL="0" indent="0">
              <a:buNone/>
            </a:pPr>
            <a:r>
              <a:rPr lang="en-US" sz="1700" b="0" i="0" dirty="0">
                <a:effectLst/>
                <a:latin typeface="Palatino Linotype" panose="02040502050505030304" pitchFamily="18" charset="0"/>
              </a:rPr>
              <a:t>Useful for iterating through collections, performing repetitive tasks, and controlling program flow.</a:t>
            </a:r>
            <a:endParaRPr lang="en-US" sz="1700" dirty="0">
              <a:latin typeface="Palatino Linotype" panose="0204050205050503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D0E40F-AB7E-4E4B-D3E8-41A95B3BBD65}"/>
              </a:ext>
            </a:extLst>
          </p:cNvPr>
          <p:cNvSpPr txBox="1"/>
          <p:nvPr/>
        </p:nvSpPr>
        <p:spPr>
          <a:xfrm>
            <a:off x="838200" y="3429000"/>
            <a:ext cx="355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b="1" i="0" dirty="0">
                <a:effectLst/>
                <a:latin typeface="Söhne"/>
              </a:rPr>
              <a:t>Example: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FB814E-AAB3-4E8C-3E7B-813A04647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588" y="3814389"/>
            <a:ext cx="4587876" cy="277984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F10B4C2-1C9D-C7EC-78DF-8062D5EA72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9537" y="3727735"/>
            <a:ext cx="4144963" cy="2953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521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C9F44-41B9-7A8A-7F07-79EF91C05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öhne"/>
              </a:rPr>
              <a:t>10</a:t>
            </a:r>
            <a:r>
              <a:rPr lang="en-US" b="0" i="0" dirty="0">
                <a:effectLst/>
                <a:latin typeface="Söhne"/>
              </a:rPr>
              <a:t>. Methods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300A5-C731-B7D8-9A07-007590D64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058400" cy="19716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b="1" i="0" dirty="0">
                <a:effectLst/>
                <a:latin typeface="Söhne"/>
              </a:rPr>
              <a:t>What is this?</a:t>
            </a:r>
          </a:p>
          <a:p>
            <a:pPr marL="0" indent="0">
              <a:buNone/>
            </a:pPr>
            <a:r>
              <a:rPr lang="en-US" sz="1700" dirty="0">
                <a:latin typeface="Palatino Linotype" panose="02040502050505030304" pitchFamily="18" charset="0"/>
              </a:rPr>
              <a:t>Named blocks of code that can be executed by calling their name.</a:t>
            </a:r>
          </a:p>
          <a:p>
            <a:pPr marL="0" indent="0">
              <a:buNone/>
            </a:pPr>
            <a:endParaRPr lang="en-US" sz="1700" b="1" i="0" dirty="0">
              <a:effectLst/>
              <a:latin typeface="Palatino Linotype" panose="02040502050505030304" pitchFamily="18" charset="0"/>
            </a:endParaRPr>
          </a:p>
          <a:p>
            <a:pPr marL="0" indent="0">
              <a:buNone/>
            </a:pPr>
            <a:r>
              <a:rPr lang="en-US" sz="1900" b="1" i="0" dirty="0">
                <a:effectLst/>
                <a:latin typeface="Söhne"/>
              </a:rPr>
              <a:t>How/where can I use this?</a:t>
            </a:r>
          </a:p>
          <a:p>
            <a:pPr marL="0" indent="0">
              <a:buNone/>
            </a:pPr>
            <a:r>
              <a:rPr lang="en-US" sz="1700" b="0" i="0" dirty="0">
                <a:effectLst/>
                <a:latin typeface="Palatino Linotype" panose="02040502050505030304" pitchFamily="18" charset="0"/>
              </a:rPr>
              <a:t>Use methods to organize code into reusable and modular units.</a:t>
            </a:r>
            <a:endParaRPr lang="en-US" sz="1700" dirty="0">
              <a:latin typeface="Palatino Linotype" panose="0204050205050503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D0E40F-AB7E-4E4B-D3E8-41A95B3BBD65}"/>
              </a:ext>
            </a:extLst>
          </p:cNvPr>
          <p:cNvSpPr txBox="1"/>
          <p:nvPr/>
        </p:nvSpPr>
        <p:spPr>
          <a:xfrm>
            <a:off x="838200" y="3949700"/>
            <a:ext cx="355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b="1" i="0" dirty="0">
                <a:effectLst/>
                <a:latin typeface="Söhne"/>
              </a:rPr>
              <a:t>Example: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20F20F-8981-3F2B-F5E1-6FA60F39A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0187" y="3797300"/>
            <a:ext cx="4456113" cy="2860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830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C9F44-41B9-7A8A-7F07-79EF91C05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öhne"/>
              </a:rPr>
              <a:t>11</a:t>
            </a:r>
            <a:r>
              <a:rPr lang="en-US" b="0" i="0" dirty="0">
                <a:effectLst/>
                <a:latin typeface="Söhne"/>
              </a:rPr>
              <a:t>. Method with Params Parameter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300A5-C731-B7D8-9A07-007590D64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058400" cy="19716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b="1" i="0" dirty="0">
                <a:effectLst/>
                <a:latin typeface="Söhne"/>
              </a:rPr>
              <a:t>What is this?</a:t>
            </a:r>
          </a:p>
          <a:p>
            <a:pPr marL="0" indent="0">
              <a:buNone/>
            </a:pPr>
            <a:r>
              <a:rPr lang="en-US" sz="1700" dirty="0">
                <a:latin typeface="Palatino Linotype" panose="02040502050505030304" pitchFamily="18" charset="0"/>
              </a:rPr>
              <a:t>A method that can accept a variable number of parameters.</a:t>
            </a:r>
          </a:p>
          <a:p>
            <a:pPr marL="0" indent="0">
              <a:buNone/>
            </a:pPr>
            <a:endParaRPr lang="en-US" sz="1700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r>
              <a:rPr lang="en-US" sz="1900" b="1" i="0" dirty="0">
                <a:effectLst/>
                <a:latin typeface="Söhne"/>
              </a:rPr>
              <a:t>How/where can I use this?</a:t>
            </a:r>
          </a:p>
          <a:p>
            <a:pPr marL="0" indent="0">
              <a:buNone/>
            </a:pPr>
            <a:r>
              <a:rPr lang="en-US" sz="1700" b="0" i="0" dirty="0">
                <a:effectLst/>
                <a:latin typeface="Palatino Linotype" panose="02040502050505030304" pitchFamily="18" charset="0"/>
              </a:rPr>
              <a:t>Use when you need flexibility in the number of arguments passed to a method.</a:t>
            </a:r>
            <a:endParaRPr lang="en-US" sz="1700" dirty="0">
              <a:latin typeface="Palatino Linotype" panose="0204050205050503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D0E40F-AB7E-4E4B-D3E8-41A95B3BBD65}"/>
              </a:ext>
            </a:extLst>
          </p:cNvPr>
          <p:cNvSpPr txBox="1"/>
          <p:nvPr/>
        </p:nvSpPr>
        <p:spPr>
          <a:xfrm>
            <a:off x="838200" y="3949700"/>
            <a:ext cx="355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b="1" i="0" dirty="0">
                <a:effectLst/>
                <a:latin typeface="Söhne"/>
              </a:rPr>
              <a:t>Example: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CE9660-6E7A-AC20-D322-5D20736BC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824" y="3876675"/>
            <a:ext cx="4321175" cy="2857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1679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C9F44-41B9-7A8A-7F07-79EF91C05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öhne"/>
              </a:rPr>
              <a:t>12</a:t>
            </a:r>
            <a:r>
              <a:rPr lang="en-US" b="0" i="0" dirty="0">
                <a:effectLst/>
                <a:latin typeface="Söhne"/>
              </a:rPr>
              <a:t>. Ref and Out Keywords in Methods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300A5-C731-B7D8-9A07-007590D64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850" y="1690688"/>
            <a:ext cx="11036300" cy="45704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700" b="1" i="0" dirty="0">
                <a:effectLst/>
                <a:latin typeface="Söhne"/>
              </a:rPr>
              <a:t>What is this?</a:t>
            </a:r>
          </a:p>
          <a:p>
            <a:pPr marL="0" indent="0">
              <a:buNone/>
            </a:pPr>
            <a:r>
              <a:rPr lang="en-US" sz="1700" b="1" dirty="0">
                <a:latin typeface="Palatino Linotype" panose="02040502050505030304" pitchFamily="18" charset="0"/>
              </a:rPr>
              <a:t>Ref</a:t>
            </a:r>
            <a:r>
              <a:rPr lang="en-US" sz="1700" dirty="0">
                <a:latin typeface="Palatino Linotype" panose="02040502050505030304" pitchFamily="18" charset="0"/>
              </a:rPr>
              <a:t> stands for "reference." When you pass a variable using ref to a method, you're passing a reference to the original variable, not a copy of its value.</a:t>
            </a:r>
          </a:p>
          <a:p>
            <a:pPr marL="0" indent="0">
              <a:buNone/>
            </a:pPr>
            <a:endParaRPr lang="en-US" sz="1700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r>
              <a:rPr lang="en-US" sz="1700" b="1" dirty="0">
                <a:latin typeface="Palatino Linotype" panose="02040502050505030304" pitchFamily="18" charset="0"/>
              </a:rPr>
              <a:t>Out</a:t>
            </a:r>
            <a:r>
              <a:rPr lang="en-US" sz="1700" dirty="0">
                <a:latin typeface="Palatino Linotype" panose="02040502050505030304" pitchFamily="18" charset="0"/>
              </a:rPr>
              <a:t> is similar to ref, but it is designed for scenarios where the method is expected to assign a value to the parameter before it exits. </a:t>
            </a:r>
          </a:p>
          <a:p>
            <a:pPr marL="0" indent="0">
              <a:buNone/>
            </a:pPr>
            <a:endParaRPr lang="en-US" sz="1700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r>
              <a:rPr lang="en-US" sz="1700" b="1" i="0" dirty="0">
                <a:effectLst/>
                <a:latin typeface="Söhne"/>
              </a:rPr>
              <a:t>How/where can I use this?</a:t>
            </a:r>
          </a:p>
          <a:p>
            <a:pPr marL="0" indent="0">
              <a:buNone/>
            </a:pPr>
            <a:r>
              <a:rPr lang="en-US" sz="1700" b="0" i="0" dirty="0">
                <a:effectLst/>
                <a:latin typeface="Palatino Linotype" panose="02040502050505030304" pitchFamily="18" charset="0"/>
              </a:rPr>
              <a:t>Use </a:t>
            </a:r>
            <a:r>
              <a:rPr lang="en-US" sz="1700" b="1" i="0" dirty="0">
                <a:effectLst/>
                <a:latin typeface="Palatino Linotype" panose="02040502050505030304" pitchFamily="18" charset="0"/>
              </a:rPr>
              <a:t>ref</a:t>
            </a:r>
            <a:r>
              <a:rPr lang="en-US" sz="1700" b="0" i="0" dirty="0">
                <a:effectLst/>
                <a:latin typeface="Palatino Linotype" panose="02040502050505030304" pitchFamily="18" charset="0"/>
              </a:rPr>
              <a:t> when you want to modify the original value of a variable within a method, and you want the changes to be reflected outside the method. </a:t>
            </a:r>
          </a:p>
          <a:p>
            <a:pPr marL="0" indent="0">
              <a:buNone/>
            </a:pPr>
            <a:endParaRPr lang="en-US" sz="1700" b="0" i="0" dirty="0">
              <a:effectLst/>
              <a:latin typeface="Palatino Linotype" panose="02040502050505030304" pitchFamily="18" charset="0"/>
            </a:endParaRPr>
          </a:p>
          <a:p>
            <a:pPr marL="0" indent="0">
              <a:buNone/>
            </a:pPr>
            <a:r>
              <a:rPr lang="en-US" sz="1700" b="0" i="0" dirty="0">
                <a:effectLst/>
                <a:latin typeface="Palatino Linotype" panose="02040502050505030304" pitchFamily="18" charset="0"/>
              </a:rPr>
              <a:t>Use </a:t>
            </a:r>
            <a:r>
              <a:rPr lang="en-US" sz="1700" b="1" i="0" dirty="0">
                <a:effectLst/>
                <a:latin typeface="Palatino Linotype" panose="02040502050505030304" pitchFamily="18" charset="0"/>
              </a:rPr>
              <a:t>out</a:t>
            </a:r>
            <a:r>
              <a:rPr lang="en-US" sz="1700" b="0" i="0" dirty="0">
                <a:effectLst/>
                <a:latin typeface="Palatino Linotype" panose="02040502050505030304" pitchFamily="18" charset="0"/>
              </a:rPr>
              <a:t> when you want the method to initialize the variable inside the method, and you don't require the variable to be initialized before passing it to the method. </a:t>
            </a:r>
          </a:p>
          <a:p>
            <a:pPr marL="0" indent="0">
              <a:buNone/>
            </a:pPr>
            <a:endParaRPr lang="en-US" sz="1600" b="0" i="0" dirty="0">
              <a:effectLst/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43019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C9F44-41B9-7A8A-7F07-79EF91C05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öhne"/>
              </a:rPr>
              <a:t>Examples of</a:t>
            </a:r>
            <a:r>
              <a:rPr lang="en-US" b="0" i="0" dirty="0">
                <a:effectLst/>
                <a:latin typeface="Söhne"/>
              </a:rPr>
              <a:t> Ref and Out keywords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39E4C5-3702-5455-16C5-44F5CEECC3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4975" y="1690688"/>
            <a:ext cx="5013706" cy="27812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5F610EF-6290-041C-E1E5-0874123EFE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875" y="1690688"/>
            <a:ext cx="4342324" cy="2589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8830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C9F44-41B9-7A8A-7F07-79EF91C05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öhne"/>
              </a:rPr>
              <a:t>13</a:t>
            </a:r>
            <a:r>
              <a:rPr lang="en-US" b="0" i="0" dirty="0">
                <a:effectLst/>
                <a:latin typeface="Söhne"/>
              </a:rPr>
              <a:t>. Local and Recursive Methods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300A5-C731-B7D8-9A07-007590D64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838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b="1" i="0" dirty="0">
                <a:effectLst/>
                <a:latin typeface="Söhne"/>
              </a:rPr>
              <a:t>What is this?</a:t>
            </a:r>
          </a:p>
          <a:p>
            <a:pPr marL="0" indent="0">
              <a:buNone/>
            </a:pPr>
            <a:r>
              <a:rPr lang="en-US" sz="1700" dirty="0">
                <a:latin typeface="Palatino Linotype" panose="02040502050505030304" pitchFamily="18" charset="0"/>
              </a:rPr>
              <a:t>Methods declared within another method (local) or methods calling themselves (recursive).</a:t>
            </a:r>
          </a:p>
          <a:p>
            <a:pPr marL="0" indent="0">
              <a:buNone/>
            </a:pPr>
            <a:r>
              <a:rPr lang="en-US" sz="1900" b="1" i="0" dirty="0">
                <a:effectLst/>
                <a:latin typeface="Söhne"/>
              </a:rPr>
              <a:t>How/where can I use this?</a:t>
            </a:r>
          </a:p>
          <a:p>
            <a:pPr marL="0" indent="0">
              <a:buNone/>
            </a:pPr>
            <a:r>
              <a:rPr lang="en-US" sz="1700" b="0" i="0" dirty="0">
                <a:effectLst/>
                <a:latin typeface="Palatino Linotype" panose="02040502050505030304" pitchFamily="18" charset="0"/>
              </a:rPr>
              <a:t>Use local methods for encapsulation or recursive methods for solving problems iteratively.</a:t>
            </a:r>
            <a:endParaRPr lang="en-US" sz="1700" dirty="0">
              <a:latin typeface="Palatino Linotype" panose="0204050205050503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D0E40F-AB7E-4E4B-D3E8-41A95B3BBD65}"/>
              </a:ext>
            </a:extLst>
          </p:cNvPr>
          <p:cNvSpPr txBox="1"/>
          <p:nvPr/>
        </p:nvSpPr>
        <p:spPr>
          <a:xfrm>
            <a:off x="838200" y="3429000"/>
            <a:ext cx="355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b="1" i="0" dirty="0">
                <a:effectLst/>
                <a:latin typeface="Söhne"/>
              </a:rPr>
              <a:t>Example: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2F8793-23B5-1CCF-D4ED-02BE4C947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038" y="4014827"/>
            <a:ext cx="3867914" cy="21960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A413860-284C-4D9C-441A-05E89997E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4050" y="3798332"/>
            <a:ext cx="3556000" cy="2557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1823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C9F44-41B9-7A8A-7F07-79EF91C05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öhne"/>
              </a:rPr>
              <a:t>14</a:t>
            </a:r>
            <a:r>
              <a:rPr lang="en-US" b="0" i="0" dirty="0">
                <a:effectLst/>
                <a:latin typeface="Söhne"/>
              </a:rPr>
              <a:t>. Tuple and Enum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300A5-C731-B7D8-9A07-007590D64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6891"/>
            <a:ext cx="10515600" cy="168386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900" b="1" i="0" dirty="0">
                <a:effectLst/>
                <a:latin typeface="Söhne"/>
              </a:rPr>
              <a:t>What is this?</a:t>
            </a:r>
          </a:p>
          <a:p>
            <a:pPr marL="0" indent="0">
              <a:buNone/>
            </a:pPr>
            <a:r>
              <a:rPr lang="en-US" sz="1700" b="1" dirty="0">
                <a:latin typeface="Palatino Linotype" panose="02040502050505030304" pitchFamily="18" charset="0"/>
              </a:rPr>
              <a:t>Tuple</a:t>
            </a:r>
            <a:r>
              <a:rPr lang="en-US" sz="1700" dirty="0">
                <a:latin typeface="Palatino Linotype" panose="02040502050505030304" pitchFamily="18" charset="0"/>
              </a:rPr>
              <a:t>: A lightweight data structure to group multiple values.</a:t>
            </a:r>
          </a:p>
          <a:p>
            <a:pPr marL="0" indent="0">
              <a:buNone/>
            </a:pPr>
            <a:r>
              <a:rPr lang="en-US" sz="1700" b="1" dirty="0">
                <a:latin typeface="Palatino Linotype" panose="02040502050505030304" pitchFamily="18" charset="0"/>
              </a:rPr>
              <a:t>Enum</a:t>
            </a:r>
            <a:r>
              <a:rPr lang="en-US" sz="1700" dirty="0">
                <a:latin typeface="Palatino Linotype" panose="02040502050505030304" pitchFamily="18" charset="0"/>
              </a:rPr>
              <a:t>: A set of named integer constants.</a:t>
            </a:r>
          </a:p>
          <a:p>
            <a:pPr marL="0" indent="0">
              <a:buNone/>
            </a:pPr>
            <a:r>
              <a:rPr lang="en-US" sz="1900" b="1" i="0" dirty="0">
                <a:effectLst/>
                <a:latin typeface="Söhne"/>
              </a:rPr>
              <a:t>How/where can I use this?</a:t>
            </a:r>
          </a:p>
          <a:p>
            <a:pPr marL="0" indent="0">
              <a:buNone/>
            </a:pPr>
            <a:r>
              <a:rPr lang="en-US" sz="1700" b="0" i="0" dirty="0">
                <a:effectLst/>
                <a:latin typeface="Palatino Linotype" panose="02040502050505030304" pitchFamily="18" charset="0"/>
              </a:rPr>
              <a:t>Use tuples for returning multiple values from a method, and Enums for creating named sets of constants.</a:t>
            </a:r>
            <a:endParaRPr lang="en-US" sz="1700" dirty="0">
              <a:latin typeface="Palatino Linotype" panose="0204050205050503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D0E40F-AB7E-4E4B-D3E8-41A95B3BBD65}"/>
              </a:ext>
            </a:extLst>
          </p:cNvPr>
          <p:cNvSpPr txBox="1"/>
          <p:nvPr/>
        </p:nvSpPr>
        <p:spPr>
          <a:xfrm>
            <a:off x="838200" y="3429000"/>
            <a:ext cx="355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b="1" i="0" dirty="0">
                <a:effectLst/>
                <a:latin typeface="Söhne"/>
              </a:rPr>
              <a:t>Example: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5D96A0-32FF-9EEE-D571-5F8F554C21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86007"/>
            <a:ext cx="5580236" cy="156106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ECEF9F5-98DF-3028-FF87-6224F1DA9A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9798" y="4132382"/>
            <a:ext cx="4976738" cy="1561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765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C9F44-41B9-7A8A-7F07-79EF91C05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Söhne"/>
              </a:rPr>
              <a:t>1. C# Language and .NET Platform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300A5-C731-B7D8-9A07-007590D64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2887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1900" b="1" i="0" dirty="0">
                <a:effectLst/>
                <a:latin typeface="Söhne"/>
              </a:rPr>
              <a:t>What is this?</a:t>
            </a:r>
          </a:p>
          <a:p>
            <a:pPr marL="0" indent="0">
              <a:buNone/>
            </a:pPr>
            <a:r>
              <a:rPr lang="en-US" sz="1700" dirty="0">
                <a:latin typeface="Palatino Linotype" panose="02040502050505030304" pitchFamily="18" charset="0"/>
              </a:rPr>
              <a:t>C# (pronounced C sharp) is a modern, object-oriented programming and a strongly typed language developed by Microsoft. It is part of the .NET framework, providing a powerful platform for building Windows applications, web applications, and more.</a:t>
            </a:r>
          </a:p>
          <a:p>
            <a:pPr marL="0" indent="0">
              <a:buNone/>
            </a:pPr>
            <a:endParaRPr lang="en-US" sz="1100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r>
              <a:rPr lang="en-US" sz="1900" b="1" i="0" dirty="0">
                <a:effectLst/>
                <a:latin typeface="Söhne"/>
              </a:rPr>
              <a:t>How/where can I use this?</a:t>
            </a:r>
          </a:p>
          <a:p>
            <a:pPr marL="0" indent="0">
              <a:buNone/>
            </a:pPr>
            <a:r>
              <a:rPr lang="en-US" sz="1700" b="0" i="0" dirty="0">
                <a:effectLst/>
                <a:latin typeface="Palatino Linotype" panose="02040502050505030304" pitchFamily="18" charset="0"/>
              </a:rPr>
              <a:t>C# is widely used for developing various applications, including desktop applications, web applications (using ASP.NET), mobile applications (using Xamarin), cloud-based applications, and game development (using Unity).</a:t>
            </a:r>
            <a:endParaRPr lang="en-US" sz="17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757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C9F44-41B9-7A8A-7F07-79EF91C05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Söhne"/>
              </a:rPr>
              <a:t>2. Variables/</a:t>
            </a:r>
            <a:r>
              <a:rPr lang="ru-RU" b="0" i="0" dirty="0">
                <a:effectLst/>
                <a:latin typeface="Söhne"/>
              </a:rPr>
              <a:t>Переменные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300A5-C731-B7D8-9A07-007590D64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224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b="1" i="0" dirty="0">
                <a:effectLst/>
                <a:latin typeface="Söhne"/>
              </a:rPr>
              <a:t>What is this?</a:t>
            </a:r>
          </a:p>
          <a:p>
            <a:pPr marL="0" indent="0">
              <a:buNone/>
            </a:pPr>
            <a:r>
              <a:rPr lang="en-US" sz="1700" dirty="0">
                <a:latin typeface="Palatino Linotype" panose="02040502050505030304" pitchFamily="18" charset="0"/>
              </a:rPr>
              <a:t>Variables are containers for storing data values. In C#, you must declare a variable before using it, specifying its type.</a:t>
            </a:r>
          </a:p>
          <a:p>
            <a:pPr marL="0" indent="0">
              <a:buNone/>
            </a:pPr>
            <a:endParaRPr lang="en-US" sz="1100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r>
              <a:rPr lang="en-US" sz="1900" b="1" i="0" dirty="0">
                <a:effectLst/>
                <a:latin typeface="Söhne"/>
              </a:rPr>
              <a:t>How/where can I use this?</a:t>
            </a:r>
          </a:p>
          <a:p>
            <a:pPr marL="0" indent="0">
              <a:buNone/>
            </a:pPr>
            <a:r>
              <a:rPr lang="en-US" sz="1700" b="0" i="0" dirty="0">
                <a:effectLst/>
                <a:latin typeface="Palatino Linotype" panose="02040502050505030304" pitchFamily="18" charset="0"/>
              </a:rPr>
              <a:t>Variables are used to store and manipulate data in your program, making it dynamic and adaptable.</a:t>
            </a:r>
            <a:endParaRPr lang="en-US" sz="1700" dirty="0">
              <a:latin typeface="Palatino Linotype" panose="0204050205050503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BA7516-BBDB-F415-7965-F7B398C15D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4673877"/>
            <a:ext cx="8770384" cy="8302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5FEADC-26A4-2563-7CB2-A283FB21F932}"/>
              </a:ext>
            </a:extLst>
          </p:cNvPr>
          <p:cNvSpPr txBox="1"/>
          <p:nvPr/>
        </p:nvSpPr>
        <p:spPr>
          <a:xfrm>
            <a:off x="838200" y="4165222"/>
            <a:ext cx="355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b="1" i="0" dirty="0">
                <a:effectLst/>
                <a:latin typeface="Söhne"/>
              </a:rPr>
              <a:t>Example:</a:t>
            </a:r>
          </a:p>
        </p:txBody>
      </p:sp>
    </p:spTree>
    <p:extLst>
      <p:ext uri="{BB962C8B-B14F-4D97-AF65-F5344CB8AC3E}">
        <p14:creationId xmlns:p14="http://schemas.microsoft.com/office/powerpoint/2010/main" val="48631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C9F44-41B9-7A8A-7F07-79EF91C05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öhne"/>
              </a:rPr>
              <a:t>3</a:t>
            </a:r>
            <a:r>
              <a:rPr lang="en-US" b="0" i="0" dirty="0">
                <a:effectLst/>
                <a:latin typeface="Söhne"/>
              </a:rPr>
              <a:t>. Data Types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300A5-C731-B7D8-9A07-007590D64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288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b="1" i="0" dirty="0">
                <a:effectLst/>
                <a:latin typeface="Söhne"/>
              </a:rPr>
              <a:t>What is this?</a:t>
            </a:r>
          </a:p>
          <a:p>
            <a:pPr marL="0" indent="0">
              <a:buNone/>
            </a:pPr>
            <a:r>
              <a:rPr lang="en-US" sz="1700" dirty="0">
                <a:latin typeface="Palatino Linotype" panose="02040502050505030304" pitchFamily="18" charset="0"/>
              </a:rPr>
              <a:t>Data types define the type of data a variable can hold. C# supports various data types, including int, double, string, etc.</a:t>
            </a:r>
          </a:p>
          <a:p>
            <a:pPr marL="0" indent="0">
              <a:buNone/>
            </a:pPr>
            <a:endParaRPr lang="en-US" sz="1100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r>
              <a:rPr lang="en-US" sz="1900" b="1" i="0" dirty="0">
                <a:effectLst/>
                <a:latin typeface="Söhne"/>
              </a:rPr>
              <a:t>How/where can I use this?</a:t>
            </a:r>
          </a:p>
          <a:p>
            <a:pPr marL="0" indent="0">
              <a:buNone/>
            </a:pPr>
            <a:r>
              <a:rPr lang="en-US" sz="1700" b="0" i="0" dirty="0">
                <a:effectLst/>
                <a:latin typeface="Palatino Linotype" panose="02040502050505030304" pitchFamily="18" charset="0"/>
              </a:rPr>
              <a:t>Choosing data types is crucial for efficient memory usage and accurate data representation in your program.</a:t>
            </a:r>
            <a:endParaRPr lang="en-US" sz="1700" dirty="0">
              <a:latin typeface="Palatino Linotype" panose="0204050205050503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301336-826D-546C-0334-D95C2406A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300" y="4623832"/>
            <a:ext cx="4241800" cy="119604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CD0E40F-AB7E-4E4B-D3E8-41A95B3BBD65}"/>
              </a:ext>
            </a:extLst>
          </p:cNvPr>
          <p:cNvSpPr txBox="1"/>
          <p:nvPr/>
        </p:nvSpPr>
        <p:spPr>
          <a:xfrm>
            <a:off x="838200" y="4254500"/>
            <a:ext cx="355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b="1" i="0" dirty="0">
                <a:effectLst/>
                <a:latin typeface="Söhne"/>
              </a:rPr>
              <a:t>Example:</a:t>
            </a:r>
          </a:p>
        </p:txBody>
      </p:sp>
    </p:spTree>
    <p:extLst>
      <p:ext uri="{BB962C8B-B14F-4D97-AF65-F5344CB8AC3E}">
        <p14:creationId xmlns:p14="http://schemas.microsoft.com/office/powerpoint/2010/main" val="1900090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C9F44-41B9-7A8A-7F07-79EF91C05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öhne"/>
              </a:rPr>
              <a:t>4</a:t>
            </a:r>
            <a:r>
              <a:rPr lang="en-US" b="0" i="0" dirty="0">
                <a:effectLst/>
                <a:latin typeface="Söhne"/>
              </a:rPr>
              <a:t>. Static </a:t>
            </a:r>
            <a:r>
              <a:rPr lang="en-US" sz="4400" dirty="0">
                <a:latin typeface="Palatino Linotype" panose="02040502050505030304" pitchFamily="18" charset="0"/>
              </a:rPr>
              <a:t>variables </a:t>
            </a:r>
            <a:r>
              <a:rPr lang="en-US" b="0" i="0" dirty="0">
                <a:effectLst/>
                <a:latin typeface="Söhne"/>
              </a:rPr>
              <a:t>and Constants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300A5-C731-B7D8-9A07-007590D64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240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b="1" i="0" dirty="0">
                <a:effectLst/>
                <a:latin typeface="Söhne"/>
              </a:rPr>
              <a:t>What is this?</a:t>
            </a:r>
          </a:p>
          <a:p>
            <a:pPr marL="0" indent="0">
              <a:buNone/>
            </a:pPr>
            <a:r>
              <a:rPr lang="en-US" sz="1700" dirty="0">
                <a:latin typeface="Palatino Linotype" panose="02040502050505030304" pitchFamily="18" charset="0"/>
              </a:rPr>
              <a:t>Static variables are shared among all instances of a class, while constants are values that cannot be changed.</a:t>
            </a:r>
          </a:p>
          <a:p>
            <a:pPr marL="0" indent="0">
              <a:buNone/>
            </a:pPr>
            <a:endParaRPr lang="en-US" sz="1100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r>
              <a:rPr lang="en-US" sz="1900" b="1" i="0" dirty="0">
                <a:effectLst/>
                <a:latin typeface="Söhne"/>
              </a:rPr>
              <a:t>How/where can I use this?</a:t>
            </a:r>
          </a:p>
          <a:p>
            <a:pPr marL="0" indent="0">
              <a:buNone/>
            </a:pPr>
            <a:r>
              <a:rPr lang="en-US" sz="1700" b="0" i="0" dirty="0">
                <a:effectLst/>
                <a:latin typeface="Palatino Linotype" panose="02040502050505030304" pitchFamily="18" charset="0"/>
              </a:rPr>
              <a:t>Use static variables for data shared across instances, and constants for values that should not be modified.</a:t>
            </a:r>
            <a:endParaRPr lang="en-US" sz="1700" dirty="0">
              <a:latin typeface="Palatino Linotype" panose="0204050205050503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D0E40F-AB7E-4E4B-D3E8-41A95B3BBD65}"/>
              </a:ext>
            </a:extLst>
          </p:cNvPr>
          <p:cNvSpPr txBox="1"/>
          <p:nvPr/>
        </p:nvSpPr>
        <p:spPr>
          <a:xfrm>
            <a:off x="838200" y="4084637"/>
            <a:ext cx="355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b="1" i="0" dirty="0">
                <a:effectLst/>
                <a:latin typeface="Söhne"/>
              </a:rPr>
              <a:t>Example: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22F19C-0C2D-49DB-3830-FB1CEC781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037" y="4686300"/>
            <a:ext cx="5922963" cy="827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593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C9F44-41B9-7A8A-7F07-79EF91C05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öhne"/>
              </a:rPr>
              <a:t>5</a:t>
            </a:r>
            <a:r>
              <a:rPr lang="en-US" b="0" i="0" dirty="0">
                <a:effectLst/>
                <a:latin typeface="Söhne"/>
              </a:rPr>
              <a:t>. Console Input/Output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300A5-C731-B7D8-9A07-007590D64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240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b="1" i="0" dirty="0">
                <a:effectLst/>
                <a:latin typeface="Söhne"/>
              </a:rPr>
              <a:t>What is this?</a:t>
            </a:r>
          </a:p>
          <a:p>
            <a:pPr marL="0" indent="0">
              <a:buNone/>
            </a:pPr>
            <a:r>
              <a:rPr lang="en-US" sz="1700" dirty="0">
                <a:latin typeface="Palatino Linotype" panose="02040502050505030304" pitchFamily="18" charset="0"/>
              </a:rPr>
              <a:t>Console input/output functions allow interaction with the user through the console.</a:t>
            </a:r>
          </a:p>
          <a:p>
            <a:pPr marL="0" indent="0">
              <a:buNone/>
            </a:pPr>
            <a:endParaRPr lang="en-US" sz="1100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r>
              <a:rPr lang="en-US" sz="1900" b="1" i="0" dirty="0">
                <a:effectLst/>
                <a:latin typeface="Söhne"/>
              </a:rPr>
              <a:t>How/where can I use this?</a:t>
            </a:r>
          </a:p>
          <a:p>
            <a:pPr marL="0" indent="0">
              <a:buNone/>
            </a:pPr>
            <a:r>
              <a:rPr lang="en-US" sz="1700" b="0" i="0" dirty="0">
                <a:effectLst/>
                <a:latin typeface="Palatino Linotype" panose="02040502050505030304" pitchFamily="18" charset="0"/>
              </a:rPr>
              <a:t>Useful for debugging, simple user interfaces, and text-based applications.</a:t>
            </a:r>
            <a:endParaRPr lang="en-US" sz="1700" dirty="0">
              <a:latin typeface="Palatino Linotype" panose="0204050205050503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D0E40F-AB7E-4E4B-D3E8-41A95B3BBD65}"/>
              </a:ext>
            </a:extLst>
          </p:cNvPr>
          <p:cNvSpPr txBox="1"/>
          <p:nvPr/>
        </p:nvSpPr>
        <p:spPr>
          <a:xfrm>
            <a:off x="838200" y="4084637"/>
            <a:ext cx="355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b="1" i="0" dirty="0">
                <a:effectLst/>
                <a:latin typeface="Söhne"/>
              </a:rPr>
              <a:t>Example: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2F3C66-170E-3131-AFBD-4EE4E5CBC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550" y="4588906"/>
            <a:ext cx="6212136" cy="110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692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C9F44-41B9-7A8A-7F07-79EF91C05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öhne"/>
              </a:rPr>
              <a:t>6</a:t>
            </a:r>
            <a:r>
              <a:rPr lang="en-US" b="0" i="0" dirty="0">
                <a:effectLst/>
                <a:latin typeface="Söhne"/>
              </a:rPr>
              <a:t>. Arrays/</a:t>
            </a:r>
            <a:r>
              <a:rPr lang="ru-RU" b="0" i="0" dirty="0">
                <a:effectLst/>
                <a:latin typeface="Söhne"/>
              </a:rPr>
              <a:t>Массивы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300A5-C731-B7D8-9A07-007590D64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240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b="1" i="0" dirty="0">
                <a:effectLst/>
                <a:latin typeface="Söhne"/>
              </a:rPr>
              <a:t>What is this?</a:t>
            </a:r>
          </a:p>
          <a:p>
            <a:pPr marL="0" indent="0">
              <a:buNone/>
            </a:pPr>
            <a:r>
              <a:rPr lang="en-US" sz="1700" dirty="0">
                <a:latin typeface="Palatino Linotype" panose="02040502050505030304" pitchFamily="18" charset="0"/>
              </a:rPr>
              <a:t>Arrays are used to store multiple values of the same type under a single variable name.</a:t>
            </a:r>
          </a:p>
          <a:p>
            <a:pPr marL="0" indent="0">
              <a:buNone/>
            </a:pPr>
            <a:endParaRPr lang="en-US" sz="1700" b="1" i="0" dirty="0">
              <a:effectLst/>
              <a:latin typeface="Palatino Linotype" panose="02040502050505030304" pitchFamily="18" charset="0"/>
            </a:endParaRPr>
          </a:p>
          <a:p>
            <a:pPr marL="0" indent="0">
              <a:buNone/>
            </a:pPr>
            <a:r>
              <a:rPr lang="en-US" sz="1900" b="1" i="0" dirty="0">
                <a:effectLst/>
                <a:latin typeface="Söhne"/>
              </a:rPr>
              <a:t>How/where can I use this?</a:t>
            </a:r>
          </a:p>
          <a:p>
            <a:pPr marL="0" indent="0">
              <a:buNone/>
            </a:pPr>
            <a:r>
              <a:rPr lang="en-US" sz="1700" b="0" i="0" dirty="0">
                <a:effectLst/>
                <a:latin typeface="Palatino Linotype" panose="02040502050505030304" pitchFamily="18" charset="0"/>
              </a:rPr>
              <a:t>Useful when dealing with collections of data, like lists of numbers, names, etc.</a:t>
            </a:r>
            <a:endParaRPr lang="en-US" sz="1700" dirty="0">
              <a:latin typeface="Palatino Linotype" panose="0204050205050503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D0E40F-AB7E-4E4B-D3E8-41A95B3BBD65}"/>
              </a:ext>
            </a:extLst>
          </p:cNvPr>
          <p:cNvSpPr txBox="1"/>
          <p:nvPr/>
        </p:nvSpPr>
        <p:spPr>
          <a:xfrm>
            <a:off x="838200" y="4084637"/>
            <a:ext cx="355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b="1" i="0" dirty="0">
                <a:effectLst/>
                <a:latin typeface="Söhne"/>
              </a:rPr>
              <a:t>Example: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DFCCAD-C4CF-EDC4-07E8-B489FBBFB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7174" y="4588906"/>
            <a:ext cx="7204063" cy="151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633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C9F44-41B9-7A8A-7F07-79EF91C05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öhne"/>
              </a:rPr>
              <a:t>7</a:t>
            </a:r>
            <a:r>
              <a:rPr lang="en-US" b="0" i="0" dirty="0">
                <a:effectLst/>
                <a:latin typeface="Söhne"/>
              </a:rPr>
              <a:t>. Arithmetic/Comparison Operators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300A5-C731-B7D8-9A07-007590D64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240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b="1" i="0" dirty="0">
                <a:effectLst/>
                <a:latin typeface="Söhne"/>
              </a:rPr>
              <a:t>What is this?</a:t>
            </a:r>
          </a:p>
          <a:p>
            <a:pPr marL="0" indent="0">
              <a:buNone/>
            </a:pPr>
            <a:r>
              <a:rPr lang="en-US" sz="1700" dirty="0">
                <a:latin typeface="Palatino Linotype" panose="02040502050505030304" pitchFamily="18" charset="0"/>
              </a:rPr>
              <a:t>Operators perform operations on variables and values. Arithmetic operators handle mathematical operations, while comparison operators compare values.</a:t>
            </a:r>
            <a:endParaRPr lang="en-US" sz="1700" b="1" i="0" dirty="0">
              <a:effectLst/>
              <a:latin typeface="Palatino Linotype" panose="02040502050505030304" pitchFamily="18" charset="0"/>
            </a:endParaRPr>
          </a:p>
          <a:p>
            <a:pPr marL="0" indent="0">
              <a:buNone/>
            </a:pPr>
            <a:r>
              <a:rPr lang="en-US" sz="1900" b="1" i="0" dirty="0">
                <a:effectLst/>
                <a:latin typeface="Söhne"/>
              </a:rPr>
              <a:t>How/where can I use this?</a:t>
            </a:r>
          </a:p>
          <a:p>
            <a:pPr marL="0" indent="0">
              <a:buNone/>
            </a:pPr>
            <a:r>
              <a:rPr lang="en-US" sz="1700" b="0" i="0" dirty="0">
                <a:effectLst/>
                <a:latin typeface="Palatino Linotype" panose="02040502050505030304" pitchFamily="18" charset="0"/>
              </a:rPr>
              <a:t>Basically, for mathematical calculations and conditional statements.</a:t>
            </a:r>
            <a:endParaRPr lang="en-US" sz="1700" dirty="0">
              <a:latin typeface="Palatino Linotype" panose="0204050205050503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D0E40F-AB7E-4E4B-D3E8-41A95B3BBD65}"/>
              </a:ext>
            </a:extLst>
          </p:cNvPr>
          <p:cNvSpPr txBox="1"/>
          <p:nvPr/>
        </p:nvSpPr>
        <p:spPr>
          <a:xfrm>
            <a:off x="838200" y="3684627"/>
            <a:ext cx="355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b="1" i="0" dirty="0">
                <a:effectLst/>
                <a:latin typeface="Söhne"/>
              </a:rPr>
              <a:t>Example: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55D904-55B5-18E2-8973-4F491AA24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442" y="4229100"/>
            <a:ext cx="5053558" cy="23844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5A3E22F-E5D7-FDDD-EE97-8F25CC8A1A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1500" y="4224893"/>
            <a:ext cx="6443246" cy="238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30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C9F44-41B9-7A8A-7F07-79EF91C05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öhne"/>
              </a:rPr>
              <a:t>8</a:t>
            </a:r>
            <a:r>
              <a:rPr lang="en-US" b="0" i="0" dirty="0">
                <a:effectLst/>
                <a:latin typeface="Söhne"/>
              </a:rPr>
              <a:t>. </a:t>
            </a:r>
            <a:r>
              <a:rPr lang="en-US" i="0" dirty="0">
                <a:effectLst/>
                <a:latin typeface="Söhne"/>
              </a:rPr>
              <a:t>If...Else and Switch Case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300A5-C731-B7D8-9A07-007590D64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42600" cy="39020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700" b="1" i="0" dirty="0">
                <a:effectLst/>
                <a:latin typeface="Söhne"/>
              </a:rPr>
              <a:t>What is this?</a:t>
            </a:r>
          </a:p>
          <a:p>
            <a:pPr marL="0" indent="0">
              <a:buNone/>
            </a:pPr>
            <a:r>
              <a:rPr lang="en-US" sz="1700" dirty="0">
                <a:latin typeface="Palatino Linotype" panose="02040502050505030304" pitchFamily="18" charset="0"/>
              </a:rPr>
              <a:t>The </a:t>
            </a:r>
            <a:r>
              <a:rPr lang="en-US" sz="1700" b="1" dirty="0">
                <a:latin typeface="Palatino Linotype" panose="02040502050505030304" pitchFamily="18" charset="0"/>
              </a:rPr>
              <a:t>if...else </a:t>
            </a:r>
            <a:r>
              <a:rPr lang="en-US" sz="1700" dirty="0">
                <a:latin typeface="Palatino Linotype" panose="02040502050505030304" pitchFamily="18" charset="0"/>
              </a:rPr>
              <a:t>statement allows the program to make decisions based on a given condition. If the condition is true, the code inside the 'if' block is executed; otherwise, the code inside the 'else' block is executed.</a:t>
            </a:r>
          </a:p>
          <a:p>
            <a:pPr marL="0" indent="0">
              <a:buNone/>
            </a:pPr>
            <a:r>
              <a:rPr lang="en-US" sz="1700" dirty="0">
                <a:latin typeface="Palatino Linotype" panose="02040502050505030304" pitchFamily="18" charset="0"/>
              </a:rPr>
              <a:t>The </a:t>
            </a:r>
            <a:r>
              <a:rPr lang="en-US" sz="1700" b="1" dirty="0">
                <a:latin typeface="Palatino Linotype" panose="02040502050505030304" pitchFamily="18" charset="0"/>
              </a:rPr>
              <a:t>switch case </a:t>
            </a:r>
            <a:r>
              <a:rPr lang="en-US" sz="1700" dirty="0">
                <a:latin typeface="Palatino Linotype" panose="02040502050505030304" pitchFamily="18" charset="0"/>
              </a:rPr>
              <a:t>statement is another way to handle multiple conditions. It compares the value of an expression against possible constant values and executes the code block associated with the first matching value.</a:t>
            </a:r>
          </a:p>
          <a:p>
            <a:pPr marL="0" indent="0">
              <a:buNone/>
            </a:pPr>
            <a:endParaRPr lang="en-US" sz="1700" b="1" i="0" dirty="0">
              <a:effectLst/>
              <a:latin typeface="Palatino Linotype" panose="02040502050505030304" pitchFamily="18" charset="0"/>
            </a:endParaRPr>
          </a:p>
          <a:p>
            <a:pPr marL="0" indent="0">
              <a:buNone/>
            </a:pPr>
            <a:r>
              <a:rPr lang="en-US" sz="1700" b="1" i="0" dirty="0">
                <a:effectLst/>
                <a:latin typeface="Söhne"/>
              </a:rPr>
              <a:t>How/where can I use this?</a:t>
            </a:r>
          </a:p>
          <a:p>
            <a:pPr marL="0" indent="0">
              <a:buNone/>
            </a:pPr>
            <a:r>
              <a:rPr lang="en-US" sz="1700" b="0" i="0" dirty="0">
                <a:effectLst/>
                <a:latin typeface="Palatino Linotype" panose="02040502050505030304" pitchFamily="18" charset="0"/>
              </a:rPr>
              <a:t>Use </a:t>
            </a:r>
            <a:r>
              <a:rPr lang="en-US" sz="1700" b="1" i="0" dirty="0">
                <a:effectLst/>
                <a:latin typeface="Palatino Linotype" panose="02040502050505030304" pitchFamily="18" charset="0"/>
              </a:rPr>
              <a:t>if...else </a:t>
            </a:r>
            <a:r>
              <a:rPr lang="en-US" sz="1700" b="0" i="0" dirty="0">
                <a:effectLst/>
                <a:latin typeface="Palatino Linotype" panose="02040502050505030304" pitchFamily="18" charset="0"/>
              </a:rPr>
              <a:t>statements to create branching logic based on specific conditions.</a:t>
            </a:r>
          </a:p>
          <a:p>
            <a:pPr marL="0" indent="0">
              <a:buNone/>
            </a:pPr>
            <a:r>
              <a:rPr lang="en-US" sz="1700" dirty="0">
                <a:latin typeface="Palatino Linotype" panose="02040502050505030304" pitchFamily="18" charset="0"/>
              </a:rPr>
              <a:t>Use </a:t>
            </a:r>
            <a:r>
              <a:rPr lang="en-US" sz="1700" b="1" dirty="0">
                <a:latin typeface="Palatino Linotype" panose="02040502050505030304" pitchFamily="18" charset="0"/>
              </a:rPr>
              <a:t>switch case </a:t>
            </a:r>
            <a:r>
              <a:rPr lang="en-US" sz="1700" dirty="0">
                <a:latin typeface="Palatino Linotype" panose="02040502050505030304" pitchFamily="18" charset="0"/>
              </a:rPr>
              <a:t>when you have a variable with discrete values and want to execute different blocks of code based on its value.</a:t>
            </a:r>
          </a:p>
        </p:txBody>
      </p:sp>
    </p:spTree>
    <p:extLst>
      <p:ext uri="{BB962C8B-B14F-4D97-AF65-F5344CB8AC3E}">
        <p14:creationId xmlns:p14="http://schemas.microsoft.com/office/powerpoint/2010/main" val="343159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984</Words>
  <Application>Microsoft Office PowerPoint</Application>
  <PresentationFormat>Widescreen</PresentationFormat>
  <Paragraphs>101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Palatino Linotype</vt:lpstr>
      <vt:lpstr>Söhne</vt:lpstr>
      <vt:lpstr>Office Theme</vt:lpstr>
      <vt:lpstr>Basics of C# Programming</vt:lpstr>
      <vt:lpstr>1. C# Language and .NET Platform</vt:lpstr>
      <vt:lpstr>2. Variables/Переменные</vt:lpstr>
      <vt:lpstr>3. Data Types</vt:lpstr>
      <vt:lpstr>4. Static variables and Constants</vt:lpstr>
      <vt:lpstr>5. Console Input/Output</vt:lpstr>
      <vt:lpstr>6. Arrays/Массивы</vt:lpstr>
      <vt:lpstr>7. Arithmetic/Comparison Operators</vt:lpstr>
      <vt:lpstr>8. If...Else and Switch Case</vt:lpstr>
      <vt:lpstr>Examples of If...Else and Switch Case</vt:lpstr>
      <vt:lpstr>9. Loops (For, Foreach, While, Do-While)</vt:lpstr>
      <vt:lpstr>10. Methods </vt:lpstr>
      <vt:lpstr>11. Method with Params Parameter </vt:lpstr>
      <vt:lpstr>12. Ref and Out Keywords in Methods</vt:lpstr>
      <vt:lpstr>Examples of Ref and Out keywords</vt:lpstr>
      <vt:lpstr>13. Local and Recursive Methods</vt:lpstr>
      <vt:lpstr>14. Tuple and Enum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Mirolim Majidov</dc:creator>
  <cp:lastModifiedBy>Mirolim Majidov</cp:lastModifiedBy>
  <cp:revision>3</cp:revision>
  <dcterms:created xsi:type="dcterms:W3CDTF">2024-01-03T11:37:32Z</dcterms:created>
  <dcterms:modified xsi:type="dcterms:W3CDTF">2024-01-04T04:59:46Z</dcterms:modified>
</cp:coreProperties>
</file>