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67" r:id="rId4"/>
    <p:sldId id="268" r:id="rId5"/>
    <p:sldId id="274" r:id="rId6"/>
    <p:sldId id="275" r:id="rId7"/>
    <p:sldId id="276" r:id="rId8"/>
    <p:sldId id="277" r:id="rId9"/>
    <p:sldId id="269" r:id="rId10"/>
    <p:sldId id="278" r:id="rId11"/>
    <p:sldId id="279" r:id="rId12"/>
    <p:sldId id="280" r:id="rId13"/>
    <p:sldId id="281" r:id="rId14"/>
    <p:sldId id="282" r:id="rId15"/>
    <p:sldId id="283" r:id="rId16"/>
    <p:sldId id="270" r:id="rId17"/>
    <p:sldId id="265" r:id="rId18"/>
    <p:sldId id="261" r:id="rId19"/>
    <p:sldId id="271" r:id="rId20"/>
    <p:sldId id="262" r:id="rId21"/>
    <p:sldId id="259" r:id="rId22"/>
    <p:sldId id="260" r:id="rId23"/>
    <p:sldId id="264" r:id="rId24"/>
    <p:sldId id="263" r:id="rId25"/>
    <p:sldId id="257" r:id="rId26"/>
    <p:sldId id="273" r:id="rId27"/>
    <p:sldId id="272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7047-3039-4E9F-AF4C-386685CAB18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08BE33-8393-4215-B097-B13EAF02E8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7047-3039-4E9F-AF4C-386685CAB18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BE33-8393-4215-B097-B13EAF02E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7047-3039-4E9F-AF4C-386685CAB18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BE33-8393-4215-B097-B13EAF02E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7047-3039-4E9F-AF4C-386685CAB18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BE33-8393-4215-B097-B13EAF02E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7047-3039-4E9F-AF4C-386685CAB18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BE33-8393-4215-B097-B13EAF02E8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7047-3039-4E9F-AF4C-386685CAB18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BE33-8393-4215-B097-B13EAF02E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7047-3039-4E9F-AF4C-386685CAB18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BE33-8393-4215-B097-B13EAF02E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7047-3039-4E9F-AF4C-386685CAB18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BE33-8393-4215-B097-B13EAF02E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7047-3039-4E9F-AF4C-386685CAB18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BE33-8393-4215-B097-B13EAF02E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7047-3039-4E9F-AF4C-386685CAB18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BE33-8393-4215-B097-B13EAF02E8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7047-3039-4E9F-AF4C-386685CAB18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BE33-8393-4215-B097-B13EAF02E8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FCC7047-3039-4E9F-AF4C-386685CAB18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908BE33-8393-4215-B097-B13EAF02E8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Что это такое, кому они нужны и как их вычисляют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Параметры вращения Земли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55626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16 июня 2021 года, 13:15-15:00</a:t>
            </a:r>
          </a:p>
          <a:p>
            <a:pPr algn="ctr"/>
            <a:r>
              <a:rPr lang="ru-RU" dirty="0" err="1"/>
              <a:t>м.н.с</a:t>
            </a:r>
            <a:r>
              <a:rPr lang="ru-RU" dirty="0"/>
              <a:t>. Миронова Светлана Михайловна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1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D8092-6B93-4B09-8744-2B740BC9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Всемирное время </a:t>
            </a:r>
            <a:r>
              <a:rPr lang="en-US" dirty="0"/>
              <a:t>(UT1) </a:t>
            </a:r>
            <a:r>
              <a:rPr lang="ru-RU" dirty="0"/>
              <a:t>и продолжительность суток</a:t>
            </a:r>
            <a:r>
              <a:rPr lang="en-US" dirty="0"/>
              <a:t> (LOD)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570A30-B963-4A8A-AC37-364791714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/>
                  <a:t>UT1 </a:t>
                </a:r>
                <a:r>
                  <a:rPr lang="ru-RU" dirty="0"/>
                  <a:t>связано с Гринвичским средним звездным временем</a:t>
                </a:r>
                <a:r>
                  <a:rPr lang="en-US" dirty="0"/>
                  <a:t> (GMST)</a:t>
                </a:r>
                <a:r>
                  <a:rPr lang="ru-RU" dirty="0"/>
                  <a:t> согласно конвенциям</a:t>
                </a:r>
                <a:r>
                  <a:rPr lang="en-US" dirty="0"/>
                  <a:t> (Aoki et al., 1982)</a:t>
                </a:r>
                <a:endParaRPr lang="ru-RU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𝐺𝑀𝑆𝑇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на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=23925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836+8640184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542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0929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/36525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ru-RU" dirty="0"/>
                  <a:t> -- это количество дней </a:t>
                </a:r>
                <a:r>
                  <a:rPr lang="en-US" dirty="0"/>
                  <a:t>UTC </a:t>
                </a:r>
                <a:r>
                  <a:rPr lang="ru-RU" dirty="0"/>
                  <a:t>с момента </a:t>
                </a:r>
                <a:r>
                  <a:rPr lang="en-US" dirty="0"/>
                  <a:t>JD 2415020.0 UT1, </a:t>
                </a:r>
                <a:r>
                  <a:rPr lang="ru-RU" dirty="0"/>
                  <a:t>взятое с шагом 0.5</a:t>
                </a:r>
              </a:p>
              <a:p>
                <a:pPr marL="114300" indent="0">
                  <a:buNone/>
                </a:pPr>
                <a:endParaRPr lang="ru-RU" dirty="0"/>
              </a:p>
              <a:p>
                <a:pPr marL="114300" indent="0">
                  <a:buNone/>
                </a:pPr>
                <a:r>
                  <a:rPr lang="ru-RU" dirty="0"/>
                  <a:t>Нестабильность шкалы</a:t>
                </a:r>
                <a:r>
                  <a:rPr lang="en-US" dirty="0"/>
                  <a:t> TAI </a:t>
                </a:r>
                <a:r>
                  <a:rPr lang="ru-RU" dirty="0"/>
                  <a:t>по величине на</a:t>
                </a:r>
                <a:r>
                  <a:rPr lang="en-US" dirty="0"/>
                  <a:t> 6 </a:t>
                </a:r>
                <a:r>
                  <a:rPr lang="ru-RU" dirty="0"/>
                  <a:t>порядков меньше, чем</a:t>
                </a:r>
                <a:r>
                  <a:rPr lang="en-US" dirty="0"/>
                  <a:t> UT1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570A30-B963-4A8A-AC37-364791714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9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D8092-6B93-4B09-8744-2B740BC9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Всемирное время </a:t>
            </a:r>
            <a:r>
              <a:rPr lang="en-US" dirty="0"/>
              <a:t>(UT1) </a:t>
            </a:r>
            <a:r>
              <a:rPr lang="ru-RU" dirty="0"/>
              <a:t>и продолжительность суток</a:t>
            </a:r>
            <a:r>
              <a:rPr lang="en-US" dirty="0"/>
              <a:t> (LOD)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570A30-B963-4A8A-AC37-364791714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752600"/>
                <a:ext cx="8915400" cy="4373563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/>
                  <a:t>Разница между астрономически определенной продолжительностью суток и 86400</a:t>
                </a:r>
                <a:r>
                  <a:rPr lang="en-US" dirty="0"/>
                  <a:t> SI </a:t>
                </a:r>
                <a:r>
                  <a:rPr lang="ru-RU" dirty="0"/>
                  <a:t>секундами называется продолжительностью суток</a:t>
                </a:r>
              </a:p>
              <a:p>
                <a:pPr marL="114300" indent="0">
                  <a:buNone/>
                </a:pPr>
                <a:endParaRPr lang="ru-RU" dirty="0"/>
              </a:p>
              <a:p>
                <a:pPr marL="114300" indent="0">
                  <a:buNone/>
                </a:pPr>
                <a:r>
                  <a:rPr lang="ru-RU" dirty="0"/>
                  <a:t>Связь между угловой скоростью Земли (</a:t>
                </a:r>
                <a:r>
                  <a:rPr lang="el-GR" dirty="0"/>
                  <a:t>Ω</a:t>
                </a:r>
                <a:r>
                  <a:rPr lang="ru-RU" dirty="0"/>
                  <a:t>) и </a:t>
                </a:r>
                <a:r>
                  <a:rPr lang="en-US" dirty="0"/>
                  <a:t>LOD: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Ω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пикорадиан/с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𝟕𝟐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𝟗𝟐𝟏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𝟏𝟓𝟏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𝟒𝟔𝟕𝟎𝟔𝟒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𝟖𝟒𝟑𝟗𝟗𝟒𝟖𝟎𝟗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𝑳𝑶𝑫</m:t>
                      </m:r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(миллисекунд)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570A30-B963-4A8A-AC37-364791714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752600"/>
                <a:ext cx="8915400" cy="4373563"/>
              </a:xfrm>
              <a:blipFill>
                <a:blip r:embed="rId2"/>
                <a:stretch>
                  <a:fillRect t="-1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33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F8A6A-4A9F-4761-8845-D8F7C2AC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Причины изменения </a:t>
            </a:r>
            <a:r>
              <a:rPr lang="en-US" dirty="0"/>
              <a:t>UT1 </a:t>
            </a:r>
            <a:r>
              <a:rPr lang="ru-RU" dirty="0"/>
              <a:t>и </a:t>
            </a:r>
            <a:r>
              <a:rPr lang="en-US" dirty="0"/>
              <a:t>LOD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3E412B-D8E4-4E7C-B8A4-BC44260F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Зональные приливы</a:t>
            </a:r>
            <a:r>
              <a:rPr lang="en-US" dirty="0"/>
              <a:t> (</a:t>
            </a:r>
            <a:r>
              <a:rPr lang="ru-RU" dirty="0"/>
              <a:t>менее</a:t>
            </a:r>
            <a:r>
              <a:rPr lang="en-US" dirty="0"/>
              <a:t> 2.5 </a:t>
            </a:r>
            <a:r>
              <a:rPr lang="ru-RU" dirty="0" err="1"/>
              <a:t>мс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Океанические приливы</a:t>
            </a:r>
            <a:r>
              <a:rPr lang="en-US" dirty="0"/>
              <a:t> (</a:t>
            </a:r>
            <a:r>
              <a:rPr lang="ru-RU" dirty="0"/>
              <a:t>менее</a:t>
            </a:r>
            <a:r>
              <a:rPr lang="en-US" dirty="0"/>
              <a:t> 0.03 </a:t>
            </a:r>
            <a:r>
              <a:rPr lang="ru-RU" dirty="0" err="1"/>
              <a:t>мс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Атмосферная циркуляция</a:t>
            </a:r>
          </a:p>
          <a:p>
            <a:r>
              <a:rPr lang="ru-RU" dirty="0"/>
              <a:t>Внутренние эффекты</a:t>
            </a:r>
          </a:p>
          <a:p>
            <a:r>
              <a:rPr lang="ru-RU" dirty="0"/>
              <a:t>Перемещение углового момента орбитального движения Луны</a:t>
            </a:r>
          </a:p>
        </p:txBody>
      </p:sp>
    </p:spTree>
    <p:extLst>
      <p:ext uri="{BB962C8B-B14F-4D97-AF65-F5344CB8AC3E}">
        <p14:creationId xmlns:p14="http://schemas.microsoft.com/office/powerpoint/2010/main" val="217399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F26CE-CDC3-439A-AF2A-2B4BE5CF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Вариации в продолжительности суток</a:t>
            </a:r>
          </a:p>
        </p:txBody>
      </p:sp>
      <p:pic>
        <p:nvPicPr>
          <p:cNvPr id="3074" name="Picture 2" descr="Variations in the duration of the day">
            <a:extLst>
              <a:ext uri="{FF2B5EF4-FFF2-40B4-BE49-F238E27FC236}">
                <a16:creationId xmlns:a16="http://schemas.microsoft.com/office/drawing/2014/main" id="{65CE47AF-5041-4377-8214-5CE5DFDBA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3443024" cy="508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18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D4B00-054C-432E-BD15-7A24B293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Земной полюс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66649-DCC1-432D-8FFE-3CF74242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Три главных компоненты движения:</a:t>
            </a:r>
            <a:endParaRPr lang="en-US" dirty="0"/>
          </a:p>
          <a:p>
            <a:r>
              <a:rPr lang="ru-RU" dirty="0" err="1"/>
              <a:t>Чандлерово</a:t>
            </a:r>
            <a:r>
              <a:rPr lang="ru-RU" dirty="0"/>
              <a:t> колебание, период </a:t>
            </a:r>
            <a:r>
              <a:rPr lang="en-US" dirty="0"/>
              <a:t>435 </a:t>
            </a:r>
            <a:r>
              <a:rPr lang="ru-RU" dirty="0"/>
              <a:t>дней</a:t>
            </a:r>
          </a:p>
          <a:p>
            <a:r>
              <a:rPr lang="ru-RU" dirty="0"/>
              <a:t>Годовое колебание</a:t>
            </a:r>
          </a:p>
          <a:p>
            <a:r>
              <a:rPr lang="ru-RU" dirty="0"/>
              <a:t>Сезонные перемещения воздушных и водных масс</a:t>
            </a:r>
          </a:p>
          <a:p>
            <a:endParaRPr lang="ru-RU" dirty="0"/>
          </a:p>
          <a:p>
            <a:pPr marL="114300" indent="0">
              <a:buNone/>
            </a:pPr>
            <a:r>
              <a:rPr lang="ru-RU" dirty="0"/>
              <a:t>Имеет суточные и полусуточные (по амплитуде) вариации движения вследствие действия океанических приливов</a:t>
            </a:r>
          </a:p>
        </p:txBody>
      </p:sp>
    </p:spTree>
    <p:extLst>
      <p:ext uri="{BB962C8B-B14F-4D97-AF65-F5344CB8AC3E}">
        <p14:creationId xmlns:p14="http://schemas.microsoft.com/office/powerpoint/2010/main" val="267990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D7FCE-DAFA-4598-BDDB-C37CAC54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движение небесного полюса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76D1DFF-5FCD-4380-B575-783599C352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/>
                  <a:t>Это смещение небесного полюса согласно моделям прецессии и нутации</a:t>
                </a:r>
              </a:p>
              <a:p>
                <a:pPr marL="114300" indent="0">
                  <a:buNone/>
                </a:pPr>
                <a:endParaRPr lang="ru-RU" dirty="0"/>
              </a:p>
              <a:p>
                <a:pPr marL="114300" indent="0">
                  <a:buNone/>
                </a:pPr>
                <a:r>
                  <a:rPr lang="ru-RU" dirty="0"/>
                  <a:t>Вариации в движении небесного полюса:</a:t>
                </a:r>
              </a:p>
              <a:p>
                <a:r>
                  <a:rPr lang="ru-RU" dirty="0"/>
                  <a:t>Периодические (в основном период </a:t>
                </a:r>
                <a:r>
                  <a:rPr lang="en-US" dirty="0"/>
                  <a:t>18.6, 1.0, 0.5 </a:t>
                </a:r>
                <a:r>
                  <a:rPr lang="ru-RU" dirty="0"/>
                  <a:t>лет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14</a:t>
                </a:r>
                <a:r>
                  <a:rPr lang="ru-RU" dirty="0"/>
                  <a:t> дней)</a:t>
                </a:r>
              </a:p>
              <a:p>
                <a:r>
                  <a:rPr lang="ru-RU" dirty="0"/>
                  <a:t>Свободная нутация ядра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-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= </a:t>
                </a:r>
                <a:r>
                  <a:rPr lang="en-US" dirty="0"/>
                  <a:t>433 </a:t>
                </a:r>
                <a:r>
                  <a:rPr lang="ru-RU" dirty="0"/>
                  <a:t>дней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MJD</a:t>
                </a:r>
                <a:r>
                  <a:rPr lang="ru-RU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= 51544.5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76D1DFF-5FCD-4380-B575-783599C35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16" r="-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60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Разделение движения полюса</a:t>
            </a:r>
            <a:br>
              <a:rPr lang="ru-RU" dirty="0"/>
            </a:br>
            <a:r>
              <a:rPr lang="ru-RU" dirty="0"/>
              <a:t>на небесную и земную части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D2C63D-A4CD-4122-A26F-802EDC55F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0" t="29259" r="17500" b="42593"/>
          <a:stretch/>
        </p:blipFill>
        <p:spPr>
          <a:xfrm>
            <a:off x="228600" y="2209800"/>
            <a:ext cx="8686800" cy="3056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6122C-DE0F-4BAD-9815-1AB5A6B4DBD8}"/>
              </a:ext>
            </a:extLst>
          </p:cNvPr>
          <p:cNvSpPr txBox="1"/>
          <p:nvPr/>
        </p:nvSpPr>
        <p:spPr>
          <a:xfrm>
            <a:off x="7848600" y="3048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(циклов за сидерический день)</a:t>
            </a:r>
          </a:p>
        </p:txBody>
      </p:sp>
    </p:spTree>
    <p:extLst>
      <p:ext uri="{BB962C8B-B14F-4D97-AF65-F5344CB8AC3E}">
        <p14:creationId xmlns:p14="http://schemas.microsoft.com/office/powerpoint/2010/main" val="171452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Связь координат на небе</a:t>
            </a:r>
            <a:br>
              <a:rPr lang="ru-RU" dirty="0"/>
            </a:br>
            <a:r>
              <a:rPr lang="ru-RU" dirty="0"/>
              <a:t>и на земле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𝐺𝐶𝑅𝑆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𝐼𝑇𝑅𝑆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𝐺𝐶𝑅𝑆</m:t>
                        </m:r>
                      </m:e>
                    </m:d>
                  </m:oMath>
                </a14:m>
                <a:r>
                  <a:rPr lang="ru-RU" dirty="0"/>
                  <a:t> - это геоцентрическая небесная система отсчета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𝐼𝑇𝑅𝑆</m:t>
                        </m:r>
                      </m:e>
                    </m:d>
                  </m:oMath>
                </a14:m>
                <a:r>
                  <a:rPr lang="ru-RU" dirty="0"/>
                  <a:t> - международная земная система отсчета</a:t>
                </a:r>
              </a:p>
              <a:p>
                <a:pPr marL="114300" indent="0">
                  <a:buNone/>
                </a:pPr>
                <a:endParaRPr lang="ru-RU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/>
                  <a:t> - матрица, учитывающая поворот небесного полюса в небесной системе отсчета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/>
                  <a:t> - матрица, учитывающая вращение Земли вследствие изменения координат полюса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/>
                  <a:t> - матрица, учитывающая вращение Земли вследствие движения земного полюса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9600" y="6248400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(из </a:t>
            </a:r>
            <a:r>
              <a:rPr lang="en-US" dirty="0"/>
              <a:t>IERS Technical Note 36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08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Космическая  геодезия</a:t>
            </a:r>
            <a:endParaRPr lang="en-US" dirty="0"/>
          </a:p>
        </p:txBody>
      </p:sp>
      <p:pic>
        <p:nvPicPr>
          <p:cNvPr id="1026" name="Picture 2" descr="GNSS: все, что нужно знат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1676399"/>
            <a:ext cx="3523731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2051" y="366478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Глобальная навигационная спутниковая система (ГНСС)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8" y="1665239"/>
            <a:ext cx="3539550" cy="200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398" y="3656160"/>
            <a:ext cx="4249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Радиоинтерферометрия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со сверхдлинными базами (РСДБ)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04" y="4380128"/>
            <a:ext cx="2214917" cy="179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2041" y="6199514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Лазерная локация </a:t>
            </a:r>
            <a:br>
              <a:rPr lang="ru-RU" dirty="0"/>
            </a:br>
            <a:r>
              <a:rPr lang="ru-RU" dirty="0"/>
              <a:t>спутников, Луны (ЛЛС, ЛЛЛ)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0" b="4075"/>
          <a:stretch/>
        </p:blipFill>
        <p:spPr bwMode="auto">
          <a:xfrm>
            <a:off x="5757496" y="4348226"/>
            <a:ext cx="1473353" cy="185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12102" y="6221733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Система определения орбиты </a:t>
            </a:r>
            <a:br>
              <a:rPr lang="ru-RU" dirty="0"/>
            </a:br>
            <a:r>
              <a:rPr lang="ru-RU" dirty="0"/>
              <a:t>и позиционирования (</a:t>
            </a:r>
            <a:r>
              <a:rPr lang="en-US" dirty="0"/>
              <a:t>DORIS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4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Обсерватории, в </a:t>
            </a:r>
            <a:r>
              <a:rPr lang="ru-RU" sz="2800"/>
              <a:t>которых </a:t>
            </a:r>
            <a:br>
              <a:rPr lang="ru-RU" sz="2800"/>
            </a:br>
            <a:r>
              <a:rPr lang="ru-RU" sz="2800"/>
              <a:t>проводятся </a:t>
            </a:r>
            <a:r>
              <a:rPr lang="ru-RU" sz="2800" dirty="0"/>
              <a:t>наблюдения</a:t>
            </a:r>
            <a:br>
              <a:rPr lang="ru-RU" sz="2800" dirty="0"/>
            </a:br>
            <a:r>
              <a:rPr lang="ru-RU" sz="2800" dirty="0"/>
              <a:t>всех техник космической геодезии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96" y="1828800"/>
            <a:ext cx="79152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15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Годичное  и суточное</a:t>
            </a:r>
            <a:br>
              <a:rPr lang="ru-RU" dirty="0"/>
            </a:br>
            <a:r>
              <a:rPr lang="ru-RU" dirty="0"/>
              <a:t>Вращение Земли</a:t>
            </a:r>
            <a:endParaRPr lang="en-US" dirty="0"/>
          </a:p>
        </p:txBody>
      </p:sp>
      <p:sp>
        <p:nvSpPr>
          <p:cNvPr id="4" name="AutoShape 2" descr="Вращение Земли вокруг своей о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Вращение Земли вокруг своей оси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7" name="Picture 7" descr="9. Осевое вращение Земл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399"/>
            <a:ext cx="7161662" cy="504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4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измерений</a:t>
            </a:r>
            <a:br>
              <a:rPr lang="ru-RU" dirty="0"/>
            </a:br>
            <a:r>
              <a:rPr lang="ru-RU" dirty="0"/>
              <a:t>в космической геодезии</a:t>
            </a:r>
            <a:endParaRPr lang="en-US" dirty="0"/>
          </a:p>
        </p:txBody>
      </p:sp>
      <p:pic>
        <p:nvPicPr>
          <p:cNvPr id="2050" name="Picture 2" descr="https://pandia.ru/text/78/438/images/image033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47148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681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можно определить </a:t>
            </a:r>
            <a:br>
              <a:rPr lang="ru-RU" dirty="0"/>
            </a:br>
            <a:r>
              <a:rPr lang="ru-RU" dirty="0"/>
              <a:t>из наблюдений </a:t>
            </a:r>
            <a:br>
              <a:rPr lang="ru-RU" dirty="0"/>
            </a:br>
            <a:r>
              <a:rPr lang="ru-RU" dirty="0"/>
              <a:t>космической геодезии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564072"/>
              </p:ext>
            </p:extLst>
          </p:nvPr>
        </p:nvGraphicFramePr>
        <p:xfrm>
          <a:off x="304800" y="2133600"/>
          <a:ext cx="8610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параметра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РСДБ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ГНСС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ЛЛС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ДОРИС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ЛЛЛ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ru-RU" dirty="0"/>
                        <a:t>ПВЗ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Небесный</a:t>
                      </a:r>
                      <a:r>
                        <a:rPr lang="ru-RU" baseline="0" dirty="0"/>
                        <a:t> полюс</a:t>
                      </a:r>
                    </a:p>
                    <a:p>
                      <a:r>
                        <a:rPr lang="ru-RU" baseline="0" dirty="0"/>
                        <a:t>(= нутация)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Скорость</a:t>
                      </a:r>
                      <a:r>
                        <a:rPr lang="ru-RU" baseline="0" dirty="0"/>
                        <a:t> нутации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UT1-UTC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Земной полюс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72440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(таблица из </a:t>
            </a:r>
            <a:r>
              <a:rPr lang="en-US" dirty="0" err="1"/>
              <a:t>Rothacher</a:t>
            </a:r>
            <a:r>
              <a:rPr lang="en-US" dirty="0"/>
              <a:t>, 2002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0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можно определить </a:t>
            </a:r>
            <a:br>
              <a:rPr lang="ru-RU" dirty="0"/>
            </a:br>
            <a:r>
              <a:rPr lang="ru-RU" dirty="0"/>
              <a:t>из наблюдений </a:t>
            </a:r>
            <a:br>
              <a:rPr lang="ru-RU" dirty="0"/>
            </a:br>
            <a:r>
              <a:rPr lang="ru-RU" dirty="0"/>
              <a:t>космической геодезии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517870"/>
              </p:ext>
            </p:extLst>
          </p:nvPr>
        </p:nvGraphicFramePr>
        <p:xfrm>
          <a:off x="304800" y="2133600"/>
          <a:ext cx="8610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параметра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РСДБ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ГНСС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ЛЛС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ДОРИС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ЛЛЛ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/>
                        <a:t>НСК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Коорд</a:t>
                      </a:r>
                      <a:r>
                        <a:rPr lang="ru-RU" dirty="0"/>
                        <a:t>.</a:t>
                      </a:r>
                      <a:r>
                        <a:rPr lang="ru-RU" baseline="0" dirty="0"/>
                        <a:t> квазаров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Орбиты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ЗСК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Коорд</a:t>
                      </a:r>
                      <a:r>
                        <a:rPr lang="ru-RU" dirty="0"/>
                        <a:t>. станций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 err="1"/>
                        <a:t>Грав</a:t>
                      </a:r>
                      <a:r>
                        <a:rPr lang="ru-RU" dirty="0"/>
                        <a:t>. поле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Геоцентр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dirty="0" err="1"/>
                        <a:t>Атмос-фера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Тропосфера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Ионосфера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33400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(таблица из </a:t>
            </a:r>
            <a:r>
              <a:rPr lang="en-US" dirty="0" err="1"/>
              <a:t>Rothacher</a:t>
            </a:r>
            <a:r>
              <a:rPr lang="en-US" dirty="0"/>
              <a:t>, 2002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42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атмосфера</a:t>
            </a:r>
            <a:endParaRPr lang="en-US" dirty="0"/>
          </a:p>
        </p:txBody>
      </p:sp>
      <p:pic>
        <p:nvPicPr>
          <p:cNvPr id="4098" name="Picture 2" descr="https://avatars.mds.yandex.net/get-zen_doc/1717677/pub_5db13209a660d700ad15e69b_5db13265d4f07a00adee8aa4/scale_12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9" t="1431" r="18732" b="1367"/>
          <a:stretch/>
        </p:blipFill>
        <p:spPr bwMode="auto">
          <a:xfrm>
            <a:off x="3886200" y="1856116"/>
            <a:ext cx="4267200" cy="475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войная стрелка вверх/вниз 3"/>
          <p:cNvSpPr/>
          <p:nvPr/>
        </p:nvSpPr>
        <p:spPr>
          <a:xfrm>
            <a:off x="2743200" y="1981200"/>
            <a:ext cx="381000" cy="1524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590800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ионосфера</a:t>
            </a:r>
            <a:endParaRPr lang="en-US" dirty="0"/>
          </a:p>
        </p:txBody>
      </p:sp>
      <p:sp>
        <p:nvSpPr>
          <p:cNvPr id="6" name="Двойная стрелка вверх/вниз 5"/>
          <p:cNvSpPr/>
          <p:nvPr/>
        </p:nvSpPr>
        <p:spPr>
          <a:xfrm>
            <a:off x="2800350" y="4724400"/>
            <a:ext cx="266700" cy="381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470587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тропосфера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47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ru-RU" dirty="0" err="1"/>
              <a:t>рсдб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Определение небесной системы отсчета</a:t>
            </a:r>
          </a:p>
          <a:p>
            <a:r>
              <a:rPr lang="ru-RU" dirty="0"/>
              <a:t>Мониторинг нутации и суточного вращения Земли</a:t>
            </a:r>
            <a:endParaRPr lang="en-US" dirty="0"/>
          </a:p>
        </p:txBody>
      </p:sp>
      <p:pic>
        <p:nvPicPr>
          <p:cNvPr id="3074" name="Picture 2" descr="Geodetic and astrometric VL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25446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Радиоинтерферометрия со сверхдлинными базами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25446"/>
            <a:ext cx="2689621" cy="358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697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создает ПВЗ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5907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IERS Earth Orientation Centre</a:t>
            </a: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ответственна за поддержание всемирного времени, стандартных небесной (ICRS) и земной (ITRS) систем координат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22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3BABB-284C-4FAC-9416-7DCB6A39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IERS</a:t>
            </a:r>
            <a:endParaRPr lang="ru-RU" dirty="0"/>
          </a:p>
        </p:txBody>
      </p:sp>
      <p:pic>
        <p:nvPicPr>
          <p:cNvPr id="4" name="Picture 2" descr=" ">
            <a:extLst>
              <a:ext uri="{FF2B5EF4-FFF2-40B4-BE49-F238E27FC236}">
                <a16:creationId xmlns:a16="http://schemas.microsoft.com/office/drawing/2014/main" id="{CD000FF9-5EBC-4B65-B4B9-A48441C88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35" y="1676400"/>
            <a:ext cx="5069729" cy="2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ERS Technique Centres">
            <a:extLst>
              <a:ext uri="{FF2B5EF4-FFF2-40B4-BE49-F238E27FC236}">
                <a16:creationId xmlns:a16="http://schemas.microsoft.com/office/drawing/2014/main" id="{EB6B9F6D-3FFB-4981-A7F2-DFD5B93B3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671" y="4325281"/>
            <a:ext cx="5372101" cy="233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59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8BD77-E141-4D35-B6F4-7647A4EA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IERS: </a:t>
            </a:r>
            <a:r>
              <a:rPr lang="ru-RU" dirty="0"/>
              <a:t>информация о вращении земли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6E55E-3978-4382-B685-5144A782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Bulletin A</a:t>
            </a:r>
            <a:r>
              <a:rPr lang="en-US" dirty="0"/>
              <a:t> </a:t>
            </a:r>
            <a:r>
              <a:rPr lang="ru-RU" dirty="0"/>
              <a:t>- срочные ПВЗ и прогноз на год вперед (еженедельно)</a:t>
            </a:r>
            <a:r>
              <a:rPr lang="en-US" dirty="0"/>
              <a:t> </a:t>
            </a:r>
            <a:endParaRPr lang="ru-RU" dirty="0"/>
          </a:p>
          <a:p>
            <a:r>
              <a:rPr lang="en-US" b="1" dirty="0"/>
              <a:t>Bulletin B</a:t>
            </a:r>
            <a:r>
              <a:rPr lang="en-US" dirty="0"/>
              <a:t> </a:t>
            </a:r>
            <a:r>
              <a:rPr lang="ru-RU" dirty="0"/>
              <a:t>- окончательные ПВЗ (ежемесячно)</a:t>
            </a:r>
            <a:endParaRPr lang="en-US" dirty="0"/>
          </a:p>
          <a:p>
            <a:r>
              <a:rPr lang="en-US" b="1" dirty="0"/>
              <a:t>Bulletin C</a:t>
            </a:r>
            <a:r>
              <a:rPr lang="en-US" dirty="0"/>
              <a:t> </a:t>
            </a:r>
            <a:r>
              <a:rPr lang="ru-RU" dirty="0"/>
              <a:t>- анонс секунд координации</a:t>
            </a:r>
            <a:endParaRPr lang="en-US" dirty="0"/>
          </a:p>
          <a:p>
            <a:r>
              <a:rPr lang="en-US" b="1" dirty="0"/>
              <a:t>Bulletin D</a:t>
            </a:r>
            <a:r>
              <a:rPr lang="en-US" dirty="0"/>
              <a:t> </a:t>
            </a:r>
            <a:r>
              <a:rPr lang="ru-RU" dirty="0"/>
              <a:t>-</a:t>
            </a:r>
            <a:r>
              <a:rPr lang="en-US" dirty="0"/>
              <a:t> (UT1 − UTC) </a:t>
            </a:r>
            <a:r>
              <a:rPr lang="ru-RU" dirty="0"/>
              <a:t>с точностью</a:t>
            </a:r>
            <a:r>
              <a:rPr lang="en-US" dirty="0"/>
              <a:t> 0.1 </a:t>
            </a:r>
            <a:r>
              <a:rPr lang="ru-RU" dirty="0"/>
              <a:t>секунды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08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Служба ПВЗ ИПА РАН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Поддерживается лабораторией космической геодезии и вращения Земли  ИПА РАН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2895600"/>
            <a:ext cx="3429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Наблюдения с радиотелескопов</a:t>
            </a:r>
          </a:p>
          <a:p>
            <a:pPr algn="ctr"/>
            <a:r>
              <a:rPr lang="ru-RU" sz="1400" dirty="0"/>
              <a:t>Наблюдения ГНСС</a:t>
            </a:r>
          </a:p>
          <a:p>
            <a:pPr algn="ctr"/>
            <a:r>
              <a:rPr lang="ru-RU" sz="1400" dirty="0"/>
              <a:t>Лазерные наблюдения</a:t>
            </a:r>
          </a:p>
          <a:p>
            <a:pPr algn="ctr"/>
            <a:endParaRPr lang="ru-RU" sz="1400" dirty="0"/>
          </a:p>
          <a:p>
            <a:pPr algn="ctr"/>
            <a:r>
              <a:rPr lang="ru-RU" sz="1400" dirty="0"/>
              <a:t>Программы по обработке наблюдений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Априорные модели</a:t>
            </a:r>
            <a:endParaRPr lang="en-US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86400" y="2895600"/>
            <a:ext cx="3276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Ряды ПВЗ, которые идут в: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1.   </a:t>
            </a:r>
            <a:r>
              <a:rPr lang="en-US" dirty="0"/>
              <a:t>IERS </a:t>
            </a:r>
            <a:r>
              <a:rPr lang="ru-RU" dirty="0"/>
              <a:t>Бюллетень </a:t>
            </a:r>
            <a:r>
              <a:rPr lang="en-US" dirty="0"/>
              <a:t>A,</a:t>
            </a:r>
            <a:r>
              <a:rPr lang="ru-RU" dirty="0"/>
              <a:t>Б</a:t>
            </a:r>
            <a:br>
              <a:rPr lang="ru-RU" dirty="0"/>
            </a:br>
            <a:r>
              <a:rPr lang="ru-RU" dirty="0"/>
              <a:t>2. Бюллетень службы ПВЗ ИПА РАН</a:t>
            </a:r>
          </a:p>
          <a:p>
            <a:pPr algn="ctr"/>
            <a:endParaRPr lang="en-US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3657600" y="3810000"/>
            <a:ext cx="1828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ЛКГиВЗ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6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Годичное  и суточное</a:t>
            </a:r>
            <a:br>
              <a:rPr lang="ru-RU" dirty="0"/>
            </a:br>
            <a:r>
              <a:rPr lang="ru-RU" dirty="0"/>
              <a:t>Вращение Земли</a:t>
            </a:r>
            <a:endParaRPr lang="en-US" dirty="0"/>
          </a:p>
        </p:txBody>
      </p:sp>
      <p:sp>
        <p:nvSpPr>
          <p:cNvPr id="4" name="AutoShape 2" descr="Вращение Земли вокруг своей о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Вращение Земли вокруг своей оси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https://ykl-res.azureedge.net/869a84a0-31a5-48fe-b70e-cf353bb59546/%D0%92%D1%80%D0%B0%D1%89%D0%B5%D0%BD%D0%B8%D0%B5%20%D0%B2%D0%BE%D0%BA%D1%80%D1%83%D0%B3%20%D0%A1%D0%BE%D0%BB%D0%BD%D1%86%D0%B0-w16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693025" cy="48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Годичное  и суточное</a:t>
            </a:r>
            <a:br>
              <a:rPr lang="ru-RU" dirty="0"/>
            </a:br>
            <a:r>
              <a:rPr lang="ru-RU" dirty="0"/>
              <a:t>Вращение Земли</a:t>
            </a:r>
            <a:endParaRPr lang="en-US" dirty="0"/>
          </a:p>
        </p:txBody>
      </p:sp>
      <p:sp>
        <p:nvSpPr>
          <p:cNvPr id="4" name="AutoShape 2" descr="Вращение Земли вокруг своей ос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Вращение Земли вокруг своей оси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Орбита Земли вокруг Солнц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676400"/>
            <a:ext cx="754379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53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F114D-BBC6-43C0-BBC1-9FD77D8B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Международная земная система отсчета (</a:t>
            </a:r>
            <a:r>
              <a:rPr lang="en-US" dirty="0"/>
              <a:t>ITRS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EAE34-1FC4-45BD-9894-33A31C5A0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Начало отсчета</a:t>
            </a:r>
            <a:r>
              <a:rPr lang="en-US" dirty="0"/>
              <a:t>:</a:t>
            </a:r>
            <a:r>
              <a:rPr lang="ru-RU" dirty="0"/>
              <a:t> центр масс Земли</a:t>
            </a:r>
            <a:endParaRPr lang="en-US" dirty="0"/>
          </a:p>
          <a:p>
            <a:r>
              <a:rPr lang="ru-RU" dirty="0"/>
              <a:t>Шкала</a:t>
            </a:r>
            <a:r>
              <a:rPr lang="en-US" dirty="0"/>
              <a:t>:</a:t>
            </a:r>
            <a:r>
              <a:rPr lang="ru-RU" dirty="0"/>
              <a:t> единица длины – метр</a:t>
            </a:r>
            <a:endParaRPr lang="en-US" dirty="0"/>
          </a:p>
          <a:p>
            <a:r>
              <a:rPr lang="ru-RU" dirty="0"/>
              <a:t>Ориентация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BIH</a:t>
            </a:r>
            <a:r>
              <a:rPr lang="ru-RU" dirty="0"/>
              <a:t>,</a:t>
            </a:r>
            <a:r>
              <a:rPr lang="en-US" dirty="0"/>
              <a:t> 1984.0</a:t>
            </a:r>
          </a:p>
          <a:p>
            <a:r>
              <a:rPr lang="ru-RU" dirty="0"/>
              <a:t>Эволюция</a:t>
            </a:r>
            <a:r>
              <a:rPr lang="en-US" dirty="0"/>
              <a:t>:</a:t>
            </a:r>
            <a:r>
              <a:rPr lang="ru-RU" dirty="0"/>
              <a:t> временная эволюция ориентации обеспечивается наложением условий отсутствия вращения с условием горизонтальных тектонических движений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0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C5A2C-11AE-40FD-BAB5-90725F08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Международная земная система координат (</a:t>
            </a:r>
            <a:r>
              <a:rPr lang="en-US" dirty="0"/>
              <a:t>ITRF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E41911-8C31-4B82-92BB-2010D430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Содержит:</a:t>
            </a:r>
            <a:endParaRPr lang="en-US" dirty="0"/>
          </a:p>
          <a:p>
            <a:r>
              <a:rPr lang="ru-RU" dirty="0"/>
              <a:t>Декартовы координаты и скорости станций</a:t>
            </a:r>
            <a:endParaRPr lang="en-US" dirty="0"/>
          </a:p>
          <a:p>
            <a:r>
              <a:rPr lang="ru-RU" dirty="0"/>
              <a:t>Локальные связи</a:t>
            </a:r>
            <a:endParaRPr lang="en-US" dirty="0"/>
          </a:p>
          <a:p>
            <a:pPr marL="114300" indent="0">
              <a:buNone/>
            </a:pPr>
            <a:r>
              <a:rPr lang="ru-RU" dirty="0"/>
              <a:t>Реализации</a:t>
            </a:r>
            <a:r>
              <a:rPr lang="en-US" dirty="0"/>
              <a:t>: ITRF89, ITRF90, ITRF91, ITRF92, ITRF93, ITRF94, ITRF96, ITRF97, ITRF2000, ITRF2005, ITRF2008, ITRF2014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63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0E4F1-F53B-4B29-BE81-A10DA906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Международная небесная система отсчета (</a:t>
            </a:r>
            <a:r>
              <a:rPr lang="en-US" dirty="0"/>
              <a:t>ICRS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B7E05-A558-4C79-A102-4A5E1534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Начало отсчета</a:t>
            </a:r>
            <a:r>
              <a:rPr lang="en-US" dirty="0"/>
              <a:t>: </a:t>
            </a:r>
            <a:r>
              <a:rPr lang="ru-RU" dirty="0"/>
              <a:t>барицентр Солнечной системы</a:t>
            </a:r>
          </a:p>
          <a:p>
            <a:r>
              <a:rPr lang="ru-RU" dirty="0"/>
              <a:t>Полюс: определен моделями </a:t>
            </a:r>
            <a:r>
              <a:rPr lang="en-US" dirty="0"/>
              <a:t>IAU </a:t>
            </a:r>
            <a:r>
              <a:rPr lang="ru-RU" dirty="0"/>
              <a:t>для прецессии</a:t>
            </a:r>
            <a:r>
              <a:rPr lang="en-US" dirty="0"/>
              <a:t> (Lieske et al., 1977) </a:t>
            </a:r>
            <a:r>
              <a:rPr lang="ru-RU" dirty="0"/>
              <a:t>и нутации</a:t>
            </a:r>
            <a:r>
              <a:rPr lang="en-US" dirty="0"/>
              <a:t> (</a:t>
            </a:r>
            <a:r>
              <a:rPr lang="en-US" dirty="0" err="1"/>
              <a:t>Seidelmann</a:t>
            </a:r>
            <a:r>
              <a:rPr lang="en-US" dirty="0"/>
              <a:t>, 1982)</a:t>
            </a:r>
            <a:endParaRPr lang="ru-RU" dirty="0"/>
          </a:p>
          <a:p>
            <a:r>
              <a:rPr lang="ru-RU" dirty="0"/>
              <a:t>Начало отсчета прямых восхождений: совпадает с </a:t>
            </a:r>
            <a:r>
              <a:rPr lang="en-US" dirty="0"/>
              <a:t>FK5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65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643C3-8B22-41FB-9C28-C16BCA3F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Международная небесная система координат </a:t>
            </a:r>
            <a:r>
              <a:rPr lang="en-US" dirty="0"/>
              <a:t>(ICRF)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58B6C1-F333-48FB-9450-7514DB8F0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Содержит:</a:t>
            </a:r>
          </a:p>
          <a:p>
            <a:r>
              <a:rPr lang="ru-RU" dirty="0"/>
              <a:t>Экваториальные координаты внегалактических радиоисточников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05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вращения земли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Движение оси вращения (в теле Земли и в пространстве):</a:t>
            </a:r>
          </a:p>
          <a:p>
            <a:pPr lvl="1"/>
            <a:r>
              <a:rPr lang="ru-RU" dirty="0"/>
              <a:t>координаты земного полюса</a:t>
            </a:r>
          </a:p>
          <a:p>
            <a:pPr lvl="1"/>
            <a:r>
              <a:rPr lang="ru-RU" dirty="0"/>
              <a:t>координаты небесного полюса</a:t>
            </a:r>
          </a:p>
          <a:p>
            <a:pPr marL="114300" indent="0">
              <a:buNone/>
            </a:pPr>
            <a:r>
              <a:rPr lang="ru-RU" dirty="0"/>
              <a:t>Изменение угловой скорости вращения Земли относительно оси вращения:</a:t>
            </a:r>
          </a:p>
          <a:p>
            <a:pPr lvl="1"/>
            <a:r>
              <a:rPr lang="ru-RU" dirty="0"/>
              <a:t>всемирное время (</a:t>
            </a:r>
            <a:r>
              <a:rPr lang="en-US" dirty="0"/>
              <a:t>UT1-UTC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89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757</Words>
  <Application>Microsoft Office PowerPoint</Application>
  <PresentationFormat>Экран (4:3)</PresentationFormat>
  <Paragraphs>183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Book Antiqua</vt:lpstr>
      <vt:lpstr>Cambria Math</vt:lpstr>
      <vt:lpstr>Century Gothic</vt:lpstr>
      <vt:lpstr>Аптека</vt:lpstr>
      <vt:lpstr>Параметры вращения Земли</vt:lpstr>
      <vt:lpstr>Годичное  и суточное Вращение Земли</vt:lpstr>
      <vt:lpstr>Годичное  и суточное Вращение Земли</vt:lpstr>
      <vt:lpstr>Годичное  и суточное Вращение Земли</vt:lpstr>
      <vt:lpstr>Международная земная система отсчета (ITRS)</vt:lpstr>
      <vt:lpstr>Международная земная система координат (ITRF)</vt:lpstr>
      <vt:lpstr>Международная небесная система отсчета (ICRS)</vt:lpstr>
      <vt:lpstr>Международная небесная система координат (ICRF)</vt:lpstr>
      <vt:lpstr>Параметры вращения земли</vt:lpstr>
      <vt:lpstr>Всемирное время (UT1) и продолжительность суток (LOD)</vt:lpstr>
      <vt:lpstr>Всемирное время (UT1) и продолжительность суток (LOD)</vt:lpstr>
      <vt:lpstr>Причины изменения UT1 и LOD</vt:lpstr>
      <vt:lpstr>Вариации в продолжительности суток</vt:lpstr>
      <vt:lpstr>Земной полюс</vt:lpstr>
      <vt:lpstr>движение небесного полюса</vt:lpstr>
      <vt:lpstr>Разделение движения полюса на небесную и земную части</vt:lpstr>
      <vt:lpstr>Связь координат на небе и на земле</vt:lpstr>
      <vt:lpstr>Космическая  геодезия</vt:lpstr>
      <vt:lpstr>Обсерватории, в которых  проводятся наблюдения всех техник космической геодезии</vt:lpstr>
      <vt:lpstr>Методы измерений в космической геодезии</vt:lpstr>
      <vt:lpstr>Что можно определить  из наблюдений  космической геодезии</vt:lpstr>
      <vt:lpstr>Что можно определить  из наблюдений  космической геодезии</vt:lpstr>
      <vt:lpstr>атмосфера</vt:lpstr>
      <vt:lpstr>Преимущества рсдб</vt:lpstr>
      <vt:lpstr>Кто создает ПВЗ</vt:lpstr>
      <vt:lpstr>IERS</vt:lpstr>
      <vt:lpstr>IERS: информация о вращении земли</vt:lpstr>
      <vt:lpstr>Служба ПВЗ ИПА РАН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Параметры вращения Земли</dc:title>
  <dc:creator>svv</dc:creator>
  <cp:lastModifiedBy> </cp:lastModifiedBy>
  <cp:revision>55</cp:revision>
  <dcterms:created xsi:type="dcterms:W3CDTF">2021-05-31T07:17:41Z</dcterms:created>
  <dcterms:modified xsi:type="dcterms:W3CDTF">2021-06-16T00:39:38Z</dcterms:modified>
</cp:coreProperties>
</file>