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67" r:id="rId7"/>
    <p:sldId id="257" r:id="rId8"/>
    <p:sldId id="269" r:id="rId9"/>
    <p:sldId id="270" r:id="rId10"/>
    <p:sldId id="271" r:id="rId11"/>
    <p:sldId id="272" r:id="rId12"/>
    <p:sldId id="259" r:id="rId13"/>
    <p:sldId id="27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7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A519-B359-43C6-8CBC-C7AE50A899D0}" type="datetimeFigureOut">
              <a:rPr lang="en-US" smtClean="0"/>
              <a:t>08-Nov-18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ABB4-A826-431D-8617-AAE1E859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>
                <a:latin typeface="PT Sans Caption" pitchFamily="34" charset="-52"/>
                <a:ea typeface="PT Sans Caption" pitchFamily="34" charset="-52"/>
              </a:rPr>
              <a:t>Вычисление</a:t>
            </a:r>
            <a:r>
              <a:rPr lang="ru-RU" sz="2800" dirty="0">
                <a:latin typeface="PT Sans Caption" pitchFamily="34" charset="-52"/>
                <a:ea typeface="PT Sans Caption" pitchFamily="34" charset="-52"/>
              </a:rPr>
              <a:t/>
            </a:r>
            <a:br>
              <a:rPr lang="ru-RU" sz="2800" dirty="0">
                <a:latin typeface="PT Sans Caption" pitchFamily="34" charset="-52"/>
                <a:ea typeface="PT Sans Caption" pitchFamily="34" charset="-52"/>
              </a:rPr>
            </a:br>
            <a:r>
              <a:rPr lang="ru-RU" sz="2800" dirty="0">
                <a:latin typeface="PT Sans Caption" pitchFamily="34" charset="-52"/>
                <a:ea typeface="PT Sans Caption" pitchFamily="34" charset="-52"/>
              </a:rPr>
              <a:t>ковариационных функций для метода средней </a:t>
            </a:r>
            <a:r>
              <a:rPr lang="ru-RU" sz="2800" dirty="0" err="1">
                <a:latin typeface="PT Sans Caption" pitchFamily="34" charset="-52"/>
                <a:ea typeface="PT Sans Caption" pitchFamily="34" charset="-52"/>
              </a:rPr>
              <a:t>квадратической</a:t>
            </a:r>
            <a:r>
              <a:rPr lang="ru-RU" sz="2800" dirty="0">
                <a:latin typeface="PT Sans Caption" pitchFamily="34" charset="-52"/>
                <a:ea typeface="PT Sans Caption" pitchFamily="34" charset="-52"/>
              </a:rPr>
              <a:t> </a:t>
            </a:r>
            <a:r>
              <a:rPr lang="ru-RU" sz="2800" dirty="0" err="1">
                <a:latin typeface="PT Sans Caption" pitchFamily="34" charset="-52"/>
                <a:ea typeface="PT Sans Caption" pitchFamily="34" charset="-52"/>
              </a:rPr>
              <a:t>коллокации</a:t>
            </a:r>
            <a:r>
              <a:rPr lang="ru-RU" sz="2800" dirty="0">
                <a:latin typeface="PT Sans Caption" pitchFamily="34" charset="-52"/>
                <a:ea typeface="PT Sans Caption" pitchFamily="34" charset="-52"/>
              </a:rPr>
              <a:t/>
            </a:r>
            <a:br>
              <a:rPr lang="ru-RU" sz="2800" dirty="0">
                <a:latin typeface="PT Sans Caption" pitchFamily="34" charset="-52"/>
                <a:ea typeface="PT Sans Caption" pitchFamily="34" charset="-52"/>
              </a:rPr>
            </a:br>
            <a:r>
              <a:rPr lang="ru-RU" sz="2800" dirty="0">
                <a:latin typeface="PT Sans Caption" pitchFamily="34" charset="-52"/>
                <a:ea typeface="PT Sans Caption" pitchFamily="34" charset="-52"/>
              </a:rPr>
              <a:t>на часовых интервалах РСДБ-наблюдений</a:t>
            </a:r>
            <a:br>
              <a:rPr lang="ru-RU" sz="2800" dirty="0">
                <a:latin typeface="PT Sans Caption" pitchFamily="34" charset="-52"/>
                <a:ea typeface="PT Sans Caption" pitchFamily="34" charset="-52"/>
              </a:rPr>
            </a:br>
            <a:endParaRPr lang="en-US" sz="2800" dirty="0">
              <a:latin typeface="PT Sans Caption" pitchFamily="34" charset="-52"/>
              <a:ea typeface="PT Sans Caption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Курдубов</a:t>
            </a:r>
            <a:r>
              <a:rPr lang="ru-RU" dirty="0" smtClean="0"/>
              <a:t> С. Л</a:t>
            </a:r>
            <a:r>
              <a:rPr lang="ru-RU" dirty="0"/>
              <a:t>., </a:t>
            </a:r>
            <a:r>
              <a:rPr lang="ru-RU" dirty="0" smtClean="0"/>
              <a:t>Миронова </a:t>
            </a:r>
            <a:r>
              <a:rPr lang="ru-RU" dirty="0"/>
              <a:t>С</a:t>
            </a:r>
            <a:r>
              <a:rPr lang="ru-RU" dirty="0" smtClean="0"/>
              <a:t>. М.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построения корреляционных функций (тропосфера, суточные интервалы)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934200" cy="497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6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построения корреляционных функций (тропосфера, часовые интервалы)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50592"/>
            <a:ext cx="6934200" cy="49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7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Модель, коэффициенты</a:t>
            </a:r>
            <a:r>
              <a:rPr lang="en-US" dirty="0" smtClean="0"/>
              <a:t> </a:t>
            </a:r>
            <a:r>
              <a:rPr lang="ru-RU" dirty="0" smtClean="0"/>
              <a:t>построенных ковариационных функций</a:t>
            </a:r>
            <a:r>
              <a:rPr lang="en-US" dirty="0" smtClean="0"/>
              <a:t> </a:t>
            </a:r>
            <a:r>
              <a:rPr lang="ru-RU" dirty="0" smtClean="0"/>
              <a:t>часов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0460141"/>
                  </p:ext>
                </p:extLst>
              </p:nvPr>
            </p:nvGraphicFramePr>
            <p:xfrm>
              <a:off x="457200" y="3048000"/>
              <a:ext cx="8229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cd </a:t>
                          </a:r>
                          <a:r>
                            <a:rPr lang="ru-RU" dirty="0" smtClean="0"/>
                            <a:t>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6.28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-3.37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cd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0.39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4.10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0460141"/>
                  </p:ext>
                </p:extLst>
              </p:nvPr>
            </p:nvGraphicFramePr>
            <p:xfrm>
              <a:off x="457200" y="3048000"/>
              <a:ext cx="8229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r="-59881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190" r="-50238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408" r="-3994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408" r="-2994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408" r="-1994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2976" r="-10059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8817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cd </a:t>
                          </a:r>
                          <a:r>
                            <a:rPr lang="ru-RU" dirty="0" smtClean="0"/>
                            <a:t>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6.28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-3.37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cd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0.39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4.10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1905000"/>
                <a:ext cx="6195735" cy="518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195735" cy="518668"/>
              </a:xfrm>
              <a:prstGeom prst="rect">
                <a:avLst/>
              </a:prstGeom>
              <a:blipFill rotWithShape="1"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1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Модель, коэффициенты</a:t>
            </a:r>
            <a:r>
              <a:rPr lang="en-US" dirty="0" smtClean="0"/>
              <a:t> </a:t>
            </a:r>
            <a:r>
              <a:rPr lang="ru-RU" dirty="0" smtClean="0"/>
              <a:t>построенных ковариационных функций тропосферы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8123448"/>
                  </p:ext>
                </p:extLst>
              </p:nvPr>
            </p:nvGraphicFramePr>
            <p:xfrm>
              <a:off x="457200" y="3048000"/>
              <a:ext cx="8229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1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td </a:t>
                          </a:r>
                          <a:r>
                            <a:rPr lang="ru-RU" dirty="0" smtClean="0"/>
                            <a:t>РВП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-13.97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td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0</a:t>
                          </a:r>
                          <a:r>
                            <a:rPr lang="en-US" dirty="0" smtClean="0"/>
                            <a:t>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РВП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3.14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10.58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-3.89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3.87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0.07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8123448"/>
                  </p:ext>
                </p:extLst>
              </p:nvPr>
            </p:nvGraphicFramePr>
            <p:xfrm>
              <a:off x="457200" y="3048000"/>
              <a:ext cx="8229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r="-59881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190" r="-50238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408" r="-3994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408" r="-2994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408" r="-1994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2976" r="-10059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8817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td </a:t>
                          </a:r>
                          <a:r>
                            <a:rPr lang="ru-RU" dirty="0" smtClean="0"/>
                            <a:t>РВП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6.37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-13.97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td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0</a:t>
                          </a:r>
                          <a:r>
                            <a:rPr lang="en-US" dirty="0" smtClean="0"/>
                            <a:t>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4.02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РВП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3.14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10.58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-3.89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ГНСС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3.87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РСДБ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0.79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-0.68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1.55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12.56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-1.57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0.07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1905000"/>
                <a:ext cx="6195735" cy="518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195735" cy="518668"/>
              </a:xfrm>
              <a:prstGeom prst="rect">
                <a:avLst/>
              </a:prstGeom>
              <a:blipFill rotWithShape="1"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0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r>
              <a:rPr lang="ru-RU" sz="2000" dirty="0"/>
              <a:t>Выводы</a:t>
            </a:r>
            <a:r>
              <a:rPr lang="ru-RU" sz="2000" dirty="0" smtClean="0"/>
              <a:t>:</a:t>
            </a:r>
          </a:p>
          <a:p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Показано, что ковариационные функции стохастических сигналов на часовых интервалах существенно отличаются от </a:t>
            </a:r>
            <a:r>
              <a:rPr lang="ru-RU" sz="2000" dirty="0" smtClean="0"/>
              <a:t>суточных.</a:t>
            </a:r>
            <a:endParaRPr lang="ru-RU" sz="2000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Получено хорошее согласие между суточными ковариационными функциями </a:t>
            </a:r>
            <a:r>
              <a:rPr lang="ru-RU" sz="2000" dirty="0" err="1"/>
              <a:t>рассинхронизации</a:t>
            </a:r>
            <a:r>
              <a:rPr lang="ru-RU" sz="2000" dirty="0"/>
              <a:t> часов по данным РСДБ, ГНСС, непосредственных сличений.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Ковариационные функции на часовых интервалах существенно различаются по разным источникам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Ковариационные функции тропосферной задержки по данным РСДБ и ГНСС близки, по данным РВП </a:t>
            </a:r>
            <a:r>
              <a:rPr lang="ru-RU" sz="2000" dirty="0" smtClean="0"/>
              <a:t>отличаются.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Перспективы:</a:t>
            </a:r>
          </a:p>
          <a:p>
            <a:pPr marL="0" indent="0">
              <a:buNone/>
            </a:pP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Применение полученных функций для обработки РСДБ наблюдений.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Применение построенных алгоритмов для построения ковариационных функций большого числа станций, проведение статистического анализа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5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СКК, стохастические сигналы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𝐴𝑥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𝑈𝑠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вектор о-с,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- </a:t>
                </a:r>
                <a:r>
                  <a:rPr lang="ru-RU" sz="2000" dirty="0"/>
                  <a:t>матрица частных производных параметров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𝑈</m:t>
                    </m:r>
                  </m:oMath>
                </a14:m>
                <a:r>
                  <a:rPr lang="ru-RU" sz="2000" dirty="0"/>
                  <a:t> – матрица частных производных сигналов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вектор неизвестных параметров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–</a:t>
                </a:r>
                <a:r>
                  <a:rPr lang="ru-RU" sz="2000" dirty="0"/>
                  <a:t> вектор стохастических сигналов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вектор </a:t>
                </a:r>
                <a:r>
                  <a:rPr lang="ru-RU" sz="2000" dirty="0" smtClean="0"/>
                  <a:t>невязок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𝑟𝑟</m:t>
                        </m:r>
                      </m:sub>
                    </m:sSub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ковариационная матрица невязок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ковариационная матрица стохастических сигналов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ru-RU" sz="2000" dirty="0"/>
              </a:p>
              <a:p>
                <a:r>
                  <a:rPr lang="ru-RU" sz="2000" dirty="0"/>
                  <a:t>Уравнение переписывается в виде: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𝐴𝑥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𝑤</m:t>
                    </m:r>
                  </m:oMath>
                </a14:m>
                <a:r>
                  <a:rPr lang="ru-RU" sz="20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новый вектор невязок с ковариационной матрицей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𝑤𝑤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𝑠𝑠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𝑟𝑟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𝑤𝑤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Стохастические сигналы в РСДБ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Задержка радиосигнала при прохождении турбулентной атмосферы</a:t>
            </a:r>
          </a:p>
          <a:p>
            <a:r>
              <a:rPr lang="ru-RU" sz="2000" dirty="0" err="1" smtClean="0"/>
              <a:t>Рассинхронизация</a:t>
            </a:r>
            <a:r>
              <a:rPr lang="ru-RU" sz="2000" dirty="0" smtClean="0"/>
              <a:t> шкал времени</a:t>
            </a:r>
            <a:endParaRPr lang="ru-RU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326"/>
            <a:ext cx="4493222" cy="32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22" y="2384234"/>
            <a:ext cx="4479327" cy="329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Стационарные случайные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Случайная функция называется стационарной в широком смысле, если её математическое ожидание и дисперсия постоянны, а АКФ зависит только от разности моментов времени, для которых взяты ординаты случайной функции.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0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Суточные и часовые интервалы (тропосфера, ГНСС)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301559"/>
            <a:ext cx="3962400" cy="2377144"/>
          </a:xfrm>
        </p:spPr>
        <p:txBody>
          <a:bodyPr>
            <a:normAutofit/>
          </a:bodyPr>
          <a:lstStyle/>
          <a:p>
            <a:r>
              <a:rPr lang="ru-RU" sz="1800" dirty="0" smtClean="0"/>
              <a:t>(вверху) исходный процесс</a:t>
            </a:r>
          </a:p>
          <a:p>
            <a:r>
              <a:rPr lang="ru-RU" sz="1800" dirty="0" smtClean="0"/>
              <a:t>(по диагонали) вычитание тренда на суточном интервале</a:t>
            </a:r>
          </a:p>
          <a:p>
            <a:r>
              <a:rPr lang="ru-RU" sz="1800" dirty="0" smtClean="0"/>
              <a:t>(справа) вычитание тренда           на</a:t>
            </a:r>
            <a:r>
              <a:rPr lang="en-US" sz="1800" dirty="0" smtClean="0"/>
              <a:t> </a:t>
            </a:r>
            <a:r>
              <a:rPr lang="ru-RU" sz="1800" dirty="0" smtClean="0"/>
              <a:t>часовых интервалах</a:t>
            </a: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4970"/>
            <a:ext cx="3792071" cy="27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44" y="1384970"/>
            <a:ext cx="3849661" cy="276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44" y="4122262"/>
            <a:ext cx="3837786" cy="27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Часы</a:t>
            </a:r>
            <a:r>
              <a:rPr lang="en-US" dirty="0" smtClean="0"/>
              <a:t> (</a:t>
            </a:r>
            <a:r>
              <a:rPr lang="ru-RU" dirty="0" err="1" smtClean="0"/>
              <a:t>Бадары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РСДБ (2017 год, 27 сессий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/>
              <a:t>ГНСС (2017 </a:t>
            </a:r>
            <a:r>
              <a:rPr lang="ru-RU" dirty="0" smtClean="0"/>
              <a:t>год)</a:t>
            </a:r>
          </a:p>
          <a:p>
            <a:pPr lvl="1"/>
            <a:r>
              <a:rPr lang="ru-RU" dirty="0" smtClean="0"/>
              <a:t>Сличения (2018 год, 1 апреля-12 апреля)</a:t>
            </a:r>
          </a:p>
          <a:p>
            <a:r>
              <a:rPr lang="ru-RU" dirty="0"/>
              <a:t>Тропосфера (</a:t>
            </a:r>
            <a:r>
              <a:rPr lang="ru-RU" dirty="0" err="1"/>
              <a:t>Бадары</a:t>
            </a:r>
            <a:r>
              <a:rPr lang="ru-RU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РСДБ (2017 год, 27 сессий)</a:t>
            </a:r>
          </a:p>
          <a:p>
            <a:pPr lvl="1"/>
            <a:r>
              <a:rPr lang="ru-RU" dirty="0" smtClean="0"/>
              <a:t>ГНСС (2017 год)</a:t>
            </a:r>
          </a:p>
          <a:p>
            <a:pPr lvl="1"/>
            <a:r>
              <a:rPr lang="ru-RU" dirty="0" smtClean="0"/>
              <a:t>РВП (2018 год, 1 июня-31 августа)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00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</a:t>
            </a:r>
            <a:r>
              <a:rPr lang="ru-RU" smtClean="0"/>
              <a:t>построения ковариационных </a:t>
            </a:r>
            <a:r>
              <a:rPr lang="ru-RU" dirty="0" smtClean="0"/>
              <a:t>функций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72863" y="2209800"/>
                <a:ext cx="8261538" cy="4097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Временной ряд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</a:rPr>
                      <m:t>Δ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,  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=1,…,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Его </a:t>
                </a:r>
                <a:r>
                  <a:rPr lang="ru-RU" sz="2400" dirty="0" err="1" smtClean="0"/>
                  <a:t>коррелограмма</a:t>
                </a:r>
                <a:r>
                  <a:rPr lang="ru-RU" sz="2400" dirty="0" smtClean="0"/>
                  <a:t> задается следующей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=0,1,…,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1. </a:t>
                </a:r>
                <a:r>
                  <a:rPr lang="ru-RU" sz="2400" dirty="0" smtClean="0"/>
                  <a:t>Приведение данных </a:t>
                </a:r>
                <a:r>
                  <a:rPr lang="ru-RU" sz="2400" dirty="0"/>
                  <a:t>к равномерной </a:t>
                </a:r>
                <a:r>
                  <a:rPr lang="ru-RU" sz="2400" dirty="0" smtClean="0"/>
                  <a:t>шкале от 0 до 1</a:t>
                </a:r>
                <a:r>
                  <a:rPr lang="en-US" sz="2400" dirty="0" smtClean="0"/>
                  <a:t>;</a:t>
                </a:r>
                <a:endParaRPr lang="ru-RU" sz="2400" dirty="0"/>
              </a:p>
              <a:p>
                <a:r>
                  <a:rPr lang="ru-RU" sz="2400" dirty="0" smtClean="0"/>
                  <a:t>2. Нормирование </a:t>
                </a:r>
                <a:r>
                  <a:rPr lang="ru-RU" sz="2400" dirty="0"/>
                  <a:t>отсчетов, вычитание </a:t>
                </a:r>
                <a:r>
                  <a:rPr lang="ru-RU" sz="2400" dirty="0" smtClean="0"/>
                  <a:t>трендов</a:t>
                </a:r>
                <a:r>
                  <a:rPr lang="en-US" sz="2400" dirty="0" smtClean="0"/>
                  <a:t>;</a:t>
                </a:r>
                <a:endParaRPr lang="ru-RU" sz="2400" dirty="0"/>
              </a:p>
              <a:p>
                <a:r>
                  <a:rPr lang="ru-RU" sz="2400" dirty="0" smtClean="0"/>
                  <a:t>3. Вычисление </a:t>
                </a:r>
                <a:r>
                  <a:rPr lang="ru-RU" sz="2400" dirty="0"/>
                  <a:t>ковариации на найденные моменты </a:t>
                </a:r>
                <a:r>
                  <a:rPr lang="ru-RU" sz="2400" dirty="0" smtClean="0"/>
                  <a:t>времени</a:t>
                </a:r>
                <a:r>
                  <a:rPr lang="en-US" sz="2400" dirty="0" smtClean="0"/>
                  <a:t>;</a:t>
                </a:r>
                <a:endParaRPr lang="ru-RU" sz="2400" dirty="0"/>
              </a:p>
              <a:p>
                <a:r>
                  <a:rPr lang="ru-RU" sz="2400" dirty="0" smtClean="0"/>
                  <a:t>4. Вписывание </a:t>
                </a:r>
                <a:r>
                  <a:rPr lang="ru-RU" sz="2400" dirty="0"/>
                  <a:t>полинома в значения </a:t>
                </a:r>
                <a:r>
                  <a:rPr lang="ru-RU" sz="2400" dirty="0" smtClean="0"/>
                  <a:t>ковариаций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3" y="2209800"/>
                <a:ext cx="8261538" cy="4097147"/>
              </a:xfrm>
              <a:prstGeom prst="rect">
                <a:avLst/>
              </a:prstGeom>
              <a:blipFill rotWithShape="1">
                <a:blip r:embed="rId2"/>
                <a:stretch>
                  <a:fillRect l="-1181" t="-744" r="-295" b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построения корреляционных функций (Часы, суточные интервалы)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03294"/>
            <a:ext cx="717187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построения корреляционных функций (Часы, часовые интервалы)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211835" cy="508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411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882</Words>
  <Application>Microsoft Office PowerPoint</Application>
  <PresentationFormat>Экран (4:3)</PresentationFormat>
  <Paragraphs>174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Вычисление ковариационных функций для метода средней квадратической коллокации на часовых интервалах РСДБ-наблюдений </vt:lpstr>
      <vt:lpstr>Метод СКК, стохастические сигналы</vt:lpstr>
      <vt:lpstr>Стохастические сигналы в РСДБ</vt:lpstr>
      <vt:lpstr>Стационарные случайные процессы</vt:lpstr>
      <vt:lpstr>Суточные и часовые интервалы (тропосфера, ГНСС)</vt:lpstr>
      <vt:lpstr>Источники данных</vt:lpstr>
      <vt:lpstr>Метод построения ковариационных функций</vt:lpstr>
      <vt:lpstr>Результаты построения корреляционных функций (Часы, суточные интервалы)</vt:lpstr>
      <vt:lpstr>Результаты построения корреляционных функций (Часы, часовые интервалы)</vt:lpstr>
      <vt:lpstr>Результаты построения корреляционных функций (тропосфера, суточные интервалы)</vt:lpstr>
      <vt:lpstr>Результаты построения корреляционных функций (тропосфера, часовые интервалы)</vt:lpstr>
      <vt:lpstr>Модель, коэффициенты построенных ковариационных функций часов</vt:lpstr>
      <vt:lpstr>Модель, коэффициенты построенных ковариационных функций тропосферы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svv</dc:creator>
  <cp:lastModifiedBy>svv</cp:lastModifiedBy>
  <cp:revision>47</cp:revision>
  <dcterms:created xsi:type="dcterms:W3CDTF">2018-09-12T10:07:27Z</dcterms:created>
  <dcterms:modified xsi:type="dcterms:W3CDTF">2018-11-08T10:26:33Z</dcterms:modified>
</cp:coreProperties>
</file>