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4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5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7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6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FE82-6B3D-4E98-81CD-BFA1A67C996B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2B14-3F31-4961-BE9D-7E7B64DDD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r>
              <a:rPr lang="ru-RU" sz="3200" dirty="0" smtClean="0"/>
              <a:t>"</a:t>
            </a:r>
            <a:r>
              <a:rPr lang="ru-RU" sz="3200" dirty="0" smtClean="0"/>
              <a:t>Определение параметров </a:t>
            </a:r>
            <a:r>
              <a:rPr lang="ru-RU" sz="3200" dirty="0" err="1" smtClean="0"/>
              <a:t>постньютоновского</a:t>
            </a:r>
            <a:r>
              <a:rPr lang="ru-RU" sz="3200" dirty="0" smtClean="0"/>
              <a:t> формализма из глобальной обработки РСДБ наблюдений"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</a:t>
            </a:r>
            <a:r>
              <a:rPr lang="ru-RU" dirty="0" smtClean="0"/>
              <a:t>етрика пространства позволяет определить фундаментальные свойства пространства Вселенной и действующие в ней законы.</a:t>
            </a:r>
          </a:p>
          <a:p>
            <a:pPr marL="0" indent="0">
              <a:buNone/>
            </a:pPr>
            <a:r>
              <a:rPr lang="ru-RU" dirty="0" smtClean="0"/>
              <a:t>Вычисление элементов метрики также </a:t>
            </a:r>
            <a:r>
              <a:rPr lang="ru-RU" dirty="0" err="1" smtClean="0"/>
              <a:t>дает</a:t>
            </a:r>
            <a:r>
              <a:rPr lang="ru-RU" dirty="0" smtClean="0"/>
              <a:t> возможность из найти множества теорий гравитации наиболее согласующиеся с наблюдениями.</a:t>
            </a:r>
          </a:p>
          <a:p>
            <a:pPr marL="0" indent="0">
              <a:buNone/>
            </a:pPr>
            <a:r>
              <a:rPr lang="ru-RU" dirty="0" smtClean="0"/>
              <a:t>В ряде работ были получены некоторые </a:t>
            </a:r>
            <a:r>
              <a:rPr lang="ru-RU" dirty="0" err="1" smtClean="0"/>
              <a:t>постньютоновские</a:t>
            </a:r>
            <a:r>
              <a:rPr lang="ru-RU" dirty="0" smtClean="0"/>
              <a:t> поправки на основе РСДБ-наблюдений, однако точность и количество параметров </a:t>
            </a:r>
            <a:r>
              <a:rPr lang="ru-RU" smtClean="0"/>
              <a:t>можно увеличить.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1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Постньютоновские</a:t>
            </a:r>
            <a:r>
              <a:rPr lang="ru-RU" dirty="0" smtClean="0"/>
              <a:t> поправки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l-GR" dirty="0" smtClean="0"/>
                  <a:t>γ</a:t>
                </a:r>
                <a:r>
                  <a:rPr lang="en-US" dirty="0" smtClean="0"/>
                  <a:t> </a:t>
                </a:r>
                <a:r>
                  <a:rPr lang="ru-RU" dirty="0"/>
                  <a:t>показывает, сколь велика </a:t>
                </a:r>
                <a:r>
                  <a:rPr lang="ru-RU" dirty="0" smtClean="0"/>
                  <a:t>кривизна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создаваемая единичной массой покоя.</a:t>
                </a:r>
              </a:p>
              <a:p>
                <a:pPr marL="0" indent="0">
                  <a:buNone/>
                </a:pPr>
                <a:r>
                  <a:rPr lang="el-GR" dirty="0" smtClean="0">
                    <a:latin typeface="Calibri"/>
                    <a:cs typeface="Calibri"/>
                  </a:rPr>
                  <a:t>β</a:t>
                </a:r>
                <a:r>
                  <a:rPr lang="ru-RU" dirty="0" smtClean="0"/>
                  <a:t> </a:t>
                </a:r>
                <a:r>
                  <a:rPr lang="ru-RU" dirty="0"/>
                  <a:t>– насколько велика нелинейность в законе суперпозиции для гравитации.</a:t>
                </a:r>
              </a:p>
              <a:p>
                <a:pPr marL="0" indent="0">
                  <a:buNone/>
                </a:pPr>
                <a:r>
                  <a:rPr lang="ru-RU" dirty="0"/>
                  <a:t>Параметры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1,2,3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определяют </a:t>
                </a:r>
                <a:r>
                  <a:rPr lang="ru-RU" dirty="0"/>
                  <a:t>величину и природу «эффектов, связанных с наличием предпочтительной системы».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1,2,3</m:t>
                        </m:r>
                        <m:r>
                          <a:rPr lang="ru-RU" b="0" i="1" smtClean="0">
                            <a:latin typeface="Cambria Math"/>
                          </a:rPr>
                          <m:t>,4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определяют степень и природу нарушений глобальных законов сохранения (4 для </a:t>
                </a:r>
                <a:r>
                  <a:rPr lang="ru-RU" dirty="0" smtClean="0"/>
                  <a:t>энергии-импульса </a:t>
                </a:r>
                <a:r>
                  <a:rPr lang="ru-RU" dirty="0"/>
                  <a:t>и 6 для момента импульса).</a:t>
                </a:r>
              </a:p>
              <a:p>
                <a:pPr marL="0" indent="0">
                  <a:buNone/>
                </a:pPr>
                <a:r>
                  <a:rPr lang="ru-RU" dirty="0"/>
                  <a:t>В ОТО все </a:t>
                </a:r>
                <a:r>
                  <a:rPr lang="el-GR" dirty="0" smtClean="0">
                    <a:latin typeface="Calibri"/>
                    <a:cs typeface="Calibri"/>
                  </a:rPr>
                  <a:t>α</a:t>
                </a:r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r>
                  <a:rPr lang="el-GR" dirty="0" smtClean="0">
                    <a:latin typeface="Calibri"/>
                    <a:cs typeface="Calibri"/>
                  </a:rPr>
                  <a:t>ζ</a:t>
                </a:r>
                <a:r>
                  <a:rPr lang="en-US" dirty="0" smtClean="0"/>
                  <a:t> </a:t>
                </a:r>
                <a:r>
                  <a:rPr lang="ru-RU" dirty="0"/>
                  <a:t>обращаются в нуль, а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r>
                  <a:rPr lang="el-GR" dirty="0" smtClean="0">
                    <a:latin typeface="Calibri"/>
                    <a:cs typeface="Calibri"/>
                  </a:rPr>
                  <a:t>β</a:t>
                </a:r>
                <a:r>
                  <a:rPr lang="en-US" dirty="0" smtClean="0"/>
                  <a:t> </a:t>
                </a:r>
                <a:r>
                  <a:rPr lang="ru-RU" dirty="0"/>
                  <a:t>равны 1.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Планируемые положения, выносимые на защиту: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Оценка параметра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ru-RU" dirty="0" smtClean="0"/>
              <a:t>из глобального уравнивания РСДБ наблюдений за период 1980-201? Год</a:t>
            </a:r>
          </a:p>
          <a:p>
            <a:r>
              <a:rPr lang="ru-RU" dirty="0" smtClean="0"/>
              <a:t>Вывод формулы для РСДБ задержки в полном ППН формализме (или</a:t>
            </a:r>
            <a:r>
              <a:rPr lang="en-US" dirty="0" smtClean="0"/>
              <a:t> </a:t>
            </a:r>
            <a:r>
              <a:rPr lang="ru-RU" dirty="0" smtClean="0"/>
              <a:t>как минимум с параметром </a:t>
            </a:r>
            <a:r>
              <a:rPr lang="el-GR" dirty="0" smtClean="0">
                <a:latin typeface="Calibri"/>
                <a:cs typeface="Calibri"/>
              </a:rPr>
              <a:t>β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Вывод формулы для координат </a:t>
            </a:r>
            <a:r>
              <a:rPr lang="en-US" dirty="0" smtClean="0"/>
              <a:t>GCRS </a:t>
            </a:r>
            <a:r>
              <a:rPr lang="ru-RU" dirty="0" smtClean="0"/>
              <a:t>в полном ППН формализме</a:t>
            </a:r>
            <a:endParaRPr lang="en-US" dirty="0" smtClean="0"/>
          </a:p>
          <a:p>
            <a:r>
              <a:rPr lang="ru-RU" dirty="0" smtClean="0"/>
              <a:t>Оценки параметров </a:t>
            </a:r>
            <a:r>
              <a:rPr lang="el-GR" dirty="0" smtClean="0">
                <a:latin typeface="Calibri"/>
                <a:cs typeface="Calibri"/>
              </a:rPr>
              <a:t>α</a:t>
            </a:r>
            <a:r>
              <a:rPr lang="en-US" dirty="0" smtClean="0"/>
              <a:t>, </a:t>
            </a:r>
            <a:r>
              <a:rPr lang="el-GR" dirty="0" smtClean="0">
                <a:latin typeface="Calibri"/>
                <a:cs typeface="Calibri"/>
              </a:rPr>
              <a:t>β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Δ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Оценка стабильности астрометрических результатов при вариации ППН параметров</a:t>
            </a:r>
          </a:p>
          <a:p>
            <a:r>
              <a:rPr lang="ru-RU" dirty="0" smtClean="0"/>
              <a:t>Каталог координат радиоисточников, представленный в </a:t>
            </a:r>
            <a:r>
              <a:rPr lang="en-US" dirty="0" smtClean="0"/>
              <a:t>ICRF3 WG.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Календарный план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2016</a:t>
            </a:r>
            <a:r>
              <a:rPr lang="en-US" dirty="0" smtClean="0"/>
              <a:t> </a:t>
            </a:r>
            <a:r>
              <a:rPr lang="ru-RU" dirty="0" smtClean="0"/>
              <a:t>экзамен по истории и философии науки</a:t>
            </a:r>
            <a:endParaRPr lang="ru-RU" dirty="0" smtClean="0"/>
          </a:p>
          <a:p>
            <a:r>
              <a:rPr lang="ru-RU" dirty="0" smtClean="0"/>
              <a:t>2017</a:t>
            </a:r>
          </a:p>
          <a:p>
            <a:r>
              <a:rPr lang="ru-RU" dirty="0" smtClean="0"/>
              <a:t>2018</a:t>
            </a:r>
          </a:p>
          <a:p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25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2016</a:t>
            </a:r>
            <a:r>
              <a:rPr lang="ru-RU" dirty="0" smtClean="0"/>
              <a:t>г сдан кандидатский экзамен по английскому языку</a:t>
            </a:r>
          </a:p>
          <a:p>
            <a:r>
              <a:rPr lang="ru-RU" dirty="0" smtClean="0"/>
              <a:t>Освоена обработка РСДБ наблюдений с помощью пакета </a:t>
            </a:r>
            <a:r>
              <a:rPr lang="en-US" dirty="0" smtClean="0"/>
              <a:t>QUASAR</a:t>
            </a:r>
            <a:endParaRPr lang="ru-RU" dirty="0" smtClean="0"/>
          </a:p>
          <a:p>
            <a:r>
              <a:rPr lang="ru-RU" dirty="0" smtClean="0"/>
              <a:t>Представлены предварительные решения для </a:t>
            </a:r>
            <a:r>
              <a:rPr lang="en-US" dirty="0" smtClean="0"/>
              <a:t>ICRF3</a:t>
            </a:r>
          </a:p>
          <a:p>
            <a:r>
              <a:rPr lang="ru-RU" dirty="0" smtClean="0"/>
              <a:t>Производится регулярная обработка наблюдений в режиме службы ПВЗ</a:t>
            </a:r>
          </a:p>
          <a:p>
            <a:r>
              <a:rPr lang="ru-RU" dirty="0" smtClean="0"/>
              <a:t>Созданы средства сравнения каталогов</a:t>
            </a:r>
            <a:r>
              <a:rPr lang="en-US" dirty="0"/>
              <a:t>,</a:t>
            </a:r>
            <a:r>
              <a:rPr lang="ru-RU" dirty="0" smtClean="0"/>
              <a:t> представленных различными центрами для </a:t>
            </a:r>
            <a:r>
              <a:rPr lang="en-US" dirty="0" smtClean="0"/>
              <a:t>ICRF3</a:t>
            </a:r>
          </a:p>
          <a:p>
            <a:r>
              <a:rPr lang="ru-RU" dirty="0" smtClean="0"/>
              <a:t>Активное участие в работах по ОКР и НИР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835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291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"Определение параметров постньютоновского формализма из глобальной обработки РСДБ наблюдений"</vt:lpstr>
      <vt:lpstr>Постньютоновские поправки</vt:lpstr>
      <vt:lpstr>Планируемые положения, выносимые на защиту:</vt:lpstr>
      <vt:lpstr>Календарный план работ</vt:lpstr>
      <vt:lpstr>Что сделано?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диссертации Мироновой С.М.: "Определение параметров постньютоновского формализма из глобальной обработки РСДБ наблюдений"</dc:title>
  <dc:creator>Serega</dc:creator>
  <cp:lastModifiedBy>Vladimir Suvorkin</cp:lastModifiedBy>
  <cp:revision>16</cp:revision>
  <dcterms:created xsi:type="dcterms:W3CDTF">2016-12-14T15:20:40Z</dcterms:created>
  <dcterms:modified xsi:type="dcterms:W3CDTF">2016-12-19T08:52:41Z</dcterms:modified>
</cp:coreProperties>
</file>