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5" r:id="rId2"/>
    <p:sldId id="290" r:id="rId3"/>
    <p:sldId id="294" r:id="rId4"/>
    <p:sldId id="292" r:id="rId5"/>
    <p:sldId id="293" r:id="rId6"/>
    <p:sldId id="278" r:id="rId7"/>
    <p:sldId id="295" r:id="rId8"/>
    <p:sldId id="296" r:id="rId9"/>
    <p:sldId id="297" r:id="rId10"/>
    <p:sldId id="279" r:id="rId11"/>
    <p:sldId id="284" r:id="rId12"/>
    <p:sldId id="288" r:id="rId13"/>
    <p:sldId id="287" r:id="rId14"/>
    <p:sldId id="285" r:id="rId15"/>
    <p:sldId id="286" r:id="rId16"/>
    <p:sldId id="28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napToGrid="0" showGuides="1">
      <p:cViewPr>
        <p:scale>
          <a:sx n="97" d="100"/>
          <a:sy n="97" d="100"/>
        </p:scale>
        <p:origin x="-203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5888C-8625-40F5-87E9-86FD51A879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E9648-92D3-4712-A514-F59392B49E09}">
      <dgm:prSet phldrT="[Текст]"/>
      <dgm:spPr/>
      <dgm:t>
        <a:bodyPr/>
        <a:lstStyle/>
        <a:p>
          <a:r>
            <a:rPr lang="en-US" dirty="0" smtClean="0"/>
            <a:t>01.2019</a:t>
          </a:r>
          <a:endParaRPr lang="en-US" dirty="0"/>
        </a:p>
      </dgm:t>
    </dgm:pt>
    <dgm:pt modelId="{F61FE614-2B36-4242-9EEC-D171F528AFF2}" type="parTrans" cxnId="{F05CF6B4-AB8E-4BBC-886D-6B9EEB9BB9C3}">
      <dgm:prSet/>
      <dgm:spPr/>
      <dgm:t>
        <a:bodyPr/>
        <a:lstStyle/>
        <a:p>
          <a:endParaRPr lang="en-US"/>
        </a:p>
      </dgm:t>
    </dgm:pt>
    <dgm:pt modelId="{057BF933-872E-47A2-A16E-ED1BD52D2778}" type="sibTrans" cxnId="{F05CF6B4-AB8E-4BBC-886D-6B9EEB9BB9C3}">
      <dgm:prSet/>
      <dgm:spPr/>
      <dgm:t>
        <a:bodyPr/>
        <a:lstStyle/>
        <a:p>
          <a:endParaRPr lang="en-US"/>
        </a:p>
      </dgm:t>
    </dgm:pt>
    <dgm:pt modelId="{21D7A312-E3FB-416A-9213-F2E44595DA45}">
      <dgm:prSet phldrT="[Текст]"/>
      <dgm:spPr/>
      <dgm:t>
        <a:bodyPr/>
        <a:lstStyle/>
        <a:p>
          <a:r>
            <a:rPr lang="ru-RU" dirty="0" smtClean="0"/>
            <a:t>Начало работы центров анализа РСДБ, ГНСС, СЛЛ, ДОРИС наблюдений</a:t>
          </a:r>
          <a:endParaRPr lang="en-US" dirty="0"/>
        </a:p>
      </dgm:t>
    </dgm:pt>
    <dgm:pt modelId="{46958B3D-0FCE-4499-BEE2-86BA4C7A7D25}" type="parTrans" cxnId="{4872DF04-0F4D-485D-8DE8-7982ED229983}">
      <dgm:prSet/>
      <dgm:spPr/>
      <dgm:t>
        <a:bodyPr/>
        <a:lstStyle/>
        <a:p>
          <a:endParaRPr lang="en-US"/>
        </a:p>
      </dgm:t>
    </dgm:pt>
    <dgm:pt modelId="{4FF3B1D0-020A-46FD-BE84-D2AF21A764FD}" type="sibTrans" cxnId="{4872DF04-0F4D-485D-8DE8-7982ED229983}">
      <dgm:prSet/>
      <dgm:spPr/>
      <dgm:t>
        <a:bodyPr/>
        <a:lstStyle/>
        <a:p>
          <a:endParaRPr lang="en-US"/>
        </a:p>
      </dgm:t>
    </dgm:pt>
    <dgm:pt modelId="{B2746461-FDB9-4AD6-8856-25963915EDCD}">
      <dgm:prSet phldrT="[Текст]"/>
      <dgm:spPr/>
      <dgm:t>
        <a:bodyPr/>
        <a:lstStyle/>
        <a:p>
          <a:r>
            <a:rPr lang="ru-RU" dirty="0" smtClean="0"/>
            <a:t>02.2021</a:t>
          </a:r>
          <a:endParaRPr lang="en-US" dirty="0"/>
        </a:p>
      </dgm:t>
    </dgm:pt>
    <dgm:pt modelId="{1158D2B9-C775-4B53-9F40-08560F615F67}" type="parTrans" cxnId="{C85A017C-79F3-4BB2-BA12-E5D010BD53F6}">
      <dgm:prSet/>
      <dgm:spPr/>
      <dgm:t>
        <a:bodyPr/>
        <a:lstStyle/>
        <a:p>
          <a:endParaRPr lang="en-US"/>
        </a:p>
      </dgm:t>
    </dgm:pt>
    <dgm:pt modelId="{79684205-8BE9-464C-B2D8-65BB647D0158}" type="sibTrans" cxnId="{C85A017C-79F3-4BB2-BA12-E5D010BD53F6}">
      <dgm:prSet/>
      <dgm:spPr/>
      <dgm:t>
        <a:bodyPr/>
        <a:lstStyle/>
        <a:p>
          <a:endParaRPr lang="en-US"/>
        </a:p>
      </dgm:t>
    </dgm:pt>
    <dgm:pt modelId="{1F2BC610-CB0E-4D36-BB35-423E51BF5486}">
      <dgm:prSet phldrT="[Текст]"/>
      <dgm:spPr/>
      <dgm:t>
        <a:bodyPr/>
        <a:lstStyle/>
        <a:p>
          <a:r>
            <a:rPr lang="ru-RU" dirty="0" smtClean="0"/>
            <a:t>Центры анализа: </a:t>
          </a:r>
          <a:br>
            <a:rPr lang="ru-RU" dirty="0" smtClean="0"/>
          </a:br>
          <a:r>
            <a:rPr lang="ru-RU" dirty="0" smtClean="0"/>
            <a:t>Предоставление индивидуальных решений</a:t>
          </a:r>
          <a:endParaRPr lang="en-US" dirty="0"/>
        </a:p>
      </dgm:t>
    </dgm:pt>
    <dgm:pt modelId="{B326BFFC-AEE0-4E09-A46E-423E3ABB2F24}" type="parTrans" cxnId="{13D952BF-4753-4F2B-A199-E5A783A984C5}">
      <dgm:prSet/>
      <dgm:spPr/>
      <dgm:t>
        <a:bodyPr/>
        <a:lstStyle/>
        <a:p>
          <a:endParaRPr lang="en-US"/>
        </a:p>
      </dgm:t>
    </dgm:pt>
    <dgm:pt modelId="{C1209F60-2416-4A8C-ACC5-9A45FB672FE9}" type="sibTrans" cxnId="{13D952BF-4753-4F2B-A199-E5A783A984C5}">
      <dgm:prSet/>
      <dgm:spPr/>
      <dgm:t>
        <a:bodyPr/>
        <a:lstStyle/>
        <a:p>
          <a:endParaRPr lang="en-US"/>
        </a:p>
      </dgm:t>
    </dgm:pt>
    <dgm:pt modelId="{A8BB5B2D-81C0-4CA1-BD33-B294220AA473}">
      <dgm:prSet phldrT="[Текст]"/>
      <dgm:spPr/>
      <dgm:t>
        <a:bodyPr/>
        <a:lstStyle/>
        <a:p>
          <a:r>
            <a:rPr lang="ru-RU" dirty="0" smtClean="0"/>
            <a:t>05.2021</a:t>
          </a:r>
          <a:endParaRPr lang="en-US" dirty="0"/>
        </a:p>
      </dgm:t>
    </dgm:pt>
    <dgm:pt modelId="{2A46C77D-B4E0-4D25-9895-E489735F2CA2}" type="parTrans" cxnId="{00653F97-D950-4890-886E-818AED2B3C42}">
      <dgm:prSet/>
      <dgm:spPr/>
      <dgm:t>
        <a:bodyPr/>
        <a:lstStyle/>
        <a:p>
          <a:endParaRPr lang="en-US"/>
        </a:p>
      </dgm:t>
    </dgm:pt>
    <dgm:pt modelId="{89785852-D821-44CA-99F5-C83FE2387D1D}" type="sibTrans" cxnId="{00653F97-D950-4890-886E-818AED2B3C42}">
      <dgm:prSet/>
      <dgm:spPr/>
      <dgm:t>
        <a:bodyPr/>
        <a:lstStyle/>
        <a:p>
          <a:endParaRPr lang="en-US"/>
        </a:p>
      </dgm:t>
    </dgm:pt>
    <dgm:pt modelId="{D44560DB-024D-46C2-BC8B-F64AE244E32A}">
      <dgm:prSet phldrT="[Текст]"/>
      <dgm:spPr/>
      <dgm:t>
        <a:bodyPr/>
        <a:lstStyle/>
        <a:p>
          <a:r>
            <a:rPr lang="ru-RU" dirty="0" smtClean="0"/>
            <a:t>Центры комбинирования: </a:t>
          </a:r>
          <a:br>
            <a:rPr lang="ru-RU" dirty="0" smtClean="0"/>
          </a:br>
          <a:r>
            <a:rPr lang="ru-RU" dirty="0" smtClean="0"/>
            <a:t>Комбинирование индивидуальных решений</a:t>
          </a:r>
          <a:endParaRPr lang="en-US" dirty="0"/>
        </a:p>
      </dgm:t>
    </dgm:pt>
    <dgm:pt modelId="{BA464398-3A3F-4A11-9123-197E04B3343D}" type="parTrans" cxnId="{123374ED-1CED-4AAE-8DF4-992B42FF849D}">
      <dgm:prSet/>
      <dgm:spPr/>
      <dgm:t>
        <a:bodyPr/>
        <a:lstStyle/>
        <a:p>
          <a:endParaRPr lang="en-US"/>
        </a:p>
      </dgm:t>
    </dgm:pt>
    <dgm:pt modelId="{C9523139-26CE-4DFF-9C65-4049FE0DAC30}" type="sibTrans" cxnId="{123374ED-1CED-4AAE-8DF4-992B42FF849D}">
      <dgm:prSet/>
      <dgm:spPr/>
      <dgm:t>
        <a:bodyPr/>
        <a:lstStyle/>
        <a:p>
          <a:endParaRPr lang="en-US"/>
        </a:p>
      </dgm:t>
    </dgm:pt>
    <dgm:pt modelId="{111354D4-CA4F-4F00-BBC4-6F01DB786F69}">
      <dgm:prSet phldrT="[Текст]"/>
      <dgm:spPr/>
      <dgm:t>
        <a:bodyPr/>
        <a:lstStyle/>
        <a:p>
          <a:r>
            <a:rPr lang="ru-RU" dirty="0" smtClean="0"/>
            <a:t>06.2021</a:t>
          </a:r>
          <a:endParaRPr lang="en-US" dirty="0"/>
        </a:p>
      </dgm:t>
    </dgm:pt>
    <dgm:pt modelId="{1073222F-3F59-40B9-BE58-18B1E5D7646F}" type="parTrans" cxnId="{D5D57017-5286-446B-B795-C1DC12DD9DF6}">
      <dgm:prSet/>
      <dgm:spPr/>
      <dgm:t>
        <a:bodyPr/>
        <a:lstStyle/>
        <a:p>
          <a:endParaRPr lang="en-US"/>
        </a:p>
      </dgm:t>
    </dgm:pt>
    <dgm:pt modelId="{5440CBC3-4E0F-475B-A690-C612FE26FA7C}" type="sibTrans" cxnId="{D5D57017-5286-446B-B795-C1DC12DD9DF6}">
      <dgm:prSet/>
      <dgm:spPr/>
      <dgm:t>
        <a:bodyPr/>
        <a:lstStyle/>
        <a:p>
          <a:endParaRPr lang="en-US"/>
        </a:p>
      </dgm:t>
    </dgm:pt>
    <dgm:pt modelId="{E87F78DC-D6FB-472F-B235-24CF06955D52}">
      <dgm:prSet phldrT="[Текст]"/>
      <dgm:spPr/>
      <dgm:t>
        <a:bodyPr/>
        <a:lstStyle/>
        <a:p>
          <a:r>
            <a:rPr lang="ru-RU" dirty="0" smtClean="0"/>
            <a:t>Центры комбинирования:</a:t>
          </a:r>
          <a:br>
            <a:rPr lang="ru-RU" dirty="0" smtClean="0"/>
          </a:br>
          <a:r>
            <a:rPr lang="ru-RU" dirty="0" smtClean="0"/>
            <a:t>Предварительный каталог </a:t>
          </a:r>
          <a:r>
            <a:rPr lang="en-US" dirty="0" smtClean="0"/>
            <a:t>ITRF2020</a:t>
          </a:r>
          <a:endParaRPr lang="en-US" dirty="0"/>
        </a:p>
      </dgm:t>
    </dgm:pt>
    <dgm:pt modelId="{3E52E9D2-E4A0-4CEC-B8E9-BBCCEF16F64B}" type="parTrans" cxnId="{A8AA7B48-74CE-4A8E-9B84-9D85C9B33BAB}">
      <dgm:prSet/>
      <dgm:spPr/>
      <dgm:t>
        <a:bodyPr/>
        <a:lstStyle/>
        <a:p>
          <a:endParaRPr lang="en-US"/>
        </a:p>
      </dgm:t>
    </dgm:pt>
    <dgm:pt modelId="{4EDBFED7-6D7F-4952-BD7A-5657D0720391}" type="sibTrans" cxnId="{A8AA7B48-74CE-4A8E-9B84-9D85C9B33BAB}">
      <dgm:prSet/>
      <dgm:spPr/>
      <dgm:t>
        <a:bodyPr/>
        <a:lstStyle/>
        <a:p>
          <a:endParaRPr lang="en-US"/>
        </a:p>
      </dgm:t>
    </dgm:pt>
    <dgm:pt modelId="{C0884F5B-B329-46E9-9652-A9FED12253E0}">
      <dgm:prSet phldrT="[Текст]"/>
      <dgm:spPr/>
      <dgm:t>
        <a:bodyPr/>
        <a:lstStyle/>
        <a:p>
          <a:r>
            <a:rPr lang="ru-RU" dirty="0" smtClean="0"/>
            <a:t>10.2021</a:t>
          </a:r>
          <a:endParaRPr lang="en-US" dirty="0"/>
        </a:p>
      </dgm:t>
    </dgm:pt>
    <dgm:pt modelId="{AD7541E8-9838-4E1E-BAFE-790349023878}" type="parTrans" cxnId="{4A863160-7B49-4BB3-83B7-6F4B7B589999}">
      <dgm:prSet/>
      <dgm:spPr/>
      <dgm:t>
        <a:bodyPr/>
        <a:lstStyle/>
        <a:p>
          <a:endParaRPr lang="en-US"/>
        </a:p>
      </dgm:t>
    </dgm:pt>
    <dgm:pt modelId="{F26A8CAF-7DAE-4742-8A18-7E089BD7653A}" type="sibTrans" cxnId="{4A863160-7B49-4BB3-83B7-6F4B7B589999}">
      <dgm:prSet/>
      <dgm:spPr/>
      <dgm:t>
        <a:bodyPr/>
        <a:lstStyle/>
        <a:p>
          <a:endParaRPr lang="en-US"/>
        </a:p>
      </dgm:t>
    </dgm:pt>
    <dgm:pt modelId="{05FEF6EB-1722-42B1-BB8F-7487F4D348B5}">
      <dgm:prSet phldrT="[Текст]"/>
      <dgm:spPr/>
      <dgm:t>
        <a:bodyPr/>
        <a:lstStyle/>
        <a:p>
          <a:r>
            <a:rPr lang="ru-RU" dirty="0" smtClean="0"/>
            <a:t>Центр </a:t>
          </a:r>
          <a:r>
            <a:rPr lang="en-US" dirty="0" smtClean="0"/>
            <a:t>ITRS</a:t>
          </a:r>
          <a:r>
            <a:rPr lang="ru-RU" dirty="0" smtClean="0"/>
            <a:t>:</a:t>
          </a:r>
          <a:br>
            <a:rPr lang="ru-RU" dirty="0" smtClean="0"/>
          </a:br>
          <a:r>
            <a:rPr lang="ru-RU" dirty="0" smtClean="0"/>
            <a:t>Окончательный каталог </a:t>
          </a:r>
          <a:r>
            <a:rPr lang="en-US" dirty="0" smtClean="0"/>
            <a:t>ITRF2020</a:t>
          </a:r>
          <a:endParaRPr lang="en-US" dirty="0"/>
        </a:p>
      </dgm:t>
    </dgm:pt>
    <dgm:pt modelId="{16C178B8-A422-4BB1-9864-CC94940CA817}" type="parTrans" cxnId="{20512052-AB18-4EEA-BF39-1DD981336E23}">
      <dgm:prSet/>
      <dgm:spPr/>
      <dgm:t>
        <a:bodyPr/>
        <a:lstStyle/>
        <a:p>
          <a:endParaRPr lang="en-US"/>
        </a:p>
      </dgm:t>
    </dgm:pt>
    <dgm:pt modelId="{0926C2FC-523D-4A84-B5C0-8E201B9035CA}" type="sibTrans" cxnId="{20512052-AB18-4EEA-BF39-1DD981336E23}">
      <dgm:prSet/>
      <dgm:spPr/>
      <dgm:t>
        <a:bodyPr/>
        <a:lstStyle/>
        <a:p>
          <a:endParaRPr lang="en-US"/>
        </a:p>
      </dgm:t>
    </dgm:pt>
    <dgm:pt modelId="{EE080DDB-D226-4CB8-8C76-8FCF5B638779}" type="pres">
      <dgm:prSet presAssocID="{F125888C-8625-40F5-87E9-86FD51A879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03FB9E-43C3-4564-B9AB-8D2F9780E4A0}" type="pres">
      <dgm:prSet presAssocID="{E3CE9648-92D3-4712-A514-F59392B49E09}" presName="composite" presStyleCnt="0"/>
      <dgm:spPr/>
    </dgm:pt>
    <dgm:pt modelId="{AED31675-F980-467F-ACE8-6B49AE6A6520}" type="pres">
      <dgm:prSet presAssocID="{E3CE9648-92D3-4712-A514-F59392B49E0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B7438-30CA-437F-B900-CBF7F243FCCC}" type="pres">
      <dgm:prSet presAssocID="{E3CE9648-92D3-4712-A514-F59392B49E0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C749A-ED6D-4D08-B9D5-021651C07089}" type="pres">
      <dgm:prSet presAssocID="{057BF933-872E-47A2-A16E-ED1BD52D2778}" presName="sp" presStyleCnt="0"/>
      <dgm:spPr/>
    </dgm:pt>
    <dgm:pt modelId="{00143CF4-E47E-4956-BD58-E738A0172CFD}" type="pres">
      <dgm:prSet presAssocID="{B2746461-FDB9-4AD6-8856-25963915EDCD}" presName="composite" presStyleCnt="0"/>
      <dgm:spPr/>
    </dgm:pt>
    <dgm:pt modelId="{EAFA4AC7-D40E-4A94-A259-5CFCE0403527}" type="pres">
      <dgm:prSet presAssocID="{B2746461-FDB9-4AD6-8856-25963915EDC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35F91-EE3E-48B5-A9B2-4D39AC8AD9BB}" type="pres">
      <dgm:prSet presAssocID="{B2746461-FDB9-4AD6-8856-25963915EDC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8C181-7034-47FA-B044-CF0D24FA1D47}" type="pres">
      <dgm:prSet presAssocID="{79684205-8BE9-464C-B2D8-65BB647D0158}" presName="sp" presStyleCnt="0"/>
      <dgm:spPr/>
    </dgm:pt>
    <dgm:pt modelId="{4C6176FA-AEA7-428E-84D8-15D4B8E8DE30}" type="pres">
      <dgm:prSet presAssocID="{A8BB5B2D-81C0-4CA1-BD33-B294220AA473}" presName="composite" presStyleCnt="0"/>
      <dgm:spPr/>
    </dgm:pt>
    <dgm:pt modelId="{B2249F85-B596-49B3-BC73-D9E889A4BD77}" type="pres">
      <dgm:prSet presAssocID="{A8BB5B2D-81C0-4CA1-BD33-B294220AA47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72F30-6315-4550-B9B5-7FF8CDED50EB}" type="pres">
      <dgm:prSet presAssocID="{A8BB5B2D-81C0-4CA1-BD33-B294220AA47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820D4-5995-4973-AFBB-5DDE56FF8367}" type="pres">
      <dgm:prSet presAssocID="{89785852-D821-44CA-99F5-C83FE2387D1D}" presName="sp" presStyleCnt="0"/>
      <dgm:spPr/>
    </dgm:pt>
    <dgm:pt modelId="{F64CAC05-7C61-4678-8169-6F58B37191AA}" type="pres">
      <dgm:prSet presAssocID="{111354D4-CA4F-4F00-BBC4-6F01DB786F69}" presName="composite" presStyleCnt="0"/>
      <dgm:spPr/>
    </dgm:pt>
    <dgm:pt modelId="{397BDBE4-45F2-4147-9301-E209124A8B57}" type="pres">
      <dgm:prSet presAssocID="{111354D4-CA4F-4F00-BBC4-6F01DB786F6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C651-9A35-4DFE-BAAF-F6013E210790}" type="pres">
      <dgm:prSet presAssocID="{111354D4-CA4F-4F00-BBC4-6F01DB786F6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5EBAD-83A6-493F-9075-F1C90C904A63}" type="pres">
      <dgm:prSet presAssocID="{5440CBC3-4E0F-475B-A690-C612FE26FA7C}" presName="sp" presStyleCnt="0"/>
      <dgm:spPr/>
    </dgm:pt>
    <dgm:pt modelId="{56028B62-4F74-4A59-8090-1BCE1D331E3E}" type="pres">
      <dgm:prSet presAssocID="{C0884F5B-B329-46E9-9652-A9FED12253E0}" presName="composite" presStyleCnt="0"/>
      <dgm:spPr/>
    </dgm:pt>
    <dgm:pt modelId="{BA855BBC-D0C5-4476-BB6C-4BE7BF1A37FF}" type="pres">
      <dgm:prSet presAssocID="{C0884F5B-B329-46E9-9652-A9FED12253E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213CB-C5E4-4700-856C-3A70954B9DA3}" type="pres">
      <dgm:prSet presAssocID="{C0884F5B-B329-46E9-9652-A9FED12253E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332C69-FBBD-4BEB-8532-5E2F40AF332A}" type="presOf" srcId="{B2746461-FDB9-4AD6-8856-25963915EDCD}" destId="{EAFA4AC7-D40E-4A94-A259-5CFCE0403527}" srcOrd="0" destOrd="0" presId="urn:microsoft.com/office/officeart/2005/8/layout/chevron2"/>
    <dgm:cxn modelId="{4872DF04-0F4D-485D-8DE8-7982ED229983}" srcId="{E3CE9648-92D3-4712-A514-F59392B49E09}" destId="{21D7A312-E3FB-416A-9213-F2E44595DA45}" srcOrd="0" destOrd="0" parTransId="{46958B3D-0FCE-4499-BEE2-86BA4C7A7D25}" sibTransId="{4FF3B1D0-020A-46FD-BE84-D2AF21A764FD}"/>
    <dgm:cxn modelId="{F05CF6B4-AB8E-4BBC-886D-6B9EEB9BB9C3}" srcId="{F125888C-8625-40F5-87E9-86FD51A879A1}" destId="{E3CE9648-92D3-4712-A514-F59392B49E09}" srcOrd="0" destOrd="0" parTransId="{F61FE614-2B36-4242-9EEC-D171F528AFF2}" sibTransId="{057BF933-872E-47A2-A16E-ED1BD52D2778}"/>
    <dgm:cxn modelId="{123374ED-1CED-4AAE-8DF4-992B42FF849D}" srcId="{A8BB5B2D-81C0-4CA1-BD33-B294220AA473}" destId="{D44560DB-024D-46C2-BC8B-F64AE244E32A}" srcOrd="0" destOrd="0" parTransId="{BA464398-3A3F-4A11-9123-197E04B3343D}" sibTransId="{C9523139-26CE-4DFF-9C65-4049FE0DAC30}"/>
    <dgm:cxn modelId="{D5D57017-5286-446B-B795-C1DC12DD9DF6}" srcId="{F125888C-8625-40F5-87E9-86FD51A879A1}" destId="{111354D4-CA4F-4F00-BBC4-6F01DB786F69}" srcOrd="3" destOrd="0" parTransId="{1073222F-3F59-40B9-BE58-18B1E5D7646F}" sibTransId="{5440CBC3-4E0F-475B-A690-C612FE26FA7C}"/>
    <dgm:cxn modelId="{3BBD2CB6-724E-4CD7-82CF-A17ECB68EBB6}" type="presOf" srcId="{1F2BC610-CB0E-4D36-BB35-423E51BF5486}" destId="{4B535F91-EE3E-48B5-A9B2-4D39AC8AD9BB}" srcOrd="0" destOrd="0" presId="urn:microsoft.com/office/officeart/2005/8/layout/chevron2"/>
    <dgm:cxn modelId="{62246DC8-467F-4B0D-BB39-157635C0AB33}" type="presOf" srcId="{E87F78DC-D6FB-472F-B235-24CF06955D52}" destId="{3BB5C651-9A35-4DFE-BAAF-F6013E210790}" srcOrd="0" destOrd="0" presId="urn:microsoft.com/office/officeart/2005/8/layout/chevron2"/>
    <dgm:cxn modelId="{4A863160-7B49-4BB3-83B7-6F4B7B589999}" srcId="{F125888C-8625-40F5-87E9-86FD51A879A1}" destId="{C0884F5B-B329-46E9-9652-A9FED12253E0}" srcOrd="4" destOrd="0" parTransId="{AD7541E8-9838-4E1E-BAFE-790349023878}" sibTransId="{F26A8CAF-7DAE-4742-8A18-7E089BD7653A}"/>
    <dgm:cxn modelId="{A8AA7B48-74CE-4A8E-9B84-9D85C9B33BAB}" srcId="{111354D4-CA4F-4F00-BBC4-6F01DB786F69}" destId="{E87F78DC-D6FB-472F-B235-24CF06955D52}" srcOrd="0" destOrd="0" parTransId="{3E52E9D2-E4A0-4CEC-B8E9-BBCCEF16F64B}" sibTransId="{4EDBFED7-6D7F-4952-BD7A-5657D0720391}"/>
    <dgm:cxn modelId="{00653F97-D950-4890-886E-818AED2B3C42}" srcId="{F125888C-8625-40F5-87E9-86FD51A879A1}" destId="{A8BB5B2D-81C0-4CA1-BD33-B294220AA473}" srcOrd="2" destOrd="0" parTransId="{2A46C77D-B4E0-4D25-9895-E489735F2CA2}" sibTransId="{89785852-D821-44CA-99F5-C83FE2387D1D}"/>
    <dgm:cxn modelId="{85761EFB-D2A4-4686-9D59-FDC53ACBD43F}" type="presOf" srcId="{111354D4-CA4F-4F00-BBC4-6F01DB786F69}" destId="{397BDBE4-45F2-4147-9301-E209124A8B57}" srcOrd="0" destOrd="0" presId="urn:microsoft.com/office/officeart/2005/8/layout/chevron2"/>
    <dgm:cxn modelId="{BCA7B748-923A-4016-AEEA-8AFB28E67A7D}" type="presOf" srcId="{A8BB5B2D-81C0-4CA1-BD33-B294220AA473}" destId="{B2249F85-B596-49B3-BC73-D9E889A4BD77}" srcOrd="0" destOrd="0" presId="urn:microsoft.com/office/officeart/2005/8/layout/chevron2"/>
    <dgm:cxn modelId="{002818C1-6ECF-4B1A-AF6B-856C73A4652B}" type="presOf" srcId="{F125888C-8625-40F5-87E9-86FD51A879A1}" destId="{EE080DDB-D226-4CB8-8C76-8FCF5B638779}" srcOrd="0" destOrd="0" presId="urn:microsoft.com/office/officeart/2005/8/layout/chevron2"/>
    <dgm:cxn modelId="{ECF5509F-7038-42DF-977F-8C94C2D1E5EF}" type="presOf" srcId="{05FEF6EB-1722-42B1-BB8F-7487F4D348B5}" destId="{2AA213CB-C5E4-4700-856C-3A70954B9DA3}" srcOrd="0" destOrd="0" presId="urn:microsoft.com/office/officeart/2005/8/layout/chevron2"/>
    <dgm:cxn modelId="{20512052-AB18-4EEA-BF39-1DD981336E23}" srcId="{C0884F5B-B329-46E9-9652-A9FED12253E0}" destId="{05FEF6EB-1722-42B1-BB8F-7487F4D348B5}" srcOrd="0" destOrd="0" parTransId="{16C178B8-A422-4BB1-9864-CC94940CA817}" sibTransId="{0926C2FC-523D-4A84-B5C0-8E201B9035CA}"/>
    <dgm:cxn modelId="{C85A017C-79F3-4BB2-BA12-E5D010BD53F6}" srcId="{F125888C-8625-40F5-87E9-86FD51A879A1}" destId="{B2746461-FDB9-4AD6-8856-25963915EDCD}" srcOrd="1" destOrd="0" parTransId="{1158D2B9-C775-4B53-9F40-08560F615F67}" sibTransId="{79684205-8BE9-464C-B2D8-65BB647D0158}"/>
    <dgm:cxn modelId="{863CE3FE-5A57-447F-84E5-E61F1293190A}" type="presOf" srcId="{21D7A312-E3FB-416A-9213-F2E44595DA45}" destId="{444B7438-30CA-437F-B900-CBF7F243FCCC}" srcOrd="0" destOrd="0" presId="urn:microsoft.com/office/officeart/2005/8/layout/chevron2"/>
    <dgm:cxn modelId="{CCD9657A-9EF4-4188-BE70-46ED555A714A}" type="presOf" srcId="{D44560DB-024D-46C2-BC8B-F64AE244E32A}" destId="{D1972F30-6315-4550-B9B5-7FF8CDED50EB}" srcOrd="0" destOrd="0" presId="urn:microsoft.com/office/officeart/2005/8/layout/chevron2"/>
    <dgm:cxn modelId="{256697BA-2096-4C3F-98C4-F5C5D883A471}" type="presOf" srcId="{E3CE9648-92D3-4712-A514-F59392B49E09}" destId="{AED31675-F980-467F-ACE8-6B49AE6A6520}" srcOrd="0" destOrd="0" presId="urn:microsoft.com/office/officeart/2005/8/layout/chevron2"/>
    <dgm:cxn modelId="{2DB3B42A-03FF-4AAE-AA94-05FA56348993}" type="presOf" srcId="{C0884F5B-B329-46E9-9652-A9FED12253E0}" destId="{BA855BBC-D0C5-4476-BB6C-4BE7BF1A37FF}" srcOrd="0" destOrd="0" presId="urn:microsoft.com/office/officeart/2005/8/layout/chevron2"/>
    <dgm:cxn modelId="{13D952BF-4753-4F2B-A199-E5A783A984C5}" srcId="{B2746461-FDB9-4AD6-8856-25963915EDCD}" destId="{1F2BC610-CB0E-4D36-BB35-423E51BF5486}" srcOrd="0" destOrd="0" parTransId="{B326BFFC-AEE0-4E09-A46E-423E3ABB2F24}" sibTransId="{C1209F60-2416-4A8C-ACC5-9A45FB672FE9}"/>
    <dgm:cxn modelId="{CBCB71EA-0555-4039-901E-46351D849236}" type="presParOf" srcId="{EE080DDB-D226-4CB8-8C76-8FCF5B638779}" destId="{F403FB9E-43C3-4564-B9AB-8D2F9780E4A0}" srcOrd="0" destOrd="0" presId="urn:microsoft.com/office/officeart/2005/8/layout/chevron2"/>
    <dgm:cxn modelId="{AFCC535C-7EC3-455A-AB3A-C2AC121EE2C5}" type="presParOf" srcId="{F403FB9E-43C3-4564-B9AB-8D2F9780E4A0}" destId="{AED31675-F980-467F-ACE8-6B49AE6A6520}" srcOrd="0" destOrd="0" presId="urn:microsoft.com/office/officeart/2005/8/layout/chevron2"/>
    <dgm:cxn modelId="{9D19A109-B9FB-4B20-8FC8-50C413876EE6}" type="presParOf" srcId="{F403FB9E-43C3-4564-B9AB-8D2F9780E4A0}" destId="{444B7438-30CA-437F-B900-CBF7F243FCCC}" srcOrd="1" destOrd="0" presId="urn:microsoft.com/office/officeart/2005/8/layout/chevron2"/>
    <dgm:cxn modelId="{06492430-506B-40D7-B80E-CA0C29BC43E7}" type="presParOf" srcId="{EE080DDB-D226-4CB8-8C76-8FCF5B638779}" destId="{B3DC749A-ED6D-4D08-B9D5-021651C07089}" srcOrd="1" destOrd="0" presId="urn:microsoft.com/office/officeart/2005/8/layout/chevron2"/>
    <dgm:cxn modelId="{5118C4A4-9F8A-4EA8-9E77-7BAB56C73208}" type="presParOf" srcId="{EE080DDB-D226-4CB8-8C76-8FCF5B638779}" destId="{00143CF4-E47E-4956-BD58-E738A0172CFD}" srcOrd="2" destOrd="0" presId="urn:microsoft.com/office/officeart/2005/8/layout/chevron2"/>
    <dgm:cxn modelId="{59105469-0CCD-42F1-AA8C-BD4DA85BF0D5}" type="presParOf" srcId="{00143CF4-E47E-4956-BD58-E738A0172CFD}" destId="{EAFA4AC7-D40E-4A94-A259-5CFCE0403527}" srcOrd="0" destOrd="0" presId="urn:microsoft.com/office/officeart/2005/8/layout/chevron2"/>
    <dgm:cxn modelId="{15171C9C-A745-4122-AD2E-0F6CF7F49239}" type="presParOf" srcId="{00143CF4-E47E-4956-BD58-E738A0172CFD}" destId="{4B535F91-EE3E-48B5-A9B2-4D39AC8AD9BB}" srcOrd="1" destOrd="0" presId="urn:microsoft.com/office/officeart/2005/8/layout/chevron2"/>
    <dgm:cxn modelId="{3402351F-6A84-4B8E-8349-36D7ACA95A06}" type="presParOf" srcId="{EE080DDB-D226-4CB8-8C76-8FCF5B638779}" destId="{2388C181-7034-47FA-B044-CF0D24FA1D47}" srcOrd="3" destOrd="0" presId="urn:microsoft.com/office/officeart/2005/8/layout/chevron2"/>
    <dgm:cxn modelId="{1457ED23-5841-405E-8AE7-98E31084AD4E}" type="presParOf" srcId="{EE080DDB-D226-4CB8-8C76-8FCF5B638779}" destId="{4C6176FA-AEA7-428E-84D8-15D4B8E8DE30}" srcOrd="4" destOrd="0" presId="urn:microsoft.com/office/officeart/2005/8/layout/chevron2"/>
    <dgm:cxn modelId="{5D82727D-0A56-4BEB-A951-4C6D8B4218D8}" type="presParOf" srcId="{4C6176FA-AEA7-428E-84D8-15D4B8E8DE30}" destId="{B2249F85-B596-49B3-BC73-D9E889A4BD77}" srcOrd="0" destOrd="0" presId="urn:microsoft.com/office/officeart/2005/8/layout/chevron2"/>
    <dgm:cxn modelId="{4A5293CF-451A-4860-BEE1-FF8ED97370C9}" type="presParOf" srcId="{4C6176FA-AEA7-428E-84D8-15D4B8E8DE30}" destId="{D1972F30-6315-4550-B9B5-7FF8CDED50EB}" srcOrd="1" destOrd="0" presId="urn:microsoft.com/office/officeart/2005/8/layout/chevron2"/>
    <dgm:cxn modelId="{91A8AEE0-7B5C-4949-88E7-F4263E76DD24}" type="presParOf" srcId="{EE080DDB-D226-4CB8-8C76-8FCF5B638779}" destId="{108820D4-5995-4973-AFBB-5DDE56FF8367}" srcOrd="5" destOrd="0" presId="urn:microsoft.com/office/officeart/2005/8/layout/chevron2"/>
    <dgm:cxn modelId="{833F16BE-2F87-4697-B20B-F17C2F744A93}" type="presParOf" srcId="{EE080DDB-D226-4CB8-8C76-8FCF5B638779}" destId="{F64CAC05-7C61-4678-8169-6F58B37191AA}" srcOrd="6" destOrd="0" presId="urn:microsoft.com/office/officeart/2005/8/layout/chevron2"/>
    <dgm:cxn modelId="{0CA41F27-5EE7-4063-9AED-C76B15BDA8B5}" type="presParOf" srcId="{F64CAC05-7C61-4678-8169-6F58B37191AA}" destId="{397BDBE4-45F2-4147-9301-E209124A8B57}" srcOrd="0" destOrd="0" presId="urn:microsoft.com/office/officeart/2005/8/layout/chevron2"/>
    <dgm:cxn modelId="{30648999-D3F9-455D-97F1-405C2720A3C8}" type="presParOf" srcId="{F64CAC05-7C61-4678-8169-6F58B37191AA}" destId="{3BB5C651-9A35-4DFE-BAAF-F6013E210790}" srcOrd="1" destOrd="0" presId="urn:microsoft.com/office/officeart/2005/8/layout/chevron2"/>
    <dgm:cxn modelId="{72E4D6B2-D746-4DBF-A2CA-DE593853F222}" type="presParOf" srcId="{EE080DDB-D226-4CB8-8C76-8FCF5B638779}" destId="{62E5EBAD-83A6-493F-9075-F1C90C904A63}" srcOrd="7" destOrd="0" presId="urn:microsoft.com/office/officeart/2005/8/layout/chevron2"/>
    <dgm:cxn modelId="{F75B6A79-FDB8-4A7D-9793-C824254587BA}" type="presParOf" srcId="{EE080DDB-D226-4CB8-8C76-8FCF5B638779}" destId="{56028B62-4F74-4A59-8090-1BCE1D331E3E}" srcOrd="8" destOrd="0" presId="urn:microsoft.com/office/officeart/2005/8/layout/chevron2"/>
    <dgm:cxn modelId="{FA8BBA05-3BC0-45B2-AAC8-2F271E06AE6C}" type="presParOf" srcId="{56028B62-4F74-4A59-8090-1BCE1D331E3E}" destId="{BA855BBC-D0C5-4476-BB6C-4BE7BF1A37FF}" srcOrd="0" destOrd="0" presId="urn:microsoft.com/office/officeart/2005/8/layout/chevron2"/>
    <dgm:cxn modelId="{4C9D158D-2E99-488F-9958-F8F6F4FA419C}" type="presParOf" srcId="{56028B62-4F74-4A59-8090-1BCE1D331E3E}" destId="{2AA213CB-C5E4-4700-856C-3A70954B9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31675-F980-467F-ACE8-6B49AE6A6520}">
      <dsp:nvSpPr>
        <dsp:cNvPr id="0" name=""/>
        <dsp:cNvSpPr/>
      </dsp:nvSpPr>
      <dsp:spPr>
        <a:xfrm rot="5400000">
          <a:off x="-144273" y="146612"/>
          <a:ext cx="961821" cy="6732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01.2019</a:t>
          </a:r>
          <a:endParaRPr lang="en-US" sz="1400" kern="1200" dirty="0"/>
        </a:p>
      </dsp:txBody>
      <dsp:txXfrm rot="-5400000">
        <a:off x="1" y="338977"/>
        <a:ext cx="673275" cy="288546"/>
      </dsp:txXfrm>
    </dsp:sp>
    <dsp:sp modelId="{444B7438-30CA-437F-B900-CBF7F243FCCC}">
      <dsp:nvSpPr>
        <dsp:cNvPr id="0" name=""/>
        <dsp:cNvSpPr/>
      </dsp:nvSpPr>
      <dsp:spPr>
        <a:xfrm rot="5400000">
          <a:off x="4596045" y="-3920430"/>
          <a:ext cx="625184" cy="847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Начало работы центров анализа РСДБ, ГНСС, СЛЛ, ДОРИС наблюдений</a:t>
          </a:r>
          <a:endParaRPr lang="en-US" sz="2000" kern="1200" dirty="0"/>
        </a:p>
      </dsp:txBody>
      <dsp:txXfrm rot="-5400000">
        <a:off x="673276" y="32858"/>
        <a:ext cx="8440205" cy="564146"/>
      </dsp:txXfrm>
    </dsp:sp>
    <dsp:sp modelId="{EAFA4AC7-D40E-4A94-A259-5CFCE0403527}">
      <dsp:nvSpPr>
        <dsp:cNvPr id="0" name=""/>
        <dsp:cNvSpPr/>
      </dsp:nvSpPr>
      <dsp:spPr>
        <a:xfrm rot="5400000">
          <a:off x="-144273" y="989685"/>
          <a:ext cx="961821" cy="6732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02.2021</a:t>
          </a:r>
          <a:endParaRPr lang="en-US" sz="1400" kern="1200" dirty="0"/>
        </a:p>
      </dsp:txBody>
      <dsp:txXfrm rot="-5400000">
        <a:off x="1" y="1182050"/>
        <a:ext cx="673275" cy="288546"/>
      </dsp:txXfrm>
    </dsp:sp>
    <dsp:sp modelId="{4B535F91-EE3E-48B5-A9B2-4D39AC8AD9BB}">
      <dsp:nvSpPr>
        <dsp:cNvPr id="0" name=""/>
        <dsp:cNvSpPr/>
      </dsp:nvSpPr>
      <dsp:spPr>
        <a:xfrm rot="5400000">
          <a:off x="4596045" y="-3077358"/>
          <a:ext cx="625184" cy="847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Центры анализа: </a:t>
          </a:r>
          <a:br>
            <a:rPr lang="ru-RU" sz="2000" kern="1200" dirty="0" smtClean="0"/>
          </a:br>
          <a:r>
            <a:rPr lang="ru-RU" sz="2000" kern="1200" dirty="0" smtClean="0"/>
            <a:t>Предоставление индивидуальных решений</a:t>
          </a:r>
          <a:endParaRPr lang="en-US" sz="2000" kern="1200" dirty="0"/>
        </a:p>
      </dsp:txBody>
      <dsp:txXfrm rot="-5400000">
        <a:off x="673276" y="875930"/>
        <a:ext cx="8440205" cy="564146"/>
      </dsp:txXfrm>
    </dsp:sp>
    <dsp:sp modelId="{B2249F85-B596-49B3-BC73-D9E889A4BD77}">
      <dsp:nvSpPr>
        <dsp:cNvPr id="0" name=""/>
        <dsp:cNvSpPr/>
      </dsp:nvSpPr>
      <dsp:spPr>
        <a:xfrm rot="5400000">
          <a:off x="-144273" y="1832757"/>
          <a:ext cx="961821" cy="6732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05.2021</a:t>
          </a:r>
          <a:endParaRPr lang="en-US" sz="1400" kern="1200" dirty="0"/>
        </a:p>
      </dsp:txBody>
      <dsp:txXfrm rot="-5400000">
        <a:off x="1" y="2025122"/>
        <a:ext cx="673275" cy="288546"/>
      </dsp:txXfrm>
    </dsp:sp>
    <dsp:sp modelId="{D1972F30-6315-4550-B9B5-7FF8CDED50EB}">
      <dsp:nvSpPr>
        <dsp:cNvPr id="0" name=""/>
        <dsp:cNvSpPr/>
      </dsp:nvSpPr>
      <dsp:spPr>
        <a:xfrm rot="5400000">
          <a:off x="4596045" y="-2234285"/>
          <a:ext cx="625184" cy="847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Центры комбинирования: </a:t>
          </a:r>
          <a:br>
            <a:rPr lang="ru-RU" sz="2000" kern="1200" dirty="0" smtClean="0"/>
          </a:br>
          <a:r>
            <a:rPr lang="ru-RU" sz="2000" kern="1200" dirty="0" smtClean="0"/>
            <a:t>Комбинирование индивидуальных решений</a:t>
          </a:r>
          <a:endParaRPr lang="en-US" sz="2000" kern="1200" dirty="0"/>
        </a:p>
      </dsp:txBody>
      <dsp:txXfrm rot="-5400000">
        <a:off x="673276" y="1719003"/>
        <a:ext cx="8440205" cy="564146"/>
      </dsp:txXfrm>
    </dsp:sp>
    <dsp:sp modelId="{397BDBE4-45F2-4147-9301-E209124A8B57}">
      <dsp:nvSpPr>
        <dsp:cNvPr id="0" name=""/>
        <dsp:cNvSpPr/>
      </dsp:nvSpPr>
      <dsp:spPr>
        <a:xfrm rot="5400000">
          <a:off x="-144273" y="2675830"/>
          <a:ext cx="961821" cy="6732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06.2021</a:t>
          </a:r>
          <a:endParaRPr lang="en-US" sz="1400" kern="1200" dirty="0"/>
        </a:p>
      </dsp:txBody>
      <dsp:txXfrm rot="-5400000">
        <a:off x="1" y="2868195"/>
        <a:ext cx="673275" cy="288546"/>
      </dsp:txXfrm>
    </dsp:sp>
    <dsp:sp modelId="{3BB5C651-9A35-4DFE-BAAF-F6013E210790}">
      <dsp:nvSpPr>
        <dsp:cNvPr id="0" name=""/>
        <dsp:cNvSpPr/>
      </dsp:nvSpPr>
      <dsp:spPr>
        <a:xfrm rot="5400000">
          <a:off x="4596045" y="-1391213"/>
          <a:ext cx="625184" cy="847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Центры комбинирования:</a:t>
          </a:r>
          <a:br>
            <a:rPr lang="ru-RU" sz="2000" kern="1200" dirty="0" smtClean="0"/>
          </a:br>
          <a:r>
            <a:rPr lang="ru-RU" sz="2000" kern="1200" dirty="0" smtClean="0"/>
            <a:t>Предварительный каталог </a:t>
          </a:r>
          <a:r>
            <a:rPr lang="en-US" sz="2000" kern="1200" dirty="0" smtClean="0"/>
            <a:t>ITRF2020</a:t>
          </a:r>
          <a:endParaRPr lang="en-US" sz="2000" kern="1200" dirty="0"/>
        </a:p>
      </dsp:txBody>
      <dsp:txXfrm rot="-5400000">
        <a:off x="673276" y="2562075"/>
        <a:ext cx="8440205" cy="564146"/>
      </dsp:txXfrm>
    </dsp:sp>
    <dsp:sp modelId="{BA855BBC-D0C5-4476-BB6C-4BE7BF1A37FF}">
      <dsp:nvSpPr>
        <dsp:cNvPr id="0" name=""/>
        <dsp:cNvSpPr/>
      </dsp:nvSpPr>
      <dsp:spPr>
        <a:xfrm rot="5400000">
          <a:off x="-144273" y="3518902"/>
          <a:ext cx="961821" cy="6732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10.2021</a:t>
          </a:r>
          <a:endParaRPr lang="en-US" sz="1400" kern="1200" dirty="0"/>
        </a:p>
      </dsp:txBody>
      <dsp:txXfrm rot="-5400000">
        <a:off x="1" y="3711267"/>
        <a:ext cx="673275" cy="288546"/>
      </dsp:txXfrm>
    </dsp:sp>
    <dsp:sp modelId="{2AA213CB-C5E4-4700-856C-3A70954B9DA3}">
      <dsp:nvSpPr>
        <dsp:cNvPr id="0" name=""/>
        <dsp:cNvSpPr/>
      </dsp:nvSpPr>
      <dsp:spPr>
        <a:xfrm rot="5400000">
          <a:off x="4596045" y="-548140"/>
          <a:ext cx="625184" cy="8470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Центр </a:t>
          </a:r>
          <a:r>
            <a:rPr lang="en-US" sz="2000" kern="1200" dirty="0" smtClean="0"/>
            <a:t>ITRS</a:t>
          </a:r>
          <a:r>
            <a:rPr lang="ru-RU" sz="2000" kern="1200" dirty="0" smtClean="0"/>
            <a:t>:</a:t>
          </a:r>
          <a:br>
            <a:rPr lang="ru-RU" sz="2000" kern="1200" dirty="0" smtClean="0"/>
          </a:br>
          <a:r>
            <a:rPr lang="ru-RU" sz="2000" kern="1200" dirty="0" smtClean="0"/>
            <a:t>Окончательный каталог </a:t>
          </a:r>
          <a:r>
            <a:rPr lang="en-US" sz="2000" kern="1200" dirty="0" smtClean="0"/>
            <a:t>ITRF2020</a:t>
          </a:r>
          <a:endParaRPr lang="en-US" sz="2000" kern="1200" dirty="0"/>
        </a:p>
      </dsp:txBody>
      <dsp:txXfrm rot="-5400000">
        <a:off x="673276" y="3405148"/>
        <a:ext cx="8440205" cy="564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7DA4-C402-40E9-8A21-2CDD5AA30AA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AC1A-C600-481F-AF3B-610D1F0FE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3419999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Название доклада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3312000" y="3420000"/>
            <a:ext cx="2520000" cy="18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0000"/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7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191500" cy="692150"/>
          </a:xfrm>
        </p:spPr>
        <p:txBody>
          <a:bodyPr>
            <a:normAutofit/>
          </a:bodyPr>
          <a:lstStyle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0" y="695325"/>
            <a:ext cx="9143999" cy="2409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1pPr>
            <a:lvl2pPr marL="457200" indent="0"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2pPr>
            <a:lvl3pPr marL="914400" indent="0">
              <a:spcBef>
                <a:spcPts val="600"/>
              </a:spcBef>
              <a:spcAft>
                <a:spcPts val="0"/>
              </a:spcAft>
              <a:buFontTx/>
              <a:buNone/>
              <a:defRPr sz="18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Картинка 14"/>
          <p:cNvSpPr>
            <a:spLocks noGrp="1"/>
          </p:cNvSpPr>
          <p:nvPr>
            <p:ph type="clipArt" sz="quarter" idx="14"/>
          </p:nvPr>
        </p:nvSpPr>
        <p:spPr>
          <a:xfrm>
            <a:off x="2076450" y="3276600"/>
            <a:ext cx="4876800" cy="299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60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92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180000" tIns="180000" rIns="180000" bIns="180000" anchor="ctr">
            <a:noAutofit/>
          </a:bodyPr>
          <a:lstStyle/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191500" cy="692150"/>
          </a:xfrm>
        </p:spPr>
        <p:txBody>
          <a:bodyPr>
            <a:normAutofit/>
          </a:bodyPr>
          <a:lstStyle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9A7362D-3BD6-40DF-A024-84F7FCEB93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63" y="141650"/>
            <a:ext cx="434982" cy="395832"/>
          </a:xfrm>
          <a:prstGeom prst="rect">
            <a:avLst/>
          </a:prstGeom>
        </p:spPr>
      </p:pic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>
          <a:xfrm>
            <a:off x="0" y="692150"/>
            <a:ext cx="9144000" cy="5822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aseline="0">
                <a:latin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aseline="0">
                <a:latin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aseline="0"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1653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191500" cy="692150"/>
          </a:xfrm>
        </p:spPr>
        <p:txBody>
          <a:bodyPr>
            <a:normAutofit/>
          </a:bodyPr>
          <a:lstStyle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0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24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0" y="685800"/>
            <a:ext cx="9144000" cy="58102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+mn-lt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407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A5FF4A82-F41B-4F9F-8248-8261B3F7A5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r="11250"/>
          <a:stretch/>
        </p:blipFill>
        <p:spPr bwMode="auto">
          <a:xfrm>
            <a:off x="0" y="0"/>
            <a:ext cx="9144000" cy="68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5"/>
          <p:cNvSpPr txBox="1">
            <a:spLocks/>
          </p:cNvSpPr>
          <p:nvPr userDrawn="1"/>
        </p:nvSpPr>
        <p:spPr>
          <a:xfrm>
            <a:off x="0" y="3085799"/>
            <a:ext cx="9144000" cy="69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8900000" scaled="0"/>
                  <a:tileRect/>
                </a:gradFill>
              </a:rPr>
              <a:t>Спасибо за внимание</a:t>
            </a:r>
            <a:r>
              <a:rPr lang="en-US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8900000" scaled="0"/>
                  <a:tileRect/>
                </a:gradFill>
              </a:rPr>
              <a:t>!</a:t>
            </a:r>
            <a:endParaRPr lang="ru-RU" dirty="0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89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30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92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180000" tIns="180000" rIns="180000" bIns="180000" anchor="ctr">
            <a:noAutofit/>
          </a:bodyPr>
          <a:lstStyle/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8458200" cy="69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525" y="6492875"/>
            <a:ext cx="371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8805-17C5-4C88-AA21-5FE709B1A7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E096497-4DD9-4CEB-9889-3C415703FF28}"/>
              </a:ext>
            </a:extLst>
          </p:cNvPr>
          <p:cNvSpPr/>
          <p:nvPr userDrawn="1"/>
        </p:nvSpPr>
        <p:spPr>
          <a:xfrm>
            <a:off x="0" y="6524625"/>
            <a:ext cx="9144000" cy="333376"/>
          </a:xfrm>
          <a:prstGeom prst="rect">
            <a:avLst/>
          </a:prstGeom>
        </p:spPr>
        <p:txBody>
          <a:bodyPr wrap="square" tIns="72000" bIns="72000">
            <a:noAutofit/>
          </a:bodyPr>
          <a:lstStyle/>
          <a:p>
            <a:pPr algn="ctr"/>
            <a:r>
              <a:rPr lang="ru-RU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КВНО-2021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lang="ru-RU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13–17 сентября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ru-RU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  <a:endParaRPr lang="en-US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9A7362D-3BD6-40DF-A024-84F7FCEB93C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63" y="141650"/>
            <a:ext cx="434982" cy="3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8" r:id="rId4"/>
    <p:sldLayoutId id="2147483670" r:id="rId5"/>
    <p:sldLayoutId id="214748366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Вклад ИПА РАН в подготовку ITRF2020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357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 Миронова</a:t>
            </a:r>
            <a:r>
              <a:rPr lang="ru-R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С. Курдубов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Е. Скурихина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130E9C47-FE23-4815-9149-EFB1027A0E91}"/>
              </a:ext>
            </a:extLst>
          </p:cNvPr>
          <p:cNvSpPr/>
          <p:nvPr/>
        </p:nvSpPr>
        <p:spPr>
          <a:xfrm>
            <a:off x="0" y="414908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ИПА РАН, г. Санкт-Петербург, </a:t>
            </a:r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Россия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5325"/>
                <a:ext cx="9143999" cy="5764469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endParaRPr lang="ru-RU" sz="2800" dirty="0" smtClean="0"/>
              </a:p>
              <a:p>
                <a:pPr marL="285750" indent="-285750">
                  <a:buFontTx/>
                  <a:buChar char="-"/>
                </a:pPr>
                <a:endParaRPr lang="ru-RU" sz="2800" dirty="0"/>
              </a:p>
              <a:p>
                <a:pPr marL="285750" indent="-285750">
                  <a:buFontTx/>
                  <a:buChar char="-"/>
                </a:pPr>
                <a:r>
                  <a:rPr lang="ru-RU" sz="2800" dirty="0" smtClean="0"/>
                  <a:t>координаты станций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ru-RU" sz="2800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sz="2800" dirty="0" smtClean="0"/>
                  <a:t>координаты источников 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/>
                      </a:rPr>
                      <m:t>𝛿</m:t>
                    </m:r>
                  </m:oMath>
                </a14:m>
                <a:r>
                  <a:rPr lang="ru-RU" sz="2800" dirty="0" smtClean="0"/>
                  <a:t>)</a:t>
                </a:r>
                <a:endParaRPr lang="en-US" sz="2800" dirty="0" smtClean="0"/>
              </a:p>
              <a:p>
                <a:r>
                  <a:rPr lang="ru-RU" sz="2800" dirty="0" smtClean="0"/>
                  <a:t>   исключить источники с менее чем 4 наблюдениями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sz="2800" dirty="0" smtClean="0"/>
                  <a:t>ПВЗ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𝑈𝑇</m:t>
                    </m:r>
                    <m:r>
                      <a:rPr lang="en-US" sz="2800" i="1" dirty="0" smtClean="0">
                        <a:latin typeface="Cambria Math"/>
                      </a:rPr>
                      <m:t>1−</m:t>
                    </m:r>
                    <m:r>
                      <a:rPr lang="en-US" sz="2800" i="1" dirty="0" smtClean="0">
                        <a:latin typeface="Cambria Math"/>
                      </a:rPr>
                      <m:t>𝑇𝐴𝐼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𝐿𝑂𝐷</m:t>
                    </m:r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800" dirty="0" smtClean="0"/>
                  <a:t>)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5325"/>
                <a:ext cx="9143999" cy="5764469"/>
              </a:xfrm>
              <a:blipFill rotWithShape="1">
                <a:blip r:embed="rId2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2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модели для </a:t>
            </a:r>
            <a:r>
              <a:rPr lang="en-US" dirty="0" smtClean="0"/>
              <a:t>ITRF2020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ru-RU" sz="2400" dirty="0" smtClean="0"/>
                  <a:t>Галактическая аберрация</a:t>
                </a:r>
              </a:p>
              <a:p>
                <a:r>
                  <a:rPr lang="ru-RU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ru-RU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С</m:t>
                        </m:r>
                      </m:sub>
                    </m:sSub>
                    <m:r>
                      <a:rPr lang="ru-RU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ru-RU" sz="2400" b="1" i="1" dirty="0">
                        <a:solidFill>
                          <a:srgbClr val="00B050"/>
                        </a:solidFill>
                        <a:latin typeface="Cambria Math"/>
                      </a:rPr>
                      <m:t>𝟐𝟔𝟔</m:t>
                    </m:r>
                    <m:r>
                      <a:rPr lang="ru-RU" sz="2400" b="1" i="1" dirty="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ru-RU" sz="2400" b="1" i="1" dirty="0">
                        <a:solidFill>
                          <a:srgbClr val="00B050"/>
                        </a:solidFill>
                        <a:latin typeface="Cambria Math"/>
                      </a:rPr>
                      <m:t>𝟒</m:t>
                    </m:r>
                    <m:r>
                      <a:rPr lang="ru-RU" sz="2400" b="1" i="1" dirty="0">
                        <a:solidFill>
                          <a:srgbClr val="00B050"/>
                        </a:solidFill>
                        <a:latin typeface="Cambria Math"/>
                      </a:rPr>
                      <m:t>⁰,</m:t>
                    </m:r>
                  </m:oMath>
                </a14:m>
                <a:r>
                  <a:rPr lang="ru-RU" sz="2400" b="1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ru-RU" sz="24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С</m:t>
                        </m:r>
                      </m:sub>
                    </m:sSub>
                    <m:r>
                      <a:rPr lang="ru-RU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=−</m:t>
                    </m:r>
                    <m:r>
                      <a:rPr lang="ru-RU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𝟐𝟖</m:t>
                    </m:r>
                    <m:r>
                      <a:rPr lang="ru-RU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ru-RU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𝟗</m:t>
                    </m:r>
                    <m:r>
                      <a:rPr lang="ru-RU" sz="24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⁰</m:t>
                    </m:r>
                  </m:oMath>
                </a14:m>
                <a:r>
                  <a:rPr lang="ru-RU" sz="2400" b="1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𝝁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sz="2400" dirty="0" err="1" smtClean="0">
                    <a:solidFill>
                      <a:srgbClr val="00B050"/>
                    </a:solidFill>
                  </a:rPr>
                  <a:t>мкс</a:t>
                </a:r>
                <a:r>
                  <a:rPr lang="ru-RU" sz="2400" dirty="0" smtClean="0">
                    <a:solidFill>
                      <a:srgbClr val="00B050"/>
                    </a:solidFill>
                  </a:rPr>
                  <a:t> дуги/год</a:t>
                </a:r>
                <a:endParaRPr lang="ru-RU" sz="2400" dirty="0">
                  <a:solidFill>
                    <a:srgbClr val="00B050"/>
                  </a:solidFill>
                </a:endParaRPr>
              </a:p>
              <a:p>
                <a:endParaRPr lang="ru-RU" sz="2400" dirty="0"/>
              </a:p>
              <a:p>
                <a:r>
                  <a:rPr lang="ru-RU" sz="2400" dirty="0" smtClean="0"/>
                  <a:t>Гравитационная деформация</a:t>
                </a:r>
              </a:p>
              <a:p>
                <a:r>
                  <a:rPr lang="ru-RU" sz="2400" dirty="0"/>
                  <a:t> </a:t>
                </a:r>
                <a:r>
                  <a:rPr lang="ru-RU" sz="2400" dirty="0" smtClean="0"/>
                  <a:t>   </a:t>
                </a:r>
                <a:r>
                  <a:rPr lang="ru-RU" sz="2400" dirty="0" smtClean="0">
                    <a:solidFill>
                      <a:srgbClr val="00B050"/>
                    </a:solidFill>
                  </a:rPr>
                  <a:t>данные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IVS (2019 </a:t>
                </a:r>
                <a:r>
                  <a:rPr lang="ru-RU" sz="2400" dirty="0" smtClean="0">
                    <a:solidFill>
                      <a:srgbClr val="00B050"/>
                    </a:solidFill>
                  </a:rPr>
                  <a:t>год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)</a:t>
                </a:r>
                <a:endParaRPr lang="ru-RU" sz="2400" dirty="0" smtClean="0">
                  <a:solidFill>
                    <a:srgbClr val="00B050"/>
                  </a:solidFill>
                </a:endParaRPr>
              </a:p>
              <a:p>
                <a:endParaRPr lang="ru-RU" sz="2400" dirty="0"/>
              </a:p>
              <a:p>
                <a:r>
                  <a:rPr lang="ru-RU" sz="2400" dirty="0" smtClean="0"/>
                  <a:t>Высокочастотные ПВЗ</a:t>
                </a:r>
              </a:p>
              <a:p>
                <a:r>
                  <a:rPr lang="ru-RU" sz="2400" dirty="0"/>
                  <a:t>    </a:t>
                </a:r>
                <a:r>
                  <a:rPr lang="ru-RU" sz="2400" dirty="0" smtClean="0">
                    <a:solidFill>
                      <a:srgbClr val="00B050"/>
                    </a:solidFill>
                  </a:rPr>
                  <a:t>модель </a:t>
                </a:r>
                <a:r>
                  <a:rPr lang="ru-RU" sz="2400" dirty="0" err="1">
                    <a:solidFill>
                      <a:srgbClr val="00B050"/>
                    </a:solidFill>
                  </a:rPr>
                  <a:t>Desai</a:t>
                </a:r>
                <a:r>
                  <a:rPr lang="ru-RU" sz="2400" dirty="0">
                    <a:solidFill>
                      <a:srgbClr val="00B050"/>
                    </a:solidFill>
                  </a:rPr>
                  <a:t> (</a:t>
                </a:r>
                <a:r>
                  <a:rPr lang="ru-RU" sz="2400" dirty="0" smtClean="0">
                    <a:solidFill>
                      <a:srgbClr val="00B050"/>
                    </a:solidFill>
                  </a:rPr>
                  <a:t>состоит </a:t>
                </a:r>
                <a:r>
                  <a:rPr lang="ru-RU" sz="2400" dirty="0">
                    <a:solidFill>
                      <a:srgbClr val="00B050"/>
                    </a:solidFill>
                  </a:rPr>
                  <a:t>из 159 </a:t>
                </a:r>
                <a:r>
                  <a:rPr lang="ru-RU" sz="2400" dirty="0" smtClean="0">
                    <a:solidFill>
                      <a:srgbClr val="00B050"/>
                    </a:solidFill>
                  </a:rPr>
                  <a:t>гармоник)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00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0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Уточненные координаты станции Светлое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1026" name="Picture 2" descr="D:\documents\2021\квно\STAX   738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9" y="792061"/>
            <a:ext cx="41148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\2021\квно\STAY   738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70" y="792163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D:\documents\2021\квно\STAZ   738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30" y="353526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4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Глобальное решение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692150"/>
                <a:ext cx="9144000" cy="6165850"/>
              </a:xfrm>
            </p:spPr>
            <p:txBody>
              <a:bodyPr/>
              <a:lstStyle/>
              <a:p>
                <a:r>
                  <a:rPr lang="en-US" dirty="0" smtClean="0"/>
                  <a:t>6072</a:t>
                </a:r>
                <a:r>
                  <a:rPr lang="ru-RU" dirty="0" smtClean="0"/>
                  <a:t> сессий, 13.8 млн задержек</a:t>
                </a:r>
              </a:p>
              <a:p>
                <a:endParaRPr lang="ru-RU" dirty="0"/>
              </a:p>
              <a:p>
                <a:r>
                  <a:rPr lang="ru-RU" dirty="0" smtClean="0"/>
                  <a:t>218 станций проводили наблюдения </a:t>
                </a:r>
                <a:r>
                  <a:rPr lang="en-US" dirty="0" smtClean="0"/>
                  <a:t>4662</a:t>
                </a:r>
                <a:r>
                  <a:rPr lang="ru-RU" dirty="0" smtClean="0"/>
                  <a:t> источников с 1979 по 2020 годы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Глобальные </a:t>
                </a:r>
                <a:r>
                  <a:rPr lang="ru-RU" dirty="0"/>
                  <a:t>параметры:</a:t>
                </a:r>
                <a:endParaRPr lang="ru-RU" dirty="0" smtClean="0"/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координаты и скорости </a:t>
                </a:r>
                <a:r>
                  <a:rPr lang="ru-RU" dirty="0"/>
                  <a:t>станций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ru-RU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координаты </a:t>
                </a:r>
                <a:r>
                  <a:rPr lang="ru-RU" dirty="0"/>
                  <a:t>источников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𝛿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Локальные </a:t>
                </a:r>
                <a:r>
                  <a:rPr lang="ru-RU" dirty="0"/>
                  <a:t>параметры:</a:t>
                </a:r>
                <a:endParaRPr lang="ru-RU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𝑈𝑇</m:t>
                    </m:r>
                    <m:r>
                      <a:rPr lang="en-US" i="1" dirty="0" smtClean="0">
                        <a:latin typeface="Cambria Math"/>
                      </a:rPr>
                      <m:t>1−</m:t>
                    </m:r>
                    <m:r>
                      <a:rPr lang="en-US" i="1" dirty="0" smtClean="0">
                        <a:latin typeface="Cambria Math"/>
                      </a:rPr>
                      <m:t>𝑈𝑇𝐶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влажная тропосферная задержка в зените (+ линейный тренд)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тропосферные градиенты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часы станций</a:t>
                </a:r>
                <a:r>
                  <a:rPr lang="ru-RU" dirty="0"/>
                  <a:t> (+ </a:t>
                </a:r>
                <a:r>
                  <a:rPr lang="ru-RU" dirty="0" smtClean="0"/>
                  <a:t>квадратичный </a:t>
                </a:r>
                <a:r>
                  <a:rPr lang="ru-RU" dirty="0"/>
                  <a:t>тренд</a:t>
                </a:r>
                <a:r>
                  <a:rPr lang="ru-RU" dirty="0" smtClean="0"/>
                  <a:t>)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Стохастические параметры: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влажная </a:t>
                </a:r>
                <a:r>
                  <a:rPr lang="ru-RU" dirty="0"/>
                  <a:t>тропосферная задержка в </a:t>
                </a:r>
                <a:r>
                  <a:rPr lang="ru-RU" dirty="0" smtClean="0"/>
                  <a:t>зените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/>
                  <a:t>часы станций</a:t>
                </a:r>
                <a:endParaRPr lang="en-US" dirty="0"/>
              </a:p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692150"/>
                <a:ext cx="9144000" cy="6165850"/>
              </a:xfrm>
              <a:blipFill rotWithShape="1">
                <a:blip r:embed="rId2"/>
                <a:stretch>
                  <a:fillRect l="-533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02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глобального решения и каталогов других центров с опорным каталогом </a:t>
            </a:r>
            <a:r>
              <a:rPr lang="en-US" dirty="0" smtClean="0"/>
              <a:t>ICRF3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282800"/>
                  </p:ext>
                </p:extLst>
              </p:nvPr>
            </p:nvGraphicFramePr>
            <p:xfrm>
              <a:off x="167149" y="1338007"/>
              <a:ext cx="8809702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515"/>
                    <a:gridCol w="1435510"/>
                    <a:gridCol w="1524000"/>
                    <a:gridCol w="1553496"/>
                    <a:gridCol w="1494504"/>
                    <a:gridCol w="14256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Каталог 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Каталог 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b="1" i="0" kern="1200" dirty="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𝚫</m:t>
                              </m:r>
                              <m:r>
                                <a:rPr lang="ru-RU" sz="1800" b="1" i="1" kern="1200" dirty="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𝜶</m:t>
                              </m:r>
                              <m:func>
                                <m:func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a:rPr lang="ru-RU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𝜹</m:t>
                                  </m:r>
                                </m:e>
                              </m:func>
                              <m:r>
                                <a:rPr lang="ru-RU" sz="1800" b="1" i="1" kern="120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ru-RU" sz="1800" b="1" kern="1200" dirty="0" err="1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мкс</a:t>
                          </a:r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дуги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b="1" i="0" kern="1200" dirty="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𝚫</m:t>
                              </m:r>
                              <m:r>
                                <a:rPr lang="ru-RU" sz="1800" b="1" i="1" kern="1200" dirty="0" err="1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𝜹</m:t>
                              </m:r>
                            </m:oMath>
                          </a14:m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b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ru-RU" sz="1800" b="1" kern="1200" dirty="0" err="1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мкс</a:t>
                          </a:r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дуги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СКО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0" kern="1200" dirty="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𝚫</m:t>
                              </m:r>
                              <m:r>
                                <a:rPr lang="ru-RU" sz="1800" b="1" i="1" kern="1200" dirty="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𝜶</m:t>
                              </m:r>
                              <m:func>
                                <m:func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a:rPr lang="ru-RU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𝜹</m:t>
                                  </m:r>
                                </m:e>
                              </m:func>
                              <m:r>
                                <a:rPr lang="ru-RU" sz="1800" b="1" i="1" kern="120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800" b="1" kern="1200" dirty="0" err="1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мкс</a:t>
                          </a:r>
                          <a:r>
                            <a:rPr lang="ru-RU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дуги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СКО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0" kern="1200" dirty="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𝚫</m:t>
                              </m:r>
                              <m:r>
                                <a:rPr lang="ru-RU" sz="1800" b="1" i="1" kern="1200" dirty="0" err="1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𝜹</m:t>
                              </m:r>
                            </m:oMath>
                          </a14:m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b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ru-RU" sz="1800" b="1" kern="1200" dirty="0" err="1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мкс</a:t>
                          </a:r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дуги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 rowSpan="5"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ICRF3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iaa2020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asi2020a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aus2021a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bkg2021a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opa2021a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79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282800"/>
                  </p:ext>
                </p:extLst>
              </p:nvPr>
            </p:nvGraphicFramePr>
            <p:xfrm>
              <a:off x="167149" y="1338007"/>
              <a:ext cx="8809702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515"/>
                    <a:gridCol w="1435510"/>
                    <a:gridCol w="1524000"/>
                    <a:gridCol w="1553496"/>
                    <a:gridCol w="1494504"/>
                    <a:gridCol w="1425677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Каталог 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Каталог 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4800" t="-3333" r="-2936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79216" t="-3333" r="-187843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4694" t="-3333" r="-9551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7949" t="-3333" b="-213333"/>
                          </a:stretch>
                        </a:blipFill>
                      </a:tcPr>
                    </a:tc>
                  </a:tr>
                  <a:tr h="370840">
                    <a:tc rowSpan="5"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ICRF3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iaa2020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asi2020a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aus2021a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bkg2021a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opa2021a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79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22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801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глобального решения с </a:t>
            </a:r>
            <a:r>
              <a:rPr lang="en-US" dirty="0" smtClean="0"/>
              <a:t>ITRF</a:t>
            </a:r>
            <a:r>
              <a:rPr lang="ru-RU" dirty="0" smtClean="0"/>
              <a:t>2014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627643"/>
                  </p:ext>
                </p:extLst>
              </p:nvPr>
            </p:nvGraphicFramePr>
            <p:xfrm>
              <a:off x="275302" y="2163916"/>
              <a:ext cx="8593398" cy="2766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581"/>
                    <a:gridCol w="1123063"/>
                    <a:gridCol w="954822"/>
                    <a:gridCol w="954822"/>
                    <a:gridCol w="954822"/>
                    <a:gridCol w="954822"/>
                    <a:gridCol w="954822"/>
                    <a:gridCol w="954822"/>
                    <a:gridCol w="954822"/>
                  </a:tblGrid>
                  <a:tr h="5387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Эпоха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Величина/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/>
                          </a:r>
                          <a:b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</a:br>
                          <a: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мм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мм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40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мм</a:t>
                          </a:r>
                          <a:endParaRPr lang="en-US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, </a:t>
                          </a:r>
                          <a:endParaRPr lang="en-US" sz="1400" dirty="0" smtClean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мс</a:t>
                          </a:r>
                          <a:r>
                            <a:rPr lang="ru-RU" sz="1400" dirty="0" smtClean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дуги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, </a:t>
                          </a:r>
                          <a:endParaRPr lang="en-US" sz="1400" dirty="0" smtClean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мс</a:t>
                          </a:r>
                          <a:r>
                            <a:rPr lang="ru-RU" sz="1400" dirty="0" smtClean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дуги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, </a:t>
                          </a:r>
                          <a:endParaRPr lang="en-US" sz="1400" dirty="0" smtClean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 err="1" smtClean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мс</a:t>
                          </a:r>
                          <a:r>
                            <a:rPr lang="ru-RU" sz="1400" dirty="0" smtClean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дуги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1266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2010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2.6805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-2.1972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-2.0658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5.6e-10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-0.08363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-0.10508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0.00354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0.2388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0.2336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0.2243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3.6e-11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0.00857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0.00891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0.00799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2020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-0.3580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7.1312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-0.7267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7.0e-10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0.19083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0.09383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-0.04666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0.3146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0.3064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0.3007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4.6e-11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0.01167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0.01168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0.01008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2030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-5.1487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18.2434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1.7664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1.0e-09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0.52184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0.30853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-0.13104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0.4561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0.4428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0.4363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6.5e-11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0.01714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0.01702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0.01420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627643"/>
                  </p:ext>
                </p:extLst>
              </p:nvPr>
            </p:nvGraphicFramePr>
            <p:xfrm>
              <a:off x="275302" y="2163916"/>
              <a:ext cx="8593398" cy="2766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581"/>
                    <a:gridCol w="1123063"/>
                    <a:gridCol w="954822"/>
                    <a:gridCol w="954822"/>
                    <a:gridCol w="954822"/>
                    <a:gridCol w="954822"/>
                    <a:gridCol w="954822"/>
                    <a:gridCol w="954822"/>
                    <a:gridCol w="954822"/>
                  </a:tblGrid>
                  <a:tr h="5387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Эпоха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Величина/</a:t>
                          </a:r>
                          <a: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/>
                          </a:r>
                          <a:b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</a:br>
                          <a:r>
                            <a:rPr lang="ru-RU" sz="14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9363" t="-9091" r="-598726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99363" t="-9091" r="-498726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923" t="-9091" r="-401923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98726" t="-9091" r="-299363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98726" t="-9091" r="-199363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3205" t="-9091" r="-100641" b="-4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98089" t="-9091" b="-415909"/>
                          </a:stretch>
                        </a:blipFill>
                      </a:tcPr>
                    </a:tc>
                  </a:tr>
                  <a:tr h="371266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2010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2.6805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-2.1972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-2.0658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5.6e-10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-0.08363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-0.10508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0.00354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0.2388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0.2336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0.2243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3.6e-11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0.00857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0.00891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0.00799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2020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-0.3580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7.1312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-0.7267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7.0e-10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0.19083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0.09383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-0.04666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0.3146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0.3064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0.3007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4.6e-11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0.01167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0.01168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0.01008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2030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Величина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-5.1487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18.2434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1.7664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1.0e-09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0.52184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0.30853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-0.13104</a:t>
                          </a:r>
                        </a:p>
                      </a:txBody>
                      <a:tcPr marL="68580" marR="68580" marT="0" marB="0"/>
                    </a:tc>
                  </a:tr>
                  <a:tr h="37126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Ошибка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0.4561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0.4428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0.4363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6.5e-11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0.01714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0.01702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0.01420</a:t>
                          </a: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0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0" y="1533832"/>
            <a:ext cx="9144000" cy="49812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Обновлены априорные данные и модели в программном комплексе </a:t>
            </a:r>
            <a:r>
              <a:rPr lang="en-US" dirty="0" smtClean="0"/>
              <a:t>QUASAR </a:t>
            </a:r>
            <a:r>
              <a:rPr lang="ru-RU" dirty="0" smtClean="0"/>
              <a:t>в соответствии с рекомендациями </a:t>
            </a:r>
            <a:r>
              <a:rPr lang="en-US" dirty="0" smtClean="0"/>
              <a:t>IERS</a:t>
            </a:r>
            <a:r>
              <a:rPr lang="ru-RU" dirty="0" smtClean="0"/>
              <a:t> по созданию </a:t>
            </a:r>
            <a:r>
              <a:rPr lang="en-US" dirty="0" smtClean="0"/>
              <a:t>ITRF2020.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Получены суточные </a:t>
            </a:r>
            <a:r>
              <a:rPr lang="en-US" dirty="0" smtClean="0"/>
              <a:t>SINEX </a:t>
            </a:r>
            <a:r>
              <a:rPr lang="ru-RU" dirty="0" smtClean="0"/>
              <a:t>файлы 6594</a:t>
            </a:r>
            <a:r>
              <a:rPr lang="en-US" dirty="0" smtClean="0"/>
              <a:t> </a:t>
            </a:r>
            <a:r>
              <a:rPr lang="ru-RU" dirty="0" smtClean="0"/>
              <a:t>сесси</a:t>
            </a:r>
            <a:r>
              <a:rPr lang="ru-RU" dirty="0"/>
              <a:t>й</a:t>
            </a:r>
            <a:r>
              <a:rPr lang="ru-RU" dirty="0" smtClean="0"/>
              <a:t>. Результаты обработки отправлены в центр комбинирования </a:t>
            </a:r>
            <a:r>
              <a:rPr lang="en-US" dirty="0" smtClean="0"/>
              <a:t>IVS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Проведено глобальное решение </a:t>
            </a:r>
            <a:r>
              <a:rPr lang="en-US" dirty="0" smtClean="0"/>
              <a:t>6072</a:t>
            </a:r>
            <a:r>
              <a:rPr lang="ru-RU" dirty="0" smtClean="0"/>
              <a:t> сессий. </a:t>
            </a:r>
            <a:r>
              <a:rPr lang="ru-RU" dirty="0" smtClean="0"/>
              <a:t>Полученный </a:t>
            </a:r>
            <a:r>
              <a:rPr lang="ru-RU" dirty="0" smtClean="0"/>
              <a:t>в результате </a:t>
            </a:r>
            <a:r>
              <a:rPr lang="ru-RU" dirty="0" smtClean="0"/>
              <a:t>каталог </a:t>
            </a:r>
            <a:r>
              <a:rPr lang="ru-RU" smtClean="0"/>
              <a:t>источников соответствует </a:t>
            </a:r>
            <a:r>
              <a:rPr lang="ru-RU" dirty="0" smtClean="0"/>
              <a:t>по уровню точности каталогам других центров анализа.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Каталоги</a:t>
            </a:r>
            <a:r>
              <a:rPr lang="en-US" dirty="0" smtClean="0"/>
              <a:t> ITRF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0" y="695325"/>
            <a:ext cx="9143999" cy="5793965"/>
          </a:xfrm>
        </p:spPr>
        <p:txBody>
          <a:bodyPr/>
          <a:lstStyle/>
          <a:p>
            <a:r>
              <a:rPr lang="ru-RU" dirty="0" smtClean="0"/>
              <a:t>Центр </a:t>
            </a:r>
            <a:r>
              <a:rPr lang="en-US" dirty="0" smtClean="0"/>
              <a:t>ITRS </a:t>
            </a:r>
            <a:r>
              <a:rPr lang="ru-RU" dirty="0" smtClean="0"/>
              <a:t>Международной службы вращения Земли </a:t>
            </a:r>
            <a:br>
              <a:rPr lang="ru-RU" dirty="0" smtClean="0"/>
            </a:br>
            <a:r>
              <a:rPr lang="ru-RU" dirty="0" smtClean="0"/>
              <a:t>в течение 1989-2014 г. создал 12 реализаций земной системы отсчета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ITRF89, ITRF90, ITRF91, ITRF92, ITRF93, ITRF94, ITRF96, ITRF97, ITRF2000, ITRF2005, ITRF2008, ITRF2014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92" y="1969702"/>
            <a:ext cx="5153947" cy="448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Каталоги</a:t>
            </a:r>
            <a:r>
              <a:rPr lang="en-US" dirty="0" smtClean="0"/>
              <a:t> ITRF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-78658" y="714989"/>
            <a:ext cx="9350477" cy="5793965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Каталог </a:t>
            </a:r>
            <a:r>
              <a:rPr lang="en-US" dirty="0" smtClean="0"/>
              <a:t>ITRF2014:</a:t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Создавался на основе глобальных решений по техникам</a:t>
            </a:r>
            <a:r>
              <a:rPr lang="en-US" dirty="0" smtClean="0"/>
              <a:t> </a:t>
            </a:r>
            <a:r>
              <a:rPr lang="ru-RU" dirty="0" smtClean="0"/>
              <a:t>ГНСС, РСДБ, ЛЛС, ДОРИС.</a:t>
            </a:r>
            <a:br>
              <a:rPr lang="ru-RU" dirty="0" smtClean="0"/>
            </a:br>
            <a:r>
              <a:rPr lang="en-US" dirty="0" smtClean="0"/>
              <a:t>IVS</a:t>
            </a:r>
            <a:r>
              <a:rPr lang="ru-RU" dirty="0" smtClean="0"/>
              <a:t> предоставляла решение, в котором определялись координаты 158 станций</a:t>
            </a:r>
            <a:br>
              <a:rPr lang="ru-RU" dirty="0" smtClean="0"/>
            </a:br>
            <a:r>
              <a:rPr lang="ru-RU" dirty="0" smtClean="0"/>
              <a:t> из </a:t>
            </a:r>
            <a:r>
              <a:rPr lang="en-US" dirty="0" smtClean="0"/>
              <a:t>5796</a:t>
            </a:r>
            <a:r>
              <a:rPr lang="ru-RU" dirty="0" smtClean="0"/>
              <a:t> сессий с 1979 по 201</a:t>
            </a:r>
            <a:r>
              <a:rPr lang="en-US" dirty="0" smtClean="0"/>
              <a:t>4</a:t>
            </a:r>
            <a:r>
              <a:rPr lang="ru-RU" dirty="0" smtClean="0"/>
              <a:t> год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Следующий каталог </a:t>
            </a:r>
            <a:r>
              <a:rPr lang="en-US" dirty="0" smtClean="0"/>
              <a:t>ITRF2020:</a:t>
            </a:r>
          </a:p>
          <a:p>
            <a:endParaRPr lang="ru-RU" dirty="0" smtClean="0"/>
          </a:p>
          <a:p>
            <a:r>
              <a:rPr lang="ru-RU" dirty="0" smtClean="0"/>
              <a:t>Создается на основе рядов координат станций и ПВЗ по четырем техникам, еженедельных из ДОРИС</a:t>
            </a:r>
            <a:r>
              <a:rPr lang="en-US" dirty="0" smtClean="0"/>
              <a:t> </a:t>
            </a:r>
            <a:r>
              <a:rPr lang="ru-RU" dirty="0" smtClean="0"/>
              <a:t>и ЛЛС, ежедневных из ГНСС, суточных РСДБ сессий.</a:t>
            </a:r>
          </a:p>
        </p:txBody>
      </p:sp>
    </p:spTree>
    <p:extLst>
      <p:ext uri="{BB962C8B-B14F-4D97-AF65-F5344CB8AC3E}">
        <p14:creationId xmlns:p14="http://schemas.microsoft.com/office/powerpoint/2010/main" val="111557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ITRF2020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2369374"/>
              </p:ext>
            </p:extLst>
          </p:nvPr>
        </p:nvGraphicFramePr>
        <p:xfrm>
          <a:off x="0" y="1236099"/>
          <a:ext cx="9144000" cy="4338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9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ITRF2020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57275"/>
            <a:ext cx="7010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2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" y="1"/>
            <a:ext cx="8191500" cy="6857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Участие различных центров анализа в создании </a:t>
            </a:r>
            <a:r>
              <a:rPr lang="en-US" dirty="0" smtClean="0"/>
              <a:t>ITRF2020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информация с сайта </a:t>
            </a:r>
            <a:r>
              <a:rPr lang="en-US" dirty="0" smtClean="0"/>
              <a:t>IVS</a:t>
            </a:r>
            <a:r>
              <a:rPr lang="ru-RU" dirty="0" smtClean="0"/>
              <a:t> за февраль 2021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80913702"/>
              </p:ext>
            </p:extLst>
          </p:nvPr>
        </p:nvGraphicFramePr>
        <p:xfrm>
          <a:off x="78658" y="891970"/>
          <a:ext cx="8976852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406"/>
                <a:gridCol w="1563329"/>
                <a:gridCol w="993059"/>
                <a:gridCol w="993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Организация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Программа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S/X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VGOS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Всего сессий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ASI </a:t>
                      </a:r>
                      <a:r>
                        <a:rPr lang="ru-RU" dirty="0" smtClean="0"/>
                        <a:t>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Italian Space Agency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/Solve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BKG</a:t>
                      </a:r>
                      <a:r>
                        <a:rPr lang="ru-RU" dirty="0" smtClean="0"/>
                        <a:t>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Federal Agency for Cartography and Geodesy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/Solve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DGFI-TUM</a:t>
                      </a:r>
                      <a:r>
                        <a:rPr lang="ru-RU" dirty="0" smtClean="0"/>
                        <a:t> 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Deutsches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Geodätisches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Forschungsinstitut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DOGS-RI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GFZ </a:t>
                      </a:r>
                      <a:r>
                        <a:rPr lang="ru-RU" dirty="0" smtClean="0"/>
                        <a:t>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German Research Centre for Geosciences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GSFC</a:t>
                      </a:r>
                      <a:r>
                        <a:rPr lang="ru-RU" dirty="0" smtClean="0"/>
                        <a:t>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Goddard Space Flight Center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/Solve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IAA</a:t>
                      </a:r>
                      <a:r>
                        <a:rPr lang="ru-RU" dirty="0" smtClean="0"/>
                        <a:t>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Institute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Applied Astronomy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NMA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dirty="0" smtClean="0"/>
                        <a:t>Norwegian Mapping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Authority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OPA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Observatoire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Paris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/Solve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OSO 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Onsala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Space Observatory, Sweden)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 (Vienna University of Technology)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USNO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 Naval Observatory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/Solve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Участие различных центров анализа в создании </a:t>
            </a:r>
            <a:r>
              <a:rPr lang="en-US" dirty="0"/>
              <a:t>ITRF2020</a:t>
            </a:r>
            <a:br>
              <a:rPr lang="en-US" dirty="0"/>
            </a:br>
            <a:r>
              <a:rPr lang="en-US" dirty="0" smtClean="0"/>
              <a:t>(H. </a:t>
            </a:r>
            <a:r>
              <a:rPr lang="en-US" dirty="0" err="1" smtClean="0"/>
              <a:t>Hellmers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/>
              <a:t>IVS Analysis </a:t>
            </a:r>
            <a:r>
              <a:rPr lang="en-US" dirty="0" smtClean="0"/>
              <a:t>Workshop, 13.09.2021)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1081547"/>
            <a:ext cx="8618588" cy="496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Участие различных центров анализа в создании </a:t>
            </a:r>
            <a:r>
              <a:rPr lang="en-US" dirty="0"/>
              <a:t>ITRF2020</a:t>
            </a:r>
            <a:br>
              <a:rPr lang="en-US" dirty="0"/>
            </a:br>
            <a:r>
              <a:rPr lang="en-US" dirty="0" smtClean="0"/>
              <a:t>(H. </a:t>
            </a:r>
            <a:r>
              <a:rPr lang="en-US" dirty="0" err="1" smtClean="0"/>
              <a:t>Hellmers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/>
              <a:t>IVS Analysis </a:t>
            </a:r>
            <a:r>
              <a:rPr lang="en-US" dirty="0" smtClean="0"/>
              <a:t>Workshop, 13.09.2021)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" y="1130708"/>
            <a:ext cx="9021524" cy="467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4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805-17C5-4C88-AA21-5FE709B1A75D}" type="slidenum">
              <a:rPr lang="ru-RU" smtClean="0"/>
              <a:t>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Участие различных центров анализа в создании </a:t>
            </a:r>
            <a:r>
              <a:rPr lang="en-US" dirty="0"/>
              <a:t>ITRF2020</a:t>
            </a:r>
            <a:br>
              <a:rPr lang="en-US" dirty="0"/>
            </a:br>
            <a:r>
              <a:rPr lang="en-US" dirty="0" smtClean="0"/>
              <a:t>(H. </a:t>
            </a:r>
            <a:r>
              <a:rPr lang="en-US" dirty="0" err="1" smtClean="0"/>
              <a:t>Hellmers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/>
              <a:t>IVS Analysis </a:t>
            </a:r>
            <a:r>
              <a:rPr lang="en-US" dirty="0" smtClean="0"/>
              <a:t>Workshop, 13.09.2021)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6" y="1081550"/>
            <a:ext cx="8998974" cy="489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822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683</Words>
  <Application>Microsoft Office PowerPoint</Application>
  <PresentationFormat>Экран (4:3)</PresentationFormat>
  <Paragraphs>234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Вклад ИПА РАН в подготовку ITRF2020</vt:lpstr>
      <vt:lpstr>Каталоги ITRF</vt:lpstr>
      <vt:lpstr>Каталоги ITRF</vt:lpstr>
      <vt:lpstr>Проект ITRF2020</vt:lpstr>
      <vt:lpstr>Проект ITRF2020</vt:lpstr>
      <vt:lpstr>Участие различных центров анализа в создании ITRF2020 (информация с сайта IVS за февраль 2021)</vt:lpstr>
      <vt:lpstr>Участие различных центров анализа в создании ITRF2020 (H. Hellmers, IVS Analysis Workshop, 13.09.2021)</vt:lpstr>
      <vt:lpstr>Участие различных центров анализа в создании ITRF2020 (H. Hellmers, IVS Analysis Workshop, 13.09.2021)</vt:lpstr>
      <vt:lpstr>Участие различных центров анализа в создании ITRF2020 (H. Hellmers, IVS Analysis Workshop, 13.09.2021)</vt:lpstr>
      <vt:lpstr>Параметризация</vt:lpstr>
      <vt:lpstr>Новые модели для ITRF2020</vt:lpstr>
      <vt:lpstr>Уточненные координаты станции Светлое</vt:lpstr>
      <vt:lpstr>Глобальное решение</vt:lpstr>
      <vt:lpstr>Сравнение глобального решения и каталогов других центров с опорным каталогом ICRF3</vt:lpstr>
      <vt:lpstr>Сравнение глобального решения с ITRF2014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 Bondarenko</dc:creator>
  <cp:lastModifiedBy>svv</cp:lastModifiedBy>
  <cp:revision>79</cp:revision>
  <dcterms:created xsi:type="dcterms:W3CDTF">2021-09-07T11:56:07Z</dcterms:created>
  <dcterms:modified xsi:type="dcterms:W3CDTF">2021-09-15T06:37:31Z</dcterms:modified>
</cp:coreProperties>
</file>