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2" r:id="rId3"/>
    <p:sldId id="267" r:id="rId4"/>
    <p:sldId id="271" r:id="rId5"/>
    <p:sldId id="258" r:id="rId6"/>
    <p:sldId id="262" r:id="rId7"/>
    <p:sldId id="263" r:id="rId8"/>
    <p:sldId id="265" r:id="rId9"/>
    <p:sldId id="269" r:id="rId10"/>
    <p:sldId id="259" r:id="rId11"/>
    <p:sldId id="268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7" autoAdjust="0"/>
    <p:restoredTop sz="94624" autoAdjust="0"/>
  </p:normalViewPr>
  <p:slideViewPr>
    <p:cSldViewPr>
      <p:cViewPr>
        <p:scale>
          <a:sx n="100" d="100"/>
          <a:sy n="100" d="100"/>
        </p:scale>
        <p:origin x="-116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8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58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7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8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91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1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77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25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4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4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95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Блазары</a:t>
            </a:r>
            <a:r>
              <a:rPr lang="ru-RU" dirty="0"/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2880320"/>
          </a:xfrm>
        </p:spPr>
        <p:txBody>
          <a:bodyPr>
            <a:normAutofit/>
          </a:bodyPr>
          <a:lstStyle/>
          <a:p>
            <a:pPr algn="r"/>
            <a:r>
              <a:rPr lang="ru-RU" sz="2400" dirty="0" err="1"/>
              <a:t>Рудоманова</a:t>
            </a:r>
            <a:r>
              <a:rPr lang="ru-RU" sz="2400" dirty="0"/>
              <a:t> Александра</a:t>
            </a:r>
            <a:endParaRPr lang="en-US" sz="2400" dirty="0"/>
          </a:p>
          <a:p>
            <a:pPr algn="r"/>
            <a:r>
              <a:rPr lang="ru-RU" sz="2400" dirty="0"/>
              <a:t>Гимназия №105</a:t>
            </a:r>
          </a:p>
          <a:p>
            <a:pPr algn="r"/>
            <a:r>
              <a:rPr lang="ru-RU" sz="2400" dirty="0"/>
              <a:t>Юношеский клуб космонавтики имени </a:t>
            </a:r>
            <a:r>
              <a:rPr lang="ru-RU" sz="2400" dirty="0" err="1"/>
              <a:t>Г.С.Титова</a:t>
            </a:r>
            <a:endParaRPr lang="ru-RU" sz="2400" dirty="0"/>
          </a:p>
          <a:p>
            <a:pPr algn="r"/>
            <a:r>
              <a:rPr lang="ru-RU" sz="2400" dirty="0"/>
              <a:t>Руководитель – Светлана Миронова</a:t>
            </a:r>
          </a:p>
          <a:p>
            <a:pPr algn="r"/>
            <a:r>
              <a:rPr lang="ru-RU" sz="2400" dirty="0"/>
              <a:t>2020 год</a:t>
            </a:r>
          </a:p>
        </p:txBody>
      </p:sp>
    </p:spTree>
    <p:extLst>
      <p:ext uri="{BB962C8B-B14F-4D97-AF65-F5344CB8AC3E}">
        <p14:creationId xmlns:p14="http://schemas.microsoft.com/office/powerpoint/2010/main" val="160850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ru-RU" dirty="0" err="1"/>
              <a:t>блазаров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752" y="3962873"/>
            <a:ext cx="8229600" cy="599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        </a:t>
            </a:r>
            <a:r>
              <a:rPr lang="ru-RU" dirty="0" err="1"/>
              <a:t>Лацертиды</a:t>
            </a:r>
            <a:r>
              <a:rPr lang="ru-RU" dirty="0"/>
              <a:t>		      </a:t>
            </a:r>
            <a:r>
              <a:rPr lang="en-US" dirty="0"/>
              <a:t>FSRQ-</a:t>
            </a:r>
            <a:r>
              <a:rPr lang="ru-RU" dirty="0"/>
              <a:t>квазары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52" y="1303814"/>
            <a:ext cx="3816424" cy="271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840" y="1291240"/>
            <a:ext cx="3638877" cy="271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="" xmlns:a16="http://schemas.microsoft.com/office/drawing/2014/main" id="{59CEBC9B-F291-47B0-AB2C-A05D993190D6}"/>
                  </a:ext>
                </a:extLst>
              </p:cNvPr>
              <p:cNvSpPr/>
              <p:nvPr/>
            </p:nvSpPr>
            <p:spPr>
              <a:xfrm>
                <a:off x="279802" y="4437112"/>
                <a:ext cx="4572000" cy="193309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• 1 </a:t>
                </a:r>
                <a:r>
                  <a:rPr lang="ru-RU" dirty="0"/>
                  <a:t>Ян</a:t>
                </a:r>
                <a:r>
                  <a:rPr lang="en-US" dirty="0"/>
                  <a:t>, </a:t>
                </a:r>
                <a:r>
                  <a:rPr lang="ru-RU" dirty="0"/>
                  <a:t>поток</a:t>
                </a:r>
                <a:r>
                  <a:rPr lang="en-US" dirty="0"/>
                  <a:t> &gt; 1 </a:t>
                </a:r>
                <a:r>
                  <a:rPr lang="ru-RU" dirty="0"/>
                  <a:t>Ян</a:t>
                </a:r>
                <a:r>
                  <a:rPr lang="en-US" dirty="0"/>
                  <a:t>, 34 </a:t>
                </a:r>
                <a:r>
                  <a:rPr lang="ru-RU" dirty="0"/>
                  <a:t>объекта</a:t>
                </a:r>
                <a:r>
                  <a:rPr lang="en-US" dirty="0"/>
                  <a:t> (</a:t>
                </a:r>
                <a:r>
                  <a:rPr lang="en-US" dirty="0" err="1"/>
                  <a:t>Stickel</a:t>
                </a:r>
                <a:r>
                  <a:rPr lang="en-US" dirty="0"/>
                  <a:t> et al. 1991); </a:t>
                </a:r>
                <a:endParaRPr lang="ru-RU" dirty="0"/>
              </a:p>
              <a:p>
                <a:r>
                  <a:rPr lang="en-US" dirty="0"/>
                  <a:t>• EMSS, </a:t>
                </a:r>
                <a:r>
                  <a:rPr lang="ru-RU" dirty="0"/>
                  <a:t>поток </a:t>
                </a:r>
                <a:r>
                  <a:rPr lang="en-US" dirty="0"/>
                  <a:t>&gt; 2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эрг</m:t>
                        </m:r>
                      </m:num>
                      <m:den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с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r>
                  <a:rPr lang="ru-RU" dirty="0"/>
                  <a:t>, </a:t>
                </a:r>
                <a:r>
                  <a:rPr lang="en-US" dirty="0"/>
                  <a:t>41 </a:t>
                </a:r>
                <a:r>
                  <a:rPr lang="ru-RU" dirty="0"/>
                  <a:t>объект</a:t>
                </a:r>
                <a:r>
                  <a:rPr lang="en-US" dirty="0"/>
                  <a:t> (</a:t>
                </a:r>
                <a:r>
                  <a:rPr lang="en-US" dirty="0" err="1"/>
                  <a:t>Stocke</a:t>
                </a:r>
                <a:r>
                  <a:rPr lang="en-US" dirty="0"/>
                  <a:t> et al. 1991; Rector et al. 2000); </a:t>
                </a:r>
                <a:endParaRPr lang="ru-RU" dirty="0"/>
              </a:p>
              <a:p>
                <a:r>
                  <a:rPr lang="en-US" dirty="0"/>
                  <a:t>• IPC Slew, </a:t>
                </a:r>
                <a:r>
                  <a:rPr lang="ru-RU" dirty="0"/>
                  <a:t>поток </a:t>
                </a:r>
                <a:r>
                  <a:rPr lang="en-US" dirty="0"/>
                  <a:t>&gt; 2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эрг</m:t>
                        </m:r>
                      </m:num>
                      <m:den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с</m:t>
                        </m:r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r>
                  <a:rPr lang="en-US" dirty="0"/>
                  <a:t>; 51 </a:t>
                </a:r>
                <a:r>
                  <a:rPr lang="ru-RU" dirty="0"/>
                  <a:t>объект</a:t>
                </a:r>
                <a:r>
                  <a:rPr lang="en-US" dirty="0"/>
                  <a:t> (Perlman et al. 1996). </a:t>
                </a:r>
                <a:endParaRPr lang="ru-RU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59CEBC9B-F291-47B0-AB2C-A05D99319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2" y="4437112"/>
                <a:ext cx="4572000" cy="1933093"/>
              </a:xfrm>
              <a:prstGeom prst="rect">
                <a:avLst/>
              </a:prstGeom>
              <a:blipFill>
                <a:blip r:embed="rId4"/>
                <a:stretch>
                  <a:fillRect l="-1200" t="-1893" b="-4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530427D1-A37B-456A-83D9-A598CBCDD01F}"/>
              </a:ext>
            </a:extLst>
          </p:cNvPr>
          <p:cNvSpPr/>
          <p:nvPr/>
        </p:nvSpPr>
        <p:spPr>
          <a:xfrm>
            <a:off x="4851802" y="45619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• 2 </a:t>
            </a:r>
            <a:r>
              <a:rPr lang="ru-RU" dirty="0"/>
              <a:t>Ян</a:t>
            </a:r>
            <a:r>
              <a:rPr lang="en-US" dirty="0"/>
              <a:t>, </a:t>
            </a:r>
            <a:r>
              <a:rPr lang="ru-RU" dirty="0"/>
              <a:t>поток</a:t>
            </a:r>
            <a:r>
              <a:rPr lang="en-US" dirty="0"/>
              <a:t> &gt; 2 </a:t>
            </a:r>
            <a:r>
              <a:rPr lang="ru-RU" dirty="0"/>
              <a:t>Ян</a:t>
            </a:r>
            <a:r>
              <a:rPr lang="en-US" dirty="0"/>
              <a:t>; 52 </a:t>
            </a:r>
            <a:r>
              <a:rPr lang="ru-RU" dirty="0"/>
              <a:t>объекта</a:t>
            </a:r>
            <a:r>
              <a:rPr lang="en-US" dirty="0"/>
              <a:t> (Wall &amp; Peacock 1985; di </a:t>
            </a:r>
            <a:r>
              <a:rPr lang="en-US" dirty="0" err="1"/>
              <a:t>Serego</a:t>
            </a:r>
            <a:r>
              <a:rPr lang="en-US" dirty="0"/>
              <a:t> Alighieri et al. 1994).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175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Рассмотрена история обнаружения </a:t>
            </a:r>
            <a:r>
              <a:rPr lang="ru-RU" dirty="0" err="1"/>
              <a:t>блазаров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 Изучены различия между </a:t>
            </a:r>
            <a:r>
              <a:rPr lang="ru-RU" dirty="0" err="1"/>
              <a:t>блазарами</a:t>
            </a:r>
            <a:r>
              <a:rPr lang="ru-RU" dirty="0"/>
              <a:t> и похожими на </a:t>
            </a:r>
            <a:r>
              <a:rPr lang="ru-RU" dirty="0" err="1"/>
              <a:t>блазары</a:t>
            </a:r>
            <a:r>
              <a:rPr lang="ru-RU" dirty="0"/>
              <a:t> объектами (квазары, АЯГ).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Исследовано современное состояние проблемы обнаружения </a:t>
            </a:r>
            <a:r>
              <a:rPr lang="ru-RU" dirty="0" err="1"/>
              <a:t>блазаров</a:t>
            </a:r>
            <a:r>
              <a:rPr lang="ru-RU" dirty="0"/>
              <a:t> различных типов.</a:t>
            </a:r>
          </a:p>
        </p:txBody>
      </p:sp>
    </p:spTree>
    <p:extLst>
      <p:ext uri="{BB962C8B-B14F-4D97-AF65-F5344CB8AC3E}">
        <p14:creationId xmlns:p14="http://schemas.microsoft.com/office/powerpoint/2010/main" val="1864902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FA09FA0-6F5E-4165-A39A-BA940DAC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89D5F9E-11A1-4580-907F-026A057F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Padovani</a:t>
            </a:r>
            <a:r>
              <a:rPr lang="en-US" dirty="0"/>
              <a:t>, P., in Very High Energy Phenomena in the Universe, ed. Y. Giraud-</a:t>
            </a:r>
            <a:r>
              <a:rPr lang="en-US" dirty="0" err="1"/>
              <a:t>Heraud</a:t>
            </a:r>
            <a:r>
              <a:rPr lang="en-US" dirty="0"/>
              <a:t> &amp; J. Tran Thanh Van (Paris: Ed. </a:t>
            </a:r>
            <a:r>
              <a:rPr lang="en-US" dirty="0" err="1"/>
              <a:t>Frontieres</a:t>
            </a:r>
            <a:r>
              <a:rPr lang="en-US" dirty="0"/>
              <a:t>), 7 (1997)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Bañados</a:t>
            </a:r>
            <a:r>
              <a:rPr lang="en-US" dirty="0"/>
              <a:t> et al., An 800-million-solar-mass black hole in a significantly neutral Universe at a redshift of 7.5, Nature volume 553, pages 473–476(2018)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Vaidehi</a:t>
            </a:r>
            <a:r>
              <a:rPr lang="en-US" dirty="0"/>
              <a:t> S. </a:t>
            </a:r>
            <a:r>
              <a:rPr lang="en-US" dirty="0" err="1"/>
              <a:t>Paliya</a:t>
            </a:r>
            <a:r>
              <a:rPr lang="en-US" dirty="0"/>
              <a:t> et al., The First Gamma-ray Emitting BL </a:t>
            </a:r>
            <a:r>
              <a:rPr lang="en-US" dirty="0" err="1"/>
              <a:t>Lacertae</a:t>
            </a:r>
            <a:r>
              <a:rPr lang="en-US" dirty="0"/>
              <a:t> Object at the Cosmic Dawn, The Astrophysical Journal Letters (2010)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Paolo </a:t>
            </a:r>
            <a:r>
              <a:rPr lang="en-US" dirty="0" err="1"/>
              <a:t>Padovani</a:t>
            </a:r>
            <a:r>
              <a:rPr lang="en-US" dirty="0"/>
              <a:t> and C. Megan </a:t>
            </a:r>
            <a:r>
              <a:rPr lang="en-US" dirty="0" err="1"/>
              <a:t>Urry</a:t>
            </a:r>
            <a:r>
              <a:rPr lang="en-US" dirty="0"/>
              <a:t>, eds. Deep Blazar Surveys, Blazar Demographics and Physics ASP Conference Series (2001)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42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363272" cy="49971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Цели</a:t>
            </a:r>
            <a:r>
              <a:rPr lang="ru-RU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Выяснить, что из себя представляет космический объект </a:t>
            </a:r>
            <a:r>
              <a:rPr lang="en-US" dirty="0" smtClean="0"/>
              <a:t>              </a:t>
            </a:r>
            <a:r>
              <a:rPr lang="ru-RU" dirty="0" err="1" smtClean="0"/>
              <a:t>блазар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Изучить </a:t>
            </a:r>
            <a:r>
              <a:rPr lang="ru-RU" dirty="0"/>
              <a:t>современное состояние проблемы обнаружения и наблюдения </a:t>
            </a:r>
            <a:r>
              <a:rPr lang="ru-RU" dirty="0" err="1"/>
              <a:t>блазаров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smtClean="0"/>
              <a:t>Задачи: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Описать различия между </a:t>
            </a:r>
            <a:r>
              <a:rPr lang="ru-RU" dirty="0" err="1"/>
              <a:t>блазарами</a:t>
            </a:r>
            <a:r>
              <a:rPr lang="ru-RU" dirty="0"/>
              <a:t> и похожими на них объектами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Выполнить обзор литературы, посвященной разделению </a:t>
            </a:r>
            <a:r>
              <a:rPr lang="ru-RU" dirty="0" err="1"/>
              <a:t>блазаров</a:t>
            </a:r>
            <a:r>
              <a:rPr lang="ru-RU" dirty="0"/>
              <a:t> на типы (</a:t>
            </a:r>
            <a:r>
              <a:rPr lang="ru-RU" dirty="0" err="1"/>
              <a:t>лацертиды</a:t>
            </a:r>
            <a:r>
              <a:rPr lang="ru-RU" dirty="0"/>
              <a:t> и FSRQ-квазары</a:t>
            </a:r>
            <a:r>
              <a:rPr lang="ru-RU" dirty="0" smtClean="0"/>
              <a:t>).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На примере лаборатории из Бостонского института рассмотреть современные способы наблюдения </a:t>
            </a:r>
            <a:r>
              <a:rPr lang="ru-RU" dirty="0" err="1"/>
              <a:t>блазаров</a:t>
            </a:r>
            <a:r>
              <a:rPr lang="ru-RU" dirty="0" smtClean="0"/>
              <a:t>.</a:t>
            </a:r>
            <a:r>
              <a:rPr lang="en-US" dirty="0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18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321" y="31839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 err="1"/>
              <a:t>блазар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78160"/>
            <a:ext cx="8964487" cy="199080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Это активные ядра галактик  с релятивистскими струями («джетами»), ориентированными близко к лучу зрения наблюдателя. </a:t>
            </a:r>
          </a:p>
          <a:p>
            <a:r>
              <a:rPr lang="ru-RU" dirty="0"/>
              <a:t>Скорость джета равна 95–99% скорости света</a:t>
            </a:r>
          </a:p>
          <a:p>
            <a:r>
              <a:rPr lang="ru-RU" dirty="0"/>
              <a:t>Составляют менее 5% от активных ядер галактик </a:t>
            </a:r>
            <a:r>
              <a:rPr lang="en-US" dirty="0"/>
              <a:t>[1]</a:t>
            </a:r>
            <a:endParaRPr lang="ru-RU" dirty="0"/>
          </a:p>
        </p:txBody>
      </p:sp>
      <p:pic>
        <p:nvPicPr>
          <p:cNvPr id="1026" name="Picture 2" descr="Fermi Gamma-ray Space Telescope: Exploring the Extreme Universe">
            <a:extLst>
              <a:ext uri="{FF2B5EF4-FFF2-40B4-BE49-F238E27FC236}">
                <a16:creationId xmlns="" xmlns:a16="http://schemas.microsoft.com/office/drawing/2014/main" id="{C3EE9786-F69D-4505-8815-3A77E0C6C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51"/>
          <a:stretch/>
        </p:blipFill>
        <p:spPr bwMode="auto">
          <a:xfrm>
            <a:off x="1979711" y="2924944"/>
            <a:ext cx="5867515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07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обнаружения </a:t>
            </a:r>
            <a:r>
              <a:rPr lang="ru-RU" dirty="0" err="1" smtClean="0"/>
              <a:t>блазаров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Многие из более ярких </a:t>
            </a:r>
            <a:r>
              <a:rPr lang="ru-RU" dirty="0" err="1"/>
              <a:t>блазаров</a:t>
            </a:r>
            <a:r>
              <a:rPr lang="ru-RU" dirty="0"/>
              <a:t> были впервые идентифицированы не как мощные далекие галактики, а как нерегулярные переменные звезды в нашей галактике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/>
              <a:t>К концу 1950 - х годов, то разрешение на радиотелескопах было достаточно , чтобы определить конкретные источники радио с оптическими </a:t>
            </a:r>
            <a:r>
              <a:rPr lang="ru-RU" smtClean="0"/>
              <a:t>аналогами.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41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Сходства </a:t>
            </a:r>
            <a:r>
              <a:rPr lang="ru-RU"/>
              <a:t>и различия </a:t>
            </a:r>
            <a:r>
              <a:rPr lang="ru-RU" dirty="0"/>
              <a:t>с квазарами</a:t>
            </a:r>
          </a:p>
        </p:txBody>
      </p:sp>
      <p:sp>
        <p:nvSpPr>
          <p:cNvPr id="4" name="AutoShape 2" descr="blob:https://web.whatsapp.com/fb8c3535-e2cc-4b27-985b-26cc9102432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4896544" cy="552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3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Квазары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280831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Открыто около 195 тысяч </a:t>
            </a:r>
          </a:p>
          <a:p>
            <a:r>
              <a:rPr lang="ru-RU" dirty="0"/>
              <a:t>Звездная величина самого яркого +12,6</a:t>
            </a:r>
          </a:p>
          <a:p>
            <a:r>
              <a:rPr lang="ru-RU" dirty="0"/>
              <a:t>Светимость может достигать 10</a:t>
            </a:r>
            <a:r>
              <a:rPr lang="ru-RU" baseline="30000" dirty="0"/>
              <a:t>46</a:t>
            </a:r>
            <a:r>
              <a:rPr lang="ru-RU" dirty="0"/>
              <a:t> – 10</a:t>
            </a:r>
            <a:r>
              <a:rPr lang="ru-RU" baseline="30000" dirty="0"/>
              <a:t>47</a:t>
            </a:r>
            <a:r>
              <a:rPr lang="ru-RU" dirty="0"/>
              <a:t>эрг/с</a:t>
            </a:r>
          </a:p>
          <a:p>
            <a:r>
              <a:rPr lang="ru-RU" dirty="0"/>
              <a:t>Возраст самого старого квазара </a:t>
            </a:r>
            <a:r>
              <a:rPr lang="en-US" dirty="0"/>
              <a:t>ULAS J1342+0928</a:t>
            </a:r>
            <a:r>
              <a:rPr lang="ru-RU" dirty="0"/>
              <a:t> равен 13,1 млрд лет.</a:t>
            </a:r>
            <a:r>
              <a:rPr lang="en-US" dirty="0"/>
              <a:t> [2]</a:t>
            </a:r>
            <a:endParaRPr lang="ru-RU" dirty="0"/>
          </a:p>
        </p:txBody>
      </p:sp>
      <p:sp>
        <p:nvSpPr>
          <p:cNvPr id="4" name="AutoShape 2" descr="blob:https://web.whatsapp.com/fb8c3535-e2cc-4b27-985b-26cc9102432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84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Блазары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3485"/>
            <a:ext cx="8229600" cy="4525963"/>
          </a:xfrm>
        </p:spPr>
        <p:txBody>
          <a:bodyPr/>
          <a:lstStyle/>
          <a:p>
            <a:r>
              <a:rPr lang="ru-RU" dirty="0"/>
              <a:t>Открыто около 200</a:t>
            </a:r>
          </a:p>
          <a:p>
            <a:r>
              <a:rPr lang="ru-RU" dirty="0"/>
              <a:t>Аккреционный диск самого яркого </a:t>
            </a:r>
            <a:r>
              <a:rPr lang="ru-RU" dirty="0" err="1"/>
              <a:t>блазара</a:t>
            </a:r>
            <a:r>
              <a:rPr lang="ru-RU" dirty="0"/>
              <a:t> имеет светимость 10</a:t>
            </a:r>
            <a:r>
              <a:rPr lang="ru-RU" baseline="30000" dirty="0"/>
              <a:t>47</a:t>
            </a:r>
            <a:r>
              <a:rPr lang="ru-RU" dirty="0"/>
              <a:t>эрг/с</a:t>
            </a:r>
          </a:p>
          <a:p>
            <a:r>
              <a:rPr lang="ru-RU" dirty="0"/>
              <a:t>Возраст самого старого </a:t>
            </a:r>
            <a:r>
              <a:rPr lang="ru-RU" dirty="0" err="1"/>
              <a:t>блазара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4FGL J1219. 0+3653</a:t>
            </a:r>
            <a:r>
              <a:rPr lang="ru-RU" dirty="0"/>
              <a:t> равен 12,7 млрд лет</a:t>
            </a:r>
            <a:r>
              <a:rPr lang="en-US" dirty="0"/>
              <a:t> [3]</a:t>
            </a:r>
            <a:endParaRPr lang="ru-RU" dirty="0"/>
          </a:p>
          <a:p>
            <a:endParaRPr lang="ru-RU" baseline="30000" dirty="0"/>
          </a:p>
        </p:txBody>
      </p:sp>
    </p:spTree>
    <p:extLst>
      <p:ext uri="{BB962C8B-B14F-4D97-AF65-F5344CB8AC3E}">
        <p14:creationId xmlns:p14="http://schemas.microsoft.com/office/powerpoint/2010/main" val="131001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излучения </a:t>
            </a:r>
            <a:r>
              <a:rPr lang="ru-RU" dirty="0" err="1"/>
              <a:t>блазара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9"/>
            <a:ext cx="8784976" cy="259228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центре </a:t>
            </a:r>
            <a:r>
              <a:rPr lang="ru-RU" dirty="0" err="1"/>
              <a:t>блазара</a:t>
            </a:r>
            <a:r>
              <a:rPr lang="ru-RU" dirty="0"/>
              <a:t> находится сверхмассивная черная дыра.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Аккреционный диск простирается над и под черной дырой на рисунке.</a:t>
            </a:r>
          </a:p>
          <a:p>
            <a:r>
              <a:rPr lang="ru-RU" dirty="0"/>
              <a:t>Цвета обозначают «частотную стратификацию» излучения.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280CA198-659B-4101-940A-C94A952A1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13" y="4141271"/>
            <a:ext cx="8276932" cy="244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05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08504" cy="2218258"/>
          </a:xfrm>
        </p:spPr>
        <p:txBody>
          <a:bodyPr>
            <a:normAutofit fontScale="90000"/>
          </a:bodyPr>
          <a:lstStyle/>
          <a:p>
            <a:r>
              <a:rPr lang="ru-RU" dirty="0"/>
              <a:t>Наблюдения </a:t>
            </a:r>
            <a:r>
              <a:rPr lang="ru-RU" dirty="0" err="1"/>
              <a:t>блазаров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на примере работы </a:t>
            </a:r>
            <a:r>
              <a:rPr lang="en-US" b="1" dirty="0"/>
              <a:t>Blazar Group, </a:t>
            </a:r>
            <a:r>
              <a:rPr lang="ru-RU" b="1" dirty="0"/>
              <a:t/>
            </a:r>
            <a:br>
              <a:rPr lang="ru-RU" b="1" dirty="0"/>
            </a:br>
            <a:r>
              <a:rPr lang="en-US" b="1" dirty="0"/>
              <a:t>Boston University Institute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2204864"/>
            <a:ext cx="9073008" cy="465313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Радиоизлучение</a:t>
            </a:r>
          </a:p>
          <a:p>
            <a:pPr marL="400050" lvl="1" indent="0">
              <a:buNone/>
            </a:pPr>
            <a:r>
              <a:rPr lang="ru-RU" dirty="0"/>
              <a:t>Карты, яркость, </a:t>
            </a:r>
            <a:r>
              <a:rPr lang="ru-RU" dirty="0" err="1"/>
              <a:t>поляриметрия</a:t>
            </a:r>
            <a:r>
              <a:rPr lang="ru-RU" dirty="0"/>
              <a:t> (</a:t>
            </a:r>
            <a:r>
              <a:rPr lang="en-US" dirty="0"/>
              <a:t>VLBA</a:t>
            </a:r>
            <a:r>
              <a:rPr lang="ru-RU" dirty="0"/>
              <a:t>, частота </a:t>
            </a:r>
            <a:r>
              <a:rPr lang="en-US" dirty="0"/>
              <a:t>43 </a:t>
            </a:r>
            <a:r>
              <a:rPr lang="ru-RU" dirty="0"/>
              <a:t>ГГц)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Ближний ИК-диапазон</a:t>
            </a:r>
          </a:p>
          <a:p>
            <a:pPr marL="400050" lvl="1" indent="0">
              <a:buNone/>
            </a:pPr>
            <a:r>
              <a:rPr lang="ru-RU" dirty="0"/>
              <a:t>Яркость, </a:t>
            </a:r>
            <a:r>
              <a:rPr lang="ru-RU" dirty="0" err="1"/>
              <a:t>поляриметрия</a:t>
            </a:r>
            <a:r>
              <a:rPr lang="ru-RU" dirty="0"/>
              <a:t> (</a:t>
            </a:r>
            <a:r>
              <a:rPr lang="en-US" dirty="0"/>
              <a:t>1.8</a:t>
            </a:r>
            <a:r>
              <a:rPr lang="ru-RU" dirty="0"/>
              <a:t>м телескоп </a:t>
            </a:r>
            <a:r>
              <a:rPr lang="en-US" dirty="0"/>
              <a:t>Perkins</a:t>
            </a:r>
            <a:r>
              <a:rPr lang="ru-RU" dirty="0"/>
              <a:t>, полосы </a:t>
            </a:r>
            <a:r>
              <a:rPr lang="en-US" dirty="0"/>
              <a:t>J,H,K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Оптический</a:t>
            </a:r>
          </a:p>
          <a:p>
            <a:pPr marL="400050" lvl="1" indent="0">
              <a:buNone/>
            </a:pPr>
            <a:r>
              <a:rPr lang="ru-RU" dirty="0"/>
              <a:t>Фотометрия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поляриметрия</a:t>
            </a:r>
            <a:r>
              <a:rPr lang="ru-RU" dirty="0"/>
              <a:t> (</a:t>
            </a:r>
            <a:r>
              <a:rPr lang="en-US" dirty="0"/>
              <a:t>1.8</a:t>
            </a:r>
            <a:r>
              <a:rPr lang="ru-RU" dirty="0"/>
              <a:t>м телескоп </a:t>
            </a:r>
            <a:r>
              <a:rPr lang="en-US" dirty="0"/>
              <a:t>Perkins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Рентген </a:t>
            </a:r>
          </a:p>
          <a:p>
            <a:pPr marL="400050" lvl="1" indent="0">
              <a:buNone/>
            </a:pPr>
            <a:r>
              <a:rPr lang="ru-RU" dirty="0"/>
              <a:t>Яркость (космические телескопы </a:t>
            </a:r>
            <a:r>
              <a:rPr lang="en-US" dirty="0"/>
              <a:t>XRT</a:t>
            </a:r>
            <a:r>
              <a:rPr lang="ru-RU" dirty="0"/>
              <a:t>, </a:t>
            </a:r>
            <a:r>
              <a:rPr lang="en-US" dirty="0"/>
              <a:t>Chandra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Гамма-лучи</a:t>
            </a:r>
          </a:p>
          <a:p>
            <a:pPr marL="400050" lvl="1" indent="0">
              <a:buNone/>
            </a:pPr>
            <a:r>
              <a:rPr lang="ru-RU" dirty="0"/>
              <a:t>Яркость (космические телескопы </a:t>
            </a:r>
            <a:r>
              <a:rPr lang="en-US" dirty="0"/>
              <a:t>Fermi</a:t>
            </a:r>
            <a:r>
              <a:rPr lang="ru-RU" dirty="0"/>
              <a:t>, INTEGRAL)</a:t>
            </a:r>
          </a:p>
        </p:txBody>
      </p:sp>
    </p:spTree>
    <p:extLst>
      <p:ext uri="{BB962C8B-B14F-4D97-AF65-F5344CB8AC3E}">
        <p14:creationId xmlns:p14="http://schemas.microsoft.com/office/powerpoint/2010/main" val="42634160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3471</TotalTime>
  <Words>572</Words>
  <Application>Microsoft Office PowerPoint</Application>
  <PresentationFormat>Экран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Блазары </vt:lpstr>
      <vt:lpstr>Цели и задачи</vt:lpstr>
      <vt:lpstr>Что такое блазар</vt:lpstr>
      <vt:lpstr>История обнаружения блазаров</vt:lpstr>
      <vt:lpstr>Сходства и различия с квазарами</vt:lpstr>
      <vt:lpstr>Квазары </vt:lpstr>
      <vt:lpstr>Блазары </vt:lpstr>
      <vt:lpstr>Механизм излучения блазара</vt:lpstr>
      <vt:lpstr>Наблюдения блазаров  на примере работы Blazar Group,  Boston University Institute </vt:lpstr>
      <vt:lpstr>Виды блазаров </vt:lpstr>
      <vt:lpstr>Выводы</vt:lpstr>
      <vt:lpstr>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Александра Осиповна Ишимова (06.01.1805 – 16.06.1881)</dc:title>
  <dc:creator>Пользователь</dc:creator>
  <cp:lastModifiedBy>Евгений</cp:lastModifiedBy>
  <cp:revision>174</cp:revision>
  <cp:lastPrinted>2018-03-21T15:13:36Z</cp:lastPrinted>
  <dcterms:created xsi:type="dcterms:W3CDTF">2016-12-06T19:14:23Z</dcterms:created>
  <dcterms:modified xsi:type="dcterms:W3CDTF">2020-12-01T15:36:21Z</dcterms:modified>
</cp:coreProperties>
</file>