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9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cs-CZ"/>
    </a:defPPr>
    <a:lvl1pPr marL="0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853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706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560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413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266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121770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DB8"/>
    <a:srgbClr val="92BCDF"/>
    <a:srgbClr val="D4A2CF"/>
    <a:srgbClr val="DFC7DD"/>
    <a:srgbClr val="F6C8F2"/>
    <a:srgbClr val="FEFEFE"/>
    <a:srgbClr val="F9F9F9"/>
    <a:srgbClr val="356C85"/>
    <a:srgbClr val="293148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4"/>
    <p:restoredTop sz="94713"/>
  </p:normalViewPr>
  <p:slideViewPr>
    <p:cSldViewPr>
      <p:cViewPr varScale="1">
        <p:scale>
          <a:sx n="108" d="100"/>
          <a:sy n="108" d="100"/>
        </p:scale>
        <p:origin x="1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684BA-9092-4505-A93B-EE9F0A5F7023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69B9-AFC2-43BD-AE39-09A29D93F6B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318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76E70-9D65-314C-92AB-3F9CEBFC1105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A994-2293-4E4A-874B-9F690298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853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70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560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413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26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A994-2293-4E4A-874B-9F6902989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A994-2293-4E4A-874B-9F6902989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A994-2293-4E4A-874B-9F6902989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A994-2293-4E4A-874B-9F6902989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A994-2293-4E4A-874B-9F6902989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21771" tIns="60885" rIns="121771" bIns="60885"/>
          <a:lstStyle/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 lIns="121771" tIns="60885" rIns="121771" bIns="60885"/>
          <a:lstStyle/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lIns="121771" tIns="60885" rIns="121771" bIns="60885" anchor="t"/>
          <a:lstStyle>
            <a:lvl1pPr algn="l">
              <a:defRPr sz="5300" b="1" cap="all"/>
            </a:lvl1pPr>
          </a:lstStyle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85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70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4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2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1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1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8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21771" tIns="60885" rIns="121771" bIns="60885"/>
          <a:lstStyle/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21771" tIns="60885" rIns="121771" bIns="60885"/>
          <a:lstStyle>
            <a:lvl1pPr>
              <a:defRPr/>
            </a:lvl1pPr>
          </a:lstStyle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8853" indent="0">
              <a:buNone/>
              <a:defRPr sz="2700" b="1"/>
            </a:lvl2pPr>
            <a:lvl3pPr marL="1217706" indent="0">
              <a:buNone/>
              <a:defRPr sz="2400" b="1"/>
            </a:lvl3pPr>
            <a:lvl4pPr marL="1826560" indent="0">
              <a:buNone/>
              <a:defRPr sz="2100" b="1"/>
            </a:lvl4pPr>
            <a:lvl5pPr marL="2435413" indent="0">
              <a:buNone/>
              <a:defRPr sz="2100" b="1"/>
            </a:lvl5pPr>
            <a:lvl6pPr marL="3044266" indent="0">
              <a:buNone/>
              <a:defRPr sz="2100" b="1"/>
            </a:lvl6pPr>
            <a:lvl7pPr marL="3653119" indent="0">
              <a:buNone/>
              <a:defRPr sz="2100" b="1"/>
            </a:lvl7pPr>
            <a:lvl8pPr marL="4261973" indent="0">
              <a:buNone/>
              <a:defRPr sz="2100" b="1"/>
            </a:lvl8pPr>
            <a:lvl9pPr marL="4870826" indent="0">
              <a:buNone/>
              <a:defRPr sz="2100" b="1"/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8853" indent="0">
              <a:buNone/>
              <a:defRPr sz="2700" b="1"/>
            </a:lvl2pPr>
            <a:lvl3pPr marL="1217706" indent="0">
              <a:buNone/>
              <a:defRPr sz="2400" b="1"/>
            </a:lvl3pPr>
            <a:lvl4pPr marL="1826560" indent="0">
              <a:buNone/>
              <a:defRPr sz="2100" b="1"/>
            </a:lvl4pPr>
            <a:lvl5pPr marL="2435413" indent="0">
              <a:buNone/>
              <a:defRPr sz="2100" b="1"/>
            </a:lvl5pPr>
            <a:lvl6pPr marL="3044266" indent="0">
              <a:buNone/>
              <a:defRPr sz="2100" b="1"/>
            </a:lvl6pPr>
            <a:lvl7pPr marL="3653119" indent="0">
              <a:buNone/>
              <a:defRPr sz="2100" b="1"/>
            </a:lvl7pPr>
            <a:lvl8pPr marL="4261973" indent="0">
              <a:buNone/>
              <a:defRPr sz="2100" b="1"/>
            </a:lvl8pPr>
            <a:lvl9pPr marL="4870826" indent="0">
              <a:buNone/>
              <a:defRPr sz="2100" b="1"/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121771" tIns="60885" rIns="121771" bIns="60885"/>
          <a:lstStyle/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  <a:prstGeom prst="rect">
            <a:avLst/>
          </a:prstGeom>
        </p:spPr>
        <p:txBody>
          <a:bodyPr lIns="121771" tIns="60885" rIns="121771" bIns="60885" anchor="b"/>
          <a:lstStyle>
            <a:lvl1pPr algn="l">
              <a:defRPr sz="2700" b="1"/>
            </a:lvl1pPr>
          </a:lstStyle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5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8853" indent="0">
              <a:buNone/>
              <a:defRPr sz="1600"/>
            </a:lvl2pPr>
            <a:lvl3pPr marL="1217706" indent="0">
              <a:buNone/>
              <a:defRPr sz="1300"/>
            </a:lvl3pPr>
            <a:lvl4pPr marL="1826560" indent="0">
              <a:buNone/>
              <a:defRPr sz="1200"/>
            </a:lvl4pPr>
            <a:lvl5pPr marL="2435413" indent="0">
              <a:buNone/>
              <a:defRPr sz="1200"/>
            </a:lvl5pPr>
            <a:lvl6pPr marL="3044266" indent="0">
              <a:buNone/>
              <a:defRPr sz="1200"/>
            </a:lvl6pPr>
            <a:lvl7pPr marL="3653119" indent="0">
              <a:buNone/>
              <a:defRPr sz="1200"/>
            </a:lvl7pPr>
            <a:lvl8pPr marL="4261973" indent="0">
              <a:buNone/>
              <a:defRPr sz="1200"/>
            </a:lvl8pPr>
            <a:lvl9pPr marL="4870826" indent="0">
              <a:buNone/>
              <a:defRPr sz="1200"/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lIns="121771" tIns="60885" rIns="121771" bIns="60885" anchor="b"/>
          <a:lstStyle>
            <a:lvl1pPr algn="l">
              <a:defRPr sz="2700" b="1"/>
            </a:lvl1pPr>
          </a:lstStyle>
          <a:p>
            <a:r>
              <a:rPr lang="cs-CZ"/>
              <a:t>Click to edit Master title style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8853" indent="0">
              <a:buNone/>
              <a:defRPr sz="3700"/>
            </a:lvl2pPr>
            <a:lvl3pPr marL="1217706" indent="0">
              <a:buNone/>
              <a:defRPr sz="3200"/>
            </a:lvl3pPr>
            <a:lvl4pPr marL="1826560" indent="0">
              <a:buNone/>
              <a:defRPr sz="2700"/>
            </a:lvl4pPr>
            <a:lvl5pPr marL="2435413" indent="0">
              <a:buNone/>
              <a:defRPr sz="2700"/>
            </a:lvl5pPr>
            <a:lvl6pPr marL="3044266" indent="0">
              <a:buNone/>
              <a:defRPr sz="2700"/>
            </a:lvl6pPr>
            <a:lvl7pPr marL="3653119" indent="0">
              <a:buNone/>
              <a:defRPr sz="2700"/>
            </a:lvl7pPr>
            <a:lvl8pPr marL="4261973" indent="0">
              <a:buNone/>
              <a:defRPr sz="2700"/>
            </a:lvl8pPr>
            <a:lvl9pPr marL="4870826" indent="0">
              <a:buNone/>
              <a:defRPr sz="2700"/>
            </a:lvl9pPr>
          </a:lstStyle>
          <a:p>
            <a:r>
              <a:rPr lang="cs-CZ" err="1"/>
              <a:t>Drag</a:t>
            </a:r>
            <a:r>
              <a:rPr lang="cs-CZ"/>
              <a:t> </a:t>
            </a:r>
            <a:r>
              <a:rPr lang="cs-CZ" err="1"/>
              <a:t>picture</a:t>
            </a:r>
            <a:r>
              <a:rPr lang="cs-CZ"/>
              <a:t> to </a:t>
            </a:r>
            <a:r>
              <a:rPr lang="cs-CZ" err="1"/>
              <a:t>placeholder</a:t>
            </a:r>
            <a:r>
              <a:rPr lang="cs-CZ"/>
              <a:t> </a:t>
            </a:r>
            <a:r>
              <a:rPr lang="cs-CZ" err="1"/>
              <a:t>or</a:t>
            </a:r>
            <a:r>
              <a:rPr lang="cs-CZ"/>
              <a:t> </a:t>
            </a:r>
            <a:r>
              <a:rPr lang="cs-CZ" err="1"/>
              <a:t>click</a:t>
            </a:r>
            <a:r>
              <a:rPr lang="cs-CZ"/>
              <a:t> </a:t>
            </a:r>
            <a:r>
              <a:rPr lang="cs-CZ" err="1"/>
              <a:t>icon</a:t>
            </a:r>
            <a:r>
              <a:rPr lang="cs-CZ"/>
              <a:t> to </a:t>
            </a:r>
            <a:r>
              <a:rPr lang="cs-CZ" err="1"/>
              <a:t>add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8853" indent="0">
              <a:buNone/>
              <a:defRPr sz="1600"/>
            </a:lvl2pPr>
            <a:lvl3pPr marL="1217706" indent="0">
              <a:buNone/>
              <a:defRPr sz="1300"/>
            </a:lvl3pPr>
            <a:lvl4pPr marL="1826560" indent="0">
              <a:buNone/>
              <a:defRPr sz="1200"/>
            </a:lvl4pPr>
            <a:lvl5pPr marL="2435413" indent="0">
              <a:buNone/>
              <a:defRPr sz="1200"/>
            </a:lvl5pPr>
            <a:lvl6pPr marL="3044266" indent="0">
              <a:buNone/>
              <a:defRPr sz="1200"/>
            </a:lvl6pPr>
            <a:lvl7pPr marL="3653119" indent="0">
              <a:buNone/>
              <a:defRPr sz="1200"/>
            </a:lvl7pPr>
            <a:lvl8pPr marL="4261973" indent="0">
              <a:buNone/>
              <a:defRPr sz="1200"/>
            </a:lvl8pPr>
            <a:lvl9pPr marL="4870826" indent="0">
              <a:buNone/>
              <a:defRPr sz="1200"/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1B7D27A1-656A-4F5B-B564-B7D5A9B93ABB}" type="datetimeFigureOut">
              <a:rPr lang="cs-CZ" smtClean="0"/>
              <a:pPr/>
              <a:t>02.08.21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45333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1" y="6453339"/>
            <a:ext cx="2133600" cy="365125"/>
          </a:xfrm>
          <a:prstGeom prst="rect">
            <a:avLst/>
          </a:prstGeom>
        </p:spPr>
        <p:txBody>
          <a:bodyPr/>
          <a:lstStyle/>
          <a:p>
            <a:fld id="{447979DC-8BF5-4E90-88AF-0B588766A5C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slide2.jpg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6653" y="-20866"/>
            <a:ext cx="9162000" cy="4841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70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1217706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3" algn="l" defTabSz="1217706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3" indent="-304427" algn="l" defTabSz="121770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6" indent="-304427" algn="l" defTabSz="121770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0" indent="-304427" algn="l" defTabSz="121770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3" indent="-304427" algn="l" defTabSz="121770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6" indent="-304427" algn="l" defTabSz="121770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399" indent="-304427" algn="l" defTabSz="121770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3" indent="-304427" algn="l" defTabSz="121770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6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0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3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6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19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3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6" algn="l" defTabSz="121770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cloud.google.com/yum/repos/kubernetes-el7-x86_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212664"/>
            <a:ext cx="842493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 err="1"/>
              <a:t>Docker</a:t>
            </a:r>
            <a:r>
              <a:rPr lang="cs-CZ" sz="1800" b="1" dirty="0"/>
              <a:t> </a:t>
            </a:r>
            <a:r>
              <a:rPr lang="cs-CZ" sz="1800" b="1" dirty="0" err="1"/>
              <a:t>images</a:t>
            </a:r>
            <a:endParaRPr lang="cs-CZ" sz="1800" b="1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dirty="0"/>
              <a:t>„</a:t>
            </a:r>
            <a:r>
              <a:rPr lang="cs-CZ" sz="1800" b="1" dirty="0" err="1"/>
              <a:t>mvblog-webui</a:t>
            </a:r>
            <a:r>
              <a:rPr lang="cs-CZ" sz="1800" dirty="0"/>
              <a:t>“ - </a:t>
            </a:r>
            <a:r>
              <a:rPr lang="cs-CZ" sz="1800" dirty="0" err="1"/>
              <a:t>simple</a:t>
            </a:r>
            <a:r>
              <a:rPr lang="cs-CZ" sz="1800" dirty="0"/>
              <a:t> web blog </a:t>
            </a:r>
            <a:r>
              <a:rPr lang="cs-CZ" sz="1800" dirty="0" err="1"/>
              <a:t>application</a:t>
            </a:r>
            <a:r>
              <a:rPr lang="cs-CZ" sz="1800" dirty="0"/>
              <a:t> </a:t>
            </a:r>
            <a:r>
              <a:rPr lang="cs-CZ" sz="1800" dirty="0" err="1"/>
              <a:t>storing</a:t>
            </a:r>
            <a:r>
              <a:rPr lang="cs-CZ" sz="1800" dirty="0"/>
              <a:t> data in a </a:t>
            </a:r>
            <a:r>
              <a:rPr lang="cs-CZ" sz="1800" dirty="0" err="1"/>
              <a:t>mysql</a:t>
            </a:r>
            <a:r>
              <a:rPr lang="cs-CZ" sz="1800" dirty="0"/>
              <a:t> </a:t>
            </a:r>
            <a:r>
              <a:rPr lang="cs-CZ" sz="1800" dirty="0" err="1"/>
              <a:t>db</a:t>
            </a:r>
            <a:endParaRPr lang="cs-CZ" sz="1800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dirty="0"/>
              <a:t>„</a:t>
            </a:r>
            <a:r>
              <a:rPr lang="cs-CZ" sz="1800" b="1" dirty="0" err="1"/>
              <a:t>mvblog-mysql</a:t>
            </a:r>
            <a:r>
              <a:rPr lang="cs-CZ" sz="1800" dirty="0"/>
              <a:t>“ – </a:t>
            </a:r>
            <a:r>
              <a:rPr lang="cs-CZ" sz="1800" dirty="0" err="1"/>
              <a:t>mysql</a:t>
            </a:r>
            <a:r>
              <a:rPr lang="cs-CZ" sz="1800" dirty="0"/>
              <a:t> </a:t>
            </a:r>
            <a:r>
              <a:rPr lang="cs-CZ" sz="1800" dirty="0" err="1"/>
              <a:t>db</a:t>
            </a:r>
            <a:r>
              <a:rPr lang="cs-CZ" sz="1800" dirty="0"/>
              <a:t> </a:t>
            </a:r>
            <a:r>
              <a:rPr lang="cs-CZ" sz="1800" dirty="0" err="1"/>
              <a:t>with</a:t>
            </a:r>
            <a:r>
              <a:rPr lang="cs-CZ" sz="1800" dirty="0"/>
              <a:t> </a:t>
            </a:r>
            <a:r>
              <a:rPr lang="cs-CZ" sz="1800" dirty="0" err="1"/>
              <a:t>articles</a:t>
            </a:r>
            <a:r>
              <a:rPr lang="cs-CZ" sz="1800" dirty="0"/>
              <a:t> and </a:t>
            </a:r>
            <a:r>
              <a:rPr lang="cs-CZ" sz="1800" dirty="0" err="1"/>
              <a:t>comments tables</a:t>
            </a:r>
            <a:endParaRPr lang="cs-CZ" sz="1800" dirty="0"/>
          </a:p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 err="1"/>
              <a:t>Kubernetes</a:t>
            </a:r>
            <a:r>
              <a:rPr lang="cs-CZ" sz="1800" b="1" dirty="0"/>
              <a:t> </a:t>
            </a:r>
            <a:r>
              <a:rPr lang="cs-CZ" sz="1800" b="1" dirty="0" err="1"/>
              <a:t>pods</a:t>
            </a:r>
            <a:endParaRPr lang="cs-CZ" sz="1800" b="1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b="1" dirty="0" err="1"/>
              <a:t>mvblog-webui</a:t>
            </a:r>
            <a:r>
              <a:rPr lang="cs-CZ" sz="1800" dirty="0"/>
              <a:t> – </a:t>
            </a:r>
            <a:r>
              <a:rPr lang="cs-CZ" sz="1800" dirty="0" err="1"/>
              <a:t>implemented</a:t>
            </a:r>
            <a:r>
              <a:rPr lang="cs-CZ" sz="1800" dirty="0"/>
              <a:t> as </a:t>
            </a:r>
            <a:r>
              <a:rPr lang="cs-CZ" sz="1800" dirty="0" err="1"/>
              <a:t>Deployment</a:t>
            </a:r>
            <a:r>
              <a:rPr lang="cs-CZ" sz="1800" dirty="0"/>
              <a:t> </a:t>
            </a:r>
            <a:r>
              <a:rPr lang="cs-CZ" sz="1800" dirty="0" err="1"/>
              <a:t>with</a:t>
            </a:r>
            <a:r>
              <a:rPr lang="cs-CZ" sz="1800" dirty="0"/>
              <a:t> </a:t>
            </a:r>
            <a:r>
              <a:rPr lang="cs-CZ" sz="1800" dirty="0" err="1"/>
              <a:t>external</a:t>
            </a:r>
            <a:r>
              <a:rPr lang="cs-CZ" sz="1800" dirty="0"/>
              <a:t> </a:t>
            </a:r>
            <a:r>
              <a:rPr lang="cs-CZ" sz="1800" dirty="0" err="1"/>
              <a:t>service</a:t>
            </a:r>
            <a:endParaRPr lang="cs-CZ" sz="1800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b="1" dirty="0" err="1"/>
              <a:t>mvblog-mysql</a:t>
            </a:r>
            <a:r>
              <a:rPr lang="cs-CZ" sz="1800" b="1" dirty="0"/>
              <a:t> </a:t>
            </a:r>
            <a:r>
              <a:rPr lang="cs-CZ" sz="1800" dirty="0"/>
              <a:t>– </a:t>
            </a:r>
            <a:r>
              <a:rPr lang="cs-CZ" sz="1800" dirty="0" err="1"/>
              <a:t>implemented</a:t>
            </a:r>
            <a:r>
              <a:rPr lang="cs-CZ" sz="1800" dirty="0"/>
              <a:t> as </a:t>
            </a:r>
            <a:r>
              <a:rPr lang="cs-CZ" sz="1800" dirty="0" err="1"/>
              <a:t>Statefullset</a:t>
            </a:r>
            <a:r>
              <a:rPr lang="cs-CZ" sz="1800" dirty="0"/>
              <a:t> </a:t>
            </a:r>
            <a:r>
              <a:rPr lang="cs-CZ" sz="1800" dirty="0" err="1"/>
              <a:t>with</a:t>
            </a:r>
            <a:r>
              <a:rPr lang="cs-CZ" sz="1800" dirty="0"/>
              <a:t> </a:t>
            </a:r>
            <a:r>
              <a:rPr lang="cs-CZ" sz="1800" dirty="0" err="1"/>
              <a:t>internal</a:t>
            </a:r>
            <a:r>
              <a:rPr lang="cs-CZ" sz="1800" dirty="0"/>
              <a:t> </a:t>
            </a:r>
            <a:r>
              <a:rPr lang="cs-CZ" sz="1800" dirty="0" err="1"/>
              <a:t>service</a:t>
            </a:r>
            <a:endParaRPr lang="cs-CZ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7647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2800">
                <a:latin typeface="Arial Black"/>
                <a:cs typeface="Arial Black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Phase 1 - Prerequisites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533FF98-2A18-364E-9BEF-8985EBE60EBB}"/>
              </a:ext>
            </a:extLst>
          </p:cNvPr>
          <p:cNvSpPr txBox="1"/>
          <p:nvPr/>
        </p:nvSpPr>
        <p:spPr>
          <a:xfrm>
            <a:off x="400672" y="3750999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cs-CZ"/>
            </a:defPPr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Software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02B8102-5D91-C94B-A735-95AB228C2863}"/>
              </a:ext>
            </a:extLst>
          </p:cNvPr>
          <p:cNvSpPr txBox="1"/>
          <p:nvPr/>
        </p:nvSpPr>
        <p:spPr>
          <a:xfrm>
            <a:off x="719064" y="1692384"/>
            <a:ext cx="8424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 err="1"/>
              <a:t>Kubernetes</a:t>
            </a:r>
            <a:endParaRPr lang="cs-CZ" sz="1800" b="1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dirty="0" err="1"/>
              <a:t>three</a:t>
            </a:r>
            <a:r>
              <a:rPr lang="cs-CZ" sz="1800" dirty="0"/>
              <a:t> </a:t>
            </a:r>
            <a:r>
              <a:rPr lang="cs-CZ" sz="1800" dirty="0" err="1"/>
              <a:t>nodes</a:t>
            </a:r>
            <a:r>
              <a:rPr lang="cs-CZ" sz="1800" dirty="0"/>
              <a:t>, </a:t>
            </a:r>
            <a:r>
              <a:rPr lang="cs-CZ" sz="1800" dirty="0" err="1"/>
              <a:t>Centos</a:t>
            </a:r>
            <a:r>
              <a:rPr lang="cs-CZ" sz="1800" dirty="0"/>
              <a:t> 7.9.2009 </a:t>
            </a:r>
            <a:r>
              <a:rPr lang="cs-CZ" sz="1800" dirty="0" err="1"/>
              <a:t>provisioned</a:t>
            </a:r>
            <a:r>
              <a:rPr lang="cs-CZ" sz="1800" dirty="0"/>
              <a:t> on VMWARE (2 </a:t>
            </a:r>
            <a:r>
              <a:rPr lang="cs-CZ" sz="1800" dirty="0" err="1"/>
              <a:t>x</a:t>
            </a:r>
            <a:r>
              <a:rPr lang="cs-CZ" sz="1800" dirty="0"/>
              <a:t> Dell R720)</a:t>
            </a:r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dirty="0"/>
              <a:t>data </a:t>
            </a:r>
            <a:r>
              <a:rPr lang="cs-CZ" sz="1800" dirty="0" err="1"/>
              <a:t>disks</a:t>
            </a:r>
            <a:r>
              <a:rPr lang="cs-CZ" sz="1800" dirty="0"/>
              <a:t> </a:t>
            </a:r>
            <a:r>
              <a:rPr lang="cs-CZ" sz="1800" dirty="0" err="1"/>
              <a:t>mapped</a:t>
            </a:r>
            <a:r>
              <a:rPr lang="cs-CZ" sz="1800" dirty="0"/>
              <a:t> </a:t>
            </a:r>
            <a:r>
              <a:rPr lang="cs-CZ" sz="1800" dirty="0" err="1"/>
              <a:t>from</a:t>
            </a:r>
            <a:r>
              <a:rPr lang="cs-CZ" sz="1800" dirty="0"/>
              <a:t> </a:t>
            </a:r>
            <a:r>
              <a:rPr lang="cs-CZ" sz="1800" dirty="0" err="1"/>
              <a:t>TrueNAS</a:t>
            </a:r>
            <a:endParaRPr lang="cs-CZ" sz="1800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dirty="0" err="1"/>
              <a:t>opensource</a:t>
            </a:r>
            <a:r>
              <a:rPr lang="cs-CZ" sz="1800" dirty="0"/>
              <a:t> </a:t>
            </a:r>
            <a:r>
              <a:rPr lang="cs-CZ" sz="1800" dirty="0" err="1"/>
              <a:t>kubernetes</a:t>
            </a:r>
            <a:r>
              <a:rPr lang="cs-CZ" sz="1800" dirty="0"/>
              <a:t>  </a:t>
            </a:r>
            <a:r>
              <a:rPr lang="cs-CZ" sz="1800" dirty="0" err="1"/>
              <a:t>version</a:t>
            </a:r>
            <a:r>
              <a:rPr lang="cs-CZ" sz="1800" dirty="0"/>
              <a:t> 1.21.3</a:t>
            </a:r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dirty="0">
                <a:hlinkClick r:id="rId2"/>
              </a:rPr>
              <a:t>https://</a:t>
            </a:r>
            <a:r>
              <a:rPr lang="cs-CZ" sz="1800" dirty="0" err="1">
                <a:hlinkClick r:id="rId2"/>
              </a:rPr>
              <a:t>packages.cloud.google.com</a:t>
            </a:r>
            <a:r>
              <a:rPr lang="cs-CZ" sz="1800" dirty="0">
                <a:hlinkClick r:id="rId2"/>
              </a:rPr>
              <a:t>/</a:t>
            </a:r>
            <a:r>
              <a:rPr lang="cs-CZ" sz="1800" dirty="0" err="1">
                <a:hlinkClick r:id="rId2"/>
              </a:rPr>
              <a:t>yum</a:t>
            </a:r>
            <a:r>
              <a:rPr lang="cs-CZ" sz="1800" dirty="0">
                <a:hlinkClick r:id="rId2"/>
              </a:rPr>
              <a:t>/</a:t>
            </a:r>
            <a:r>
              <a:rPr lang="cs-CZ" sz="1800" dirty="0" err="1">
                <a:hlinkClick r:id="rId2"/>
              </a:rPr>
              <a:t>repos</a:t>
            </a:r>
            <a:r>
              <a:rPr lang="cs-CZ" sz="1800" dirty="0">
                <a:hlinkClick r:id="rId2"/>
              </a:rPr>
              <a:t>/kubernetes-el7-x86_64</a:t>
            </a:r>
            <a:endParaRPr lang="cs-CZ" sz="1800" dirty="0"/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800" i="1" dirty="0"/>
              <a:t>AWS S3 cloud storage &amp; compute arrangement (to do)</a:t>
            </a:r>
          </a:p>
          <a:p>
            <a:pPr marL="1202853" lvl="1" indent="-594000">
              <a:spcBef>
                <a:spcPts val="600"/>
              </a:spcBef>
              <a:buFont typeface="Wingdings" pitchFamily="2" charset="2"/>
              <a:buChar char="§"/>
            </a:pPr>
            <a:endParaRPr lang="cs-CZ" sz="1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91919F9-73CD-0643-9375-3D4164F5D446}"/>
              </a:ext>
            </a:extLst>
          </p:cNvPr>
          <p:cNvSpPr txBox="1"/>
          <p:nvPr/>
        </p:nvSpPr>
        <p:spPr>
          <a:xfrm>
            <a:off x="359532" y="1196752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endParaRPr lang="cs-CZ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53C41D2-C9D6-014D-8AB0-4C318770C531}"/>
              </a:ext>
            </a:extLst>
          </p:cNvPr>
          <p:cNvSpPr txBox="1"/>
          <p:nvPr/>
        </p:nvSpPr>
        <p:spPr>
          <a:xfrm>
            <a:off x="827584" y="7647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2800">
                <a:latin typeface="Arial Black"/>
                <a:cs typeface="Arial Black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Phase 2 – High Available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04B6DB-F475-994E-A94A-2C5907DF8A19}"/>
              </a:ext>
            </a:extLst>
          </p:cNvPr>
          <p:cNvSpPr/>
          <p:nvPr/>
        </p:nvSpPr>
        <p:spPr>
          <a:xfrm>
            <a:off x="2267744" y="2852936"/>
            <a:ext cx="4320480" cy="864096"/>
          </a:xfrm>
          <a:prstGeom prst="roundRect">
            <a:avLst>
              <a:gd name="adj" fmla="val 6091"/>
            </a:avLst>
          </a:prstGeom>
          <a:solidFill>
            <a:srgbClr val="92BCDF"/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309E-27A7-7B47-B258-6E286448F0C5}"/>
              </a:ext>
            </a:extLst>
          </p:cNvPr>
          <p:cNvSpPr txBox="1"/>
          <p:nvPr/>
        </p:nvSpPr>
        <p:spPr>
          <a:xfrm>
            <a:off x="2255869" y="28075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mvblog-webui</a:t>
            </a:r>
            <a:endParaRPr lang="en-US" sz="1200" b="1" dirty="0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9DB36425-292D-0D44-A837-AC2486E37539}"/>
              </a:ext>
            </a:extLst>
          </p:cNvPr>
          <p:cNvGrpSpPr/>
          <p:nvPr/>
        </p:nvGrpSpPr>
        <p:grpSpPr>
          <a:xfrm>
            <a:off x="2627784" y="3170585"/>
            <a:ext cx="720080" cy="432048"/>
            <a:chOff x="2123728" y="2204864"/>
            <a:chExt cx="720080" cy="432048"/>
          </a:xfrm>
        </p:grpSpPr>
        <p:sp>
          <p:nvSpPr>
            <p:cNvPr id="8" name="Rounded Rectangle 49">
              <a:extLst>
                <a:ext uri="{FF2B5EF4-FFF2-40B4-BE49-F238E27FC236}">
                  <a16:creationId xmlns:a16="http://schemas.microsoft.com/office/drawing/2014/main" id="{F5C4A2D8-64C9-054E-B79D-CA49DA310079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50">
              <a:extLst>
                <a:ext uri="{FF2B5EF4-FFF2-40B4-BE49-F238E27FC236}">
                  <a16:creationId xmlns:a16="http://schemas.microsoft.com/office/drawing/2014/main" id="{EF120FFB-269D-974F-BEE7-17B253A4F56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knode1</a:t>
              </a: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4D3A3FD6-A1AC-794E-8460-82A9E58E21C3}"/>
              </a:ext>
            </a:extLst>
          </p:cNvPr>
          <p:cNvGrpSpPr/>
          <p:nvPr/>
        </p:nvGrpSpPr>
        <p:grpSpPr>
          <a:xfrm>
            <a:off x="4067944" y="3170585"/>
            <a:ext cx="720080" cy="432048"/>
            <a:chOff x="2123728" y="2204864"/>
            <a:chExt cx="720080" cy="43204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52BAFCB-20A8-6446-9F3C-E546DB9C6A6E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3AF56718-BD1C-2C4C-A85F-1516193E52D6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knode2</a:t>
              </a: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82F324CE-2333-EF48-9494-88CB967AE690}"/>
              </a:ext>
            </a:extLst>
          </p:cNvPr>
          <p:cNvGrpSpPr/>
          <p:nvPr/>
        </p:nvGrpSpPr>
        <p:grpSpPr>
          <a:xfrm>
            <a:off x="5508104" y="3170585"/>
            <a:ext cx="720080" cy="432048"/>
            <a:chOff x="2123728" y="2204864"/>
            <a:chExt cx="720080" cy="432048"/>
          </a:xfrm>
        </p:grpSpPr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925279B1-BA2F-EF49-9EB0-49BFF7DA2AB0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0">
              <a:extLst>
                <a:ext uri="{FF2B5EF4-FFF2-40B4-BE49-F238E27FC236}">
                  <a16:creationId xmlns:a16="http://schemas.microsoft.com/office/drawing/2014/main" id="{9BDCA580-7D7C-DD46-A714-FDBEC1269E1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knode3</a:t>
              </a:r>
            </a:p>
          </p:txBody>
        </p:sp>
      </p:grp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12B6425-339D-B84D-BCA4-D039617C8AB2}"/>
              </a:ext>
            </a:extLst>
          </p:cNvPr>
          <p:cNvSpPr/>
          <p:nvPr/>
        </p:nvSpPr>
        <p:spPr>
          <a:xfrm>
            <a:off x="2255869" y="4266100"/>
            <a:ext cx="4320480" cy="864096"/>
          </a:xfrm>
          <a:prstGeom prst="roundRect">
            <a:avLst>
              <a:gd name="adj" fmla="val 6091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6E9C46F-2DD0-EA47-B647-4192F095E1A5}"/>
              </a:ext>
            </a:extLst>
          </p:cNvPr>
          <p:cNvSpPr txBox="1"/>
          <p:nvPr/>
        </p:nvSpPr>
        <p:spPr>
          <a:xfrm>
            <a:off x="2255869" y="4221088"/>
            <a:ext cx="130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mvblog-mysql</a:t>
            </a:r>
            <a:endParaRPr lang="en-US" sz="1200" b="1" dirty="0"/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3512AA71-D105-F140-8786-8697CD68AC71}"/>
              </a:ext>
            </a:extLst>
          </p:cNvPr>
          <p:cNvGrpSpPr/>
          <p:nvPr/>
        </p:nvGrpSpPr>
        <p:grpSpPr>
          <a:xfrm>
            <a:off x="2615909" y="4583749"/>
            <a:ext cx="720080" cy="432048"/>
            <a:chOff x="2123728" y="2204864"/>
            <a:chExt cx="720080" cy="432048"/>
          </a:xfrm>
        </p:grpSpPr>
        <p:sp>
          <p:nvSpPr>
            <p:cNvPr id="25" name="Rounded Rectangle 49">
              <a:extLst>
                <a:ext uri="{FF2B5EF4-FFF2-40B4-BE49-F238E27FC236}">
                  <a16:creationId xmlns:a16="http://schemas.microsoft.com/office/drawing/2014/main" id="{EF609BCB-ADAE-0E4A-890C-798B39120698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65675BAF-404D-3F4E-8843-5DE0B0A5860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 knode1</a:t>
              </a:r>
              <a:endParaRPr lang="en-US" sz="1200" dirty="0"/>
            </a:p>
          </p:txBody>
        </p:sp>
      </p:grpSp>
      <p:sp>
        <p:nvSpPr>
          <p:cNvPr id="28" name="Rounded Rectangle 49">
            <a:extLst>
              <a:ext uri="{FF2B5EF4-FFF2-40B4-BE49-F238E27FC236}">
                <a16:creationId xmlns:a16="http://schemas.microsoft.com/office/drawing/2014/main" id="{AE8346AC-6C21-BD49-9AAE-184AF83F3CD2}"/>
              </a:ext>
            </a:extLst>
          </p:cNvPr>
          <p:cNvSpPr/>
          <p:nvPr/>
        </p:nvSpPr>
        <p:spPr>
          <a:xfrm>
            <a:off x="4056068" y="4583749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B7D2FBB0-F499-CA43-B69D-D7BA39176C40}"/>
              </a:ext>
            </a:extLst>
          </p:cNvPr>
          <p:cNvSpPr txBox="1"/>
          <p:nvPr/>
        </p:nvSpPr>
        <p:spPr>
          <a:xfrm>
            <a:off x="4056068" y="4637173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knode2</a:t>
            </a: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845C1A72-ABB0-304A-BCD4-27EBD7DF74EE}"/>
              </a:ext>
            </a:extLst>
          </p:cNvPr>
          <p:cNvSpPr/>
          <p:nvPr/>
        </p:nvSpPr>
        <p:spPr>
          <a:xfrm>
            <a:off x="5433606" y="4571873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123F48A6-DC9F-9144-BA6E-995ADCCBA873}"/>
              </a:ext>
            </a:extLst>
          </p:cNvPr>
          <p:cNvSpPr txBox="1"/>
          <p:nvPr/>
        </p:nvSpPr>
        <p:spPr>
          <a:xfrm>
            <a:off x="5433606" y="4625297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knode3</a:t>
            </a:r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A62E0065-3DF2-E445-9E87-24C934A5A2EA}"/>
              </a:ext>
            </a:extLst>
          </p:cNvPr>
          <p:cNvGrpSpPr/>
          <p:nvPr/>
        </p:nvGrpSpPr>
        <p:grpSpPr>
          <a:xfrm>
            <a:off x="3840045" y="5715387"/>
            <a:ext cx="1140253" cy="881965"/>
            <a:chOff x="4937977" y="5528245"/>
            <a:chExt cx="1140253" cy="881965"/>
          </a:xfrm>
        </p:grpSpPr>
        <p:sp>
          <p:nvSpPr>
            <p:cNvPr id="48" name="Zaoblený obdélník 47">
              <a:extLst>
                <a:ext uri="{FF2B5EF4-FFF2-40B4-BE49-F238E27FC236}">
                  <a16:creationId xmlns:a16="http://schemas.microsoft.com/office/drawing/2014/main" id="{71FF6C3C-5EE4-DC48-B91D-2740A7963A2C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69">
              <a:extLst>
                <a:ext uri="{FF2B5EF4-FFF2-40B4-BE49-F238E27FC236}">
                  <a16:creationId xmlns:a16="http://schemas.microsoft.com/office/drawing/2014/main" id="{95F7D934-2363-8049-9FC8-577C898F1F25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44" name="Oval 70">
                <a:extLst>
                  <a:ext uri="{FF2B5EF4-FFF2-40B4-BE49-F238E27FC236}">
                    <a16:creationId xmlns:a16="http://schemas.microsoft.com/office/drawing/2014/main" id="{CAA8328C-0126-0E46-A379-281A5010DABE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71">
                <a:extLst>
                  <a:ext uri="{FF2B5EF4-FFF2-40B4-BE49-F238E27FC236}">
                    <a16:creationId xmlns:a16="http://schemas.microsoft.com/office/drawing/2014/main" id="{981E1792-3D3C-0049-9FC8-5FB1083B3184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66">
              <a:extLst>
                <a:ext uri="{FF2B5EF4-FFF2-40B4-BE49-F238E27FC236}">
                  <a16:creationId xmlns:a16="http://schemas.microsoft.com/office/drawing/2014/main" id="{C3894437-B494-1D43-802C-CDA1508AB447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42" name="Oval 67">
                <a:extLst>
                  <a:ext uri="{FF2B5EF4-FFF2-40B4-BE49-F238E27FC236}">
                    <a16:creationId xmlns:a16="http://schemas.microsoft.com/office/drawing/2014/main" id="{7C41078C-389D-8B48-8029-3195F63FB4D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68">
                <a:extLst>
                  <a:ext uri="{FF2B5EF4-FFF2-40B4-BE49-F238E27FC236}">
                    <a16:creationId xmlns:a16="http://schemas.microsoft.com/office/drawing/2014/main" id="{8105FC61-1A9B-1D48-A3ED-711FCCC4CEF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63">
              <a:extLst>
                <a:ext uri="{FF2B5EF4-FFF2-40B4-BE49-F238E27FC236}">
                  <a16:creationId xmlns:a16="http://schemas.microsoft.com/office/drawing/2014/main" id="{0329F44F-0B9F-154E-857B-C7315DB1675A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40" name="Oval 64">
                <a:extLst>
                  <a:ext uri="{FF2B5EF4-FFF2-40B4-BE49-F238E27FC236}">
                    <a16:creationId xmlns:a16="http://schemas.microsoft.com/office/drawing/2014/main" id="{15A999FD-266A-0F49-AB38-A7FB9BBE6461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5">
                <a:extLst>
                  <a:ext uri="{FF2B5EF4-FFF2-40B4-BE49-F238E27FC236}">
                    <a16:creationId xmlns:a16="http://schemas.microsoft.com/office/drawing/2014/main" id="{92C5E805-23A8-304B-ADDC-0641284770B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5A0C8739-6CE2-1A47-8417-323A2137E83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2818743D-6657-F945-8381-29D4B869F088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61">
                <a:extLst>
                  <a:ext uri="{FF2B5EF4-FFF2-40B4-BE49-F238E27FC236}">
                    <a16:creationId xmlns:a16="http://schemas.microsoft.com/office/drawing/2014/main" id="{25EC1AC7-A536-7B41-9F70-22640C2E4EE7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B6F65147-5878-1A4D-B7F5-75E8A329BE98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1</a:t>
              </a:r>
            </a:p>
          </p:txBody>
        </p:sp>
      </p:grpSp>
      <p:cxnSp>
        <p:nvCxnSpPr>
          <p:cNvPr id="53" name="Přímá spojovací šipka 52">
            <a:extLst>
              <a:ext uri="{FF2B5EF4-FFF2-40B4-BE49-F238E27FC236}">
                <a16:creationId xmlns:a16="http://schemas.microsoft.com/office/drawing/2014/main" id="{603ED564-8D65-8C4C-8E7D-1F24C3DA172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2987825" y="4193002"/>
            <a:ext cx="1402910" cy="37887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Skupina 56">
            <a:extLst>
              <a:ext uri="{FF2B5EF4-FFF2-40B4-BE49-F238E27FC236}">
                <a16:creationId xmlns:a16="http://schemas.microsoft.com/office/drawing/2014/main" id="{8EC6A9BE-EDD1-334D-B38F-79382D294C78}"/>
              </a:ext>
            </a:extLst>
          </p:cNvPr>
          <p:cNvGrpSpPr/>
          <p:nvPr/>
        </p:nvGrpSpPr>
        <p:grpSpPr>
          <a:xfrm>
            <a:off x="3347864" y="3717031"/>
            <a:ext cx="2085742" cy="475971"/>
            <a:chOff x="3347864" y="3861047"/>
            <a:chExt cx="2085742" cy="475971"/>
          </a:xfrm>
        </p:grpSpPr>
        <p:sp>
          <p:nvSpPr>
            <p:cNvPr id="54" name="Šipka dolů 53">
              <a:extLst>
                <a:ext uri="{FF2B5EF4-FFF2-40B4-BE49-F238E27FC236}">
                  <a16:creationId xmlns:a16="http://schemas.microsoft.com/office/drawing/2014/main" id="{A52C3FF6-AFA4-7048-8227-6649252B21E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TextBox 5">
              <a:extLst>
                <a:ext uri="{FF2B5EF4-FFF2-40B4-BE49-F238E27FC236}">
                  <a16:creationId xmlns:a16="http://schemas.microsoft.com/office/drawing/2014/main" id="{D7F3C3A8-0360-A54C-8468-050A1F642E4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</a:t>
              </a:r>
              <a:r>
                <a:rPr lang="en-US" sz="1200" b="1" dirty="0"/>
                <a:t> service</a:t>
              </a:r>
            </a:p>
          </p:txBody>
        </p:sp>
      </p:grpSp>
      <p:grpSp>
        <p:nvGrpSpPr>
          <p:cNvPr id="58" name="Skupina 57">
            <a:extLst>
              <a:ext uri="{FF2B5EF4-FFF2-40B4-BE49-F238E27FC236}">
                <a16:creationId xmlns:a16="http://schemas.microsoft.com/office/drawing/2014/main" id="{F19E3CFE-40C7-8842-8D23-84861A8F3260}"/>
              </a:ext>
            </a:extLst>
          </p:cNvPr>
          <p:cNvGrpSpPr/>
          <p:nvPr/>
        </p:nvGrpSpPr>
        <p:grpSpPr>
          <a:xfrm>
            <a:off x="3347864" y="2351369"/>
            <a:ext cx="2085742" cy="475971"/>
            <a:chOff x="3347864" y="3861047"/>
            <a:chExt cx="2085742" cy="475971"/>
          </a:xfrm>
        </p:grpSpPr>
        <p:sp>
          <p:nvSpPr>
            <p:cNvPr id="59" name="Šipka dolů 58">
              <a:extLst>
                <a:ext uri="{FF2B5EF4-FFF2-40B4-BE49-F238E27FC236}">
                  <a16:creationId xmlns:a16="http://schemas.microsoft.com/office/drawing/2014/main" id="{7B391934-01C4-704F-994C-60695546F76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TextBox 5">
              <a:extLst>
                <a:ext uri="{FF2B5EF4-FFF2-40B4-BE49-F238E27FC236}">
                  <a16:creationId xmlns:a16="http://schemas.microsoft.com/office/drawing/2014/main" id="{98C03775-77FF-8249-97CB-D95822996BF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mvblog</a:t>
              </a:r>
              <a:r>
                <a:rPr lang="en-US" sz="1200" b="1" dirty="0"/>
                <a:t> service</a:t>
              </a:r>
            </a:p>
          </p:txBody>
        </p:sp>
      </p:grpSp>
      <p:cxnSp>
        <p:nvCxnSpPr>
          <p:cNvPr id="61" name="Přímá spojovací šipka 60">
            <a:extLst>
              <a:ext uri="{FF2B5EF4-FFF2-40B4-BE49-F238E27FC236}">
                <a16:creationId xmlns:a16="http://schemas.microsoft.com/office/drawing/2014/main" id="{343F6548-3C5A-6146-A8BC-070B845EB88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2926447" y="2827340"/>
            <a:ext cx="1464288" cy="343370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šipka 63">
            <a:extLst>
              <a:ext uri="{FF2B5EF4-FFF2-40B4-BE49-F238E27FC236}">
                <a16:creationId xmlns:a16="http://schemas.microsoft.com/office/drawing/2014/main" id="{A60DB3E0-D697-1644-A086-93FDE28B9B4A}"/>
              </a:ext>
            </a:extLst>
          </p:cNvPr>
          <p:cNvCxnSpPr>
            <a:cxnSpLocks/>
            <a:stCxn id="59" idx="2"/>
            <a:endCxn id="20" idx="0"/>
          </p:cNvCxnSpPr>
          <p:nvPr/>
        </p:nvCxnSpPr>
        <p:spPr>
          <a:xfrm>
            <a:off x="4390735" y="2827340"/>
            <a:ext cx="1477409" cy="34324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ovací šipka 68">
            <a:extLst>
              <a:ext uri="{FF2B5EF4-FFF2-40B4-BE49-F238E27FC236}">
                <a16:creationId xmlns:a16="http://schemas.microsoft.com/office/drawing/2014/main" id="{8D6526BA-435D-E14A-83AE-9508E424F40F}"/>
              </a:ext>
            </a:extLst>
          </p:cNvPr>
          <p:cNvCxnSpPr>
            <a:cxnSpLocks/>
            <a:stCxn id="59" idx="2"/>
            <a:endCxn id="17" idx="0"/>
          </p:cNvCxnSpPr>
          <p:nvPr/>
        </p:nvCxnSpPr>
        <p:spPr>
          <a:xfrm>
            <a:off x="4390735" y="2827340"/>
            <a:ext cx="37249" cy="34324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aoblený obdélník 74">
            <a:extLst>
              <a:ext uri="{FF2B5EF4-FFF2-40B4-BE49-F238E27FC236}">
                <a16:creationId xmlns:a16="http://schemas.microsoft.com/office/drawing/2014/main" id="{1E29D6C7-51F4-6549-9858-3DA687828FCA}"/>
              </a:ext>
            </a:extLst>
          </p:cNvPr>
          <p:cNvSpPr/>
          <p:nvPr/>
        </p:nvSpPr>
        <p:spPr>
          <a:xfrm>
            <a:off x="1907704" y="2276872"/>
            <a:ext cx="4980427" cy="3327853"/>
          </a:xfrm>
          <a:prstGeom prst="roundRect">
            <a:avLst>
              <a:gd name="adj" fmla="val 742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Přímá spojovací šipka 76">
            <a:extLst>
              <a:ext uri="{FF2B5EF4-FFF2-40B4-BE49-F238E27FC236}">
                <a16:creationId xmlns:a16="http://schemas.microsoft.com/office/drawing/2014/main" id="{491BB016-2319-234E-AE58-ED27948C51F6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2987825" y="5015797"/>
            <a:ext cx="1427670" cy="699590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>
            <a:extLst>
              <a:ext uri="{FF2B5EF4-FFF2-40B4-BE49-F238E27FC236}">
                <a16:creationId xmlns:a16="http://schemas.microsoft.com/office/drawing/2014/main" id="{1F1BED84-E10D-7A46-A614-680E2964B4EC}"/>
              </a:ext>
            </a:extLst>
          </p:cNvPr>
          <p:cNvCxnSpPr>
            <a:cxnSpLocks/>
            <a:stCxn id="49" idx="0"/>
            <a:endCxn id="28" idx="2"/>
          </p:cNvCxnSpPr>
          <p:nvPr/>
        </p:nvCxnSpPr>
        <p:spPr>
          <a:xfrm flipV="1">
            <a:off x="4415495" y="5015797"/>
            <a:ext cx="36618" cy="69959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šipka 81">
            <a:extLst>
              <a:ext uri="{FF2B5EF4-FFF2-40B4-BE49-F238E27FC236}">
                <a16:creationId xmlns:a16="http://schemas.microsoft.com/office/drawing/2014/main" id="{126692DD-1E8B-7048-98A4-2EDB008F1219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4415495" y="5003923"/>
            <a:ext cx="1437906" cy="711464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aoblený obdélník 83">
            <a:extLst>
              <a:ext uri="{FF2B5EF4-FFF2-40B4-BE49-F238E27FC236}">
                <a16:creationId xmlns:a16="http://schemas.microsoft.com/office/drawing/2014/main" id="{E91420CB-46E1-A340-BC78-5284A80032C2}"/>
              </a:ext>
            </a:extLst>
          </p:cNvPr>
          <p:cNvSpPr/>
          <p:nvPr/>
        </p:nvSpPr>
        <p:spPr>
          <a:xfrm>
            <a:off x="4067944" y="5202204"/>
            <a:ext cx="2508405" cy="315028"/>
          </a:xfrm>
          <a:prstGeom prst="roundRect">
            <a:avLst>
              <a:gd name="adj" fmla="val 50000"/>
            </a:avLst>
          </a:prstGeom>
          <a:solidFill>
            <a:srgbClr val="DFC7DD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Robin disk/volume reattachment</a:t>
            </a:r>
          </a:p>
        </p:txBody>
      </p: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EB98FD86-AB43-9046-B60B-3DCADBA86C83}"/>
              </a:ext>
            </a:extLst>
          </p:cNvPr>
          <p:cNvSpPr txBox="1"/>
          <p:nvPr/>
        </p:nvSpPr>
        <p:spPr>
          <a:xfrm>
            <a:off x="1957016" y="2302934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Kubernetes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857EB65-DEF4-A64A-8F70-C08306D72642}"/>
              </a:ext>
            </a:extLst>
          </p:cNvPr>
          <p:cNvSpPr txBox="1"/>
          <p:nvPr/>
        </p:nvSpPr>
        <p:spPr>
          <a:xfrm>
            <a:off x="683568" y="1379926"/>
            <a:ext cx="84249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/>
              <a:t>Robin volume provisioning, moving</a:t>
            </a:r>
          </a:p>
          <a:p>
            <a:pPr marL="914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600" dirty="0"/>
              <a:t>database pod works on one node only, it is reattached in case of failure</a:t>
            </a:r>
          </a:p>
        </p:txBody>
      </p:sp>
      <p:cxnSp>
        <p:nvCxnSpPr>
          <p:cNvPr id="88" name="Přímá spojovací šipka 87">
            <a:extLst>
              <a:ext uri="{FF2B5EF4-FFF2-40B4-BE49-F238E27FC236}">
                <a16:creationId xmlns:a16="http://schemas.microsoft.com/office/drawing/2014/main" id="{B74AB315-F311-C94A-B63C-694011D2C5B9}"/>
              </a:ext>
            </a:extLst>
          </p:cNvPr>
          <p:cNvCxnSpPr>
            <a:cxnSpLocks/>
            <a:stCxn id="22" idx="0"/>
            <a:endCxn id="28" idx="0"/>
          </p:cNvCxnSpPr>
          <p:nvPr/>
        </p:nvCxnSpPr>
        <p:spPr>
          <a:xfrm>
            <a:off x="4416109" y="4266100"/>
            <a:ext cx="36004" cy="317649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ovací šipka 90">
            <a:extLst>
              <a:ext uri="{FF2B5EF4-FFF2-40B4-BE49-F238E27FC236}">
                <a16:creationId xmlns:a16="http://schemas.microsoft.com/office/drawing/2014/main" id="{30C033DA-BA9C-0846-AB74-B75355CE001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390735" y="4193002"/>
            <a:ext cx="1477409" cy="378871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6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E327D691-E072-824D-B328-63BDC20CD3FD}"/>
              </a:ext>
            </a:extLst>
          </p:cNvPr>
          <p:cNvCxnSpPr>
            <a:cxnSpLocks/>
          </p:cNvCxnSpPr>
          <p:nvPr/>
        </p:nvCxnSpPr>
        <p:spPr>
          <a:xfrm>
            <a:off x="5298017" y="2276872"/>
            <a:ext cx="0" cy="3327853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2">
            <a:extLst>
              <a:ext uri="{FF2B5EF4-FFF2-40B4-BE49-F238E27FC236}">
                <a16:creationId xmlns:a16="http://schemas.microsoft.com/office/drawing/2014/main" id="{853C41D2-C9D6-014D-8AB0-4C318770C531}"/>
              </a:ext>
            </a:extLst>
          </p:cNvPr>
          <p:cNvSpPr txBox="1"/>
          <p:nvPr/>
        </p:nvSpPr>
        <p:spPr>
          <a:xfrm>
            <a:off x="827584" y="7647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2800">
                <a:latin typeface="Arial Black"/>
                <a:cs typeface="Arial Black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Phase 3 – High Available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04B6DB-F475-994E-A94A-2C5907DF8A19}"/>
              </a:ext>
            </a:extLst>
          </p:cNvPr>
          <p:cNvSpPr/>
          <p:nvPr/>
        </p:nvSpPr>
        <p:spPr>
          <a:xfrm>
            <a:off x="2267744" y="2852936"/>
            <a:ext cx="4320480" cy="864096"/>
          </a:xfrm>
          <a:prstGeom prst="roundRect">
            <a:avLst>
              <a:gd name="adj" fmla="val 6091"/>
            </a:avLst>
          </a:prstGeom>
          <a:solidFill>
            <a:srgbClr val="92BCDF"/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309E-27A7-7B47-B258-6E286448F0C5}"/>
              </a:ext>
            </a:extLst>
          </p:cNvPr>
          <p:cNvSpPr txBox="1"/>
          <p:nvPr/>
        </p:nvSpPr>
        <p:spPr>
          <a:xfrm>
            <a:off x="2255869" y="28075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mvblog-webui</a:t>
            </a:r>
            <a:endParaRPr lang="en-US" sz="1200" b="1" dirty="0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9DB36425-292D-0D44-A837-AC2486E37539}"/>
              </a:ext>
            </a:extLst>
          </p:cNvPr>
          <p:cNvGrpSpPr/>
          <p:nvPr/>
        </p:nvGrpSpPr>
        <p:grpSpPr>
          <a:xfrm>
            <a:off x="2627784" y="3170585"/>
            <a:ext cx="720080" cy="432048"/>
            <a:chOff x="2123728" y="2204864"/>
            <a:chExt cx="720080" cy="432048"/>
          </a:xfrm>
        </p:grpSpPr>
        <p:sp>
          <p:nvSpPr>
            <p:cNvPr id="8" name="Rounded Rectangle 49">
              <a:extLst>
                <a:ext uri="{FF2B5EF4-FFF2-40B4-BE49-F238E27FC236}">
                  <a16:creationId xmlns:a16="http://schemas.microsoft.com/office/drawing/2014/main" id="{F5C4A2D8-64C9-054E-B79D-CA49DA310079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50">
              <a:extLst>
                <a:ext uri="{FF2B5EF4-FFF2-40B4-BE49-F238E27FC236}">
                  <a16:creationId xmlns:a16="http://schemas.microsoft.com/office/drawing/2014/main" id="{EF120FFB-269D-974F-BEE7-17B253A4F56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knode1</a:t>
              </a: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4D3A3FD6-A1AC-794E-8460-82A9E58E21C3}"/>
              </a:ext>
            </a:extLst>
          </p:cNvPr>
          <p:cNvGrpSpPr/>
          <p:nvPr/>
        </p:nvGrpSpPr>
        <p:grpSpPr>
          <a:xfrm>
            <a:off x="4067944" y="3170585"/>
            <a:ext cx="720080" cy="432048"/>
            <a:chOff x="2123728" y="2204864"/>
            <a:chExt cx="720080" cy="43204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52BAFCB-20A8-6446-9F3C-E546DB9C6A6E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3AF56718-BD1C-2C4C-A85F-1516193E52D6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knode2</a:t>
              </a: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82F324CE-2333-EF48-9494-88CB967AE690}"/>
              </a:ext>
            </a:extLst>
          </p:cNvPr>
          <p:cNvGrpSpPr/>
          <p:nvPr/>
        </p:nvGrpSpPr>
        <p:grpSpPr>
          <a:xfrm>
            <a:off x="5508104" y="3170585"/>
            <a:ext cx="720080" cy="432048"/>
            <a:chOff x="2123728" y="2204864"/>
            <a:chExt cx="720080" cy="432048"/>
          </a:xfrm>
        </p:grpSpPr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925279B1-BA2F-EF49-9EB0-49BFF7DA2AB0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0">
              <a:extLst>
                <a:ext uri="{FF2B5EF4-FFF2-40B4-BE49-F238E27FC236}">
                  <a16:creationId xmlns:a16="http://schemas.microsoft.com/office/drawing/2014/main" id="{9BDCA580-7D7C-DD46-A714-FDBEC1269E1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knode3</a:t>
              </a:r>
            </a:p>
          </p:txBody>
        </p:sp>
      </p:grp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12B6425-339D-B84D-BCA4-D039617C8AB2}"/>
              </a:ext>
            </a:extLst>
          </p:cNvPr>
          <p:cNvSpPr/>
          <p:nvPr/>
        </p:nvSpPr>
        <p:spPr>
          <a:xfrm>
            <a:off x="2255869" y="4266100"/>
            <a:ext cx="4320480" cy="864096"/>
          </a:xfrm>
          <a:prstGeom prst="roundRect">
            <a:avLst>
              <a:gd name="adj" fmla="val 6091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6E9C46F-2DD0-EA47-B647-4192F095E1A5}"/>
              </a:ext>
            </a:extLst>
          </p:cNvPr>
          <p:cNvSpPr txBox="1"/>
          <p:nvPr/>
        </p:nvSpPr>
        <p:spPr>
          <a:xfrm>
            <a:off x="2255869" y="4221088"/>
            <a:ext cx="130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mvblog-mysql</a:t>
            </a:r>
            <a:endParaRPr lang="en-US" sz="1200" b="1" dirty="0"/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3512AA71-D105-F140-8786-8697CD68AC71}"/>
              </a:ext>
            </a:extLst>
          </p:cNvPr>
          <p:cNvGrpSpPr/>
          <p:nvPr/>
        </p:nvGrpSpPr>
        <p:grpSpPr>
          <a:xfrm>
            <a:off x="2615909" y="4583749"/>
            <a:ext cx="720080" cy="432048"/>
            <a:chOff x="2123728" y="2204864"/>
            <a:chExt cx="720080" cy="432048"/>
          </a:xfrm>
        </p:grpSpPr>
        <p:sp>
          <p:nvSpPr>
            <p:cNvPr id="25" name="Rounded Rectangle 49">
              <a:extLst>
                <a:ext uri="{FF2B5EF4-FFF2-40B4-BE49-F238E27FC236}">
                  <a16:creationId xmlns:a16="http://schemas.microsoft.com/office/drawing/2014/main" id="{EF609BCB-ADAE-0E4A-890C-798B39120698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65675BAF-404D-3F4E-8843-5DE0B0A5860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 knode1</a:t>
              </a:r>
              <a:endParaRPr lang="en-US" sz="1200" dirty="0"/>
            </a:p>
          </p:txBody>
        </p:sp>
      </p:grpSp>
      <p:sp>
        <p:nvSpPr>
          <p:cNvPr id="28" name="Rounded Rectangle 49">
            <a:extLst>
              <a:ext uri="{FF2B5EF4-FFF2-40B4-BE49-F238E27FC236}">
                <a16:creationId xmlns:a16="http://schemas.microsoft.com/office/drawing/2014/main" id="{AE8346AC-6C21-BD49-9AAE-184AF83F3CD2}"/>
              </a:ext>
            </a:extLst>
          </p:cNvPr>
          <p:cNvSpPr/>
          <p:nvPr/>
        </p:nvSpPr>
        <p:spPr>
          <a:xfrm>
            <a:off x="4056068" y="4583749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B7D2FBB0-F499-CA43-B69D-D7BA39176C40}"/>
              </a:ext>
            </a:extLst>
          </p:cNvPr>
          <p:cNvSpPr txBox="1"/>
          <p:nvPr/>
        </p:nvSpPr>
        <p:spPr>
          <a:xfrm>
            <a:off x="4056068" y="4637173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knode2</a:t>
            </a: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845C1A72-ABB0-304A-BCD4-27EBD7DF74EE}"/>
              </a:ext>
            </a:extLst>
          </p:cNvPr>
          <p:cNvSpPr/>
          <p:nvPr/>
        </p:nvSpPr>
        <p:spPr>
          <a:xfrm>
            <a:off x="5433606" y="4571873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123F48A6-DC9F-9144-BA6E-995ADCCBA873}"/>
              </a:ext>
            </a:extLst>
          </p:cNvPr>
          <p:cNvSpPr txBox="1"/>
          <p:nvPr/>
        </p:nvSpPr>
        <p:spPr>
          <a:xfrm>
            <a:off x="5433606" y="4625297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knode3</a:t>
            </a:r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A62E0065-3DF2-E445-9E87-24C934A5A2EA}"/>
              </a:ext>
            </a:extLst>
          </p:cNvPr>
          <p:cNvGrpSpPr/>
          <p:nvPr/>
        </p:nvGrpSpPr>
        <p:grpSpPr>
          <a:xfrm>
            <a:off x="3090575" y="5726289"/>
            <a:ext cx="1140253" cy="881965"/>
            <a:chOff x="4937977" y="5528245"/>
            <a:chExt cx="1140253" cy="881965"/>
          </a:xfrm>
        </p:grpSpPr>
        <p:sp>
          <p:nvSpPr>
            <p:cNvPr id="48" name="Zaoblený obdélník 47">
              <a:extLst>
                <a:ext uri="{FF2B5EF4-FFF2-40B4-BE49-F238E27FC236}">
                  <a16:creationId xmlns:a16="http://schemas.microsoft.com/office/drawing/2014/main" id="{71FF6C3C-5EE4-DC48-B91D-2740A7963A2C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69">
              <a:extLst>
                <a:ext uri="{FF2B5EF4-FFF2-40B4-BE49-F238E27FC236}">
                  <a16:creationId xmlns:a16="http://schemas.microsoft.com/office/drawing/2014/main" id="{95F7D934-2363-8049-9FC8-577C898F1F25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44" name="Oval 70">
                <a:extLst>
                  <a:ext uri="{FF2B5EF4-FFF2-40B4-BE49-F238E27FC236}">
                    <a16:creationId xmlns:a16="http://schemas.microsoft.com/office/drawing/2014/main" id="{CAA8328C-0126-0E46-A379-281A5010DABE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71">
                <a:extLst>
                  <a:ext uri="{FF2B5EF4-FFF2-40B4-BE49-F238E27FC236}">
                    <a16:creationId xmlns:a16="http://schemas.microsoft.com/office/drawing/2014/main" id="{981E1792-3D3C-0049-9FC8-5FB1083B3184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66">
              <a:extLst>
                <a:ext uri="{FF2B5EF4-FFF2-40B4-BE49-F238E27FC236}">
                  <a16:creationId xmlns:a16="http://schemas.microsoft.com/office/drawing/2014/main" id="{C3894437-B494-1D43-802C-CDA1508AB447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42" name="Oval 67">
                <a:extLst>
                  <a:ext uri="{FF2B5EF4-FFF2-40B4-BE49-F238E27FC236}">
                    <a16:creationId xmlns:a16="http://schemas.microsoft.com/office/drawing/2014/main" id="{7C41078C-389D-8B48-8029-3195F63FB4D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68">
                <a:extLst>
                  <a:ext uri="{FF2B5EF4-FFF2-40B4-BE49-F238E27FC236}">
                    <a16:creationId xmlns:a16="http://schemas.microsoft.com/office/drawing/2014/main" id="{8105FC61-1A9B-1D48-A3ED-711FCCC4CEF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63">
              <a:extLst>
                <a:ext uri="{FF2B5EF4-FFF2-40B4-BE49-F238E27FC236}">
                  <a16:creationId xmlns:a16="http://schemas.microsoft.com/office/drawing/2014/main" id="{0329F44F-0B9F-154E-857B-C7315DB1675A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40" name="Oval 64">
                <a:extLst>
                  <a:ext uri="{FF2B5EF4-FFF2-40B4-BE49-F238E27FC236}">
                    <a16:creationId xmlns:a16="http://schemas.microsoft.com/office/drawing/2014/main" id="{15A999FD-266A-0F49-AB38-A7FB9BBE6461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5">
                <a:extLst>
                  <a:ext uri="{FF2B5EF4-FFF2-40B4-BE49-F238E27FC236}">
                    <a16:creationId xmlns:a16="http://schemas.microsoft.com/office/drawing/2014/main" id="{92C5E805-23A8-304B-ADDC-0641284770B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5A0C8739-6CE2-1A47-8417-323A2137E83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2818743D-6657-F945-8381-29D4B869F088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61">
                <a:extLst>
                  <a:ext uri="{FF2B5EF4-FFF2-40B4-BE49-F238E27FC236}">
                    <a16:creationId xmlns:a16="http://schemas.microsoft.com/office/drawing/2014/main" id="{25EC1AC7-A536-7B41-9F70-22640C2E4EE7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B6F65147-5878-1A4D-B7F5-75E8A329BE98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1</a:t>
              </a:r>
            </a:p>
          </p:txBody>
        </p:sp>
      </p:grpSp>
      <p:cxnSp>
        <p:nvCxnSpPr>
          <p:cNvPr id="53" name="Přímá spojovací šipka 52">
            <a:extLst>
              <a:ext uri="{FF2B5EF4-FFF2-40B4-BE49-F238E27FC236}">
                <a16:creationId xmlns:a16="http://schemas.microsoft.com/office/drawing/2014/main" id="{603ED564-8D65-8C4C-8E7D-1F24C3DA172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2987825" y="4193002"/>
            <a:ext cx="1402910" cy="37887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Skupina 56">
            <a:extLst>
              <a:ext uri="{FF2B5EF4-FFF2-40B4-BE49-F238E27FC236}">
                <a16:creationId xmlns:a16="http://schemas.microsoft.com/office/drawing/2014/main" id="{8EC6A9BE-EDD1-334D-B38F-79382D294C78}"/>
              </a:ext>
            </a:extLst>
          </p:cNvPr>
          <p:cNvGrpSpPr/>
          <p:nvPr/>
        </p:nvGrpSpPr>
        <p:grpSpPr>
          <a:xfrm>
            <a:off x="3347864" y="3717031"/>
            <a:ext cx="2085742" cy="475971"/>
            <a:chOff x="3347864" y="3861047"/>
            <a:chExt cx="2085742" cy="475971"/>
          </a:xfrm>
        </p:grpSpPr>
        <p:sp>
          <p:nvSpPr>
            <p:cNvPr id="54" name="Šipka dolů 53">
              <a:extLst>
                <a:ext uri="{FF2B5EF4-FFF2-40B4-BE49-F238E27FC236}">
                  <a16:creationId xmlns:a16="http://schemas.microsoft.com/office/drawing/2014/main" id="{A52C3FF6-AFA4-7048-8227-6649252B21E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TextBox 5">
              <a:extLst>
                <a:ext uri="{FF2B5EF4-FFF2-40B4-BE49-F238E27FC236}">
                  <a16:creationId xmlns:a16="http://schemas.microsoft.com/office/drawing/2014/main" id="{D7F3C3A8-0360-A54C-8468-050A1F642E4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</a:t>
              </a:r>
              <a:r>
                <a:rPr lang="en-US" sz="1200" b="1" dirty="0"/>
                <a:t> service</a:t>
              </a:r>
            </a:p>
          </p:txBody>
        </p:sp>
      </p:grpSp>
      <p:grpSp>
        <p:nvGrpSpPr>
          <p:cNvPr id="58" name="Skupina 57">
            <a:extLst>
              <a:ext uri="{FF2B5EF4-FFF2-40B4-BE49-F238E27FC236}">
                <a16:creationId xmlns:a16="http://schemas.microsoft.com/office/drawing/2014/main" id="{F19E3CFE-40C7-8842-8D23-84861A8F3260}"/>
              </a:ext>
            </a:extLst>
          </p:cNvPr>
          <p:cNvGrpSpPr/>
          <p:nvPr/>
        </p:nvGrpSpPr>
        <p:grpSpPr>
          <a:xfrm>
            <a:off x="3347864" y="2351369"/>
            <a:ext cx="2085742" cy="475971"/>
            <a:chOff x="3347864" y="3861047"/>
            <a:chExt cx="2085742" cy="475971"/>
          </a:xfrm>
        </p:grpSpPr>
        <p:sp>
          <p:nvSpPr>
            <p:cNvPr id="59" name="Šipka dolů 58">
              <a:extLst>
                <a:ext uri="{FF2B5EF4-FFF2-40B4-BE49-F238E27FC236}">
                  <a16:creationId xmlns:a16="http://schemas.microsoft.com/office/drawing/2014/main" id="{7B391934-01C4-704F-994C-60695546F76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TextBox 5">
              <a:extLst>
                <a:ext uri="{FF2B5EF4-FFF2-40B4-BE49-F238E27FC236}">
                  <a16:creationId xmlns:a16="http://schemas.microsoft.com/office/drawing/2014/main" id="{98C03775-77FF-8249-97CB-D95822996BF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mvblog</a:t>
              </a:r>
              <a:r>
                <a:rPr lang="en-US" sz="1200" b="1" dirty="0"/>
                <a:t> service</a:t>
              </a:r>
            </a:p>
          </p:txBody>
        </p:sp>
      </p:grpSp>
      <p:cxnSp>
        <p:nvCxnSpPr>
          <p:cNvPr id="61" name="Přímá spojovací šipka 60">
            <a:extLst>
              <a:ext uri="{FF2B5EF4-FFF2-40B4-BE49-F238E27FC236}">
                <a16:creationId xmlns:a16="http://schemas.microsoft.com/office/drawing/2014/main" id="{343F6548-3C5A-6146-A8BC-070B845EB88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2926447" y="2827340"/>
            <a:ext cx="1464288" cy="343370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šipka 63">
            <a:extLst>
              <a:ext uri="{FF2B5EF4-FFF2-40B4-BE49-F238E27FC236}">
                <a16:creationId xmlns:a16="http://schemas.microsoft.com/office/drawing/2014/main" id="{A60DB3E0-D697-1644-A086-93FDE28B9B4A}"/>
              </a:ext>
            </a:extLst>
          </p:cNvPr>
          <p:cNvCxnSpPr>
            <a:cxnSpLocks/>
            <a:stCxn id="59" idx="2"/>
            <a:endCxn id="20" idx="0"/>
          </p:cNvCxnSpPr>
          <p:nvPr/>
        </p:nvCxnSpPr>
        <p:spPr>
          <a:xfrm>
            <a:off x="4390735" y="2827340"/>
            <a:ext cx="1477409" cy="34324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ovací šipka 68">
            <a:extLst>
              <a:ext uri="{FF2B5EF4-FFF2-40B4-BE49-F238E27FC236}">
                <a16:creationId xmlns:a16="http://schemas.microsoft.com/office/drawing/2014/main" id="{8D6526BA-435D-E14A-83AE-9508E424F40F}"/>
              </a:ext>
            </a:extLst>
          </p:cNvPr>
          <p:cNvCxnSpPr>
            <a:cxnSpLocks/>
            <a:stCxn id="59" idx="2"/>
            <a:endCxn id="17" idx="0"/>
          </p:cNvCxnSpPr>
          <p:nvPr/>
        </p:nvCxnSpPr>
        <p:spPr>
          <a:xfrm>
            <a:off x="4390735" y="2827340"/>
            <a:ext cx="37249" cy="34324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aoblený obdélník 74">
            <a:extLst>
              <a:ext uri="{FF2B5EF4-FFF2-40B4-BE49-F238E27FC236}">
                <a16:creationId xmlns:a16="http://schemas.microsoft.com/office/drawing/2014/main" id="{1E29D6C7-51F4-6549-9858-3DA687828FCA}"/>
              </a:ext>
            </a:extLst>
          </p:cNvPr>
          <p:cNvSpPr/>
          <p:nvPr/>
        </p:nvSpPr>
        <p:spPr>
          <a:xfrm>
            <a:off x="1907704" y="2276872"/>
            <a:ext cx="4980427" cy="3327853"/>
          </a:xfrm>
          <a:prstGeom prst="roundRect">
            <a:avLst>
              <a:gd name="adj" fmla="val 742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Přímá spojovací šipka 76">
            <a:extLst>
              <a:ext uri="{FF2B5EF4-FFF2-40B4-BE49-F238E27FC236}">
                <a16:creationId xmlns:a16="http://schemas.microsoft.com/office/drawing/2014/main" id="{491BB016-2319-234E-AE58-ED27948C51F6}"/>
              </a:ext>
            </a:extLst>
          </p:cNvPr>
          <p:cNvCxnSpPr>
            <a:cxnSpLocks/>
            <a:stCxn id="49" idx="0"/>
            <a:endCxn id="25" idx="2"/>
          </p:cNvCxnSpPr>
          <p:nvPr/>
        </p:nvCxnSpPr>
        <p:spPr>
          <a:xfrm flipH="1" flipV="1">
            <a:off x="2975949" y="5015797"/>
            <a:ext cx="690076" cy="71049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>
            <a:extLst>
              <a:ext uri="{FF2B5EF4-FFF2-40B4-BE49-F238E27FC236}">
                <a16:creationId xmlns:a16="http://schemas.microsoft.com/office/drawing/2014/main" id="{1F1BED84-E10D-7A46-A614-680E2964B4EC}"/>
              </a:ext>
            </a:extLst>
          </p:cNvPr>
          <p:cNvCxnSpPr>
            <a:cxnSpLocks/>
            <a:stCxn id="49" idx="0"/>
            <a:endCxn id="28" idx="2"/>
          </p:cNvCxnSpPr>
          <p:nvPr/>
        </p:nvCxnSpPr>
        <p:spPr>
          <a:xfrm flipV="1">
            <a:off x="3666025" y="5015797"/>
            <a:ext cx="786088" cy="710492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šipka 81">
            <a:extLst>
              <a:ext uri="{FF2B5EF4-FFF2-40B4-BE49-F238E27FC236}">
                <a16:creationId xmlns:a16="http://schemas.microsoft.com/office/drawing/2014/main" id="{126692DD-1E8B-7048-98A4-2EDB008F1219}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V="1">
            <a:off x="3666025" y="5003921"/>
            <a:ext cx="2163626" cy="72236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EB98FD86-AB43-9046-B60B-3DCADBA86C83}"/>
              </a:ext>
            </a:extLst>
          </p:cNvPr>
          <p:cNvSpPr txBox="1"/>
          <p:nvPr/>
        </p:nvSpPr>
        <p:spPr>
          <a:xfrm>
            <a:off x="1957016" y="2302934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Kubernetes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857EB65-DEF4-A64A-8F70-C08306D72642}"/>
              </a:ext>
            </a:extLst>
          </p:cNvPr>
          <p:cNvSpPr txBox="1"/>
          <p:nvPr/>
        </p:nvSpPr>
        <p:spPr>
          <a:xfrm>
            <a:off x="683568" y="1379926"/>
            <a:ext cx="84249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/>
              <a:t>Robin volume replication – Local Disaster Recovery plan</a:t>
            </a:r>
          </a:p>
          <a:p>
            <a:pPr marL="914853" lvl="1" indent="-59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600" dirty="0"/>
              <a:t>data is replicated to secondary volumes, stored in two zones and ready to takeover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93A79556-C622-164E-A08D-41EA37641F25}"/>
              </a:ext>
            </a:extLst>
          </p:cNvPr>
          <p:cNvGrpSpPr/>
          <p:nvPr/>
        </p:nvGrpSpPr>
        <p:grpSpPr>
          <a:xfrm>
            <a:off x="5298017" y="5735224"/>
            <a:ext cx="1140253" cy="881965"/>
            <a:chOff x="4937977" y="5528245"/>
            <a:chExt cx="1140253" cy="881965"/>
          </a:xfrm>
        </p:grpSpPr>
        <p:sp>
          <p:nvSpPr>
            <p:cNvPr id="63" name="Zaoblený obdélník 62">
              <a:extLst>
                <a:ext uri="{FF2B5EF4-FFF2-40B4-BE49-F238E27FC236}">
                  <a16:creationId xmlns:a16="http://schemas.microsoft.com/office/drawing/2014/main" id="{A45B6482-320B-454F-839F-33C68D4DD3D3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9">
              <a:extLst>
                <a:ext uri="{FF2B5EF4-FFF2-40B4-BE49-F238E27FC236}">
                  <a16:creationId xmlns:a16="http://schemas.microsoft.com/office/drawing/2014/main" id="{C8F02507-FB83-CA46-B3E5-F87680A7F98C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80" name="Oval 70">
                <a:extLst>
                  <a:ext uri="{FF2B5EF4-FFF2-40B4-BE49-F238E27FC236}">
                    <a16:creationId xmlns:a16="http://schemas.microsoft.com/office/drawing/2014/main" id="{CEC71B88-AFB0-3441-888D-4D1463FFA1FB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71">
                <a:extLst>
                  <a:ext uri="{FF2B5EF4-FFF2-40B4-BE49-F238E27FC236}">
                    <a16:creationId xmlns:a16="http://schemas.microsoft.com/office/drawing/2014/main" id="{F536B978-6A6D-5B46-8D9F-0970CED61C7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6">
              <a:extLst>
                <a:ext uri="{FF2B5EF4-FFF2-40B4-BE49-F238E27FC236}">
                  <a16:creationId xmlns:a16="http://schemas.microsoft.com/office/drawing/2014/main" id="{EA71DD6F-61DB-AE47-AAD6-C5A61226450A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76" name="Oval 67">
                <a:extLst>
                  <a:ext uri="{FF2B5EF4-FFF2-40B4-BE49-F238E27FC236}">
                    <a16:creationId xmlns:a16="http://schemas.microsoft.com/office/drawing/2014/main" id="{4017AD48-1C9E-E244-8992-79CEF248551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68">
                <a:extLst>
                  <a:ext uri="{FF2B5EF4-FFF2-40B4-BE49-F238E27FC236}">
                    <a16:creationId xmlns:a16="http://schemas.microsoft.com/office/drawing/2014/main" id="{FF9B7F85-DD4C-5843-AA8F-4817F16A0F3D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3">
              <a:extLst>
                <a:ext uri="{FF2B5EF4-FFF2-40B4-BE49-F238E27FC236}">
                  <a16:creationId xmlns:a16="http://schemas.microsoft.com/office/drawing/2014/main" id="{61D041C6-C4C4-1F4E-B38F-AE68DFCD18A7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73" name="Oval 64">
                <a:extLst>
                  <a:ext uri="{FF2B5EF4-FFF2-40B4-BE49-F238E27FC236}">
                    <a16:creationId xmlns:a16="http://schemas.microsoft.com/office/drawing/2014/main" id="{19039591-5ADC-CF44-B231-E0B19A3B797A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65">
                <a:extLst>
                  <a:ext uri="{FF2B5EF4-FFF2-40B4-BE49-F238E27FC236}">
                    <a16:creationId xmlns:a16="http://schemas.microsoft.com/office/drawing/2014/main" id="{2DA93E57-B24B-D740-BC8D-CD8625C913D1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2">
              <a:extLst>
                <a:ext uri="{FF2B5EF4-FFF2-40B4-BE49-F238E27FC236}">
                  <a16:creationId xmlns:a16="http://schemas.microsoft.com/office/drawing/2014/main" id="{C789F581-540D-C94B-9F3A-9BC4611E587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71" name="Oval 60">
                <a:extLst>
                  <a:ext uri="{FF2B5EF4-FFF2-40B4-BE49-F238E27FC236}">
                    <a16:creationId xmlns:a16="http://schemas.microsoft.com/office/drawing/2014/main" id="{6AE03774-D75B-0B42-B7A4-765547E2364B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61">
                <a:extLst>
                  <a:ext uri="{FF2B5EF4-FFF2-40B4-BE49-F238E27FC236}">
                    <a16:creationId xmlns:a16="http://schemas.microsoft.com/office/drawing/2014/main" id="{16D81458-E6F7-474B-926B-B84244B60CD0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ovéPole 69">
              <a:extLst>
                <a:ext uri="{FF2B5EF4-FFF2-40B4-BE49-F238E27FC236}">
                  <a16:creationId xmlns:a16="http://schemas.microsoft.com/office/drawing/2014/main" id="{E4353212-1444-5444-873E-4C8248AB05F4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2</a:t>
              </a:r>
            </a:p>
          </p:txBody>
        </p:sp>
      </p:grpSp>
      <p:cxnSp>
        <p:nvCxnSpPr>
          <p:cNvPr id="83" name="Přímá spojovací šipka 82">
            <a:extLst>
              <a:ext uri="{FF2B5EF4-FFF2-40B4-BE49-F238E27FC236}">
                <a16:creationId xmlns:a16="http://schemas.microsoft.com/office/drawing/2014/main" id="{E5768A57-62FB-9A46-A042-19BF39A9871B}"/>
              </a:ext>
            </a:extLst>
          </p:cNvPr>
          <p:cNvCxnSpPr>
            <a:cxnSpLocks/>
            <a:stCxn id="70" idx="0"/>
            <a:endCxn id="25" idx="2"/>
          </p:cNvCxnSpPr>
          <p:nvPr/>
        </p:nvCxnSpPr>
        <p:spPr>
          <a:xfrm flipH="1" flipV="1">
            <a:off x="2975949" y="5015797"/>
            <a:ext cx="2897518" cy="719427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ovací šipka 85">
            <a:extLst>
              <a:ext uri="{FF2B5EF4-FFF2-40B4-BE49-F238E27FC236}">
                <a16:creationId xmlns:a16="http://schemas.microsoft.com/office/drawing/2014/main" id="{62FAB5DD-CEC9-E94D-AEA1-33AE13656CA5}"/>
              </a:ext>
            </a:extLst>
          </p:cNvPr>
          <p:cNvCxnSpPr>
            <a:cxnSpLocks/>
            <a:stCxn id="70" idx="0"/>
            <a:endCxn id="28" idx="2"/>
          </p:cNvCxnSpPr>
          <p:nvPr/>
        </p:nvCxnSpPr>
        <p:spPr>
          <a:xfrm flipH="1" flipV="1">
            <a:off x="4452113" y="5015797"/>
            <a:ext cx="1421354" cy="71942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ovací šipka 87">
            <a:extLst>
              <a:ext uri="{FF2B5EF4-FFF2-40B4-BE49-F238E27FC236}">
                <a16:creationId xmlns:a16="http://schemas.microsoft.com/office/drawing/2014/main" id="{43A2483C-66EC-4142-981F-938D0ECE6DB7}"/>
              </a:ext>
            </a:extLst>
          </p:cNvPr>
          <p:cNvCxnSpPr>
            <a:cxnSpLocks/>
            <a:stCxn id="70" idx="0"/>
            <a:endCxn id="46" idx="2"/>
          </p:cNvCxnSpPr>
          <p:nvPr/>
        </p:nvCxnSpPr>
        <p:spPr>
          <a:xfrm flipH="1" flipV="1">
            <a:off x="5829651" y="5003921"/>
            <a:ext cx="43816" cy="731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aoblený obdélník 83">
            <a:extLst>
              <a:ext uri="{FF2B5EF4-FFF2-40B4-BE49-F238E27FC236}">
                <a16:creationId xmlns:a16="http://schemas.microsoft.com/office/drawing/2014/main" id="{E91420CB-46E1-A340-BC78-5284A80032C2}"/>
              </a:ext>
            </a:extLst>
          </p:cNvPr>
          <p:cNvSpPr/>
          <p:nvPr/>
        </p:nvSpPr>
        <p:spPr>
          <a:xfrm>
            <a:off x="4067944" y="5202204"/>
            <a:ext cx="2508405" cy="315028"/>
          </a:xfrm>
          <a:prstGeom prst="roundRect">
            <a:avLst>
              <a:gd name="adj" fmla="val 50000"/>
            </a:avLst>
          </a:prstGeom>
          <a:solidFill>
            <a:srgbClr val="DFC7DD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Robin disk/volume replication</a:t>
            </a:r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88E1D12A-FC91-724A-940A-3835FCD3816C}"/>
              </a:ext>
            </a:extLst>
          </p:cNvPr>
          <p:cNvSpPr txBox="1"/>
          <p:nvPr/>
        </p:nvSpPr>
        <p:spPr>
          <a:xfrm>
            <a:off x="3086387" y="2314809"/>
            <a:ext cx="62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zone1</a:t>
            </a: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2ADB43F8-F4FB-7B4F-A433-740D1DDFAB2F}"/>
              </a:ext>
            </a:extLst>
          </p:cNvPr>
          <p:cNvSpPr txBox="1"/>
          <p:nvPr/>
        </p:nvSpPr>
        <p:spPr>
          <a:xfrm>
            <a:off x="5734584" y="2314809"/>
            <a:ext cx="62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zone2</a:t>
            </a:r>
          </a:p>
        </p:txBody>
      </p:sp>
      <p:cxnSp>
        <p:nvCxnSpPr>
          <p:cNvPr id="91" name="Přímá spojovací šipka 90">
            <a:extLst>
              <a:ext uri="{FF2B5EF4-FFF2-40B4-BE49-F238E27FC236}">
                <a16:creationId xmlns:a16="http://schemas.microsoft.com/office/drawing/2014/main" id="{4794CB26-12DA-0446-B7C9-9075244D63B6}"/>
              </a:ext>
            </a:extLst>
          </p:cNvPr>
          <p:cNvCxnSpPr>
            <a:cxnSpLocks/>
          </p:cNvCxnSpPr>
          <p:nvPr/>
        </p:nvCxnSpPr>
        <p:spPr>
          <a:xfrm>
            <a:off x="4416109" y="4266100"/>
            <a:ext cx="36004" cy="317649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ovací šipka 91">
            <a:extLst>
              <a:ext uri="{FF2B5EF4-FFF2-40B4-BE49-F238E27FC236}">
                <a16:creationId xmlns:a16="http://schemas.microsoft.com/office/drawing/2014/main" id="{BDAF9E06-85AF-3C45-B6C0-89EF58F21333}"/>
              </a:ext>
            </a:extLst>
          </p:cNvPr>
          <p:cNvCxnSpPr>
            <a:cxnSpLocks/>
          </p:cNvCxnSpPr>
          <p:nvPr/>
        </p:nvCxnSpPr>
        <p:spPr>
          <a:xfrm>
            <a:off x="4390735" y="4193002"/>
            <a:ext cx="1477409" cy="378871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53C41D2-C9D6-014D-8AB0-4C318770C531}"/>
              </a:ext>
            </a:extLst>
          </p:cNvPr>
          <p:cNvSpPr txBox="1"/>
          <p:nvPr/>
        </p:nvSpPr>
        <p:spPr>
          <a:xfrm>
            <a:off x="827584" y="7647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2800">
                <a:latin typeface="Arial Black"/>
                <a:cs typeface="Arial Black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Phase 4 – Data Scalable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04B6DB-F475-994E-A94A-2C5907DF8A19}"/>
              </a:ext>
            </a:extLst>
          </p:cNvPr>
          <p:cNvSpPr/>
          <p:nvPr/>
        </p:nvSpPr>
        <p:spPr>
          <a:xfrm>
            <a:off x="2267744" y="2852936"/>
            <a:ext cx="4320480" cy="864096"/>
          </a:xfrm>
          <a:prstGeom prst="roundRect">
            <a:avLst>
              <a:gd name="adj" fmla="val 6091"/>
            </a:avLst>
          </a:prstGeom>
          <a:solidFill>
            <a:srgbClr val="92BCDF"/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309E-27A7-7B47-B258-6E286448F0C5}"/>
              </a:ext>
            </a:extLst>
          </p:cNvPr>
          <p:cNvSpPr txBox="1"/>
          <p:nvPr/>
        </p:nvSpPr>
        <p:spPr>
          <a:xfrm>
            <a:off x="2255869" y="28075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mvblog-webui</a:t>
            </a:r>
            <a:endParaRPr lang="en-US" sz="1200" b="1" dirty="0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9DB36425-292D-0D44-A837-AC2486E37539}"/>
              </a:ext>
            </a:extLst>
          </p:cNvPr>
          <p:cNvGrpSpPr/>
          <p:nvPr/>
        </p:nvGrpSpPr>
        <p:grpSpPr>
          <a:xfrm>
            <a:off x="2627784" y="3170585"/>
            <a:ext cx="720080" cy="432048"/>
            <a:chOff x="2123728" y="2204864"/>
            <a:chExt cx="720080" cy="432048"/>
          </a:xfrm>
        </p:grpSpPr>
        <p:sp>
          <p:nvSpPr>
            <p:cNvPr id="8" name="Rounded Rectangle 49">
              <a:extLst>
                <a:ext uri="{FF2B5EF4-FFF2-40B4-BE49-F238E27FC236}">
                  <a16:creationId xmlns:a16="http://schemas.microsoft.com/office/drawing/2014/main" id="{F5C4A2D8-64C9-054E-B79D-CA49DA310079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50">
              <a:extLst>
                <a:ext uri="{FF2B5EF4-FFF2-40B4-BE49-F238E27FC236}">
                  <a16:creationId xmlns:a16="http://schemas.microsoft.com/office/drawing/2014/main" id="{EF120FFB-269D-974F-BEE7-17B253A4F56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knode1</a:t>
              </a: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4D3A3FD6-A1AC-794E-8460-82A9E58E21C3}"/>
              </a:ext>
            </a:extLst>
          </p:cNvPr>
          <p:cNvGrpSpPr/>
          <p:nvPr/>
        </p:nvGrpSpPr>
        <p:grpSpPr>
          <a:xfrm>
            <a:off x="4067944" y="3170585"/>
            <a:ext cx="720080" cy="432048"/>
            <a:chOff x="2123728" y="2204864"/>
            <a:chExt cx="720080" cy="43204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52BAFCB-20A8-6446-9F3C-E546DB9C6A6E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3AF56718-BD1C-2C4C-A85F-1516193E52D6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knode2</a:t>
              </a: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82F324CE-2333-EF48-9494-88CB967AE690}"/>
              </a:ext>
            </a:extLst>
          </p:cNvPr>
          <p:cNvGrpSpPr/>
          <p:nvPr/>
        </p:nvGrpSpPr>
        <p:grpSpPr>
          <a:xfrm>
            <a:off x="5508104" y="3170585"/>
            <a:ext cx="720080" cy="432048"/>
            <a:chOff x="2123728" y="2204864"/>
            <a:chExt cx="720080" cy="432048"/>
          </a:xfrm>
        </p:grpSpPr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925279B1-BA2F-EF49-9EB0-49BFF7DA2AB0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0">
              <a:extLst>
                <a:ext uri="{FF2B5EF4-FFF2-40B4-BE49-F238E27FC236}">
                  <a16:creationId xmlns:a16="http://schemas.microsoft.com/office/drawing/2014/main" id="{9BDCA580-7D7C-DD46-A714-FDBEC1269E1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knode3</a:t>
              </a:r>
            </a:p>
          </p:txBody>
        </p:sp>
      </p:grp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12B6425-339D-B84D-BCA4-D039617C8AB2}"/>
              </a:ext>
            </a:extLst>
          </p:cNvPr>
          <p:cNvSpPr/>
          <p:nvPr/>
        </p:nvSpPr>
        <p:spPr>
          <a:xfrm>
            <a:off x="2255869" y="4266100"/>
            <a:ext cx="4320480" cy="864096"/>
          </a:xfrm>
          <a:prstGeom prst="roundRect">
            <a:avLst>
              <a:gd name="adj" fmla="val 6091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6E9C46F-2DD0-EA47-B647-4192F095E1A5}"/>
              </a:ext>
            </a:extLst>
          </p:cNvPr>
          <p:cNvSpPr txBox="1"/>
          <p:nvPr/>
        </p:nvSpPr>
        <p:spPr>
          <a:xfrm>
            <a:off x="2255869" y="4221088"/>
            <a:ext cx="130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mvblog-mysql</a:t>
            </a:r>
            <a:endParaRPr lang="en-US" sz="1200" b="1" dirty="0"/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3512AA71-D105-F140-8786-8697CD68AC71}"/>
              </a:ext>
            </a:extLst>
          </p:cNvPr>
          <p:cNvGrpSpPr/>
          <p:nvPr/>
        </p:nvGrpSpPr>
        <p:grpSpPr>
          <a:xfrm>
            <a:off x="2615909" y="4583749"/>
            <a:ext cx="720080" cy="432048"/>
            <a:chOff x="2123728" y="2204864"/>
            <a:chExt cx="720080" cy="432048"/>
          </a:xfrm>
        </p:grpSpPr>
        <p:sp>
          <p:nvSpPr>
            <p:cNvPr id="25" name="Rounded Rectangle 49">
              <a:extLst>
                <a:ext uri="{FF2B5EF4-FFF2-40B4-BE49-F238E27FC236}">
                  <a16:creationId xmlns:a16="http://schemas.microsoft.com/office/drawing/2014/main" id="{EF609BCB-ADAE-0E4A-890C-798B39120698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65675BAF-404D-3F4E-8843-5DE0B0A5860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 knode1</a:t>
              </a:r>
              <a:endParaRPr lang="en-US" sz="1200" dirty="0"/>
            </a:p>
          </p:txBody>
        </p:sp>
      </p:grpSp>
      <p:sp>
        <p:nvSpPr>
          <p:cNvPr id="28" name="Rounded Rectangle 49">
            <a:extLst>
              <a:ext uri="{FF2B5EF4-FFF2-40B4-BE49-F238E27FC236}">
                <a16:creationId xmlns:a16="http://schemas.microsoft.com/office/drawing/2014/main" id="{AE8346AC-6C21-BD49-9AAE-184AF83F3CD2}"/>
              </a:ext>
            </a:extLst>
          </p:cNvPr>
          <p:cNvSpPr/>
          <p:nvPr/>
        </p:nvSpPr>
        <p:spPr>
          <a:xfrm>
            <a:off x="4056068" y="4583749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B7D2FBB0-F499-CA43-B69D-D7BA39176C40}"/>
              </a:ext>
            </a:extLst>
          </p:cNvPr>
          <p:cNvSpPr txBox="1"/>
          <p:nvPr/>
        </p:nvSpPr>
        <p:spPr>
          <a:xfrm>
            <a:off x="4056068" y="4637173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knode2</a:t>
            </a: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845C1A72-ABB0-304A-BCD4-27EBD7DF74EE}"/>
              </a:ext>
            </a:extLst>
          </p:cNvPr>
          <p:cNvSpPr/>
          <p:nvPr/>
        </p:nvSpPr>
        <p:spPr>
          <a:xfrm>
            <a:off x="5433606" y="4571873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123F48A6-DC9F-9144-BA6E-995ADCCBA873}"/>
              </a:ext>
            </a:extLst>
          </p:cNvPr>
          <p:cNvSpPr txBox="1"/>
          <p:nvPr/>
        </p:nvSpPr>
        <p:spPr>
          <a:xfrm>
            <a:off x="5433606" y="4625297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knode3</a:t>
            </a:r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A62E0065-3DF2-E445-9E87-24C934A5A2EA}"/>
              </a:ext>
            </a:extLst>
          </p:cNvPr>
          <p:cNvGrpSpPr/>
          <p:nvPr/>
        </p:nvGrpSpPr>
        <p:grpSpPr>
          <a:xfrm>
            <a:off x="3090575" y="5726289"/>
            <a:ext cx="1140253" cy="881965"/>
            <a:chOff x="4937977" y="5528245"/>
            <a:chExt cx="1140253" cy="881965"/>
          </a:xfrm>
        </p:grpSpPr>
        <p:sp>
          <p:nvSpPr>
            <p:cNvPr id="48" name="Zaoblený obdélník 47">
              <a:extLst>
                <a:ext uri="{FF2B5EF4-FFF2-40B4-BE49-F238E27FC236}">
                  <a16:creationId xmlns:a16="http://schemas.microsoft.com/office/drawing/2014/main" id="{71FF6C3C-5EE4-DC48-B91D-2740A7963A2C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69">
              <a:extLst>
                <a:ext uri="{FF2B5EF4-FFF2-40B4-BE49-F238E27FC236}">
                  <a16:creationId xmlns:a16="http://schemas.microsoft.com/office/drawing/2014/main" id="{95F7D934-2363-8049-9FC8-577C898F1F25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44" name="Oval 70">
                <a:extLst>
                  <a:ext uri="{FF2B5EF4-FFF2-40B4-BE49-F238E27FC236}">
                    <a16:creationId xmlns:a16="http://schemas.microsoft.com/office/drawing/2014/main" id="{CAA8328C-0126-0E46-A379-281A5010DABE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71">
                <a:extLst>
                  <a:ext uri="{FF2B5EF4-FFF2-40B4-BE49-F238E27FC236}">
                    <a16:creationId xmlns:a16="http://schemas.microsoft.com/office/drawing/2014/main" id="{981E1792-3D3C-0049-9FC8-5FB1083B3184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66">
              <a:extLst>
                <a:ext uri="{FF2B5EF4-FFF2-40B4-BE49-F238E27FC236}">
                  <a16:creationId xmlns:a16="http://schemas.microsoft.com/office/drawing/2014/main" id="{C3894437-B494-1D43-802C-CDA1508AB447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42" name="Oval 67">
                <a:extLst>
                  <a:ext uri="{FF2B5EF4-FFF2-40B4-BE49-F238E27FC236}">
                    <a16:creationId xmlns:a16="http://schemas.microsoft.com/office/drawing/2014/main" id="{7C41078C-389D-8B48-8029-3195F63FB4D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68">
                <a:extLst>
                  <a:ext uri="{FF2B5EF4-FFF2-40B4-BE49-F238E27FC236}">
                    <a16:creationId xmlns:a16="http://schemas.microsoft.com/office/drawing/2014/main" id="{8105FC61-1A9B-1D48-A3ED-711FCCC4CEF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63">
              <a:extLst>
                <a:ext uri="{FF2B5EF4-FFF2-40B4-BE49-F238E27FC236}">
                  <a16:creationId xmlns:a16="http://schemas.microsoft.com/office/drawing/2014/main" id="{0329F44F-0B9F-154E-857B-C7315DB1675A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40" name="Oval 64">
                <a:extLst>
                  <a:ext uri="{FF2B5EF4-FFF2-40B4-BE49-F238E27FC236}">
                    <a16:creationId xmlns:a16="http://schemas.microsoft.com/office/drawing/2014/main" id="{15A999FD-266A-0F49-AB38-A7FB9BBE6461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5">
                <a:extLst>
                  <a:ext uri="{FF2B5EF4-FFF2-40B4-BE49-F238E27FC236}">
                    <a16:creationId xmlns:a16="http://schemas.microsoft.com/office/drawing/2014/main" id="{92C5E805-23A8-304B-ADDC-0641284770B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5A0C8739-6CE2-1A47-8417-323A2137E83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2818743D-6657-F945-8381-29D4B869F088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61">
                <a:extLst>
                  <a:ext uri="{FF2B5EF4-FFF2-40B4-BE49-F238E27FC236}">
                    <a16:creationId xmlns:a16="http://schemas.microsoft.com/office/drawing/2014/main" id="{25EC1AC7-A536-7B41-9F70-22640C2E4EE7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B6F65147-5878-1A4D-B7F5-75E8A329BE98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1</a:t>
              </a:r>
            </a:p>
          </p:txBody>
        </p:sp>
      </p:grpSp>
      <p:cxnSp>
        <p:nvCxnSpPr>
          <p:cNvPr id="53" name="Přímá spojovací šipka 52">
            <a:extLst>
              <a:ext uri="{FF2B5EF4-FFF2-40B4-BE49-F238E27FC236}">
                <a16:creationId xmlns:a16="http://schemas.microsoft.com/office/drawing/2014/main" id="{603ED564-8D65-8C4C-8E7D-1F24C3DA1724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>
            <a:off x="2969472" y="4193002"/>
            <a:ext cx="6477" cy="39074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Skupina 56">
            <a:extLst>
              <a:ext uri="{FF2B5EF4-FFF2-40B4-BE49-F238E27FC236}">
                <a16:creationId xmlns:a16="http://schemas.microsoft.com/office/drawing/2014/main" id="{8EC6A9BE-EDD1-334D-B38F-79382D294C78}"/>
              </a:ext>
            </a:extLst>
          </p:cNvPr>
          <p:cNvGrpSpPr/>
          <p:nvPr/>
        </p:nvGrpSpPr>
        <p:grpSpPr>
          <a:xfrm>
            <a:off x="2267744" y="3708000"/>
            <a:ext cx="1403455" cy="485002"/>
            <a:chOff x="3347864" y="3852016"/>
            <a:chExt cx="2085742" cy="485002"/>
          </a:xfrm>
        </p:grpSpPr>
        <p:sp>
          <p:nvSpPr>
            <p:cNvPr id="54" name="Šipka dolů 53">
              <a:extLst>
                <a:ext uri="{FF2B5EF4-FFF2-40B4-BE49-F238E27FC236}">
                  <a16:creationId xmlns:a16="http://schemas.microsoft.com/office/drawing/2014/main" id="{A52C3FF6-AFA4-7048-8227-6649252B21E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TextBox 5">
              <a:extLst>
                <a:ext uri="{FF2B5EF4-FFF2-40B4-BE49-F238E27FC236}">
                  <a16:creationId xmlns:a16="http://schemas.microsoft.com/office/drawing/2014/main" id="{D7F3C3A8-0360-A54C-8468-050A1F642E43}"/>
                </a:ext>
              </a:extLst>
            </p:cNvPr>
            <p:cNvSpPr txBox="1"/>
            <p:nvPr/>
          </p:nvSpPr>
          <p:spPr>
            <a:xfrm>
              <a:off x="3977982" y="3852016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</a:t>
              </a:r>
              <a:r>
                <a:rPr lang="en-US" sz="1200" b="1" dirty="0"/>
                <a:t> service</a:t>
              </a:r>
            </a:p>
          </p:txBody>
        </p:sp>
      </p:grpSp>
      <p:grpSp>
        <p:nvGrpSpPr>
          <p:cNvPr id="58" name="Skupina 57">
            <a:extLst>
              <a:ext uri="{FF2B5EF4-FFF2-40B4-BE49-F238E27FC236}">
                <a16:creationId xmlns:a16="http://schemas.microsoft.com/office/drawing/2014/main" id="{F19E3CFE-40C7-8842-8D23-84861A8F3260}"/>
              </a:ext>
            </a:extLst>
          </p:cNvPr>
          <p:cNvGrpSpPr/>
          <p:nvPr/>
        </p:nvGrpSpPr>
        <p:grpSpPr>
          <a:xfrm>
            <a:off x="2414250" y="2339189"/>
            <a:ext cx="2085742" cy="475971"/>
            <a:chOff x="3347864" y="3861047"/>
            <a:chExt cx="2085742" cy="475971"/>
          </a:xfrm>
        </p:grpSpPr>
        <p:sp>
          <p:nvSpPr>
            <p:cNvPr id="59" name="Šipka dolů 58">
              <a:extLst>
                <a:ext uri="{FF2B5EF4-FFF2-40B4-BE49-F238E27FC236}">
                  <a16:creationId xmlns:a16="http://schemas.microsoft.com/office/drawing/2014/main" id="{7B391934-01C4-704F-994C-60695546F76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TextBox 5">
              <a:extLst>
                <a:ext uri="{FF2B5EF4-FFF2-40B4-BE49-F238E27FC236}">
                  <a16:creationId xmlns:a16="http://schemas.microsoft.com/office/drawing/2014/main" id="{98C03775-77FF-8249-97CB-D95822996BF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mvblog</a:t>
              </a:r>
              <a:r>
                <a:rPr lang="en-US" sz="1200" b="1" dirty="0"/>
                <a:t> service</a:t>
              </a:r>
            </a:p>
          </p:txBody>
        </p:sp>
      </p:grpSp>
      <p:cxnSp>
        <p:nvCxnSpPr>
          <p:cNvPr id="61" name="Přímá spojovací šipka 60">
            <a:extLst>
              <a:ext uri="{FF2B5EF4-FFF2-40B4-BE49-F238E27FC236}">
                <a16:creationId xmlns:a16="http://schemas.microsoft.com/office/drawing/2014/main" id="{343F6548-3C5A-6146-A8BC-070B845EB88F}"/>
              </a:ext>
            </a:extLst>
          </p:cNvPr>
          <p:cNvCxnSpPr>
            <a:cxnSpLocks/>
            <a:stCxn id="59" idx="2"/>
            <a:endCxn id="8" idx="0"/>
          </p:cNvCxnSpPr>
          <p:nvPr/>
        </p:nvCxnSpPr>
        <p:spPr>
          <a:xfrm flipH="1">
            <a:off x="2987824" y="2815160"/>
            <a:ext cx="469297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šipka 63">
            <a:extLst>
              <a:ext uri="{FF2B5EF4-FFF2-40B4-BE49-F238E27FC236}">
                <a16:creationId xmlns:a16="http://schemas.microsoft.com/office/drawing/2014/main" id="{A60DB3E0-D697-1644-A086-93FDE28B9B4A}"/>
              </a:ext>
            </a:extLst>
          </p:cNvPr>
          <p:cNvCxnSpPr>
            <a:cxnSpLocks/>
            <a:stCxn id="59" idx="2"/>
            <a:endCxn id="20" idx="0"/>
          </p:cNvCxnSpPr>
          <p:nvPr/>
        </p:nvCxnSpPr>
        <p:spPr>
          <a:xfrm>
            <a:off x="3457121" y="2815160"/>
            <a:ext cx="2411023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ovací šipka 68">
            <a:extLst>
              <a:ext uri="{FF2B5EF4-FFF2-40B4-BE49-F238E27FC236}">
                <a16:creationId xmlns:a16="http://schemas.microsoft.com/office/drawing/2014/main" id="{8D6526BA-435D-E14A-83AE-9508E424F40F}"/>
              </a:ext>
            </a:extLst>
          </p:cNvPr>
          <p:cNvCxnSpPr>
            <a:cxnSpLocks/>
            <a:stCxn id="59" idx="2"/>
            <a:endCxn id="17" idx="0"/>
          </p:cNvCxnSpPr>
          <p:nvPr/>
        </p:nvCxnSpPr>
        <p:spPr>
          <a:xfrm>
            <a:off x="3457121" y="2815160"/>
            <a:ext cx="970863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aoblený obdélník 74">
            <a:extLst>
              <a:ext uri="{FF2B5EF4-FFF2-40B4-BE49-F238E27FC236}">
                <a16:creationId xmlns:a16="http://schemas.microsoft.com/office/drawing/2014/main" id="{1E29D6C7-51F4-6549-9858-3DA687828FCA}"/>
              </a:ext>
            </a:extLst>
          </p:cNvPr>
          <p:cNvSpPr/>
          <p:nvPr/>
        </p:nvSpPr>
        <p:spPr>
          <a:xfrm>
            <a:off x="1907704" y="2276872"/>
            <a:ext cx="4980427" cy="3327853"/>
          </a:xfrm>
          <a:prstGeom prst="roundRect">
            <a:avLst>
              <a:gd name="adj" fmla="val 742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Přímá spojovací šipka 76">
            <a:extLst>
              <a:ext uri="{FF2B5EF4-FFF2-40B4-BE49-F238E27FC236}">
                <a16:creationId xmlns:a16="http://schemas.microsoft.com/office/drawing/2014/main" id="{491BB016-2319-234E-AE58-ED27948C51F6}"/>
              </a:ext>
            </a:extLst>
          </p:cNvPr>
          <p:cNvCxnSpPr>
            <a:cxnSpLocks/>
            <a:stCxn id="49" idx="0"/>
            <a:endCxn id="25" idx="2"/>
          </p:cNvCxnSpPr>
          <p:nvPr/>
        </p:nvCxnSpPr>
        <p:spPr>
          <a:xfrm flipH="1" flipV="1">
            <a:off x="2975949" y="5015797"/>
            <a:ext cx="690076" cy="710492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>
            <a:extLst>
              <a:ext uri="{FF2B5EF4-FFF2-40B4-BE49-F238E27FC236}">
                <a16:creationId xmlns:a16="http://schemas.microsoft.com/office/drawing/2014/main" id="{1F1BED84-E10D-7A46-A614-680E2964B4EC}"/>
              </a:ext>
            </a:extLst>
          </p:cNvPr>
          <p:cNvCxnSpPr>
            <a:cxnSpLocks/>
            <a:stCxn id="49" idx="0"/>
            <a:endCxn id="28" idx="2"/>
          </p:cNvCxnSpPr>
          <p:nvPr/>
        </p:nvCxnSpPr>
        <p:spPr>
          <a:xfrm flipV="1">
            <a:off x="3666025" y="5015797"/>
            <a:ext cx="786088" cy="710492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šipka 81">
            <a:extLst>
              <a:ext uri="{FF2B5EF4-FFF2-40B4-BE49-F238E27FC236}">
                <a16:creationId xmlns:a16="http://schemas.microsoft.com/office/drawing/2014/main" id="{126692DD-1E8B-7048-98A4-2EDB008F1219}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V="1">
            <a:off x="3666025" y="5003921"/>
            <a:ext cx="2163626" cy="72236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EB98FD86-AB43-9046-B60B-3DCADBA86C83}"/>
              </a:ext>
            </a:extLst>
          </p:cNvPr>
          <p:cNvSpPr txBox="1"/>
          <p:nvPr/>
        </p:nvSpPr>
        <p:spPr>
          <a:xfrm>
            <a:off x="1957016" y="2302934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Kubernetes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857EB65-DEF4-A64A-8F70-C08306D72642}"/>
              </a:ext>
            </a:extLst>
          </p:cNvPr>
          <p:cNvSpPr txBox="1"/>
          <p:nvPr/>
        </p:nvSpPr>
        <p:spPr>
          <a:xfrm>
            <a:off x="611560" y="1379926"/>
            <a:ext cx="84249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/>
              <a:t>Robin volume snapshoting and cloning – database scaling &amp; testing</a:t>
            </a:r>
          </a:p>
          <a:p>
            <a:pPr marL="626853" lvl="1" indent="-41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600" dirty="0"/>
              <a:t>the data is snapshoted and cloned, used for db (read only) scaling and test system making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93A79556-C622-164E-A08D-41EA37641F25}"/>
              </a:ext>
            </a:extLst>
          </p:cNvPr>
          <p:cNvGrpSpPr/>
          <p:nvPr/>
        </p:nvGrpSpPr>
        <p:grpSpPr>
          <a:xfrm>
            <a:off x="5298017" y="5735224"/>
            <a:ext cx="1140253" cy="881965"/>
            <a:chOff x="4937977" y="5528245"/>
            <a:chExt cx="1140253" cy="881965"/>
          </a:xfrm>
        </p:grpSpPr>
        <p:sp>
          <p:nvSpPr>
            <p:cNvPr id="63" name="Zaoblený obdélník 62">
              <a:extLst>
                <a:ext uri="{FF2B5EF4-FFF2-40B4-BE49-F238E27FC236}">
                  <a16:creationId xmlns:a16="http://schemas.microsoft.com/office/drawing/2014/main" id="{A45B6482-320B-454F-839F-33C68D4DD3D3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9">
              <a:extLst>
                <a:ext uri="{FF2B5EF4-FFF2-40B4-BE49-F238E27FC236}">
                  <a16:creationId xmlns:a16="http://schemas.microsoft.com/office/drawing/2014/main" id="{C8F02507-FB83-CA46-B3E5-F87680A7F98C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80" name="Oval 70">
                <a:extLst>
                  <a:ext uri="{FF2B5EF4-FFF2-40B4-BE49-F238E27FC236}">
                    <a16:creationId xmlns:a16="http://schemas.microsoft.com/office/drawing/2014/main" id="{CEC71B88-AFB0-3441-888D-4D1463FFA1FB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71">
                <a:extLst>
                  <a:ext uri="{FF2B5EF4-FFF2-40B4-BE49-F238E27FC236}">
                    <a16:creationId xmlns:a16="http://schemas.microsoft.com/office/drawing/2014/main" id="{F536B978-6A6D-5B46-8D9F-0970CED61C7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6">
              <a:extLst>
                <a:ext uri="{FF2B5EF4-FFF2-40B4-BE49-F238E27FC236}">
                  <a16:creationId xmlns:a16="http://schemas.microsoft.com/office/drawing/2014/main" id="{EA71DD6F-61DB-AE47-AAD6-C5A61226450A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76" name="Oval 67">
                <a:extLst>
                  <a:ext uri="{FF2B5EF4-FFF2-40B4-BE49-F238E27FC236}">
                    <a16:creationId xmlns:a16="http://schemas.microsoft.com/office/drawing/2014/main" id="{4017AD48-1C9E-E244-8992-79CEF248551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68">
                <a:extLst>
                  <a:ext uri="{FF2B5EF4-FFF2-40B4-BE49-F238E27FC236}">
                    <a16:creationId xmlns:a16="http://schemas.microsoft.com/office/drawing/2014/main" id="{FF9B7F85-DD4C-5843-AA8F-4817F16A0F3D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3">
              <a:extLst>
                <a:ext uri="{FF2B5EF4-FFF2-40B4-BE49-F238E27FC236}">
                  <a16:creationId xmlns:a16="http://schemas.microsoft.com/office/drawing/2014/main" id="{61D041C6-C4C4-1F4E-B38F-AE68DFCD18A7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73" name="Oval 64">
                <a:extLst>
                  <a:ext uri="{FF2B5EF4-FFF2-40B4-BE49-F238E27FC236}">
                    <a16:creationId xmlns:a16="http://schemas.microsoft.com/office/drawing/2014/main" id="{19039591-5ADC-CF44-B231-E0B19A3B797A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65">
                <a:extLst>
                  <a:ext uri="{FF2B5EF4-FFF2-40B4-BE49-F238E27FC236}">
                    <a16:creationId xmlns:a16="http://schemas.microsoft.com/office/drawing/2014/main" id="{2DA93E57-B24B-D740-BC8D-CD8625C913D1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2">
              <a:extLst>
                <a:ext uri="{FF2B5EF4-FFF2-40B4-BE49-F238E27FC236}">
                  <a16:creationId xmlns:a16="http://schemas.microsoft.com/office/drawing/2014/main" id="{C789F581-540D-C94B-9F3A-9BC4611E587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71" name="Oval 60">
                <a:extLst>
                  <a:ext uri="{FF2B5EF4-FFF2-40B4-BE49-F238E27FC236}">
                    <a16:creationId xmlns:a16="http://schemas.microsoft.com/office/drawing/2014/main" id="{6AE03774-D75B-0B42-B7A4-765547E2364B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61">
                <a:extLst>
                  <a:ext uri="{FF2B5EF4-FFF2-40B4-BE49-F238E27FC236}">
                    <a16:creationId xmlns:a16="http://schemas.microsoft.com/office/drawing/2014/main" id="{16D81458-E6F7-474B-926B-B84244B60CD0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ovéPole 69">
              <a:extLst>
                <a:ext uri="{FF2B5EF4-FFF2-40B4-BE49-F238E27FC236}">
                  <a16:creationId xmlns:a16="http://schemas.microsoft.com/office/drawing/2014/main" id="{E4353212-1444-5444-873E-4C8248AB05F4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2</a:t>
              </a:r>
            </a:p>
          </p:txBody>
        </p:sp>
      </p:grpSp>
      <p:cxnSp>
        <p:nvCxnSpPr>
          <p:cNvPr id="83" name="Přímá spojovací šipka 82">
            <a:extLst>
              <a:ext uri="{FF2B5EF4-FFF2-40B4-BE49-F238E27FC236}">
                <a16:creationId xmlns:a16="http://schemas.microsoft.com/office/drawing/2014/main" id="{E5768A57-62FB-9A46-A042-19BF39A9871B}"/>
              </a:ext>
            </a:extLst>
          </p:cNvPr>
          <p:cNvCxnSpPr>
            <a:cxnSpLocks/>
            <a:stCxn id="70" idx="0"/>
            <a:endCxn id="25" idx="2"/>
          </p:cNvCxnSpPr>
          <p:nvPr/>
        </p:nvCxnSpPr>
        <p:spPr>
          <a:xfrm flipH="1" flipV="1">
            <a:off x="2975949" y="5015797"/>
            <a:ext cx="2897518" cy="719427"/>
          </a:xfrm>
          <a:prstGeom prst="straightConnector1">
            <a:avLst/>
          </a:prstGeom>
          <a:ln w="53975">
            <a:solidFill>
              <a:schemeClr val="bg1">
                <a:lumMod val="6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ovací šipka 85">
            <a:extLst>
              <a:ext uri="{FF2B5EF4-FFF2-40B4-BE49-F238E27FC236}">
                <a16:creationId xmlns:a16="http://schemas.microsoft.com/office/drawing/2014/main" id="{62FAB5DD-CEC9-E94D-AEA1-33AE13656CA5}"/>
              </a:ext>
            </a:extLst>
          </p:cNvPr>
          <p:cNvCxnSpPr>
            <a:cxnSpLocks/>
            <a:stCxn id="70" idx="0"/>
            <a:endCxn id="28" idx="2"/>
          </p:cNvCxnSpPr>
          <p:nvPr/>
        </p:nvCxnSpPr>
        <p:spPr>
          <a:xfrm flipH="1" flipV="1">
            <a:off x="4452113" y="5015797"/>
            <a:ext cx="1421354" cy="71942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ovací šipka 87">
            <a:extLst>
              <a:ext uri="{FF2B5EF4-FFF2-40B4-BE49-F238E27FC236}">
                <a16:creationId xmlns:a16="http://schemas.microsoft.com/office/drawing/2014/main" id="{43A2483C-66EC-4142-981F-938D0ECE6DB7}"/>
              </a:ext>
            </a:extLst>
          </p:cNvPr>
          <p:cNvCxnSpPr>
            <a:cxnSpLocks/>
            <a:stCxn id="70" idx="0"/>
            <a:endCxn id="46" idx="2"/>
          </p:cNvCxnSpPr>
          <p:nvPr/>
        </p:nvCxnSpPr>
        <p:spPr>
          <a:xfrm flipH="1" flipV="1">
            <a:off x="5829651" y="5003921"/>
            <a:ext cx="43816" cy="73130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aoblený obdélník 83">
            <a:extLst>
              <a:ext uri="{FF2B5EF4-FFF2-40B4-BE49-F238E27FC236}">
                <a16:creationId xmlns:a16="http://schemas.microsoft.com/office/drawing/2014/main" id="{E91420CB-46E1-A340-BC78-5284A80032C2}"/>
              </a:ext>
            </a:extLst>
          </p:cNvPr>
          <p:cNvSpPr/>
          <p:nvPr/>
        </p:nvSpPr>
        <p:spPr>
          <a:xfrm>
            <a:off x="3996062" y="5202204"/>
            <a:ext cx="2580288" cy="315028"/>
          </a:xfrm>
          <a:prstGeom prst="roundRect">
            <a:avLst>
              <a:gd name="adj" fmla="val 50000"/>
            </a:avLst>
          </a:prstGeom>
          <a:solidFill>
            <a:srgbClr val="DFC7DD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Robin volume snapshoting &amp; cloning</a:t>
            </a:r>
          </a:p>
        </p:txBody>
      </p:sp>
      <p:grpSp>
        <p:nvGrpSpPr>
          <p:cNvPr id="92" name="Skupina 91">
            <a:extLst>
              <a:ext uri="{FF2B5EF4-FFF2-40B4-BE49-F238E27FC236}">
                <a16:creationId xmlns:a16="http://schemas.microsoft.com/office/drawing/2014/main" id="{CD2A378A-4010-EC47-A4F8-BFB2CC4BF558}"/>
              </a:ext>
            </a:extLst>
          </p:cNvPr>
          <p:cNvGrpSpPr/>
          <p:nvPr/>
        </p:nvGrpSpPr>
        <p:grpSpPr>
          <a:xfrm>
            <a:off x="4499992" y="2339189"/>
            <a:ext cx="2085742" cy="475971"/>
            <a:chOff x="3347864" y="3861047"/>
            <a:chExt cx="2085742" cy="475971"/>
          </a:xfrm>
        </p:grpSpPr>
        <p:sp>
          <p:nvSpPr>
            <p:cNvPr id="93" name="Šipka dolů 92">
              <a:extLst>
                <a:ext uri="{FF2B5EF4-FFF2-40B4-BE49-F238E27FC236}">
                  <a16:creationId xmlns:a16="http://schemas.microsoft.com/office/drawing/2014/main" id="{2B04053D-F2DB-1944-BE28-71D39D1DD80F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4" name="TextBox 5">
              <a:extLst>
                <a:ext uri="{FF2B5EF4-FFF2-40B4-BE49-F238E27FC236}">
                  <a16:creationId xmlns:a16="http://schemas.microsoft.com/office/drawing/2014/main" id="{69F0E573-6A61-B647-871B-BFF50880C28E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mvblog-test</a:t>
              </a:r>
            </a:p>
            <a:p>
              <a:r>
                <a:rPr lang="en-US" sz="1200" b="1" dirty="0" err="1"/>
                <a:t>  </a:t>
              </a:r>
              <a:r>
                <a:rPr lang="en-US" sz="1200" b="1" dirty="0"/>
                <a:t>   service</a:t>
              </a:r>
            </a:p>
          </p:txBody>
        </p:sp>
      </p:grpSp>
      <p:cxnSp>
        <p:nvCxnSpPr>
          <p:cNvPr id="95" name="Přímá spojovací šipka 94">
            <a:extLst>
              <a:ext uri="{FF2B5EF4-FFF2-40B4-BE49-F238E27FC236}">
                <a16:creationId xmlns:a16="http://schemas.microsoft.com/office/drawing/2014/main" id="{EFD5E7CE-964E-A940-A11A-8A9AB8145F5D}"/>
              </a:ext>
            </a:extLst>
          </p:cNvPr>
          <p:cNvCxnSpPr>
            <a:cxnSpLocks/>
            <a:stCxn id="93" idx="2"/>
            <a:endCxn id="8" idx="0"/>
          </p:cNvCxnSpPr>
          <p:nvPr/>
        </p:nvCxnSpPr>
        <p:spPr>
          <a:xfrm flipH="1">
            <a:off x="2987824" y="2815160"/>
            <a:ext cx="2555039" cy="35542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ovací šipka 95">
            <a:extLst>
              <a:ext uri="{FF2B5EF4-FFF2-40B4-BE49-F238E27FC236}">
                <a16:creationId xmlns:a16="http://schemas.microsoft.com/office/drawing/2014/main" id="{1F4BFEBD-F633-144A-84B2-E1F62F844272}"/>
              </a:ext>
            </a:extLst>
          </p:cNvPr>
          <p:cNvCxnSpPr>
            <a:cxnSpLocks/>
            <a:stCxn id="93" idx="2"/>
            <a:endCxn id="20" idx="0"/>
          </p:cNvCxnSpPr>
          <p:nvPr/>
        </p:nvCxnSpPr>
        <p:spPr>
          <a:xfrm>
            <a:off x="5542863" y="2815160"/>
            <a:ext cx="325281" cy="35542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ovací šipka 96">
            <a:extLst>
              <a:ext uri="{FF2B5EF4-FFF2-40B4-BE49-F238E27FC236}">
                <a16:creationId xmlns:a16="http://schemas.microsoft.com/office/drawing/2014/main" id="{7FEECDE9-20E2-9F47-B422-34BD44D2AED9}"/>
              </a:ext>
            </a:extLst>
          </p:cNvPr>
          <p:cNvCxnSpPr>
            <a:cxnSpLocks/>
            <a:stCxn id="93" idx="2"/>
            <a:endCxn id="17" idx="0"/>
          </p:cNvCxnSpPr>
          <p:nvPr/>
        </p:nvCxnSpPr>
        <p:spPr>
          <a:xfrm flipH="1">
            <a:off x="4427984" y="2815160"/>
            <a:ext cx="1114879" cy="35542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Skupina 97">
            <a:extLst>
              <a:ext uri="{FF2B5EF4-FFF2-40B4-BE49-F238E27FC236}">
                <a16:creationId xmlns:a16="http://schemas.microsoft.com/office/drawing/2014/main" id="{8DDBA872-0242-7F40-9857-A450C7D3ACCE}"/>
              </a:ext>
            </a:extLst>
          </p:cNvPr>
          <p:cNvGrpSpPr/>
          <p:nvPr/>
        </p:nvGrpSpPr>
        <p:grpSpPr>
          <a:xfrm>
            <a:off x="3704658" y="3708000"/>
            <a:ext cx="1403455" cy="485002"/>
            <a:chOff x="3347864" y="3852016"/>
            <a:chExt cx="2085742" cy="485002"/>
          </a:xfrm>
        </p:grpSpPr>
        <p:sp>
          <p:nvSpPr>
            <p:cNvPr id="99" name="Šipka dolů 98">
              <a:extLst>
                <a:ext uri="{FF2B5EF4-FFF2-40B4-BE49-F238E27FC236}">
                  <a16:creationId xmlns:a16="http://schemas.microsoft.com/office/drawing/2014/main" id="{21B689B6-32CA-7E45-8463-3B63F799330E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0" name="TextBox 5">
              <a:extLst>
                <a:ext uri="{FF2B5EF4-FFF2-40B4-BE49-F238E27FC236}">
                  <a16:creationId xmlns:a16="http://schemas.microsoft.com/office/drawing/2014/main" id="{87C2F1ED-6D05-374E-80A3-9A7AF3DD1B28}"/>
                </a:ext>
              </a:extLst>
            </p:cNvPr>
            <p:cNvSpPr txBox="1"/>
            <p:nvPr/>
          </p:nvSpPr>
          <p:spPr>
            <a:xfrm>
              <a:off x="3834343" y="385201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 RO</a:t>
              </a:r>
            </a:p>
            <a:p>
              <a:r>
                <a:rPr lang="en-US" sz="1200" b="1" dirty="0"/>
                <a:t> service</a:t>
              </a:r>
            </a:p>
          </p:txBody>
        </p:sp>
      </p:grpSp>
      <p:grpSp>
        <p:nvGrpSpPr>
          <p:cNvPr id="101" name="Skupina 100">
            <a:extLst>
              <a:ext uri="{FF2B5EF4-FFF2-40B4-BE49-F238E27FC236}">
                <a16:creationId xmlns:a16="http://schemas.microsoft.com/office/drawing/2014/main" id="{BEEDD3C1-2D3F-B945-8F32-C0948FFD81D7}"/>
              </a:ext>
            </a:extLst>
          </p:cNvPr>
          <p:cNvGrpSpPr/>
          <p:nvPr/>
        </p:nvGrpSpPr>
        <p:grpSpPr>
          <a:xfrm>
            <a:off x="5165323" y="3708000"/>
            <a:ext cx="1403455" cy="485002"/>
            <a:chOff x="3347864" y="3852016"/>
            <a:chExt cx="2085742" cy="485002"/>
          </a:xfrm>
        </p:grpSpPr>
        <p:sp>
          <p:nvSpPr>
            <p:cNvPr id="102" name="Šipka dolů 101">
              <a:extLst>
                <a:ext uri="{FF2B5EF4-FFF2-40B4-BE49-F238E27FC236}">
                  <a16:creationId xmlns:a16="http://schemas.microsoft.com/office/drawing/2014/main" id="{9B733DD3-BBD6-8844-81CB-E89A1F5E925F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3" name="TextBox 5">
              <a:extLst>
                <a:ext uri="{FF2B5EF4-FFF2-40B4-BE49-F238E27FC236}">
                  <a16:creationId xmlns:a16="http://schemas.microsoft.com/office/drawing/2014/main" id="{39431E2A-B5AB-834C-B843-4241FF793B67}"/>
                </a:ext>
              </a:extLst>
            </p:cNvPr>
            <p:cNvSpPr txBox="1"/>
            <p:nvPr/>
          </p:nvSpPr>
          <p:spPr>
            <a:xfrm>
              <a:off x="3750273" y="385201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mysql-test</a:t>
              </a:r>
            </a:p>
            <a:p>
              <a:r>
                <a:rPr lang="en-US" sz="1200" b="1" dirty="0" err="1"/>
                <a:t>  </a:t>
              </a:r>
              <a:r>
                <a:rPr lang="en-US" sz="1200" b="1" dirty="0"/>
                <a:t> service</a:t>
              </a:r>
            </a:p>
          </p:txBody>
        </p:sp>
      </p:grpSp>
      <p:cxnSp>
        <p:nvCxnSpPr>
          <p:cNvPr id="104" name="Přímá spojovací šipka 103">
            <a:extLst>
              <a:ext uri="{FF2B5EF4-FFF2-40B4-BE49-F238E27FC236}">
                <a16:creationId xmlns:a16="http://schemas.microsoft.com/office/drawing/2014/main" id="{BE2F43DF-F0E4-034F-A2B0-60C21767F88B}"/>
              </a:ext>
            </a:extLst>
          </p:cNvPr>
          <p:cNvCxnSpPr>
            <a:cxnSpLocks/>
          </p:cNvCxnSpPr>
          <p:nvPr/>
        </p:nvCxnSpPr>
        <p:spPr>
          <a:xfrm>
            <a:off x="4418262" y="4193002"/>
            <a:ext cx="6477" cy="39074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ovací šipka 104">
            <a:extLst>
              <a:ext uri="{FF2B5EF4-FFF2-40B4-BE49-F238E27FC236}">
                <a16:creationId xmlns:a16="http://schemas.microsoft.com/office/drawing/2014/main" id="{7896E8F5-8E62-7245-8381-E03435312F93}"/>
              </a:ext>
            </a:extLst>
          </p:cNvPr>
          <p:cNvCxnSpPr>
            <a:cxnSpLocks/>
          </p:cNvCxnSpPr>
          <p:nvPr/>
        </p:nvCxnSpPr>
        <p:spPr>
          <a:xfrm>
            <a:off x="5867052" y="4181127"/>
            <a:ext cx="6477" cy="39074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5">
            <a:extLst>
              <a:ext uri="{FF2B5EF4-FFF2-40B4-BE49-F238E27FC236}">
                <a16:creationId xmlns:a16="http://schemas.microsoft.com/office/drawing/2014/main" id="{B73792B3-8A73-C742-8D6C-AECC4314E798}"/>
              </a:ext>
            </a:extLst>
          </p:cNvPr>
          <p:cNvSpPr txBox="1"/>
          <p:nvPr/>
        </p:nvSpPr>
        <p:spPr>
          <a:xfrm>
            <a:off x="5292080" y="4232963"/>
            <a:ext cx="15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mvblog-test-mysql</a:t>
            </a:r>
            <a:endParaRPr lang="en-US" sz="1200" b="1" dirty="0"/>
          </a:p>
        </p:txBody>
      </p:sp>
      <p:sp>
        <p:nvSpPr>
          <p:cNvPr id="108" name="TextBox 5">
            <a:extLst>
              <a:ext uri="{FF2B5EF4-FFF2-40B4-BE49-F238E27FC236}">
                <a16:creationId xmlns:a16="http://schemas.microsoft.com/office/drawing/2014/main" id="{C663215D-3602-1742-AFF6-1E274ADD2F9E}"/>
              </a:ext>
            </a:extLst>
          </p:cNvPr>
          <p:cNvSpPr txBox="1"/>
          <p:nvPr/>
        </p:nvSpPr>
        <p:spPr>
          <a:xfrm>
            <a:off x="5278601" y="2795720"/>
            <a:ext cx="166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mvblog-test-webui</a:t>
            </a:r>
            <a:endParaRPr lang="en-US" sz="1200" b="1" dirty="0"/>
          </a:p>
        </p:txBody>
      </p:sp>
      <p:cxnSp>
        <p:nvCxnSpPr>
          <p:cNvPr id="109" name="Přímá spojovací šipka 108">
            <a:extLst>
              <a:ext uri="{FF2B5EF4-FFF2-40B4-BE49-F238E27FC236}">
                <a16:creationId xmlns:a16="http://schemas.microsoft.com/office/drawing/2014/main" id="{F0191733-E737-E749-B468-3C8CC2A0150F}"/>
              </a:ext>
            </a:extLst>
          </p:cNvPr>
          <p:cNvCxnSpPr>
            <a:cxnSpLocks/>
          </p:cNvCxnSpPr>
          <p:nvPr/>
        </p:nvCxnSpPr>
        <p:spPr>
          <a:xfrm>
            <a:off x="2969472" y="4193002"/>
            <a:ext cx="1482641" cy="390747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ovací šipka 109">
            <a:extLst>
              <a:ext uri="{FF2B5EF4-FFF2-40B4-BE49-F238E27FC236}">
                <a16:creationId xmlns:a16="http://schemas.microsoft.com/office/drawing/2014/main" id="{A7BCF7A1-39F3-224B-BC90-C30847E32ABE}"/>
              </a:ext>
            </a:extLst>
          </p:cNvPr>
          <p:cNvCxnSpPr>
            <a:cxnSpLocks/>
          </p:cNvCxnSpPr>
          <p:nvPr/>
        </p:nvCxnSpPr>
        <p:spPr>
          <a:xfrm flipH="1">
            <a:off x="4452113" y="4193002"/>
            <a:ext cx="1414938" cy="390747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Přímá spojovací šipka 120">
            <a:extLst>
              <a:ext uri="{FF2B5EF4-FFF2-40B4-BE49-F238E27FC236}">
                <a16:creationId xmlns:a16="http://schemas.microsoft.com/office/drawing/2014/main" id="{DFABC570-C1FB-1246-90D4-54511DA5E851}"/>
              </a:ext>
            </a:extLst>
          </p:cNvPr>
          <p:cNvCxnSpPr>
            <a:cxnSpLocks/>
            <a:stCxn id="84" idx="3"/>
            <a:endCxn id="48" idx="1"/>
          </p:cNvCxnSpPr>
          <p:nvPr/>
        </p:nvCxnSpPr>
        <p:spPr>
          <a:xfrm>
            <a:off x="1676947" y="3923013"/>
            <a:ext cx="1238869" cy="2253193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>
            <a:extLst>
              <a:ext uri="{FF2B5EF4-FFF2-40B4-BE49-F238E27FC236}">
                <a16:creationId xmlns:a16="http://schemas.microsoft.com/office/drawing/2014/main" id="{853C41D2-C9D6-014D-8AB0-4C318770C531}"/>
              </a:ext>
            </a:extLst>
          </p:cNvPr>
          <p:cNvSpPr txBox="1"/>
          <p:nvPr/>
        </p:nvSpPr>
        <p:spPr>
          <a:xfrm>
            <a:off x="827584" y="7647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2800">
                <a:latin typeface="Arial Black"/>
                <a:cs typeface="Arial Black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Phase 5 – Consistent Application Ecosystem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04B6DB-F475-994E-A94A-2C5907DF8A19}"/>
              </a:ext>
            </a:extLst>
          </p:cNvPr>
          <p:cNvSpPr/>
          <p:nvPr/>
        </p:nvSpPr>
        <p:spPr>
          <a:xfrm>
            <a:off x="2267744" y="2852936"/>
            <a:ext cx="4320480" cy="864096"/>
          </a:xfrm>
          <a:prstGeom prst="roundRect">
            <a:avLst>
              <a:gd name="adj" fmla="val 6091"/>
            </a:avLst>
          </a:prstGeom>
          <a:solidFill>
            <a:srgbClr val="92BCDF"/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309E-27A7-7B47-B258-6E286448F0C5}"/>
              </a:ext>
            </a:extLst>
          </p:cNvPr>
          <p:cNvSpPr txBox="1"/>
          <p:nvPr/>
        </p:nvSpPr>
        <p:spPr>
          <a:xfrm>
            <a:off x="2255869" y="28075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mvblog-webui</a:t>
            </a:r>
            <a:endParaRPr lang="en-US" sz="1200" b="1" dirty="0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9DB36425-292D-0D44-A837-AC2486E37539}"/>
              </a:ext>
            </a:extLst>
          </p:cNvPr>
          <p:cNvGrpSpPr/>
          <p:nvPr/>
        </p:nvGrpSpPr>
        <p:grpSpPr>
          <a:xfrm>
            <a:off x="2627784" y="3170585"/>
            <a:ext cx="720080" cy="432048"/>
            <a:chOff x="2123728" y="2204864"/>
            <a:chExt cx="720080" cy="432048"/>
          </a:xfrm>
        </p:grpSpPr>
        <p:sp>
          <p:nvSpPr>
            <p:cNvPr id="8" name="Rounded Rectangle 49">
              <a:extLst>
                <a:ext uri="{FF2B5EF4-FFF2-40B4-BE49-F238E27FC236}">
                  <a16:creationId xmlns:a16="http://schemas.microsoft.com/office/drawing/2014/main" id="{F5C4A2D8-64C9-054E-B79D-CA49DA310079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50">
              <a:extLst>
                <a:ext uri="{FF2B5EF4-FFF2-40B4-BE49-F238E27FC236}">
                  <a16:creationId xmlns:a16="http://schemas.microsoft.com/office/drawing/2014/main" id="{EF120FFB-269D-974F-BEE7-17B253A4F56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knode1</a:t>
              </a: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4D3A3FD6-A1AC-794E-8460-82A9E58E21C3}"/>
              </a:ext>
            </a:extLst>
          </p:cNvPr>
          <p:cNvGrpSpPr/>
          <p:nvPr/>
        </p:nvGrpSpPr>
        <p:grpSpPr>
          <a:xfrm>
            <a:off x="4067944" y="3170585"/>
            <a:ext cx="720080" cy="432048"/>
            <a:chOff x="2123728" y="2204864"/>
            <a:chExt cx="720080" cy="43204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52BAFCB-20A8-6446-9F3C-E546DB9C6A6E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3AF56718-BD1C-2C4C-A85F-1516193E52D6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knode2</a:t>
              </a: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82F324CE-2333-EF48-9494-88CB967AE690}"/>
              </a:ext>
            </a:extLst>
          </p:cNvPr>
          <p:cNvGrpSpPr/>
          <p:nvPr/>
        </p:nvGrpSpPr>
        <p:grpSpPr>
          <a:xfrm>
            <a:off x="5508104" y="3170585"/>
            <a:ext cx="720080" cy="432048"/>
            <a:chOff x="2123728" y="2204864"/>
            <a:chExt cx="720080" cy="432048"/>
          </a:xfrm>
        </p:grpSpPr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925279B1-BA2F-EF49-9EB0-49BFF7DA2AB0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0">
              <a:extLst>
                <a:ext uri="{FF2B5EF4-FFF2-40B4-BE49-F238E27FC236}">
                  <a16:creationId xmlns:a16="http://schemas.microsoft.com/office/drawing/2014/main" id="{9BDCA580-7D7C-DD46-A714-FDBEC1269E1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knode3</a:t>
              </a:r>
            </a:p>
          </p:txBody>
        </p:sp>
      </p:grp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12B6425-339D-B84D-BCA4-D039617C8AB2}"/>
              </a:ext>
            </a:extLst>
          </p:cNvPr>
          <p:cNvSpPr/>
          <p:nvPr/>
        </p:nvSpPr>
        <p:spPr>
          <a:xfrm>
            <a:off x="2255869" y="4266100"/>
            <a:ext cx="4320480" cy="864096"/>
          </a:xfrm>
          <a:prstGeom prst="roundRect">
            <a:avLst>
              <a:gd name="adj" fmla="val 6091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6E9C46F-2DD0-EA47-B647-4192F095E1A5}"/>
              </a:ext>
            </a:extLst>
          </p:cNvPr>
          <p:cNvSpPr txBox="1"/>
          <p:nvPr/>
        </p:nvSpPr>
        <p:spPr>
          <a:xfrm>
            <a:off x="2255869" y="4221088"/>
            <a:ext cx="130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mvblog-mysql</a:t>
            </a:r>
            <a:endParaRPr lang="en-US" sz="1200" b="1" dirty="0"/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3512AA71-D105-F140-8786-8697CD68AC71}"/>
              </a:ext>
            </a:extLst>
          </p:cNvPr>
          <p:cNvGrpSpPr/>
          <p:nvPr/>
        </p:nvGrpSpPr>
        <p:grpSpPr>
          <a:xfrm>
            <a:off x="2615909" y="4583749"/>
            <a:ext cx="720080" cy="432048"/>
            <a:chOff x="2123728" y="2204864"/>
            <a:chExt cx="720080" cy="432048"/>
          </a:xfrm>
        </p:grpSpPr>
        <p:sp>
          <p:nvSpPr>
            <p:cNvPr id="25" name="Rounded Rectangle 49">
              <a:extLst>
                <a:ext uri="{FF2B5EF4-FFF2-40B4-BE49-F238E27FC236}">
                  <a16:creationId xmlns:a16="http://schemas.microsoft.com/office/drawing/2014/main" id="{EF609BCB-ADAE-0E4A-890C-798B39120698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65675BAF-404D-3F4E-8843-5DE0B0A5860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 knode1</a:t>
              </a:r>
              <a:endParaRPr lang="en-US" sz="1200" dirty="0"/>
            </a:p>
          </p:txBody>
        </p:sp>
      </p:grpSp>
      <p:sp>
        <p:nvSpPr>
          <p:cNvPr id="28" name="Rounded Rectangle 49">
            <a:extLst>
              <a:ext uri="{FF2B5EF4-FFF2-40B4-BE49-F238E27FC236}">
                <a16:creationId xmlns:a16="http://schemas.microsoft.com/office/drawing/2014/main" id="{AE8346AC-6C21-BD49-9AAE-184AF83F3CD2}"/>
              </a:ext>
            </a:extLst>
          </p:cNvPr>
          <p:cNvSpPr/>
          <p:nvPr/>
        </p:nvSpPr>
        <p:spPr>
          <a:xfrm>
            <a:off x="4056068" y="4583749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B7D2FBB0-F499-CA43-B69D-D7BA39176C40}"/>
              </a:ext>
            </a:extLst>
          </p:cNvPr>
          <p:cNvSpPr txBox="1"/>
          <p:nvPr/>
        </p:nvSpPr>
        <p:spPr>
          <a:xfrm>
            <a:off x="4056068" y="4637173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knode2</a:t>
            </a: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845C1A72-ABB0-304A-BCD4-27EBD7DF74EE}"/>
              </a:ext>
            </a:extLst>
          </p:cNvPr>
          <p:cNvSpPr/>
          <p:nvPr/>
        </p:nvSpPr>
        <p:spPr>
          <a:xfrm>
            <a:off x="5433606" y="4571873"/>
            <a:ext cx="792089" cy="432048"/>
          </a:xfrm>
          <a:prstGeom prst="roundRect">
            <a:avLst>
              <a:gd name="adj" fmla="val 6091"/>
            </a:avLst>
          </a:prstGeom>
          <a:noFill/>
          <a:ln w="22225">
            <a:solidFill>
              <a:srgbClr val="356C8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123F48A6-DC9F-9144-BA6E-995ADCCBA873}"/>
              </a:ext>
            </a:extLst>
          </p:cNvPr>
          <p:cNvSpPr txBox="1"/>
          <p:nvPr/>
        </p:nvSpPr>
        <p:spPr>
          <a:xfrm>
            <a:off x="5433606" y="4625297"/>
            <a:ext cx="792089" cy="27699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 knode3</a:t>
            </a:r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A62E0065-3DF2-E445-9E87-24C934A5A2EA}"/>
              </a:ext>
            </a:extLst>
          </p:cNvPr>
          <p:cNvGrpSpPr/>
          <p:nvPr/>
        </p:nvGrpSpPr>
        <p:grpSpPr>
          <a:xfrm>
            <a:off x="2915816" y="5726289"/>
            <a:ext cx="1140253" cy="881965"/>
            <a:chOff x="4937977" y="5528245"/>
            <a:chExt cx="1140253" cy="881965"/>
          </a:xfrm>
        </p:grpSpPr>
        <p:sp>
          <p:nvSpPr>
            <p:cNvPr id="48" name="Zaoblený obdélník 47">
              <a:extLst>
                <a:ext uri="{FF2B5EF4-FFF2-40B4-BE49-F238E27FC236}">
                  <a16:creationId xmlns:a16="http://schemas.microsoft.com/office/drawing/2014/main" id="{71FF6C3C-5EE4-DC48-B91D-2740A7963A2C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69">
              <a:extLst>
                <a:ext uri="{FF2B5EF4-FFF2-40B4-BE49-F238E27FC236}">
                  <a16:creationId xmlns:a16="http://schemas.microsoft.com/office/drawing/2014/main" id="{95F7D934-2363-8049-9FC8-577C898F1F25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44" name="Oval 70">
                <a:extLst>
                  <a:ext uri="{FF2B5EF4-FFF2-40B4-BE49-F238E27FC236}">
                    <a16:creationId xmlns:a16="http://schemas.microsoft.com/office/drawing/2014/main" id="{CAA8328C-0126-0E46-A379-281A5010DABE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71">
                <a:extLst>
                  <a:ext uri="{FF2B5EF4-FFF2-40B4-BE49-F238E27FC236}">
                    <a16:creationId xmlns:a16="http://schemas.microsoft.com/office/drawing/2014/main" id="{981E1792-3D3C-0049-9FC8-5FB1083B3184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66">
              <a:extLst>
                <a:ext uri="{FF2B5EF4-FFF2-40B4-BE49-F238E27FC236}">
                  <a16:creationId xmlns:a16="http://schemas.microsoft.com/office/drawing/2014/main" id="{C3894437-B494-1D43-802C-CDA1508AB447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42" name="Oval 67">
                <a:extLst>
                  <a:ext uri="{FF2B5EF4-FFF2-40B4-BE49-F238E27FC236}">
                    <a16:creationId xmlns:a16="http://schemas.microsoft.com/office/drawing/2014/main" id="{7C41078C-389D-8B48-8029-3195F63FB4D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68">
                <a:extLst>
                  <a:ext uri="{FF2B5EF4-FFF2-40B4-BE49-F238E27FC236}">
                    <a16:creationId xmlns:a16="http://schemas.microsoft.com/office/drawing/2014/main" id="{8105FC61-1A9B-1D48-A3ED-711FCCC4CEF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63">
              <a:extLst>
                <a:ext uri="{FF2B5EF4-FFF2-40B4-BE49-F238E27FC236}">
                  <a16:creationId xmlns:a16="http://schemas.microsoft.com/office/drawing/2014/main" id="{0329F44F-0B9F-154E-857B-C7315DB1675A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40" name="Oval 64">
                <a:extLst>
                  <a:ext uri="{FF2B5EF4-FFF2-40B4-BE49-F238E27FC236}">
                    <a16:creationId xmlns:a16="http://schemas.microsoft.com/office/drawing/2014/main" id="{15A999FD-266A-0F49-AB38-A7FB9BBE6461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5">
                <a:extLst>
                  <a:ext uri="{FF2B5EF4-FFF2-40B4-BE49-F238E27FC236}">
                    <a16:creationId xmlns:a16="http://schemas.microsoft.com/office/drawing/2014/main" id="{92C5E805-23A8-304B-ADDC-0641284770B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5A0C8739-6CE2-1A47-8417-323A2137E83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2818743D-6657-F945-8381-29D4B869F088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61">
                <a:extLst>
                  <a:ext uri="{FF2B5EF4-FFF2-40B4-BE49-F238E27FC236}">
                    <a16:creationId xmlns:a16="http://schemas.microsoft.com/office/drawing/2014/main" id="{25EC1AC7-A536-7B41-9F70-22640C2E4EE7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B6F65147-5878-1A4D-B7F5-75E8A329BE98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1</a:t>
              </a:r>
            </a:p>
          </p:txBody>
        </p:sp>
      </p:grpSp>
      <p:cxnSp>
        <p:nvCxnSpPr>
          <p:cNvPr id="53" name="Přímá spojovací šipka 52">
            <a:extLst>
              <a:ext uri="{FF2B5EF4-FFF2-40B4-BE49-F238E27FC236}">
                <a16:creationId xmlns:a16="http://schemas.microsoft.com/office/drawing/2014/main" id="{603ED564-8D65-8C4C-8E7D-1F24C3DA1724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 flipH="1">
            <a:off x="2975949" y="4193002"/>
            <a:ext cx="246252" cy="39074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Skupina 56">
            <a:extLst>
              <a:ext uri="{FF2B5EF4-FFF2-40B4-BE49-F238E27FC236}">
                <a16:creationId xmlns:a16="http://schemas.microsoft.com/office/drawing/2014/main" id="{8EC6A9BE-EDD1-334D-B38F-79382D294C78}"/>
              </a:ext>
            </a:extLst>
          </p:cNvPr>
          <p:cNvGrpSpPr/>
          <p:nvPr/>
        </p:nvGrpSpPr>
        <p:grpSpPr>
          <a:xfrm>
            <a:off x="2520473" y="3708000"/>
            <a:ext cx="1403455" cy="485002"/>
            <a:chOff x="3347864" y="3852016"/>
            <a:chExt cx="2085742" cy="485002"/>
          </a:xfrm>
        </p:grpSpPr>
        <p:sp>
          <p:nvSpPr>
            <p:cNvPr id="54" name="Šipka dolů 53">
              <a:extLst>
                <a:ext uri="{FF2B5EF4-FFF2-40B4-BE49-F238E27FC236}">
                  <a16:creationId xmlns:a16="http://schemas.microsoft.com/office/drawing/2014/main" id="{A52C3FF6-AFA4-7048-8227-6649252B21E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TextBox 5">
              <a:extLst>
                <a:ext uri="{FF2B5EF4-FFF2-40B4-BE49-F238E27FC236}">
                  <a16:creationId xmlns:a16="http://schemas.microsoft.com/office/drawing/2014/main" id="{D7F3C3A8-0360-A54C-8468-050A1F642E43}"/>
                </a:ext>
              </a:extLst>
            </p:cNvPr>
            <p:cNvSpPr txBox="1"/>
            <p:nvPr/>
          </p:nvSpPr>
          <p:spPr>
            <a:xfrm>
              <a:off x="3977982" y="3852016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</a:t>
              </a:r>
              <a:r>
                <a:rPr lang="en-US" sz="1200" b="1" dirty="0"/>
                <a:t> service</a:t>
              </a:r>
            </a:p>
          </p:txBody>
        </p:sp>
      </p:grpSp>
      <p:grpSp>
        <p:nvGrpSpPr>
          <p:cNvPr id="58" name="Skupina 57">
            <a:extLst>
              <a:ext uri="{FF2B5EF4-FFF2-40B4-BE49-F238E27FC236}">
                <a16:creationId xmlns:a16="http://schemas.microsoft.com/office/drawing/2014/main" id="{F19E3CFE-40C7-8842-8D23-84861A8F3260}"/>
              </a:ext>
            </a:extLst>
          </p:cNvPr>
          <p:cNvGrpSpPr/>
          <p:nvPr/>
        </p:nvGrpSpPr>
        <p:grpSpPr>
          <a:xfrm>
            <a:off x="2414250" y="2339189"/>
            <a:ext cx="2085742" cy="475971"/>
            <a:chOff x="3347864" y="3861047"/>
            <a:chExt cx="2085742" cy="475971"/>
          </a:xfrm>
        </p:grpSpPr>
        <p:sp>
          <p:nvSpPr>
            <p:cNvPr id="59" name="Šipka dolů 58">
              <a:extLst>
                <a:ext uri="{FF2B5EF4-FFF2-40B4-BE49-F238E27FC236}">
                  <a16:creationId xmlns:a16="http://schemas.microsoft.com/office/drawing/2014/main" id="{7B391934-01C4-704F-994C-60695546F76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TextBox 5">
              <a:extLst>
                <a:ext uri="{FF2B5EF4-FFF2-40B4-BE49-F238E27FC236}">
                  <a16:creationId xmlns:a16="http://schemas.microsoft.com/office/drawing/2014/main" id="{98C03775-77FF-8249-97CB-D95822996BF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mvblog</a:t>
              </a:r>
              <a:r>
                <a:rPr lang="en-US" sz="1200" b="1" dirty="0"/>
                <a:t> service</a:t>
              </a:r>
            </a:p>
          </p:txBody>
        </p:sp>
      </p:grpSp>
      <p:cxnSp>
        <p:nvCxnSpPr>
          <p:cNvPr id="61" name="Přímá spojovací šipka 60">
            <a:extLst>
              <a:ext uri="{FF2B5EF4-FFF2-40B4-BE49-F238E27FC236}">
                <a16:creationId xmlns:a16="http://schemas.microsoft.com/office/drawing/2014/main" id="{343F6548-3C5A-6146-A8BC-070B845EB88F}"/>
              </a:ext>
            </a:extLst>
          </p:cNvPr>
          <p:cNvCxnSpPr>
            <a:cxnSpLocks/>
            <a:stCxn id="59" idx="2"/>
            <a:endCxn id="8" idx="0"/>
          </p:cNvCxnSpPr>
          <p:nvPr/>
        </p:nvCxnSpPr>
        <p:spPr>
          <a:xfrm flipH="1">
            <a:off x="2987824" y="2815160"/>
            <a:ext cx="469297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šipka 63">
            <a:extLst>
              <a:ext uri="{FF2B5EF4-FFF2-40B4-BE49-F238E27FC236}">
                <a16:creationId xmlns:a16="http://schemas.microsoft.com/office/drawing/2014/main" id="{A60DB3E0-D697-1644-A086-93FDE28B9B4A}"/>
              </a:ext>
            </a:extLst>
          </p:cNvPr>
          <p:cNvCxnSpPr>
            <a:cxnSpLocks/>
            <a:stCxn id="59" idx="2"/>
            <a:endCxn id="20" idx="0"/>
          </p:cNvCxnSpPr>
          <p:nvPr/>
        </p:nvCxnSpPr>
        <p:spPr>
          <a:xfrm>
            <a:off x="3457121" y="2815160"/>
            <a:ext cx="2411023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ovací šipka 68">
            <a:extLst>
              <a:ext uri="{FF2B5EF4-FFF2-40B4-BE49-F238E27FC236}">
                <a16:creationId xmlns:a16="http://schemas.microsoft.com/office/drawing/2014/main" id="{8D6526BA-435D-E14A-83AE-9508E424F40F}"/>
              </a:ext>
            </a:extLst>
          </p:cNvPr>
          <p:cNvCxnSpPr>
            <a:cxnSpLocks/>
            <a:stCxn id="59" idx="2"/>
            <a:endCxn id="17" idx="0"/>
          </p:cNvCxnSpPr>
          <p:nvPr/>
        </p:nvCxnSpPr>
        <p:spPr>
          <a:xfrm>
            <a:off x="3457121" y="2815160"/>
            <a:ext cx="970863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aoblený obdélník 74">
            <a:extLst>
              <a:ext uri="{FF2B5EF4-FFF2-40B4-BE49-F238E27FC236}">
                <a16:creationId xmlns:a16="http://schemas.microsoft.com/office/drawing/2014/main" id="{1E29D6C7-51F4-6549-9858-3DA687828FCA}"/>
              </a:ext>
            </a:extLst>
          </p:cNvPr>
          <p:cNvSpPr/>
          <p:nvPr/>
        </p:nvSpPr>
        <p:spPr>
          <a:xfrm>
            <a:off x="1907704" y="2276872"/>
            <a:ext cx="4980427" cy="3327853"/>
          </a:xfrm>
          <a:prstGeom prst="roundRect">
            <a:avLst>
              <a:gd name="adj" fmla="val 742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Přímá spojovací šipka 76">
            <a:extLst>
              <a:ext uri="{FF2B5EF4-FFF2-40B4-BE49-F238E27FC236}">
                <a16:creationId xmlns:a16="http://schemas.microsoft.com/office/drawing/2014/main" id="{491BB016-2319-234E-AE58-ED27948C51F6}"/>
              </a:ext>
            </a:extLst>
          </p:cNvPr>
          <p:cNvCxnSpPr>
            <a:cxnSpLocks/>
            <a:stCxn id="49" idx="0"/>
            <a:endCxn id="25" idx="2"/>
          </p:cNvCxnSpPr>
          <p:nvPr/>
        </p:nvCxnSpPr>
        <p:spPr>
          <a:xfrm flipH="1" flipV="1">
            <a:off x="2975949" y="5015797"/>
            <a:ext cx="515317" cy="710492"/>
          </a:xfrm>
          <a:prstGeom prst="straightConnector1">
            <a:avLst/>
          </a:prstGeom>
          <a:ln w="44450">
            <a:solidFill>
              <a:srgbClr val="D4A2C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>
            <a:extLst>
              <a:ext uri="{FF2B5EF4-FFF2-40B4-BE49-F238E27FC236}">
                <a16:creationId xmlns:a16="http://schemas.microsoft.com/office/drawing/2014/main" id="{1F1BED84-E10D-7A46-A614-680E2964B4EC}"/>
              </a:ext>
            </a:extLst>
          </p:cNvPr>
          <p:cNvCxnSpPr>
            <a:cxnSpLocks/>
            <a:stCxn id="49" idx="0"/>
            <a:endCxn id="28" idx="2"/>
          </p:cNvCxnSpPr>
          <p:nvPr/>
        </p:nvCxnSpPr>
        <p:spPr>
          <a:xfrm flipV="1">
            <a:off x="3491266" y="5015797"/>
            <a:ext cx="960847" cy="710492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šipka 81">
            <a:extLst>
              <a:ext uri="{FF2B5EF4-FFF2-40B4-BE49-F238E27FC236}">
                <a16:creationId xmlns:a16="http://schemas.microsoft.com/office/drawing/2014/main" id="{126692DD-1E8B-7048-98A4-2EDB008F1219}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V="1">
            <a:off x="3491266" y="5003921"/>
            <a:ext cx="2338385" cy="722368"/>
          </a:xfrm>
          <a:prstGeom prst="straightConnector1">
            <a:avLst/>
          </a:prstGeom>
          <a:ln w="44450">
            <a:solidFill>
              <a:srgbClr val="D4A2C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EB98FD86-AB43-9046-B60B-3DCADBA86C83}"/>
              </a:ext>
            </a:extLst>
          </p:cNvPr>
          <p:cNvSpPr txBox="1"/>
          <p:nvPr/>
        </p:nvSpPr>
        <p:spPr>
          <a:xfrm>
            <a:off x="1957016" y="2302934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Kubernetes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857EB65-DEF4-A64A-8F70-C08306D72642}"/>
              </a:ext>
            </a:extLst>
          </p:cNvPr>
          <p:cNvSpPr txBox="1"/>
          <p:nvPr/>
        </p:nvSpPr>
        <p:spPr>
          <a:xfrm>
            <a:off x="611560" y="1379926"/>
            <a:ext cx="84249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/>
              <a:t>Robin application –  set of kubernetes resources - snapshot, clone &amp; restore</a:t>
            </a:r>
          </a:p>
          <a:p>
            <a:pPr marL="626853" lvl="1" indent="-41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600" dirty="0"/>
              <a:t>define application, store it on robin volumes and repository - snapshot, clone &amp; PIT recovery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93A79556-C622-164E-A08D-41EA37641F25}"/>
              </a:ext>
            </a:extLst>
          </p:cNvPr>
          <p:cNvGrpSpPr/>
          <p:nvPr/>
        </p:nvGrpSpPr>
        <p:grpSpPr>
          <a:xfrm>
            <a:off x="5123258" y="5735224"/>
            <a:ext cx="1140253" cy="881965"/>
            <a:chOff x="4937977" y="5528245"/>
            <a:chExt cx="1140253" cy="881965"/>
          </a:xfrm>
        </p:grpSpPr>
        <p:sp>
          <p:nvSpPr>
            <p:cNvPr id="63" name="Zaoblený obdélník 62">
              <a:extLst>
                <a:ext uri="{FF2B5EF4-FFF2-40B4-BE49-F238E27FC236}">
                  <a16:creationId xmlns:a16="http://schemas.microsoft.com/office/drawing/2014/main" id="{A45B6482-320B-454F-839F-33C68D4DD3D3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9">
              <a:extLst>
                <a:ext uri="{FF2B5EF4-FFF2-40B4-BE49-F238E27FC236}">
                  <a16:creationId xmlns:a16="http://schemas.microsoft.com/office/drawing/2014/main" id="{C8F02507-FB83-CA46-B3E5-F87680A7F98C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80" name="Oval 70">
                <a:extLst>
                  <a:ext uri="{FF2B5EF4-FFF2-40B4-BE49-F238E27FC236}">
                    <a16:creationId xmlns:a16="http://schemas.microsoft.com/office/drawing/2014/main" id="{CEC71B88-AFB0-3441-888D-4D1463FFA1FB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71">
                <a:extLst>
                  <a:ext uri="{FF2B5EF4-FFF2-40B4-BE49-F238E27FC236}">
                    <a16:creationId xmlns:a16="http://schemas.microsoft.com/office/drawing/2014/main" id="{F536B978-6A6D-5B46-8D9F-0970CED61C7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6">
              <a:extLst>
                <a:ext uri="{FF2B5EF4-FFF2-40B4-BE49-F238E27FC236}">
                  <a16:creationId xmlns:a16="http://schemas.microsoft.com/office/drawing/2014/main" id="{EA71DD6F-61DB-AE47-AAD6-C5A61226450A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76" name="Oval 67">
                <a:extLst>
                  <a:ext uri="{FF2B5EF4-FFF2-40B4-BE49-F238E27FC236}">
                    <a16:creationId xmlns:a16="http://schemas.microsoft.com/office/drawing/2014/main" id="{4017AD48-1C9E-E244-8992-79CEF248551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68">
                <a:extLst>
                  <a:ext uri="{FF2B5EF4-FFF2-40B4-BE49-F238E27FC236}">
                    <a16:creationId xmlns:a16="http://schemas.microsoft.com/office/drawing/2014/main" id="{FF9B7F85-DD4C-5843-AA8F-4817F16A0F3D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3">
              <a:extLst>
                <a:ext uri="{FF2B5EF4-FFF2-40B4-BE49-F238E27FC236}">
                  <a16:creationId xmlns:a16="http://schemas.microsoft.com/office/drawing/2014/main" id="{61D041C6-C4C4-1F4E-B38F-AE68DFCD18A7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73" name="Oval 64">
                <a:extLst>
                  <a:ext uri="{FF2B5EF4-FFF2-40B4-BE49-F238E27FC236}">
                    <a16:creationId xmlns:a16="http://schemas.microsoft.com/office/drawing/2014/main" id="{19039591-5ADC-CF44-B231-E0B19A3B797A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65">
                <a:extLst>
                  <a:ext uri="{FF2B5EF4-FFF2-40B4-BE49-F238E27FC236}">
                    <a16:creationId xmlns:a16="http://schemas.microsoft.com/office/drawing/2014/main" id="{2DA93E57-B24B-D740-BC8D-CD8625C913D1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2">
              <a:extLst>
                <a:ext uri="{FF2B5EF4-FFF2-40B4-BE49-F238E27FC236}">
                  <a16:creationId xmlns:a16="http://schemas.microsoft.com/office/drawing/2014/main" id="{C789F581-540D-C94B-9F3A-9BC4611E587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71" name="Oval 60">
                <a:extLst>
                  <a:ext uri="{FF2B5EF4-FFF2-40B4-BE49-F238E27FC236}">
                    <a16:creationId xmlns:a16="http://schemas.microsoft.com/office/drawing/2014/main" id="{6AE03774-D75B-0B42-B7A4-765547E2364B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61">
                <a:extLst>
                  <a:ext uri="{FF2B5EF4-FFF2-40B4-BE49-F238E27FC236}">
                    <a16:creationId xmlns:a16="http://schemas.microsoft.com/office/drawing/2014/main" id="{16D81458-E6F7-474B-926B-B84244B60CD0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ovéPole 69">
              <a:extLst>
                <a:ext uri="{FF2B5EF4-FFF2-40B4-BE49-F238E27FC236}">
                  <a16:creationId xmlns:a16="http://schemas.microsoft.com/office/drawing/2014/main" id="{E4353212-1444-5444-873E-4C8248AB05F4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2</a:t>
              </a:r>
            </a:p>
          </p:txBody>
        </p:sp>
      </p:grpSp>
      <p:cxnSp>
        <p:nvCxnSpPr>
          <p:cNvPr id="83" name="Přímá spojovací šipka 82">
            <a:extLst>
              <a:ext uri="{FF2B5EF4-FFF2-40B4-BE49-F238E27FC236}">
                <a16:creationId xmlns:a16="http://schemas.microsoft.com/office/drawing/2014/main" id="{E5768A57-62FB-9A46-A042-19BF39A9871B}"/>
              </a:ext>
            </a:extLst>
          </p:cNvPr>
          <p:cNvCxnSpPr>
            <a:cxnSpLocks/>
            <a:stCxn id="70" idx="0"/>
            <a:endCxn id="25" idx="2"/>
          </p:cNvCxnSpPr>
          <p:nvPr/>
        </p:nvCxnSpPr>
        <p:spPr>
          <a:xfrm flipH="1" flipV="1">
            <a:off x="2975949" y="5015797"/>
            <a:ext cx="2722759" cy="719427"/>
          </a:xfrm>
          <a:prstGeom prst="straightConnector1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ovací šipka 85">
            <a:extLst>
              <a:ext uri="{FF2B5EF4-FFF2-40B4-BE49-F238E27FC236}">
                <a16:creationId xmlns:a16="http://schemas.microsoft.com/office/drawing/2014/main" id="{62FAB5DD-CEC9-E94D-AEA1-33AE13656CA5}"/>
              </a:ext>
            </a:extLst>
          </p:cNvPr>
          <p:cNvCxnSpPr>
            <a:cxnSpLocks/>
            <a:stCxn id="70" idx="0"/>
            <a:endCxn id="28" idx="2"/>
          </p:cNvCxnSpPr>
          <p:nvPr/>
        </p:nvCxnSpPr>
        <p:spPr>
          <a:xfrm flipH="1" flipV="1">
            <a:off x="4452113" y="5015797"/>
            <a:ext cx="1246595" cy="71942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ovací šipka 87">
            <a:extLst>
              <a:ext uri="{FF2B5EF4-FFF2-40B4-BE49-F238E27FC236}">
                <a16:creationId xmlns:a16="http://schemas.microsoft.com/office/drawing/2014/main" id="{43A2483C-66EC-4142-981F-938D0ECE6DB7}"/>
              </a:ext>
            </a:extLst>
          </p:cNvPr>
          <p:cNvCxnSpPr>
            <a:cxnSpLocks/>
            <a:stCxn id="70" idx="0"/>
            <a:endCxn id="46" idx="2"/>
          </p:cNvCxnSpPr>
          <p:nvPr/>
        </p:nvCxnSpPr>
        <p:spPr>
          <a:xfrm flipV="1">
            <a:off x="5698708" y="5003921"/>
            <a:ext cx="130943" cy="731303"/>
          </a:xfrm>
          <a:prstGeom prst="straightConnector1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aoblený obdélník 83">
            <a:extLst>
              <a:ext uri="{FF2B5EF4-FFF2-40B4-BE49-F238E27FC236}">
                <a16:creationId xmlns:a16="http://schemas.microsoft.com/office/drawing/2014/main" id="{E91420CB-46E1-A340-BC78-5284A80032C2}"/>
              </a:ext>
            </a:extLst>
          </p:cNvPr>
          <p:cNvSpPr/>
          <p:nvPr/>
        </p:nvSpPr>
        <p:spPr>
          <a:xfrm>
            <a:off x="578800" y="3060448"/>
            <a:ext cx="1098147" cy="1725130"/>
          </a:xfrm>
          <a:prstGeom prst="roundRect">
            <a:avLst>
              <a:gd name="adj" fmla="val 22127"/>
            </a:avLst>
          </a:prstGeom>
          <a:solidFill>
            <a:srgbClr val="DFC7DD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Robin Application</a:t>
            </a:r>
          </a:p>
          <a:p>
            <a:pPr algn="ctr"/>
            <a:r>
              <a:rPr lang="en-US" sz="1200" i="1">
                <a:solidFill>
                  <a:schemeClr val="tx2"/>
                </a:solidFill>
              </a:rPr>
              <a:t>Pods, Services, StatefulSets, Secrets, Volumes</a:t>
            </a:r>
          </a:p>
        </p:txBody>
      </p:sp>
      <p:grpSp>
        <p:nvGrpSpPr>
          <p:cNvPr id="92" name="Skupina 91">
            <a:extLst>
              <a:ext uri="{FF2B5EF4-FFF2-40B4-BE49-F238E27FC236}">
                <a16:creationId xmlns:a16="http://schemas.microsoft.com/office/drawing/2014/main" id="{CD2A378A-4010-EC47-A4F8-BFB2CC4BF558}"/>
              </a:ext>
            </a:extLst>
          </p:cNvPr>
          <p:cNvGrpSpPr/>
          <p:nvPr/>
        </p:nvGrpSpPr>
        <p:grpSpPr>
          <a:xfrm>
            <a:off x="4499992" y="2339189"/>
            <a:ext cx="2085742" cy="475971"/>
            <a:chOff x="3347864" y="3861047"/>
            <a:chExt cx="2085742" cy="475971"/>
          </a:xfrm>
        </p:grpSpPr>
        <p:sp>
          <p:nvSpPr>
            <p:cNvPr id="93" name="Šipka dolů 92">
              <a:extLst>
                <a:ext uri="{FF2B5EF4-FFF2-40B4-BE49-F238E27FC236}">
                  <a16:creationId xmlns:a16="http://schemas.microsoft.com/office/drawing/2014/main" id="{2B04053D-F2DB-1944-BE28-71D39D1DD80F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4" name="TextBox 5">
              <a:extLst>
                <a:ext uri="{FF2B5EF4-FFF2-40B4-BE49-F238E27FC236}">
                  <a16:creationId xmlns:a16="http://schemas.microsoft.com/office/drawing/2014/main" id="{69F0E573-6A61-B647-871B-BFF50880C28E}"/>
                </a:ext>
              </a:extLst>
            </p:cNvPr>
            <p:cNvSpPr txBox="1"/>
            <p:nvPr/>
          </p:nvSpPr>
          <p:spPr>
            <a:xfrm>
              <a:off x="3851920" y="3863888"/>
              <a:ext cx="1221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3">
                      <a:lumMod val="50000"/>
                    </a:schemeClr>
                  </a:solidFill>
                </a:rPr>
                <a:t>mvblog</a:t>
              </a:r>
              <a:r>
                <a:rPr lang="en-US" sz="1200" b="1" dirty="0">
                  <a:solidFill>
                    <a:schemeClr val="accent3">
                      <a:lumMod val="50000"/>
                    </a:schemeClr>
                  </a:solidFill>
                </a:rPr>
                <a:t> service</a:t>
              </a:r>
            </a:p>
          </p:txBody>
        </p:sp>
      </p:grpSp>
      <p:cxnSp>
        <p:nvCxnSpPr>
          <p:cNvPr id="95" name="Přímá spojovací šipka 94">
            <a:extLst>
              <a:ext uri="{FF2B5EF4-FFF2-40B4-BE49-F238E27FC236}">
                <a16:creationId xmlns:a16="http://schemas.microsoft.com/office/drawing/2014/main" id="{EFD5E7CE-964E-A940-A11A-8A9AB8145F5D}"/>
              </a:ext>
            </a:extLst>
          </p:cNvPr>
          <p:cNvCxnSpPr>
            <a:cxnSpLocks/>
            <a:stCxn id="93" idx="2"/>
            <a:endCxn id="8" idx="0"/>
          </p:cNvCxnSpPr>
          <p:nvPr/>
        </p:nvCxnSpPr>
        <p:spPr>
          <a:xfrm flipH="1">
            <a:off x="2987824" y="2815160"/>
            <a:ext cx="2555039" cy="35542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ovací šipka 95">
            <a:extLst>
              <a:ext uri="{FF2B5EF4-FFF2-40B4-BE49-F238E27FC236}">
                <a16:creationId xmlns:a16="http://schemas.microsoft.com/office/drawing/2014/main" id="{1F4BFEBD-F633-144A-84B2-E1F62F844272}"/>
              </a:ext>
            </a:extLst>
          </p:cNvPr>
          <p:cNvCxnSpPr>
            <a:cxnSpLocks/>
            <a:stCxn id="93" idx="2"/>
            <a:endCxn id="20" idx="0"/>
          </p:cNvCxnSpPr>
          <p:nvPr/>
        </p:nvCxnSpPr>
        <p:spPr>
          <a:xfrm>
            <a:off x="5542863" y="2815160"/>
            <a:ext cx="325281" cy="35542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ovací šipka 96">
            <a:extLst>
              <a:ext uri="{FF2B5EF4-FFF2-40B4-BE49-F238E27FC236}">
                <a16:creationId xmlns:a16="http://schemas.microsoft.com/office/drawing/2014/main" id="{7FEECDE9-20E2-9F47-B422-34BD44D2AED9}"/>
              </a:ext>
            </a:extLst>
          </p:cNvPr>
          <p:cNvCxnSpPr>
            <a:cxnSpLocks/>
            <a:stCxn id="93" idx="2"/>
            <a:endCxn id="17" idx="0"/>
          </p:cNvCxnSpPr>
          <p:nvPr/>
        </p:nvCxnSpPr>
        <p:spPr>
          <a:xfrm flipH="1">
            <a:off x="4427984" y="2815160"/>
            <a:ext cx="1114879" cy="355425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Skupina 100">
            <a:extLst>
              <a:ext uri="{FF2B5EF4-FFF2-40B4-BE49-F238E27FC236}">
                <a16:creationId xmlns:a16="http://schemas.microsoft.com/office/drawing/2014/main" id="{BEEDD3C1-2D3F-B945-8F32-C0948FFD81D7}"/>
              </a:ext>
            </a:extLst>
          </p:cNvPr>
          <p:cNvGrpSpPr/>
          <p:nvPr/>
        </p:nvGrpSpPr>
        <p:grpSpPr>
          <a:xfrm>
            <a:off x="4932040" y="3708000"/>
            <a:ext cx="1403455" cy="485002"/>
            <a:chOff x="3347864" y="3852016"/>
            <a:chExt cx="2085742" cy="485002"/>
          </a:xfrm>
        </p:grpSpPr>
        <p:sp>
          <p:nvSpPr>
            <p:cNvPr id="102" name="Šipka dolů 101">
              <a:extLst>
                <a:ext uri="{FF2B5EF4-FFF2-40B4-BE49-F238E27FC236}">
                  <a16:creationId xmlns:a16="http://schemas.microsoft.com/office/drawing/2014/main" id="{9B733DD3-BBD6-8844-81CB-E89A1F5E925F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3" name="TextBox 5">
              <a:extLst>
                <a:ext uri="{FF2B5EF4-FFF2-40B4-BE49-F238E27FC236}">
                  <a16:creationId xmlns:a16="http://schemas.microsoft.com/office/drawing/2014/main" id="{39431E2A-B5AB-834C-B843-4241FF793B67}"/>
                </a:ext>
              </a:extLst>
            </p:cNvPr>
            <p:cNvSpPr txBox="1"/>
            <p:nvPr/>
          </p:nvSpPr>
          <p:spPr>
            <a:xfrm>
              <a:off x="3768723" y="3852016"/>
              <a:ext cx="1479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   </a:t>
              </a:r>
              <a:r>
                <a:rPr lang="en-US" sz="1200" b="1" dirty="0" err="1">
                  <a:solidFill>
                    <a:schemeClr val="accent3">
                      <a:lumMod val="50000"/>
                    </a:schemeClr>
                  </a:solidFill>
                </a:rPr>
                <a:t>mysql</a:t>
              </a:r>
            </a:p>
            <a:p>
              <a:r>
                <a:rPr lang="en-US" sz="1200" b="1" dirty="0" err="1">
                  <a:solidFill>
                    <a:schemeClr val="accent3">
                      <a:lumMod val="50000"/>
                    </a:schemeClr>
                  </a:solidFill>
                </a:rPr>
                <a:t>  </a:t>
              </a:r>
              <a:r>
                <a:rPr lang="en-US" sz="1200" b="1" dirty="0">
                  <a:solidFill>
                    <a:schemeClr val="accent3">
                      <a:lumMod val="50000"/>
                    </a:schemeClr>
                  </a:solidFill>
                </a:rPr>
                <a:t> service</a:t>
              </a:r>
            </a:p>
          </p:txBody>
        </p:sp>
      </p:grpSp>
      <p:cxnSp>
        <p:nvCxnSpPr>
          <p:cNvPr id="105" name="Přímá spojovací šipka 104">
            <a:extLst>
              <a:ext uri="{FF2B5EF4-FFF2-40B4-BE49-F238E27FC236}">
                <a16:creationId xmlns:a16="http://schemas.microsoft.com/office/drawing/2014/main" id="{7896E8F5-8E62-7245-8381-E03435312F93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5633768" y="4193002"/>
            <a:ext cx="239761" cy="3788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5">
            <a:extLst>
              <a:ext uri="{FF2B5EF4-FFF2-40B4-BE49-F238E27FC236}">
                <a16:creationId xmlns:a16="http://schemas.microsoft.com/office/drawing/2014/main" id="{B73792B3-8A73-C742-8D6C-AECC4314E798}"/>
              </a:ext>
            </a:extLst>
          </p:cNvPr>
          <p:cNvSpPr txBox="1"/>
          <p:nvPr/>
        </p:nvSpPr>
        <p:spPr>
          <a:xfrm>
            <a:off x="5476371" y="4232963"/>
            <a:ext cx="15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</a:rPr>
              <a:t>mvblog-mysql</a:t>
            </a:r>
            <a:endParaRPr 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8" name="TextBox 5">
            <a:extLst>
              <a:ext uri="{FF2B5EF4-FFF2-40B4-BE49-F238E27FC236}">
                <a16:creationId xmlns:a16="http://schemas.microsoft.com/office/drawing/2014/main" id="{C663215D-3602-1742-AFF6-1E274ADD2F9E}"/>
              </a:ext>
            </a:extLst>
          </p:cNvPr>
          <p:cNvSpPr txBox="1"/>
          <p:nvPr/>
        </p:nvSpPr>
        <p:spPr>
          <a:xfrm>
            <a:off x="5508104" y="2795720"/>
            <a:ext cx="129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3">
                    <a:lumMod val="50000"/>
                  </a:schemeClr>
                </a:solidFill>
              </a:rPr>
              <a:t>mvblog-webui</a:t>
            </a:r>
            <a:endParaRPr 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9" name="Přímá spojovací šipka 88">
            <a:extLst>
              <a:ext uri="{FF2B5EF4-FFF2-40B4-BE49-F238E27FC236}">
                <a16:creationId xmlns:a16="http://schemas.microsoft.com/office/drawing/2014/main" id="{0549AC44-2768-8A4E-AD46-7C3ED72AC771}"/>
              </a:ext>
            </a:extLst>
          </p:cNvPr>
          <p:cNvCxnSpPr>
            <a:cxnSpLocks/>
            <a:stCxn id="84" idx="3"/>
            <a:endCxn id="85" idx="3"/>
          </p:cNvCxnSpPr>
          <p:nvPr/>
        </p:nvCxnSpPr>
        <p:spPr>
          <a:xfrm flipV="1">
            <a:off x="1676947" y="2456823"/>
            <a:ext cx="1299002" cy="1466190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ovací šipka 106">
            <a:extLst>
              <a:ext uri="{FF2B5EF4-FFF2-40B4-BE49-F238E27FC236}">
                <a16:creationId xmlns:a16="http://schemas.microsoft.com/office/drawing/2014/main" id="{91D0597E-D76F-8845-AB52-F192620AD8B5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1676947" y="2946095"/>
            <a:ext cx="578922" cy="976918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ovací šipka 108">
            <a:extLst>
              <a:ext uri="{FF2B5EF4-FFF2-40B4-BE49-F238E27FC236}">
                <a16:creationId xmlns:a16="http://schemas.microsoft.com/office/drawing/2014/main" id="{70CF7184-D021-1742-9588-2989304B01B7}"/>
              </a:ext>
            </a:extLst>
          </p:cNvPr>
          <p:cNvCxnSpPr>
            <a:cxnSpLocks/>
            <a:stCxn id="84" idx="3"/>
            <a:endCxn id="54" idx="1"/>
          </p:cNvCxnSpPr>
          <p:nvPr/>
        </p:nvCxnSpPr>
        <p:spPr>
          <a:xfrm>
            <a:off x="1676947" y="3923013"/>
            <a:ext cx="843526" cy="32004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ovací šipka 109">
            <a:extLst>
              <a:ext uri="{FF2B5EF4-FFF2-40B4-BE49-F238E27FC236}">
                <a16:creationId xmlns:a16="http://schemas.microsoft.com/office/drawing/2014/main" id="{37FF1F62-597C-A043-9E4E-3185004A00AD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>
            <a:off x="1676947" y="3923013"/>
            <a:ext cx="578922" cy="436575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Přímá spojovací šipka 110">
            <a:extLst>
              <a:ext uri="{FF2B5EF4-FFF2-40B4-BE49-F238E27FC236}">
                <a16:creationId xmlns:a16="http://schemas.microsoft.com/office/drawing/2014/main" id="{8187D1C4-100C-DC45-AA66-A997E9B7F91B}"/>
              </a:ext>
            </a:extLst>
          </p:cNvPr>
          <p:cNvCxnSpPr>
            <a:cxnSpLocks/>
            <a:stCxn id="54" idx="2"/>
            <a:endCxn id="28" idx="0"/>
          </p:cNvCxnSpPr>
          <p:nvPr/>
        </p:nvCxnSpPr>
        <p:spPr>
          <a:xfrm>
            <a:off x="3222201" y="4193002"/>
            <a:ext cx="1229912" cy="390747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Přímá spojovací šipka 111">
            <a:extLst>
              <a:ext uri="{FF2B5EF4-FFF2-40B4-BE49-F238E27FC236}">
                <a16:creationId xmlns:a16="http://schemas.microsoft.com/office/drawing/2014/main" id="{D70A6AE8-9064-AB48-9E33-A6BBE60AA065}"/>
              </a:ext>
            </a:extLst>
          </p:cNvPr>
          <p:cNvCxnSpPr>
            <a:cxnSpLocks/>
            <a:stCxn id="102" idx="2"/>
            <a:endCxn id="28" idx="0"/>
          </p:cNvCxnSpPr>
          <p:nvPr/>
        </p:nvCxnSpPr>
        <p:spPr>
          <a:xfrm flipH="1">
            <a:off x="4452113" y="4193002"/>
            <a:ext cx="1181655" cy="390747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aoblený obdélník 119">
            <a:extLst>
              <a:ext uri="{FF2B5EF4-FFF2-40B4-BE49-F238E27FC236}">
                <a16:creationId xmlns:a16="http://schemas.microsoft.com/office/drawing/2014/main" id="{D684D9B4-3377-E24B-A046-D53A50E89196}"/>
              </a:ext>
            </a:extLst>
          </p:cNvPr>
          <p:cNvSpPr/>
          <p:nvPr/>
        </p:nvSpPr>
        <p:spPr>
          <a:xfrm>
            <a:off x="7383361" y="3048573"/>
            <a:ext cx="1098147" cy="1725130"/>
          </a:xfrm>
          <a:prstGeom prst="roundRect">
            <a:avLst>
              <a:gd name="adj" fmla="val 22127"/>
            </a:avLst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accent3">
                    <a:lumMod val="50000"/>
                  </a:schemeClr>
                </a:solidFill>
              </a:rPr>
              <a:t>Robin Application</a:t>
            </a:r>
          </a:p>
          <a:p>
            <a:pPr algn="ctr"/>
            <a:r>
              <a:rPr lang="en-US" sz="1200" b="1">
                <a:solidFill>
                  <a:schemeClr val="accent3">
                    <a:lumMod val="50000"/>
                  </a:schemeClr>
                </a:solidFill>
              </a:rPr>
              <a:t>clone</a:t>
            </a:r>
          </a:p>
          <a:p>
            <a:pPr algn="ctr"/>
            <a:r>
              <a:rPr lang="en-US" sz="1200">
                <a:solidFill>
                  <a:schemeClr val="accent3">
                    <a:lumMod val="50000"/>
                  </a:schemeClr>
                </a:solidFill>
              </a:rPr>
              <a:t>in other</a:t>
            </a:r>
          </a:p>
          <a:p>
            <a:pPr algn="ctr"/>
            <a:r>
              <a:rPr lang="en-US" sz="1200" b="1">
                <a:solidFill>
                  <a:schemeClr val="accent3">
                    <a:lumMod val="50000"/>
                  </a:schemeClr>
                </a:solidFill>
              </a:rPr>
              <a:t>namespace</a:t>
            </a:r>
          </a:p>
        </p:txBody>
      </p:sp>
      <p:cxnSp>
        <p:nvCxnSpPr>
          <p:cNvPr id="124" name="Přímá spojovací šipka 123">
            <a:extLst>
              <a:ext uri="{FF2B5EF4-FFF2-40B4-BE49-F238E27FC236}">
                <a16:creationId xmlns:a16="http://schemas.microsoft.com/office/drawing/2014/main" id="{C401AD87-DAC1-5A48-ADDD-52CBD956DBD6}"/>
              </a:ext>
            </a:extLst>
          </p:cNvPr>
          <p:cNvCxnSpPr>
            <a:cxnSpLocks/>
            <a:stCxn id="120" idx="1"/>
            <a:endCxn id="63" idx="3"/>
          </p:cNvCxnSpPr>
          <p:nvPr/>
        </p:nvCxnSpPr>
        <p:spPr>
          <a:xfrm flipH="1">
            <a:off x="6263511" y="3911138"/>
            <a:ext cx="1119850" cy="2274003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Přímá spojovací šipka 126">
            <a:extLst>
              <a:ext uri="{FF2B5EF4-FFF2-40B4-BE49-F238E27FC236}">
                <a16:creationId xmlns:a16="http://schemas.microsoft.com/office/drawing/2014/main" id="{058E95ED-FF33-E848-9B04-85F9D615647A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585734" y="3911138"/>
            <a:ext cx="797627" cy="44845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ovací šipka 127">
            <a:extLst>
              <a:ext uri="{FF2B5EF4-FFF2-40B4-BE49-F238E27FC236}">
                <a16:creationId xmlns:a16="http://schemas.microsoft.com/office/drawing/2014/main" id="{A2DD17A1-19AC-B94A-9AB1-1712B4B282A4}"/>
              </a:ext>
            </a:extLst>
          </p:cNvPr>
          <p:cNvCxnSpPr>
            <a:cxnSpLocks/>
            <a:stCxn id="120" idx="1"/>
            <a:endCxn id="103" idx="3"/>
          </p:cNvCxnSpPr>
          <p:nvPr/>
        </p:nvCxnSpPr>
        <p:spPr>
          <a:xfrm flipH="1">
            <a:off x="6210925" y="3911138"/>
            <a:ext cx="1172436" cy="27695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Přímá spojovací šipka 128">
            <a:extLst>
              <a:ext uri="{FF2B5EF4-FFF2-40B4-BE49-F238E27FC236}">
                <a16:creationId xmlns:a16="http://schemas.microsoft.com/office/drawing/2014/main" id="{F6D532BD-8A61-434E-A1F4-2A27C1B21967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6178076" y="3072719"/>
            <a:ext cx="1205285" cy="83841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Přímá spojovací šipka 129">
            <a:extLst>
              <a:ext uri="{FF2B5EF4-FFF2-40B4-BE49-F238E27FC236}">
                <a16:creationId xmlns:a16="http://schemas.microsoft.com/office/drawing/2014/main" id="{8F589F15-3F51-C041-BE2F-135F3A9666D5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6070765" y="2444948"/>
            <a:ext cx="1312596" cy="146619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Šipka vpravo 89">
            <a:extLst>
              <a:ext uri="{FF2B5EF4-FFF2-40B4-BE49-F238E27FC236}">
                <a16:creationId xmlns:a16="http://schemas.microsoft.com/office/drawing/2014/main" id="{1AAD925C-7C75-4C4B-A870-D2019B58CE1A}"/>
              </a:ext>
            </a:extLst>
          </p:cNvPr>
          <p:cNvSpPr/>
          <p:nvPr/>
        </p:nvSpPr>
        <p:spPr>
          <a:xfrm>
            <a:off x="1676947" y="3501008"/>
            <a:ext cx="4911277" cy="722468"/>
          </a:xfrm>
          <a:prstGeom prst="rightArrow">
            <a:avLst/>
          </a:prstGeom>
          <a:solidFill>
            <a:srgbClr val="DFC7DD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2"/>
              </a:solidFill>
            </a:endParaRPr>
          </a:p>
        </p:txBody>
      </p:sp>
      <p:sp>
        <p:nvSpPr>
          <p:cNvPr id="75" name="Zaoblený obdélník 74">
            <a:extLst>
              <a:ext uri="{FF2B5EF4-FFF2-40B4-BE49-F238E27FC236}">
                <a16:creationId xmlns:a16="http://schemas.microsoft.com/office/drawing/2014/main" id="{1E29D6C7-51F4-6549-9858-3DA687828FCA}"/>
              </a:ext>
            </a:extLst>
          </p:cNvPr>
          <p:cNvSpPr/>
          <p:nvPr/>
        </p:nvSpPr>
        <p:spPr>
          <a:xfrm>
            <a:off x="1907705" y="2276872"/>
            <a:ext cx="4032448" cy="3327853"/>
          </a:xfrm>
          <a:prstGeom prst="roundRect">
            <a:avLst>
              <a:gd name="adj" fmla="val 7425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Obrázek 54" descr="Obsah obrázku text, vektorová grafika&#10;&#10;Popis byl vytvořen automaticky">
            <a:extLst>
              <a:ext uri="{FF2B5EF4-FFF2-40B4-BE49-F238E27FC236}">
                <a16:creationId xmlns:a16="http://schemas.microsoft.com/office/drawing/2014/main" id="{504BF16E-2521-D84F-8ACF-8E98765E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5" y="2276872"/>
            <a:ext cx="2571026" cy="3467286"/>
          </a:xfrm>
          <a:prstGeom prst="rect">
            <a:avLst/>
          </a:prstGeom>
        </p:spPr>
      </p:pic>
      <p:cxnSp>
        <p:nvCxnSpPr>
          <p:cNvPr id="121" name="Přímá spojovací šipka 120">
            <a:extLst>
              <a:ext uri="{FF2B5EF4-FFF2-40B4-BE49-F238E27FC236}">
                <a16:creationId xmlns:a16="http://schemas.microsoft.com/office/drawing/2014/main" id="{DFABC570-C1FB-1246-90D4-54511DA5E851}"/>
              </a:ext>
            </a:extLst>
          </p:cNvPr>
          <p:cNvCxnSpPr>
            <a:cxnSpLocks/>
            <a:stCxn id="84" idx="3"/>
            <a:endCxn id="48" idx="1"/>
          </p:cNvCxnSpPr>
          <p:nvPr/>
        </p:nvCxnSpPr>
        <p:spPr>
          <a:xfrm>
            <a:off x="1676947" y="3923013"/>
            <a:ext cx="1670917" cy="2253193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>
            <a:extLst>
              <a:ext uri="{FF2B5EF4-FFF2-40B4-BE49-F238E27FC236}">
                <a16:creationId xmlns:a16="http://schemas.microsoft.com/office/drawing/2014/main" id="{853C41D2-C9D6-014D-8AB0-4C318770C531}"/>
              </a:ext>
            </a:extLst>
          </p:cNvPr>
          <p:cNvSpPr txBox="1"/>
          <p:nvPr/>
        </p:nvSpPr>
        <p:spPr>
          <a:xfrm>
            <a:off x="827584" y="76470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>
              <a:defRPr sz="2800">
                <a:latin typeface="Arial Black"/>
                <a:cs typeface="Arial Black"/>
              </a:defRPr>
            </a:lvl1pPr>
          </a:lstStyle>
          <a:p>
            <a:pPr algn="ctr"/>
            <a:r>
              <a:rPr lang="en-US" sz="2400" dirty="0">
                <a:solidFill>
                  <a:schemeClr val="tx2"/>
                </a:solidFill>
              </a:rPr>
              <a:t>Phase 6 – Global Disaster Recovery Plan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04B6DB-F475-994E-A94A-2C5907DF8A19}"/>
              </a:ext>
            </a:extLst>
          </p:cNvPr>
          <p:cNvSpPr/>
          <p:nvPr/>
        </p:nvSpPr>
        <p:spPr>
          <a:xfrm>
            <a:off x="2267744" y="2852936"/>
            <a:ext cx="3324245" cy="864096"/>
          </a:xfrm>
          <a:prstGeom prst="roundRect">
            <a:avLst>
              <a:gd name="adj" fmla="val 6091"/>
            </a:avLst>
          </a:prstGeom>
          <a:solidFill>
            <a:srgbClr val="92BCDF"/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309E-27A7-7B47-B258-6E286448F0C5}"/>
              </a:ext>
            </a:extLst>
          </p:cNvPr>
          <p:cNvSpPr txBox="1"/>
          <p:nvPr/>
        </p:nvSpPr>
        <p:spPr>
          <a:xfrm>
            <a:off x="2255869" y="280759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mvblog-webui</a:t>
            </a:r>
            <a:endParaRPr lang="en-US" sz="1200" b="1" dirty="0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9DB36425-292D-0D44-A837-AC2486E37539}"/>
              </a:ext>
            </a:extLst>
          </p:cNvPr>
          <p:cNvGrpSpPr/>
          <p:nvPr/>
        </p:nvGrpSpPr>
        <p:grpSpPr>
          <a:xfrm>
            <a:off x="2627784" y="3170585"/>
            <a:ext cx="720080" cy="432048"/>
            <a:chOff x="2123728" y="2204864"/>
            <a:chExt cx="720080" cy="432048"/>
          </a:xfrm>
        </p:grpSpPr>
        <p:sp>
          <p:nvSpPr>
            <p:cNvPr id="8" name="Rounded Rectangle 49">
              <a:extLst>
                <a:ext uri="{FF2B5EF4-FFF2-40B4-BE49-F238E27FC236}">
                  <a16:creationId xmlns:a16="http://schemas.microsoft.com/office/drawing/2014/main" id="{F5C4A2D8-64C9-054E-B79D-CA49DA310079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50">
              <a:extLst>
                <a:ext uri="{FF2B5EF4-FFF2-40B4-BE49-F238E27FC236}">
                  <a16:creationId xmlns:a16="http://schemas.microsoft.com/office/drawing/2014/main" id="{EF120FFB-269D-974F-BEE7-17B253A4F56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knode1</a:t>
              </a: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4D3A3FD6-A1AC-794E-8460-82A9E58E21C3}"/>
              </a:ext>
            </a:extLst>
          </p:cNvPr>
          <p:cNvGrpSpPr/>
          <p:nvPr/>
        </p:nvGrpSpPr>
        <p:grpSpPr>
          <a:xfrm>
            <a:off x="3587639" y="3170585"/>
            <a:ext cx="720080" cy="432048"/>
            <a:chOff x="2123728" y="2204864"/>
            <a:chExt cx="720080" cy="43204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52BAFCB-20A8-6446-9F3C-E546DB9C6A6E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3AF56718-BD1C-2C4C-A85F-1516193E52D6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knode2</a:t>
              </a: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82F324CE-2333-EF48-9494-88CB967AE690}"/>
              </a:ext>
            </a:extLst>
          </p:cNvPr>
          <p:cNvGrpSpPr/>
          <p:nvPr/>
        </p:nvGrpSpPr>
        <p:grpSpPr>
          <a:xfrm>
            <a:off x="4644008" y="3170585"/>
            <a:ext cx="720080" cy="432048"/>
            <a:chOff x="2123728" y="2204864"/>
            <a:chExt cx="720080" cy="432048"/>
          </a:xfrm>
        </p:grpSpPr>
        <p:sp>
          <p:nvSpPr>
            <p:cNvPr id="20" name="Rounded Rectangle 49">
              <a:extLst>
                <a:ext uri="{FF2B5EF4-FFF2-40B4-BE49-F238E27FC236}">
                  <a16:creationId xmlns:a16="http://schemas.microsoft.com/office/drawing/2014/main" id="{925279B1-BA2F-EF49-9EB0-49BFF7DA2AB0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0">
              <a:extLst>
                <a:ext uri="{FF2B5EF4-FFF2-40B4-BE49-F238E27FC236}">
                  <a16:creationId xmlns:a16="http://schemas.microsoft.com/office/drawing/2014/main" id="{9BDCA580-7D7C-DD46-A714-FDBEC1269E1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knode3</a:t>
              </a:r>
            </a:p>
          </p:txBody>
        </p:sp>
      </p:grp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12B6425-339D-B84D-BCA4-D039617C8AB2}"/>
              </a:ext>
            </a:extLst>
          </p:cNvPr>
          <p:cNvSpPr/>
          <p:nvPr/>
        </p:nvSpPr>
        <p:spPr>
          <a:xfrm>
            <a:off x="2255869" y="4266100"/>
            <a:ext cx="3324245" cy="864096"/>
          </a:xfrm>
          <a:prstGeom prst="roundRect">
            <a:avLst>
              <a:gd name="adj" fmla="val 6091"/>
            </a:avLst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rgbClr val="356C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6E9C46F-2DD0-EA47-B647-4192F095E1A5}"/>
              </a:ext>
            </a:extLst>
          </p:cNvPr>
          <p:cNvSpPr txBox="1"/>
          <p:nvPr/>
        </p:nvSpPr>
        <p:spPr>
          <a:xfrm>
            <a:off x="2255869" y="4221088"/>
            <a:ext cx="130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mvblog-mysql</a:t>
            </a:r>
            <a:endParaRPr lang="en-US" sz="1200" b="1" dirty="0"/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3512AA71-D105-F140-8786-8697CD68AC71}"/>
              </a:ext>
            </a:extLst>
          </p:cNvPr>
          <p:cNvGrpSpPr/>
          <p:nvPr/>
        </p:nvGrpSpPr>
        <p:grpSpPr>
          <a:xfrm>
            <a:off x="2615909" y="4583749"/>
            <a:ext cx="720080" cy="432048"/>
            <a:chOff x="2123728" y="2204864"/>
            <a:chExt cx="720080" cy="432048"/>
          </a:xfrm>
        </p:grpSpPr>
        <p:sp>
          <p:nvSpPr>
            <p:cNvPr id="25" name="Rounded Rectangle 49">
              <a:extLst>
                <a:ext uri="{FF2B5EF4-FFF2-40B4-BE49-F238E27FC236}">
                  <a16:creationId xmlns:a16="http://schemas.microsoft.com/office/drawing/2014/main" id="{EF609BCB-ADAE-0E4A-890C-798B39120698}"/>
                </a:ext>
              </a:extLst>
            </p:cNvPr>
            <p:cNvSpPr/>
            <p:nvPr/>
          </p:nvSpPr>
          <p:spPr>
            <a:xfrm>
              <a:off x="2123728" y="2204864"/>
              <a:ext cx="720080" cy="432048"/>
            </a:xfrm>
            <a:prstGeom prst="roundRect">
              <a:avLst>
                <a:gd name="adj" fmla="val 6091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65675BAF-404D-3F4E-8843-5DE0B0A5860A}"/>
                </a:ext>
              </a:extLst>
            </p:cNvPr>
            <p:cNvSpPr txBox="1"/>
            <p:nvPr/>
          </p:nvSpPr>
          <p:spPr>
            <a:xfrm>
              <a:off x="2123728" y="225828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 knode1</a:t>
              </a:r>
              <a:endParaRPr lang="en-US" sz="1200" dirty="0"/>
            </a:p>
          </p:txBody>
        </p:sp>
      </p:grp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E97D50F-8096-864F-9F60-0BA4C3B0FC72}"/>
              </a:ext>
            </a:extLst>
          </p:cNvPr>
          <p:cNvGrpSpPr/>
          <p:nvPr/>
        </p:nvGrpSpPr>
        <p:grpSpPr>
          <a:xfrm>
            <a:off x="3563888" y="4583749"/>
            <a:ext cx="803964" cy="432048"/>
            <a:chOff x="4056068" y="4583749"/>
            <a:chExt cx="803964" cy="432048"/>
          </a:xfrm>
        </p:grpSpPr>
        <p:sp>
          <p:nvSpPr>
            <p:cNvPr id="28" name="Rounded Rectangle 49">
              <a:extLst>
                <a:ext uri="{FF2B5EF4-FFF2-40B4-BE49-F238E27FC236}">
                  <a16:creationId xmlns:a16="http://schemas.microsoft.com/office/drawing/2014/main" id="{AE8346AC-6C21-BD49-9AAE-184AF83F3CD2}"/>
                </a:ext>
              </a:extLst>
            </p:cNvPr>
            <p:cNvSpPr/>
            <p:nvPr/>
          </p:nvSpPr>
          <p:spPr>
            <a:xfrm>
              <a:off x="4067943" y="4583749"/>
              <a:ext cx="792089" cy="432048"/>
            </a:xfrm>
            <a:prstGeom prst="roundRect">
              <a:avLst>
                <a:gd name="adj" fmla="val 6091"/>
              </a:avLst>
            </a:prstGeom>
            <a:noFill/>
            <a:ln w="22225">
              <a:solidFill>
                <a:srgbClr val="356C85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50">
              <a:extLst>
                <a:ext uri="{FF2B5EF4-FFF2-40B4-BE49-F238E27FC236}">
                  <a16:creationId xmlns:a16="http://schemas.microsoft.com/office/drawing/2014/main" id="{B7D2FBB0-F499-CA43-B69D-D7BA39176C40}"/>
                </a:ext>
              </a:extLst>
            </p:cNvPr>
            <p:cNvSpPr txBox="1"/>
            <p:nvPr/>
          </p:nvSpPr>
          <p:spPr>
            <a:xfrm>
              <a:off x="4056068" y="4637173"/>
              <a:ext cx="792089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knode2</a:t>
              </a:r>
            </a:p>
          </p:txBody>
        </p:sp>
      </p:grpSp>
      <p:grpSp>
        <p:nvGrpSpPr>
          <p:cNvPr id="4" name="Skupina 3">
            <a:extLst>
              <a:ext uri="{FF2B5EF4-FFF2-40B4-BE49-F238E27FC236}">
                <a16:creationId xmlns:a16="http://schemas.microsoft.com/office/drawing/2014/main" id="{FC12E06A-8E15-114C-A02D-1E07EC776B00}"/>
              </a:ext>
            </a:extLst>
          </p:cNvPr>
          <p:cNvGrpSpPr/>
          <p:nvPr/>
        </p:nvGrpSpPr>
        <p:grpSpPr>
          <a:xfrm>
            <a:off x="4569510" y="4571873"/>
            <a:ext cx="792089" cy="432048"/>
            <a:chOff x="5433606" y="4571873"/>
            <a:chExt cx="792089" cy="432048"/>
          </a:xfrm>
        </p:grpSpPr>
        <p:sp>
          <p:nvSpPr>
            <p:cNvPr id="46" name="Rounded Rectangle 49">
              <a:extLst>
                <a:ext uri="{FF2B5EF4-FFF2-40B4-BE49-F238E27FC236}">
                  <a16:creationId xmlns:a16="http://schemas.microsoft.com/office/drawing/2014/main" id="{845C1A72-ABB0-304A-BCD4-27EBD7DF74EE}"/>
                </a:ext>
              </a:extLst>
            </p:cNvPr>
            <p:cNvSpPr/>
            <p:nvPr/>
          </p:nvSpPr>
          <p:spPr>
            <a:xfrm>
              <a:off x="5433606" y="4571873"/>
              <a:ext cx="792089" cy="432048"/>
            </a:xfrm>
            <a:prstGeom prst="roundRect">
              <a:avLst>
                <a:gd name="adj" fmla="val 6091"/>
              </a:avLst>
            </a:prstGeom>
            <a:noFill/>
            <a:ln w="22225">
              <a:solidFill>
                <a:srgbClr val="356C85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50">
              <a:extLst>
                <a:ext uri="{FF2B5EF4-FFF2-40B4-BE49-F238E27FC236}">
                  <a16:creationId xmlns:a16="http://schemas.microsoft.com/office/drawing/2014/main" id="{123F48A6-DC9F-9144-BA6E-995ADCCBA873}"/>
                </a:ext>
              </a:extLst>
            </p:cNvPr>
            <p:cNvSpPr txBox="1"/>
            <p:nvPr/>
          </p:nvSpPr>
          <p:spPr>
            <a:xfrm>
              <a:off x="5433606" y="4625297"/>
              <a:ext cx="792089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knode3</a:t>
              </a:r>
            </a:p>
          </p:txBody>
        </p:sp>
      </p:grp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A62E0065-3DF2-E445-9E87-24C934A5A2EA}"/>
              </a:ext>
            </a:extLst>
          </p:cNvPr>
          <p:cNvGrpSpPr/>
          <p:nvPr/>
        </p:nvGrpSpPr>
        <p:grpSpPr>
          <a:xfrm>
            <a:off x="3347864" y="5726289"/>
            <a:ext cx="1140253" cy="881965"/>
            <a:chOff x="4937977" y="5528245"/>
            <a:chExt cx="1140253" cy="881965"/>
          </a:xfrm>
        </p:grpSpPr>
        <p:sp>
          <p:nvSpPr>
            <p:cNvPr id="48" name="Zaoblený obdélník 47">
              <a:extLst>
                <a:ext uri="{FF2B5EF4-FFF2-40B4-BE49-F238E27FC236}">
                  <a16:creationId xmlns:a16="http://schemas.microsoft.com/office/drawing/2014/main" id="{71FF6C3C-5EE4-DC48-B91D-2740A7963A2C}"/>
                </a:ext>
              </a:extLst>
            </p:cNvPr>
            <p:cNvSpPr/>
            <p:nvPr/>
          </p:nvSpPr>
          <p:spPr>
            <a:xfrm>
              <a:off x="4937977" y="5546114"/>
              <a:ext cx="1140253" cy="864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69">
              <a:extLst>
                <a:ext uri="{FF2B5EF4-FFF2-40B4-BE49-F238E27FC236}">
                  <a16:creationId xmlns:a16="http://schemas.microsoft.com/office/drawing/2014/main" id="{95F7D934-2363-8049-9FC8-577C898F1F25}"/>
                </a:ext>
              </a:extLst>
            </p:cNvPr>
            <p:cNvGrpSpPr/>
            <p:nvPr/>
          </p:nvGrpSpPr>
          <p:grpSpPr>
            <a:xfrm>
              <a:off x="5169593" y="6094031"/>
              <a:ext cx="684152" cy="208902"/>
              <a:chOff x="467544" y="5661248"/>
              <a:chExt cx="936104" cy="288032"/>
            </a:xfrm>
          </p:grpSpPr>
          <p:sp>
            <p:nvSpPr>
              <p:cNvPr id="44" name="Oval 70">
                <a:extLst>
                  <a:ext uri="{FF2B5EF4-FFF2-40B4-BE49-F238E27FC236}">
                    <a16:creationId xmlns:a16="http://schemas.microsoft.com/office/drawing/2014/main" id="{CAA8328C-0126-0E46-A379-281A5010DABE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71">
                <a:extLst>
                  <a:ext uri="{FF2B5EF4-FFF2-40B4-BE49-F238E27FC236}">
                    <a16:creationId xmlns:a16="http://schemas.microsoft.com/office/drawing/2014/main" id="{981E1792-3D3C-0049-9FC8-5FB1083B3184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66">
              <a:extLst>
                <a:ext uri="{FF2B5EF4-FFF2-40B4-BE49-F238E27FC236}">
                  <a16:creationId xmlns:a16="http://schemas.microsoft.com/office/drawing/2014/main" id="{C3894437-B494-1D43-802C-CDA1508AB447}"/>
                </a:ext>
              </a:extLst>
            </p:cNvPr>
            <p:cNvGrpSpPr/>
            <p:nvPr/>
          </p:nvGrpSpPr>
          <p:grpSpPr>
            <a:xfrm>
              <a:off x="5169593" y="5989579"/>
              <a:ext cx="684152" cy="208902"/>
              <a:chOff x="467544" y="5661248"/>
              <a:chExt cx="936104" cy="288032"/>
            </a:xfrm>
          </p:grpSpPr>
          <p:sp>
            <p:nvSpPr>
              <p:cNvPr id="42" name="Oval 67">
                <a:extLst>
                  <a:ext uri="{FF2B5EF4-FFF2-40B4-BE49-F238E27FC236}">
                    <a16:creationId xmlns:a16="http://schemas.microsoft.com/office/drawing/2014/main" id="{7C41078C-389D-8B48-8029-3195F63FB4DC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68">
                <a:extLst>
                  <a:ext uri="{FF2B5EF4-FFF2-40B4-BE49-F238E27FC236}">
                    <a16:creationId xmlns:a16="http://schemas.microsoft.com/office/drawing/2014/main" id="{8105FC61-1A9B-1D48-A3ED-711FCCC4CEF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63">
              <a:extLst>
                <a:ext uri="{FF2B5EF4-FFF2-40B4-BE49-F238E27FC236}">
                  <a16:creationId xmlns:a16="http://schemas.microsoft.com/office/drawing/2014/main" id="{0329F44F-0B9F-154E-857B-C7315DB1675A}"/>
                </a:ext>
              </a:extLst>
            </p:cNvPr>
            <p:cNvGrpSpPr/>
            <p:nvPr/>
          </p:nvGrpSpPr>
          <p:grpSpPr>
            <a:xfrm>
              <a:off x="5169593" y="5885128"/>
              <a:ext cx="684152" cy="208902"/>
              <a:chOff x="467544" y="5661248"/>
              <a:chExt cx="936104" cy="288032"/>
            </a:xfrm>
          </p:grpSpPr>
          <p:sp>
            <p:nvSpPr>
              <p:cNvPr id="40" name="Oval 64">
                <a:extLst>
                  <a:ext uri="{FF2B5EF4-FFF2-40B4-BE49-F238E27FC236}">
                    <a16:creationId xmlns:a16="http://schemas.microsoft.com/office/drawing/2014/main" id="{15A999FD-266A-0F49-AB38-A7FB9BBE6461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5">
                <a:extLst>
                  <a:ext uri="{FF2B5EF4-FFF2-40B4-BE49-F238E27FC236}">
                    <a16:creationId xmlns:a16="http://schemas.microsoft.com/office/drawing/2014/main" id="{92C5E805-23A8-304B-ADDC-0641284770B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5A0C8739-6CE2-1A47-8417-323A2137E839}"/>
                </a:ext>
              </a:extLst>
            </p:cNvPr>
            <p:cNvGrpSpPr/>
            <p:nvPr/>
          </p:nvGrpSpPr>
          <p:grpSpPr>
            <a:xfrm>
              <a:off x="5169593" y="5780677"/>
              <a:ext cx="684152" cy="208902"/>
              <a:chOff x="467544" y="5661248"/>
              <a:chExt cx="936104" cy="288032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2818743D-6657-F945-8381-29D4B869F088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61">
                <a:extLst>
                  <a:ext uri="{FF2B5EF4-FFF2-40B4-BE49-F238E27FC236}">
                    <a16:creationId xmlns:a16="http://schemas.microsoft.com/office/drawing/2014/main" id="{25EC1AC7-A536-7B41-9F70-22640C2E4EE7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B6F65147-5878-1A4D-B7F5-75E8A329BE98}"/>
                </a:ext>
              </a:extLst>
            </p:cNvPr>
            <p:cNvSpPr txBox="1"/>
            <p:nvPr/>
          </p:nvSpPr>
          <p:spPr>
            <a:xfrm>
              <a:off x="5141370" y="5528245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TrueNAS</a:t>
              </a:r>
              <a:r>
                <a:rPr lang="en-US" sz="1000" b="1" dirty="0"/>
                <a:t> 1</a:t>
              </a:r>
            </a:p>
          </p:txBody>
        </p:sp>
      </p:grpSp>
      <p:cxnSp>
        <p:nvCxnSpPr>
          <p:cNvPr id="53" name="Přímá spojovací šipka 52">
            <a:extLst>
              <a:ext uri="{FF2B5EF4-FFF2-40B4-BE49-F238E27FC236}">
                <a16:creationId xmlns:a16="http://schemas.microsoft.com/office/drawing/2014/main" id="{603ED564-8D65-8C4C-8E7D-1F24C3DA1724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 flipH="1">
            <a:off x="2975949" y="4193002"/>
            <a:ext cx="966332" cy="390747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Skupina 56">
            <a:extLst>
              <a:ext uri="{FF2B5EF4-FFF2-40B4-BE49-F238E27FC236}">
                <a16:creationId xmlns:a16="http://schemas.microsoft.com/office/drawing/2014/main" id="{8EC6A9BE-EDD1-334D-B38F-79382D294C78}"/>
              </a:ext>
            </a:extLst>
          </p:cNvPr>
          <p:cNvGrpSpPr/>
          <p:nvPr/>
        </p:nvGrpSpPr>
        <p:grpSpPr>
          <a:xfrm>
            <a:off x="3240553" y="3708000"/>
            <a:ext cx="1403455" cy="485002"/>
            <a:chOff x="3347864" y="3852016"/>
            <a:chExt cx="2085742" cy="485002"/>
          </a:xfrm>
        </p:grpSpPr>
        <p:sp>
          <p:nvSpPr>
            <p:cNvPr id="54" name="Šipka dolů 53">
              <a:extLst>
                <a:ext uri="{FF2B5EF4-FFF2-40B4-BE49-F238E27FC236}">
                  <a16:creationId xmlns:a16="http://schemas.microsoft.com/office/drawing/2014/main" id="{A52C3FF6-AFA4-7048-8227-6649252B21E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TextBox 5">
              <a:extLst>
                <a:ext uri="{FF2B5EF4-FFF2-40B4-BE49-F238E27FC236}">
                  <a16:creationId xmlns:a16="http://schemas.microsoft.com/office/drawing/2014/main" id="{D7F3C3A8-0360-A54C-8468-050A1F642E43}"/>
                </a:ext>
              </a:extLst>
            </p:cNvPr>
            <p:cNvSpPr txBox="1"/>
            <p:nvPr/>
          </p:nvSpPr>
          <p:spPr>
            <a:xfrm>
              <a:off x="3977982" y="3852016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mysql</a:t>
              </a:r>
              <a:r>
                <a:rPr lang="en-US" sz="1200" b="1" dirty="0"/>
                <a:t> service</a:t>
              </a:r>
            </a:p>
          </p:txBody>
        </p:sp>
      </p:grpSp>
      <p:grpSp>
        <p:nvGrpSpPr>
          <p:cNvPr id="58" name="Skupina 57">
            <a:extLst>
              <a:ext uri="{FF2B5EF4-FFF2-40B4-BE49-F238E27FC236}">
                <a16:creationId xmlns:a16="http://schemas.microsoft.com/office/drawing/2014/main" id="{F19E3CFE-40C7-8842-8D23-84861A8F3260}"/>
              </a:ext>
            </a:extLst>
          </p:cNvPr>
          <p:cNvGrpSpPr/>
          <p:nvPr/>
        </p:nvGrpSpPr>
        <p:grpSpPr>
          <a:xfrm>
            <a:off x="2918306" y="2339189"/>
            <a:ext cx="2085742" cy="475971"/>
            <a:chOff x="3347864" y="3861047"/>
            <a:chExt cx="2085742" cy="475971"/>
          </a:xfrm>
        </p:grpSpPr>
        <p:sp>
          <p:nvSpPr>
            <p:cNvPr id="59" name="Šipka dolů 58">
              <a:extLst>
                <a:ext uri="{FF2B5EF4-FFF2-40B4-BE49-F238E27FC236}">
                  <a16:creationId xmlns:a16="http://schemas.microsoft.com/office/drawing/2014/main" id="{7B391934-01C4-704F-994C-60695546F769}"/>
                </a:ext>
              </a:extLst>
            </p:cNvPr>
            <p:cNvSpPr/>
            <p:nvPr/>
          </p:nvSpPr>
          <p:spPr>
            <a:xfrm>
              <a:off x="3347864" y="3861047"/>
              <a:ext cx="2085742" cy="475971"/>
            </a:xfrm>
            <a:prstGeom prst="downArrow">
              <a:avLst/>
            </a:prstGeom>
            <a:solidFill>
              <a:srgbClr val="92BCDF"/>
            </a:solidFill>
            <a:ln w="22225">
              <a:solidFill>
                <a:srgbClr val="356C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TextBox 5">
              <a:extLst>
                <a:ext uri="{FF2B5EF4-FFF2-40B4-BE49-F238E27FC236}">
                  <a16:creationId xmlns:a16="http://schemas.microsoft.com/office/drawing/2014/main" id="{98C03775-77FF-8249-97CB-D95822996BF3}"/>
                </a:ext>
              </a:extLst>
            </p:cNvPr>
            <p:cNvSpPr txBox="1"/>
            <p:nvPr/>
          </p:nvSpPr>
          <p:spPr>
            <a:xfrm>
              <a:off x="3851920" y="3863888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mvblog</a:t>
              </a:r>
              <a:r>
                <a:rPr lang="en-US" sz="1200" b="1" dirty="0"/>
                <a:t> service</a:t>
              </a:r>
            </a:p>
          </p:txBody>
        </p:sp>
      </p:grpSp>
      <p:cxnSp>
        <p:nvCxnSpPr>
          <p:cNvPr id="61" name="Přímá spojovací šipka 60">
            <a:extLst>
              <a:ext uri="{FF2B5EF4-FFF2-40B4-BE49-F238E27FC236}">
                <a16:creationId xmlns:a16="http://schemas.microsoft.com/office/drawing/2014/main" id="{343F6548-3C5A-6146-A8BC-070B845EB88F}"/>
              </a:ext>
            </a:extLst>
          </p:cNvPr>
          <p:cNvCxnSpPr>
            <a:cxnSpLocks/>
            <a:stCxn id="59" idx="2"/>
            <a:endCxn id="8" idx="0"/>
          </p:cNvCxnSpPr>
          <p:nvPr/>
        </p:nvCxnSpPr>
        <p:spPr>
          <a:xfrm flipH="1">
            <a:off x="2987824" y="2815160"/>
            <a:ext cx="973353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ovací šipka 63">
            <a:extLst>
              <a:ext uri="{FF2B5EF4-FFF2-40B4-BE49-F238E27FC236}">
                <a16:creationId xmlns:a16="http://schemas.microsoft.com/office/drawing/2014/main" id="{A60DB3E0-D697-1644-A086-93FDE28B9B4A}"/>
              </a:ext>
            </a:extLst>
          </p:cNvPr>
          <p:cNvCxnSpPr>
            <a:cxnSpLocks/>
            <a:stCxn id="59" idx="2"/>
            <a:endCxn id="20" idx="0"/>
          </p:cNvCxnSpPr>
          <p:nvPr/>
        </p:nvCxnSpPr>
        <p:spPr>
          <a:xfrm>
            <a:off x="3961177" y="2815160"/>
            <a:ext cx="1042871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ovací šipka 68">
            <a:extLst>
              <a:ext uri="{FF2B5EF4-FFF2-40B4-BE49-F238E27FC236}">
                <a16:creationId xmlns:a16="http://schemas.microsoft.com/office/drawing/2014/main" id="{8D6526BA-435D-E14A-83AE-9508E424F40F}"/>
              </a:ext>
            </a:extLst>
          </p:cNvPr>
          <p:cNvCxnSpPr>
            <a:cxnSpLocks/>
            <a:stCxn id="59" idx="2"/>
            <a:endCxn id="17" idx="0"/>
          </p:cNvCxnSpPr>
          <p:nvPr/>
        </p:nvCxnSpPr>
        <p:spPr>
          <a:xfrm flipH="1">
            <a:off x="3947679" y="2815160"/>
            <a:ext cx="13498" cy="355425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římá spojovací šipka 76">
            <a:extLst>
              <a:ext uri="{FF2B5EF4-FFF2-40B4-BE49-F238E27FC236}">
                <a16:creationId xmlns:a16="http://schemas.microsoft.com/office/drawing/2014/main" id="{491BB016-2319-234E-AE58-ED27948C51F6}"/>
              </a:ext>
            </a:extLst>
          </p:cNvPr>
          <p:cNvCxnSpPr>
            <a:cxnSpLocks/>
            <a:stCxn id="49" idx="0"/>
            <a:endCxn id="25" idx="2"/>
          </p:cNvCxnSpPr>
          <p:nvPr/>
        </p:nvCxnSpPr>
        <p:spPr>
          <a:xfrm flipH="1" flipV="1">
            <a:off x="2975949" y="5015797"/>
            <a:ext cx="947365" cy="710492"/>
          </a:xfrm>
          <a:prstGeom prst="straightConnector1">
            <a:avLst/>
          </a:prstGeom>
          <a:ln w="44450">
            <a:solidFill>
              <a:srgbClr val="D4A2C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ovací šipka 78">
            <a:extLst>
              <a:ext uri="{FF2B5EF4-FFF2-40B4-BE49-F238E27FC236}">
                <a16:creationId xmlns:a16="http://schemas.microsoft.com/office/drawing/2014/main" id="{1F1BED84-E10D-7A46-A614-680E2964B4EC}"/>
              </a:ext>
            </a:extLst>
          </p:cNvPr>
          <p:cNvCxnSpPr>
            <a:cxnSpLocks/>
            <a:stCxn id="49" idx="0"/>
            <a:endCxn id="28" idx="2"/>
          </p:cNvCxnSpPr>
          <p:nvPr/>
        </p:nvCxnSpPr>
        <p:spPr>
          <a:xfrm flipV="1">
            <a:off x="3923314" y="5015797"/>
            <a:ext cx="48494" cy="710492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ovací šipka 81">
            <a:extLst>
              <a:ext uri="{FF2B5EF4-FFF2-40B4-BE49-F238E27FC236}">
                <a16:creationId xmlns:a16="http://schemas.microsoft.com/office/drawing/2014/main" id="{126692DD-1E8B-7048-98A4-2EDB008F1219}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V="1">
            <a:off x="3923314" y="5003921"/>
            <a:ext cx="1042241" cy="72236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EB98FD86-AB43-9046-B60B-3DCADBA86C83}"/>
              </a:ext>
            </a:extLst>
          </p:cNvPr>
          <p:cNvSpPr txBox="1"/>
          <p:nvPr/>
        </p:nvSpPr>
        <p:spPr>
          <a:xfrm>
            <a:off x="1957016" y="2302934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Kubernetes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857EB65-DEF4-A64A-8F70-C08306D72642}"/>
              </a:ext>
            </a:extLst>
          </p:cNvPr>
          <p:cNvSpPr txBox="1"/>
          <p:nvPr/>
        </p:nvSpPr>
        <p:spPr>
          <a:xfrm>
            <a:off x="611560" y="1379926"/>
            <a:ext cx="84249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000" indent="-594000">
              <a:spcBef>
                <a:spcPts val="600"/>
              </a:spcBef>
              <a:buFont typeface="Wingdings" pitchFamily="2" charset="2"/>
              <a:buChar char="q"/>
            </a:pPr>
            <a:r>
              <a:rPr lang="cs-CZ" sz="1800" b="1" dirty="0"/>
              <a:t>Robin application backup – scheduled consistent backup, ready for DRP</a:t>
            </a:r>
          </a:p>
          <a:p>
            <a:pPr marL="626853" lvl="1" indent="-414000">
              <a:spcBef>
                <a:spcPts val="600"/>
              </a:spcBef>
              <a:buFont typeface="Wingdings" pitchFamily="2" charset="2"/>
              <a:buChar char="§"/>
            </a:pPr>
            <a:r>
              <a:rPr lang="cs-CZ" sz="1600" dirty="0"/>
              <a:t>backup application to external cloud, ready for restore or operation takeover </a:t>
            </a:r>
          </a:p>
        </p:txBody>
      </p:sp>
      <p:sp>
        <p:nvSpPr>
          <p:cNvPr id="84" name="Zaoblený obdélník 83">
            <a:extLst>
              <a:ext uri="{FF2B5EF4-FFF2-40B4-BE49-F238E27FC236}">
                <a16:creationId xmlns:a16="http://schemas.microsoft.com/office/drawing/2014/main" id="{E91420CB-46E1-A340-BC78-5284A80032C2}"/>
              </a:ext>
            </a:extLst>
          </p:cNvPr>
          <p:cNvSpPr/>
          <p:nvPr/>
        </p:nvSpPr>
        <p:spPr>
          <a:xfrm>
            <a:off x="578800" y="3060448"/>
            <a:ext cx="1098147" cy="1725130"/>
          </a:xfrm>
          <a:prstGeom prst="roundRect">
            <a:avLst>
              <a:gd name="adj" fmla="val 22127"/>
            </a:avLst>
          </a:prstGeom>
          <a:solidFill>
            <a:srgbClr val="DFC7DD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Robin Application</a:t>
            </a:r>
          </a:p>
          <a:p>
            <a:pPr algn="ctr"/>
            <a:r>
              <a:rPr lang="en-US" sz="1200" i="1">
                <a:solidFill>
                  <a:schemeClr val="tx2"/>
                </a:solidFill>
              </a:rPr>
              <a:t>Pods, Services, StatefulSets, Secrets, Volumes</a:t>
            </a:r>
          </a:p>
        </p:txBody>
      </p:sp>
      <p:cxnSp>
        <p:nvCxnSpPr>
          <p:cNvPr id="89" name="Přímá spojovací šipka 88">
            <a:extLst>
              <a:ext uri="{FF2B5EF4-FFF2-40B4-BE49-F238E27FC236}">
                <a16:creationId xmlns:a16="http://schemas.microsoft.com/office/drawing/2014/main" id="{0549AC44-2768-8A4E-AD46-7C3ED72AC771}"/>
              </a:ext>
            </a:extLst>
          </p:cNvPr>
          <p:cNvCxnSpPr>
            <a:cxnSpLocks/>
            <a:stCxn id="84" idx="3"/>
            <a:endCxn id="60" idx="1"/>
          </p:cNvCxnSpPr>
          <p:nvPr/>
        </p:nvCxnSpPr>
        <p:spPr>
          <a:xfrm flipV="1">
            <a:off x="1676947" y="2480530"/>
            <a:ext cx="1745415" cy="1442483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Přímá spojovací šipka 106">
            <a:extLst>
              <a:ext uri="{FF2B5EF4-FFF2-40B4-BE49-F238E27FC236}">
                <a16:creationId xmlns:a16="http://schemas.microsoft.com/office/drawing/2014/main" id="{91D0597E-D76F-8845-AB52-F192620AD8B5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1676947" y="2946095"/>
            <a:ext cx="578922" cy="976918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ovací šipka 108">
            <a:extLst>
              <a:ext uri="{FF2B5EF4-FFF2-40B4-BE49-F238E27FC236}">
                <a16:creationId xmlns:a16="http://schemas.microsoft.com/office/drawing/2014/main" id="{70CF7184-D021-1742-9588-2989304B01B7}"/>
              </a:ext>
            </a:extLst>
          </p:cNvPr>
          <p:cNvCxnSpPr>
            <a:cxnSpLocks/>
            <a:stCxn id="84" idx="3"/>
            <a:endCxn id="54" idx="1"/>
          </p:cNvCxnSpPr>
          <p:nvPr/>
        </p:nvCxnSpPr>
        <p:spPr>
          <a:xfrm>
            <a:off x="1676947" y="3923013"/>
            <a:ext cx="1563606" cy="32004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ovací šipka 109">
            <a:extLst>
              <a:ext uri="{FF2B5EF4-FFF2-40B4-BE49-F238E27FC236}">
                <a16:creationId xmlns:a16="http://schemas.microsoft.com/office/drawing/2014/main" id="{37FF1F62-597C-A043-9E4E-3185004A00AD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>
            <a:off x="1676947" y="3923013"/>
            <a:ext cx="578922" cy="436575"/>
          </a:xfrm>
          <a:prstGeom prst="straightConnector1">
            <a:avLst/>
          </a:prstGeom>
          <a:ln w="25400">
            <a:solidFill>
              <a:srgbClr val="D4A2C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Přímá spojovací šipka 110">
            <a:extLst>
              <a:ext uri="{FF2B5EF4-FFF2-40B4-BE49-F238E27FC236}">
                <a16:creationId xmlns:a16="http://schemas.microsoft.com/office/drawing/2014/main" id="{8187D1C4-100C-DC45-AA66-A997E9B7F91B}"/>
              </a:ext>
            </a:extLst>
          </p:cNvPr>
          <p:cNvCxnSpPr>
            <a:cxnSpLocks/>
            <a:stCxn id="54" idx="2"/>
            <a:endCxn id="28" idx="0"/>
          </p:cNvCxnSpPr>
          <p:nvPr/>
        </p:nvCxnSpPr>
        <p:spPr>
          <a:xfrm>
            <a:off x="3942281" y="4193002"/>
            <a:ext cx="29527" cy="390747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ovací šipka 99">
            <a:extLst>
              <a:ext uri="{FF2B5EF4-FFF2-40B4-BE49-F238E27FC236}">
                <a16:creationId xmlns:a16="http://schemas.microsoft.com/office/drawing/2014/main" id="{049B1963-D920-FA42-8465-F57D49EF5A22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942281" y="4193002"/>
            <a:ext cx="1023274" cy="378871"/>
          </a:xfrm>
          <a:prstGeom prst="straightConnector1">
            <a:avLst/>
          </a:prstGeom>
          <a:ln w="41275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72">
            <a:extLst>
              <a:ext uri="{FF2B5EF4-FFF2-40B4-BE49-F238E27FC236}">
                <a16:creationId xmlns:a16="http://schemas.microsoft.com/office/drawing/2014/main" id="{178C082D-95CC-4A40-A271-6410BF817166}"/>
              </a:ext>
            </a:extLst>
          </p:cNvPr>
          <p:cNvGrpSpPr/>
          <p:nvPr/>
        </p:nvGrpSpPr>
        <p:grpSpPr>
          <a:xfrm>
            <a:off x="6732240" y="4382437"/>
            <a:ext cx="766712" cy="621484"/>
            <a:chOff x="467544" y="5661248"/>
            <a:chExt cx="936104" cy="720080"/>
          </a:xfrm>
          <a:solidFill>
            <a:srgbClr val="EDCDB8"/>
          </a:solidFill>
        </p:grpSpPr>
        <p:grpSp>
          <p:nvGrpSpPr>
            <p:cNvPr id="116" name="Group 69">
              <a:extLst>
                <a:ext uri="{FF2B5EF4-FFF2-40B4-BE49-F238E27FC236}">
                  <a16:creationId xmlns:a16="http://schemas.microsoft.com/office/drawing/2014/main" id="{5815373F-C7A7-B547-B6D7-E56A026B3870}"/>
                </a:ext>
              </a:extLst>
            </p:cNvPr>
            <p:cNvGrpSpPr/>
            <p:nvPr/>
          </p:nvGrpSpPr>
          <p:grpSpPr>
            <a:xfrm>
              <a:off x="467544" y="6093296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33" name="Oval 70">
                <a:extLst>
                  <a:ext uri="{FF2B5EF4-FFF2-40B4-BE49-F238E27FC236}">
                    <a16:creationId xmlns:a16="http://schemas.microsoft.com/office/drawing/2014/main" id="{AD8ACA44-400D-7846-A8C6-B3797F8E36B0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71">
                <a:extLst>
                  <a:ext uri="{FF2B5EF4-FFF2-40B4-BE49-F238E27FC236}">
                    <a16:creationId xmlns:a16="http://schemas.microsoft.com/office/drawing/2014/main" id="{79A8B8BB-ADB5-0A45-9B1B-D2AF1566694F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66">
              <a:extLst>
                <a:ext uri="{FF2B5EF4-FFF2-40B4-BE49-F238E27FC236}">
                  <a16:creationId xmlns:a16="http://schemas.microsoft.com/office/drawing/2014/main" id="{6C3A9208-1517-C34C-B0BE-89B5A6DCD0A3}"/>
                </a:ext>
              </a:extLst>
            </p:cNvPr>
            <p:cNvGrpSpPr/>
            <p:nvPr/>
          </p:nvGrpSpPr>
          <p:grpSpPr>
            <a:xfrm>
              <a:off x="467544" y="5949280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31" name="Oval 67">
                <a:extLst>
                  <a:ext uri="{FF2B5EF4-FFF2-40B4-BE49-F238E27FC236}">
                    <a16:creationId xmlns:a16="http://schemas.microsoft.com/office/drawing/2014/main" id="{78138ECE-3245-8842-91AC-7D1E75C78B82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68">
                <a:extLst>
                  <a:ext uri="{FF2B5EF4-FFF2-40B4-BE49-F238E27FC236}">
                    <a16:creationId xmlns:a16="http://schemas.microsoft.com/office/drawing/2014/main" id="{404E30D5-0F36-E849-A827-D3B6961EE7E5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63">
              <a:extLst>
                <a:ext uri="{FF2B5EF4-FFF2-40B4-BE49-F238E27FC236}">
                  <a16:creationId xmlns:a16="http://schemas.microsoft.com/office/drawing/2014/main" id="{905677D7-D624-8B40-B6B1-24B07966D4D3}"/>
                </a:ext>
              </a:extLst>
            </p:cNvPr>
            <p:cNvGrpSpPr/>
            <p:nvPr/>
          </p:nvGrpSpPr>
          <p:grpSpPr>
            <a:xfrm>
              <a:off x="467544" y="5805264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25" name="Oval 64">
                <a:extLst>
                  <a:ext uri="{FF2B5EF4-FFF2-40B4-BE49-F238E27FC236}">
                    <a16:creationId xmlns:a16="http://schemas.microsoft.com/office/drawing/2014/main" id="{AE80797F-FFA5-3549-A89C-7A33C8D65DB2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65">
                <a:extLst>
                  <a:ext uri="{FF2B5EF4-FFF2-40B4-BE49-F238E27FC236}">
                    <a16:creationId xmlns:a16="http://schemas.microsoft.com/office/drawing/2014/main" id="{5B6C88AE-AD01-9749-99E8-42D4D471EC02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62">
              <a:extLst>
                <a:ext uri="{FF2B5EF4-FFF2-40B4-BE49-F238E27FC236}">
                  <a16:creationId xmlns:a16="http://schemas.microsoft.com/office/drawing/2014/main" id="{82ECA789-AEC4-AC4A-A90B-A49DDF7F44D5}"/>
                </a:ext>
              </a:extLst>
            </p:cNvPr>
            <p:cNvGrpSpPr/>
            <p:nvPr/>
          </p:nvGrpSpPr>
          <p:grpSpPr>
            <a:xfrm>
              <a:off x="467544" y="5661248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22" name="Oval 60">
                <a:extLst>
                  <a:ext uri="{FF2B5EF4-FFF2-40B4-BE49-F238E27FC236}">
                    <a16:creationId xmlns:a16="http://schemas.microsoft.com/office/drawing/2014/main" id="{2ABD84EC-B862-C84F-BC49-97B8E3FA3F6F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61">
                <a:extLst>
                  <a:ext uri="{FF2B5EF4-FFF2-40B4-BE49-F238E27FC236}">
                    <a16:creationId xmlns:a16="http://schemas.microsoft.com/office/drawing/2014/main" id="{A00F3685-7BDC-E642-B24C-331132404196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72">
            <a:extLst>
              <a:ext uri="{FF2B5EF4-FFF2-40B4-BE49-F238E27FC236}">
                <a16:creationId xmlns:a16="http://schemas.microsoft.com/office/drawing/2014/main" id="{E4C3D4DC-671F-244A-94D4-98ECB8E79C43}"/>
              </a:ext>
            </a:extLst>
          </p:cNvPr>
          <p:cNvGrpSpPr/>
          <p:nvPr/>
        </p:nvGrpSpPr>
        <p:grpSpPr>
          <a:xfrm>
            <a:off x="7956376" y="3068960"/>
            <a:ext cx="766712" cy="621484"/>
            <a:chOff x="467544" y="5661248"/>
            <a:chExt cx="936104" cy="720080"/>
          </a:xfrm>
          <a:solidFill>
            <a:srgbClr val="EDCDB8"/>
          </a:solidFill>
        </p:grpSpPr>
        <p:grpSp>
          <p:nvGrpSpPr>
            <p:cNvPr id="149" name="Group 69">
              <a:extLst>
                <a:ext uri="{FF2B5EF4-FFF2-40B4-BE49-F238E27FC236}">
                  <a16:creationId xmlns:a16="http://schemas.microsoft.com/office/drawing/2014/main" id="{157AA7EC-9D0A-2547-89FC-C06CB00098CC}"/>
                </a:ext>
              </a:extLst>
            </p:cNvPr>
            <p:cNvGrpSpPr/>
            <p:nvPr/>
          </p:nvGrpSpPr>
          <p:grpSpPr>
            <a:xfrm>
              <a:off x="467544" y="6093296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59" name="Oval 70">
                <a:extLst>
                  <a:ext uri="{FF2B5EF4-FFF2-40B4-BE49-F238E27FC236}">
                    <a16:creationId xmlns:a16="http://schemas.microsoft.com/office/drawing/2014/main" id="{531F3B39-3E9D-8C43-BFDC-E3F151C199B8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71">
                <a:extLst>
                  <a:ext uri="{FF2B5EF4-FFF2-40B4-BE49-F238E27FC236}">
                    <a16:creationId xmlns:a16="http://schemas.microsoft.com/office/drawing/2014/main" id="{8ADB5C3D-528C-D344-9D54-A3A726833CA4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66">
              <a:extLst>
                <a:ext uri="{FF2B5EF4-FFF2-40B4-BE49-F238E27FC236}">
                  <a16:creationId xmlns:a16="http://schemas.microsoft.com/office/drawing/2014/main" id="{3D7D9D27-57C4-3645-AF3F-DECBC1345547}"/>
                </a:ext>
              </a:extLst>
            </p:cNvPr>
            <p:cNvGrpSpPr/>
            <p:nvPr/>
          </p:nvGrpSpPr>
          <p:grpSpPr>
            <a:xfrm>
              <a:off x="467544" y="5949280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57" name="Oval 67">
                <a:extLst>
                  <a:ext uri="{FF2B5EF4-FFF2-40B4-BE49-F238E27FC236}">
                    <a16:creationId xmlns:a16="http://schemas.microsoft.com/office/drawing/2014/main" id="{9A0723D3-A9CC-724A-BD60-8E936B89BA57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68">
                <a:extLst>
                  <a:ext uri="{FF2B5EF4-FFF2-40B4-BE49-F238E27FC236}">
                    <a16:creationId xmlns:a16="http://schemas.microsoft.com/office/drawing/2014/main" id="{0D182F26-490E-B74D-81CA-0A5068F1B35F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63">
              <a:extLst>
                <a:ext uri="{FF2B5EF4-FFF2-40B4-BE49-F238E27FC236}">
                  <a16:creationId xmlns:a16="http://schemas.microsoft.com/office/drawing/2014/main" id="{5444EC4A-CE32-3C4C-8DF6-20B5D3F2394A}"/>
                </a:ext>
              </a:extLst>
            </p:cNvPr>
            <p:cNvGrpSpPr/>
            <p:nvPr/>
          </p:nvGrpSpPr>
          <p:grpSpPr>
            <a:xfrm>
              <a:off x="467544" y="5805264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55" name="Oval 64">
                <a:extLst>
                  <a:ext uri="{FF2B5EF4-FFF2-40B4-BE49-F238E27FC236}">
                    <a16:creationId xmlns:a16="http://schemas.microsoft.com/office/drawing/2014/main" id="{041477DB-AAE5-674A-944E-D76B9EB92E25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65">
                <a:extLst>
                  <a:ext uri="{FF2B5EF4-FFF2-40B4-BE49-F238E27FC236}">
                    <a16:creationId xmlns:a16="http://schemas.microsoft.com/office/drawing/2014/main" id="{DFC3B514-C6EA-A24E-B897-09BCE4290C2E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62">
              <a:extLst>
                <a:ext uri="{FF2B5EF4-FFF2-40B4-BE49-F238E27FC236}">
                  <a16:creationId xmlns:a16="http://schemas.microsoft.com/office/drawing/2014/main" id="{22B291C9-714F-3D44-A393-2421FCDDE0B3}"/>
                </a:ext>
              </a:extLst>
            </p:cNvPr>
            <p:cNvGrpSpPr/>
            <p:nvPr/>
          </p:nvGrpSpPr>
          <p:grpSpPr>
            <a:xfrm>
              <a:off x="467544" y="5661248"/>
              <a:ext cx="936104" cy="288032"/>
              <a:chOff x="467544" y="5661248"/>
              <a:chExt cx="936104" cy="288032"/>
            </a:xfrm>
            <a:grpFill/>
          </p:grpSpPr>
          <p:sp>
            <p:nvSpPr>
              <p:cNvPr id="153" name="Oval 60">
                <a:extLst>
                  <a:ext uri="{FF2B5EF4-FFF2-40B4-BE49-F238E27FC236}">
                    <a16:creationId xmlns:a16="http://schemas.microsoft.com/office/drawing/2014/main" id="{18FE9207-9F17-E442-B3DD-DEC649F250DF}"/>
                  </a:ext>
                </a:extLst>
              </p:cNvPr>
              <p:cNvSpPr/>
              <p:nvPr/>
            </p:nvSpPr>
            <p:spPr>
              <a:xfrm>
                <a:off x="467544" y="5661248"/>
                <a:ext cx="936104" cy="2880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61">
                <a:extLst>
                  <a:ext uri="{FF2B5EF4-FFF2-40B4-BE49-F238E27FC236}">
                    <a16:creationId xmlns:a16="http://schemas.microsoft.com/office/drawing/2014/main" id="{51F30821-659C-D649-9E57-1EEB649C332B}"/>
                  </a:ext>
                </a:extLst>
              </p:cNvPr>
              <p:cNvSpPr/>
              <p:nvPr/>
            </p:nvSpPr>
            <p:spPr>
              <a:xfrm>
                <a:off x="827584" y="5772030"/>
                <a:ext cx="216024" cy="66468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0" name="Zaoblený obdélník 119">
            <a:extLst>
              <a:ext uri="{FF2B5EF4-FFF2-40B4-BE49-F238E27FC236}">
                <a16:creationId xmlns:a16="http://schemas.microsoft.com/office/drawing/2014/main" id="{D684D9B4-3377-E24B-A046-D53A50E89196}"/>
              </a:ext>
            </a:extLst>
          </p:cNvPr>
          <p:cNvSpPr/>
          <p:nvPr/>
        </p:nvSpPr>
        <p:spPr>
          <a:xfrm>
            <a:off x="7164287" y="3147864"/>
            <a:ext cx="1098147" cy="1725130"/>
          </a:xfrm>
          <a:prstGeom prst="roundRect">
            <a:avLst>
              <a:gd name="adj" fmla="val 22127"/>
            </a:avLst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>
                <a:lumMod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Robin Application</a:t>
            </a:r>
          </a:p>
          <a:p>
            <a:pPr algn="ctr"/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backup</a:t>
            </a:r>
          </a:p>
          <a:p>
            <a:pPr algn="ctr"/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in</a:t>
            </a:r>
          </a:p>
          <a:p>
            <a:pPr algn="ctr"/>
            <a:r>
              <a:rPr lang="en-US" sz="1200" b="1">
                <a:solidFill>
                  <a:schemeClr val="accent6">
                    <a:lumMod val="50000"/>
                  </a:schemeClr>
                </a:solidFill>
              </a:rPr>
              <a:t>EXTERNAL CLOUD</a:t>
            </a:r>
          </a:p>
        </p:txBody>
      </p:sp>
    </p:spTree>
    <p:extLst>
      <p:ext uri="{BB962C8B-B14F-4D97-AF65-F5344CB8AC3E}">
        <p14:creationId xmlns:p14="http://schemas.microsoft.com/office/powerpoint/2010/main" val="1261335397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SIT_21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Prezentace_SIT_21.potx</Template>
  <TotalTime>16210</TotalTime>
  <Words>444</Words>
  <Application>Microsoft Macintosh PowerPoint</Application>
  <PresentationFormat>Předvádění na obrazovce (4:3)</PresentationFormat>
  <Paragraphs>128</Paragraphs>
  <Slides>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Prezentace_SIT_21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Jan</dc:creator>
  <cp:lastModifiedBy>Miroslav Vaněk</cp:lastModifiedBy>
  <cp:revision>232</cp:revision>
  <dcterms:created xsi:type="dcterms:W3CDTF">2014-10-06T05:55:51Z</dcterms:created>
  <dcterms:modified xsi:type="dcterms:W3CDTF">2021-08-02T10:19:17Z</dcterms:modified>
</cp:coreProperties>
</file>