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3" r:id="rId4"/>
    <p:sldId id="267" r:id="rId5"/>
    <p:sldId id="258" r:id="rId6"/>
    <p:sldId id="262" r:id="rId7"/>
    <p:sldId id="270" r:id="rId8"/>
    <p:sldId id="259" r:id="rId9"/>
    <p:sldId id="260" r:id="rId10"/>
    <p:sldId id="265" r:id="rId11"/>
    <p:sldId id="268" r:id="rId12"/>
    <p:sldId id="266" r:id="rId13"/>
    <p:sldId id="269" r:id="rId14"/>
    <p:sldId id="264" r:id="rId15"/>
    <p:sldId id="271" r:id="rId16"/>
  </p:sldIdLst>
  <p:sldSz cx="9144000" cy="6858000" type="screen4x3"/>
  <p:notesSz cx="6858000" cy="9144000"/>
  <p:defaultTextStyle>
    <a:lvl1pPr marL="0" algn="l" rtl="0" latinLnBrk="0">
      <a:defRPr lang="cs-CZ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cs-CZ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cs-CZ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cs-CZ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cs-CZ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cs-CZ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cs-CZ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cs-CZ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cs-CZ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cs-CZ" sz="1200"/>
            </a:lvl1pPr>
            <a:extLst/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cs-CZ" sz="1200"/>
            </a:lvl1pPr>
            <a:extLst/>
          </a:lstStyle>
          <a:p>
            <a:fld id="{C238408C-6839-46EE-8131-EDA75C487F2E}" type="datetimeFigureOut">
              <a:rPr/>
              <a:pPr/>
              <a:t>30. 6. 2006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cs-CZ" sz="1200"/>
            </a:lvl1pPr>
            <a:extLst/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cs-CZ" sz="1200"/>
            </a:lvl1pPr>
            <a:extLst/>
          </a:lstStyle>
          <a:p>
            <a:fld id="{87D77045-401A-4D5E-BFE3-54C21A8A6634}" type="slidenum">
              <a:rPr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cs-CZ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cs-CZ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cs-CZ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cs-CZ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cs-CZ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cs-CZ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cs-CZ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cs-CZ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cs-CZ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cs-CZ" smtClean="0"/>
              <a:pPr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cs-CZ" smtClean="0"/>
              <a:pPr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cs-CZ" smtClean="0"/>
              <a:pPr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cs-CZ" smtClean="0"/>
              <a:pPr/>
              <a:t>13</a:t>
            </a:fld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cs-CZ" smtClean="0"/>
              <a:pPr/>
              <a:t>14</a:t>
            </a:fld>
            <a:endParaRPr lang="cs-CZ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cs-CZ" smtClean="0"/>
              <a:pPr/>
              <a:t>15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cs-CZ" smtClean="0"/>
              <a:pPr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cs-CZ" smtClean="0"/>
              <a:pPr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cs-CZ"/>
          </a:p>
        </p:txBody>
      </p:sp>
      <p:sp>
        <p:nvSpPr>
          <p:cNvPr id="36" name="Shape 35"/>
          <p:cNvSpPr>
            <a:spLocks/>
          </p:cNvSpPr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cs-CZ"/>
          </a:p>
        </p:txBody>
      </p:sp>
      <p:sp>
        <p:nvSpPr>
          <p:cNvPr id="43" name="Shape 42"/>
          <p:cNvSpPr>
            <a:spLocks/>
          </p:cNvSpPr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cs-CZ"/>
          </a:p>
        </p:txBody>
      </p:sp>
      <p:sp>
        <p:nvSpPr>
          <p:cNvPr id="22" name="Shape 21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cs-CZ"/>
          </a:p>
        </p:txBody>
      </p:sp>
      <p:sp>
        <p:nvSpPr>
          <p:cNvPr id="24" name="Shape 23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cs-CZ"/>
          </a:p>
        </p:txBody>
      </p:sp>
      <p:sp>
        <p:nvSpPr>
          <p:cNvPr id="26" name="Shape 25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cs-CZ"/>
          </a:p>
        </p:txBody>
      </p:sp>
      <p:sp>
        <p:nvSpPr>
          <p:cNvPr id="27" name="Shape 26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cs-CZ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extLst/>
          </a:lstStyle>
          <a:p>
            <a:fld id="{743653DA-8BF4-4869-96FE-9BCF43372D46}" type="datetimeFigureOut">
              <a:rPr/>
              <a:pPr/>
              <a:t>30. 6. 2006</a:t>
            </a:fld>
            <a:endParaRPr kumimoji="0" lang="cs-CZ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kumimoji="0" lang="cs-CZ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extLst/>
          </a:lstStyle>
          <a:p>
            <a:fld id="{72AC53DF-4216-466D-99A7-94400E6C2A25}" type="slidenum">
              <a:rPr/>
              <a:pPr/>
              <a:t>‹#›</a:t>
            </a:fld>
            <a:endParaRPr kumimoji="0" lang="cs-CZ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r" eaLnBrk="1" latinLnBrk="0" hangingPunct="1">
              <a:defRPr kumimoji="0" lang="cs-CZ" sz="3800"/>
            </a:lvl1pPr>
            <a:extLst/>
          </a:lstStyle>
          <a:p>
            <a:pPr eaLnBrk="1" latinLnBrk="0" hangingPunct="1"/>
            <a:r>
              <a:rPr lang="cs-CZ" smtClean="0"/>
              <a:t>Klepnutím lze upravit styl předlohy nadpisů.</a:t>
            </a:r>
            <a:endParaRPr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 eaLnBrk="1" latinLnBrk="0" hangingPunct="1">
              <a:spcBef>
                <a:spcPts val="0"/>
              </a:spcBef>
              <a:buNone/>
              <a:defRPr kumimoji="0" lang="cs-CZ" sz="2000">
                <a:solidFill>
                  <a:schemeClr val="tx1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cs-CZ" smtClean="0"/>
              <a:t>Klepnutím lze upravit styl předlohy podnadpisů.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cs-CZ" smtClean="0"/>
              <a:t>Klepnutím lze upravit styl předlohy nadpisů.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29108-AC8D-4212-9283-60D9E99BF07A}" type="datetimeFigureOut">
              <a:rPr/>
              <a:pPr/>
              <a:t>30. 6. 2006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eaLnBrk="1" latinLnBrk="0" hangingPunct="1">
              <a:buNone/>
              <a:defRPr kumimoji="0" lang="cs-CZ" sz="4000" b="1" cap="all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pPr eaLnBrk="1" latinLnBrk="0" hangingPunct="1"/>
            <a:r>
              <a:rPr lang="cs-CZ" smtClean="0"/>
              <a:t>Klepnutím lze upravit styl předlohy nadpisů.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904" eaLnBrk="1" latinLnBrk="0" hangingPunct="1">
              <a:buNone/>
              <a:defRPr kumimoji="0" lang="cs-CZ" sz="20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cs-CZ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cs-CZ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DED3D3-6235-4F4C-B439-DF277FB555A7}" type="datetimeFigureOut">
              <a:rPr/>
              <a:pPr/>
              <a:t>30. 6. 2006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>
            <a:extLst/>
          </a:lstStyle>
          <a:p>
            <a:pPr eaLnBrk="1" latinLnBrk="0" hangingPunct="1"/>
            <a:r>
              <a:rPr lang="cs-CZ" smtClean="0"/>
              <a:t>Klepnutím lze upravit styl předlohy nadpisů.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cs-CZ" sz="2000"/>
            </a:lvl1pPr>
            <a:lvl2pPr eaLnBrk="1" latinLnBrk="0" hangingPunct="1">
              <a:defRPr kumimoji="0" lang="cs-CZ" sz="2400"/>
            </a:lvl2pPr>
            <a:lvl3pPr eaLnBrk="1" latinLnBrk="0" hangingPunct="1">
              <a:defRPr kumimoji="0" lang="cs-CZ" sz="2000"/>
            </a:lvl3pPr>
            <a:lvl4pPr eaLnBrk="1" latinLnBrk="0" hangingPunct="1">
              <a:defRPr kumimoji="0" lang="cs-CZ" sz="1800"/>
            </a:lvl4pPr>
            <a:lvl5pPr eaLnBrk="1" latinLnBrk="0" hangingPunct="1">
              <a:defRPr kumimoji="0" lang="cs-CZ"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 eaLnBrk="1" latinLnBrk="0" hangingPunct="1">
              <a:defRPr kumimoji="0" lang="cs-CZ" sz="2800"/>
            </a:lvl1pPr>
            <a:lvl2pPr eaLnBrk="1" latinLnBrk="0" hangingPunct="1">
              <a:defRPr kumimoji="0" lang="cs-CZ" sz="2400"/>
            </a:lvl2pPr>
            <a:lvl3pPr eaLnBrk="1" latinLnBrk="0" hangingPunct="1">
              <a:defRPr kumimoji="0" lang="cs-CZ" sz="2000"/>
            </a:lvl3pPr>
            <a:lvl4pPr eaLnBrk="1" latinLnBrk="0" hangingPunct="1">
              <a:defRPr kumimoji="0" lang="cs-CZ" sz="1800"/>
            </a:lvl4pPr>
            <a:lvl5pPr eaLnBrk="1" latinLnBrk="0" hangingPunct="1">
              <a:defRPr kumimoji="0" lang="cs-CZ"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F1E3E-4B2F-4895-B65E-28B2E64F39F6}" type="datetimeFigureOut">
              <a:rPr/>
              <a:pPr/>
              <a:t>30. 6. 2006</a:t>
            </a:fld>
            <a:endParaRPr kumimoji="0"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 eaLnBrk="1" latinLnBrk="0" hangingPunct="1">
              <a:defRPr kumimoji="0" lang="cs-CZ" sz="4000"/>
            </a:lvl1pPr>
            <a:extLst/>
          </a:lstStyle>
          <a:p>
            <a:pPr eaLnBrk="1" latinLnBrk="0" hangingPunct="1"/>
            <a:r>
              <a:rPr lang="cs-CZ" smtClean="0"/>
              <a:t>Klepnutím lze upravit styl předlohy nadpisů.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 eaLnBrk="1" latinLnBrk="0" hangingPunct="1">
              <a:buNone/>
              <a:defRPr kumimoji="0" lang="cs-CZ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cs-CZ" sz="2000" b="1"/>
            </a:lvl2pPr>
            <a:lvl3pPr eaLnBrk="1" latinLnBrk="0" hangingPunct="1">
              <a:buNone/>
              <a:defRPr kumimoji="0" lang="cs-CZ" sz="1800" b="1"/>
            </a:lvl3pPr>
            <a:lvl4pPr eaLnBrk="1" latinLnBrk="0" hangingPunct="1">
              <a:buNone/>
              <a:defRPr kumimoji="0" lang="cs-CZ" sz="1600" b="1"/>
            </a:lvl4pPr>
            <a:lvl5pPr eaLnBrk="1" latinLnBrk="0" hangingPunct="1">
              <a:buNone/>
              <a:defRPr kumimoji="0" lang="cs-CZ" sz="1600" b="1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 eaLnBrk="1" latinLnBrk="0" hangingPunct="1">
              <a:buNone/>
              <a:defRPr kumimoji="0" lang="cs-CZ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cs-CZ" sz="2000" b="1"/>
            </a:lvl2pPr>
            <a:lvl3pPr eaLnBrk="1" latinLnBrk="0" hangingPunct="1">
              <a:buNone/>
              <a:defRPr kumimoji="0" lang="cs-CZ" sz="1800" b="1"/>
            </a:lvl3pPr>
            <a:lvl4pPr eaLnBrk="1" latinLnBrk="0" hangingPunct="1">
              <a:buNone/>
              <a:defRPr kumimoji="0" lang="cs-CZ" sz="1600" b="1"/>
            </a:lvl4pPr>
            <a:lvl5pPr eaLnBrk="1" latinLnBrk="0" hangingPunct="1">
              <a:buNone/>
              <a:defRPr kumimoji="0" lang="cs-CZ" sz="1600" b="1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 eaLnBrk="1" latinLnBrk="0" hangingPunct="1">
              <a:defRPr kumimoji="0" lang="cs-CZ" sz="2400"/>
            </a:lvl1pPr>
            <a:lvl2pPr eaLnBrk="1" latinLnBrk="0" hangingPunct="1">
              <a:defRPr kumimoji="0" lang="cs-CZ" sz="2000"/>
            </a:lvl2pPr>
            <a:lvl3pPr eaLnBrk="1" latinLnBrk="0" hangingPunct="1">
              <a:defRPr kumimoji="0" lang="cs-CZ" sz="1800"/>
            </a:lvl3pPr>
            <a:lvl4pPr eaLnBrk="1" latinLnBrk="0" hangingPunct="1">
              <a:defRPr kumimoji="0" lang="cs-CZ" sz="1600"/>
            </a:lvl4pPr>
            <a:lvl5pPr eaLnBrk="1" latinLnBrk="0" hangingPunct="1">
              <a:defRPr kumimoji="0" lang="cs-CZ"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 eaLnBrk="1" latinLnBrk="0" hangingPunct="1">
              <a:defRPr kumimoji="0" lang="cs-CZ" sz="2400"/>
            </a:lvl1pPr>
            <a:lvl2pPr eaLnBrk="1" latinLnBrk="0" hangingPunct="1">
              <a:defRPr kumimoji="0" lang="cs-CZ" sz="2000"/>
            </a:lvl2pPr>
            <a:lvl3pPr eaLnBrk="1" latinLnBrk="0" hangingPunct="1">
              <a:defRPr kumimoji="0" lang="cs-CZ" sz="1800"/>
            </a:lvl3pPr>
            <a:lvl4pPr eaLnBrk="1" latinLnBrk="0" hangingPunct="1">
              <a:defRPr kumimoji="0" lang="cs-CZ" sz="1600"/>
            </a:lvl4pPr>
            <a:lvl5pPr eaLnBrk="1" latinLnBrk="0" hangingPunct="1">
              <a:defRPr kumimoji="0" lang="cs-CZ"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85435-8225-4333-BFFA-0096413F0D76}" type="datetimeFigureOut">
              <a:rPr/>
              <a:pPr/>
              <a:t>30. 6. 2006</a:t>
            </a:fld>
            <a:endParaRPr kumimoji="0"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cs-CZ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 eaLnBrk="1" latinLnBrk="0" hangingPunct="1">
              <a:defRPr kumimoji="0" lang="cs-CZ" sz="4000" cap="none" baseline="0"/>
            </a:lvl1pPr>
            <a:extLst/>
          </a:lstStyle>
          <a:p>
            <a:pPr eaLnBrk="1" latinLnBrk="0" hangingPunct="1"/>
            <a:r>
              <a:rPr lang="cs-CZ" smtClean="0"/>
              <a:t>Klepnutím lze upravit styl předlohy nadpisů.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83C494-2A87-468C-A21B-CB14FB9ABB00}" type="datetimeFigureOut">
              <a:rPr/>
              <a:pPr/>
              <a:t>30. 6. 2006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180FA0-5B31-4864-A2BB-719EA5A679C6}" type="datetimeFigureOut">
              <a:rPr/>
              <a:pPr/>
              <a:t>30. 6. 2006</a:t>
            </a:fld>
            <a:endParaRPr kumimoji="0"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 eaLnBrk="1" latinLnBrk="0" hangingPunct="1">
              <a:buNone/>
              <a:defRPr kumimoji="0" lang="cs-CZ" sz="3600" b="0"/>
            </a:lvl1pPr>
            <a:extLst/>
          </a:lstStyle>
          <a:p>
            <a:pPr eaLnBrk="1" latinLnBrk="0" hangingPunct="1"/>
            <a:r>
              <a:rPr lang="cs-CZ" smtClean="0"/>
              <a:t>Klepnutím lze upravit styl předlohy nadpisů.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 eaLnBrk="1" latinLnBrk="0" hangingPunct="1">
              <a:buNone/>
              <a:defRPr kumimoji="0" lang="cs-CZ" sz="1800"/>
            </a:lvl1pPr>
            <a:lvl2pPr eaLnBrk="1" latinLnBrk="0" hangingPunct="1">
              <a:buNone/>
              <a:defRPr kumimoji="0" lang="cs-CZ" sz="1200"/>
            </a:lvl2pPr>
            <a:lvl3pPr eaLnBrk="1" latinLnBrk="0" hangingPunct="1">
              <a:buNone/>
              <a:defRPr kumimoji="0" lang="cs-CZ" sz="1000"/>
            </a:lvl3pPr>
            <a:lvl4pPr eaLnBrk="1" latinLnBrk="0" hangingPunct="1">
              <a:buNone/>
              <a:defRPr kumimoji="0" lang="cs-CZ" sz="900"/>
            </a:lvl4pPr>
            <a:lvl5pPr eaLnBrk="1" latinLnBrk="0" hangingPunct="1">
              <a:buNone/>
              <a:defRPr kumimoji="0" lang="cs-CZ" sz="9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 eaLnBrk="1" latinLnBrk="0" hangingPunct="1">
              <a:defRPr kumimoji="0" lang="cs-CZ" sz="3200"/>
            </a:lvl1pPr>
            <a:lvl2pPr eaLnBrk="1" latinLnBrk="0" hangingPunct="1">
              <a:defRPr kumimoji="0" lang="cs-CZ" sz="2800"/>
            </a:lvl2pPr>
            <a:lvl3pPr eaLnBrk="1" latinLnBrk="0" hangingPunct="1">
              <a:defRPr kumimoji="0" lang="cs-CZ" sz="2400"/>
            </a:lvl3pPr>
            <a:lvl4pPr eaLnBrk="1" latinLnBrk="0" hangingPunct="1">
              <a:defRPr kumimoji="0" lang="cs-CZ" sz="2000"/>
            </a:lvl4pPr>
            <a:lvl5pPr eaLnBrk="1" latinLnBrk="0" hangingPunct="1">
              <a:defRPr kumimoji="0" lang="cs-CZ" sz="20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CC0C8-36B8-442A-833D-B6AACE86BB77}" type="datetimeFigureOut">
              <a:rPr/>
              <a:pPr/>
              <a:t>30. 6. 2006</a:t>
            </a:fld>
            <a:endParaRPr kumimoji="0"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 eaLnBrk="1" latinLnBrk="0" hangingPunct="1">
              <a:buNone/>
              <a:defRPr kumimoji="0" lang="cs-CZ" sz="2100" b="0"/>
            </a:lvl1pPr>
            <a:extLst/>
          </a:lstStyle>
          <a:p>
            <a:pPr eaLnBrk="1" latinLnBrk="0" hangingPunct="1"/>
            <a:r>
              <a:rPr lang="cs-CZ" smtClean="0"/>
              <a:t>Klepnutím lze upravit styl předlohy nadpisů.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/>
          <a:lstStyle>
            <a:lvl1pPr eaLnBrk="1" latinLnBrk="0" hangingPunct="1">
              <a:buNone/>
              <a:defRPr kumimoji="0" lang="cs-CZ" sz="3200"/>
            </a:lvl1pPr>
            <a:extLst/>
          </a:lstStyle>
          <a:p>
            <a:r>
              <a:rPr kumimoji="0" lang="cs-CZ" smtClean="0"/>
              <a:t>Klepnutím na ikonu přidáte obrázek.</a:t>
            </a:r>
            <a:endParaRPr kumimoji="0"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 eaLnBrk="1" latinLnBrk="0" hangingPunct="1">
              <a:spcBef>
                <a:spcPts val="0"/>
              </a:spcBef>
              <a:buNone/>
              <a:defRPr kumimoji="0" lang="cs-CZ" sz="1400">
                <a:solidFill>
                  <a:srgbClr val="FFFFFF"/>
                </a:solidFill>
              </a:defRPr>
            </a:lvl1pPr>
            <a:lvl2pPr eaLnBrk="1" latinLnBrk="0" hangingPunct="1">
              <a:defRPr kumimoji="0" lang="cs-CZ" sz="1200"/>
            </a:lvl2pPr>
            <a:lvl3pPr eaLnBrk="1" latinLnBrk="0" hangingPunct="1">
              <a:defRPr kumimoji="0" lang="cs-CZ" sz="1000"/>
            </a:lvl3pPr>
            <a:lvl4pPr eaLnBrk="1" latinLnBrk="0" hangingPunct="1">
              <a:defRPr kumimoji="0" lang="cs-CZ" sz="900"/>
            </a:lvl4pPr>
            <a:lvl5pPr eaLnBrk="1" latinLnBrk="0" hangingPunct="1">
              <a:defRPr kumimoji="0" lang="cs-CZ" sz="9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20EC5-AC53-4169-941E-EDF10CD23748}" type="datetimeFigureOut">
              <a:rPr/>
              <a:pPr/>
              <a:t>30. 6. 2006</a:t>
            </a:fld>
            <a:endParaRPr kumimoji="0"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pPr eaLnBrk="1" latinLnBrk="0" hangingPunct="1"/>
            <a:r>
              <a:rPr kumimoji="0" lang="cs-CZ" smtClean="0"/>
              <a:t>Klepnutím lze upravit styl předlohy nadpisů.</a:t>
            </a:r>
            <a:endParaRPr kumimoji="0" lang="en-US" smtClean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cs-CZ" sz="1100">
                <a:solidFill>
                  <a:schemeClr val="tx2"/>
                </a:solidFill>
              </a:defRPr>
            </a:lvl1pPr>
            <a:extLst/>
          </a:lstStyle>
          <a:p>
            <a:fld id="{8D3816DF-213E-421B-92D3-C068DBB023D6}" type="datetimeFigureOut">
              <a:rPr kumimoji="0" lang="cs-CZ">
                <a:solidFill>
                  <a:schemeClr val="tx2"/>
                </a:solidFill>
              </a:rPr>
              <a:pPr/>
              <a:t>16.9.2015</a:t>
            </a:fld>
            <a:endParaRPr kumimoji="0" lang="cs-CZ" sz="11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cs-CZ" sz="11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cs-CZ" sz="110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cs-CZ" sz="1200">
                <a:solidFill>
                  <a:schemeClr val="tx2"/>
                </a:solidFill>
              </a:defRPr>
            </a:lvl1pPr>
            <a:extLst/>
          </a:lstStyle>
          <a:p>
            <a:pPr algn="l"/>
            <a:fld id="{72AC53DF-4216-466D-99A7-94400E6C2A25}" type="slidenum">
              <a:rPr kumimoji="0" lang="cs-CZ" sz="1200">
                <a:solidFill>
                  <a:schemeClr val="tx2"/>
                </a:solidFill>
              </a:rPr>
              <a:pPr algn="l"/>
              <a:t>‹#›</a:t>
            </a:fld>
            <a:endParaRPr kumimoji="0" lang="cs-CZ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cs-CZ"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kumimoji="0" lang="cs-CZ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lang="cs-CZ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lang="cs-CZ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lang="cs-CZ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cs-CZ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cs-CZ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cs-CZ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cs-CZ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cs-CZ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cs-CZ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cs-CZ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cs-CZ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cs-CZ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cs-CZ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cs-CZ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cs-CZ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hyperlink" Target="https://tagul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ata.cityofnewyork.us/" TargetMode="External"/><Relationship Id="rId5" Type="http://schemas.openxmlformats.org/officeDocument/2006/relationships/hyperlink" Target="http://www.data.gov/" TargetMode="External"/><Relationship Id="rId4" Type="http://schemas.openxmlformats.org/officeDocument/2006/relationships/hyperlink" Target="http://datahub.io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schoolofdata.org/handbook/recipes/cleaning-data-with-refine/" TargetMode="External"/><Relationship Id="rId5" Type="http://schemas.openxmlformats.org/officeDocument/2006/relationships/hyperlink" Target="http://schoolofdata.org/handbook/recipes/scraping-multiple-pages-with-refine-and-scraper" TargetMode="External"/><Relationship Id="rId4" Type="http://schemas.openxmlformats.org/officeDocument/2006/relationships/hyperlink" Target="http://thomaspadilla.org/dataprep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hyperlink" Target="http://www.amazon.com/Using-OpenRefine-Ruben-Verborgh/dp/178328908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casci.umd.edu/wp-content/uploads/2013/12/OpenRefine-tutorial-v1.5.pdf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dimplejs.org/" TargetMode="External"/><Relationship Id="rId3" Type="http://schemas.openxmlformats.org/officeDocument/2006/relationships/image" Target="../media/image2.gif"/><Relationship Id="rId7" Type="http://schemas.openxmlformats.org/officeDocument/2006/relationships/hyperlink" Target="http://d3js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evelopers.google.com/chart/" TargetMode="External"/><Relationship Id="rId5" Type="http://schemas.openxmlformats.org/officeDocument/2006/relationships/hyperlink" Target="https://tagul.com/" TargetMode="External"/><Relationship Id="rId4" Type="http://schemas.openxmlformats.org/officeDocument/2006/relationships/hyperlink" Target="http://gephi.github.io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output.jsbin.com/cevilihuy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MiroslavKubasek/OpenRefine-tutorial" TargetMode="External"/><Relationship Id="rId5" Type="http://schemas.openxmlformats.org/officeDocument/2006/relationships/hyperlink" Target="http://127.0.0.1:3333/" TargetMode="External"/><Relationship Id="rId4" Type="http://schemas.openxmlformats.org/officeDocument/2006/relationships/hyperlink" Target="http://openrefine.org/download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127.0.0.1:3333/preferenc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cs-CZ" dirty="0" smtClean="0"/>
              <a:t>OPEN REFINE </a:t>
            </a:r>
            <a:r>
              <a:rPr lang="cs-CZ" sz="3200" dirty="0" smtClean="0"/>
              <a:t> –  předzpracování   dat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/>
            </a:r>
            <a:br>
              <a:rPr lang="cs-CZ" dirty="0" smtClean="0"/>
            </a:br>
            <a:r>
              <a:rPr lang="cs-CZ" sz="2800" dirty="0" smtClean="0">
                <a:solidFill>
                  <a:schemeClr val="accent1"/>
                </a:solidFill>
              </a:rPr>
              <a:t>11  </a:t>
            </a:r>
            <a:r>
              <a:rPr lang="cs-CZ" sz="2400" dirty="0" smtClean="0">
                <a:solidFill>
                  <a:schemeClr val="accent1"/>
                </a:solidFill>
              </a:rPr>
              <a:t>letní  škola  matematické  biologie </a:t>
            </a:r>
            <a:r>
              <a:rPr lang="cs-CZ" sz="2800" dirty="0" smtClean="0">
                <a:solidFill>
                  <a:schemeClr val="accent1"/>
                </a:solidFill>
              </a:rPr>
              <a:t/>
            </a:r>
            <a:br>
              <a:rPr lang="cs-CZ" sz="2800" dirty="0" smtClean="0">
                <a:solidFill>
                  <a:schemeClr val="accent1"/>
                </a:solidFill>
              </a:rPr>
            </a:br>
            <a:r>
              <a:rPr lang="cs-CZ" sz="2800" dirty="0" smtClean="0">
                <a:solidFill>
                  <a:schemeClr val="accent1"/>
                </a:solidFill>
              </a:rPr>
              <a:t>17.9.2015</a:t>
            </a:r>
            <a:endParaRPr lang="cs-CZ" dirty="0"/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cs-CZ" dirty="0" smtClean="0"/>
              <a:t>RNDr. Miroslav </a:t>
            </a:r>
            <a:r>
              <a:rPr lang="cs-CZ" dirty="0" err="1" smtClean="0"/>
              <a:t>Kubásek</a:t>
            </a:r>
            <a:r>
              <a:rPr lang="cs-CZ" dirty="0" smtClean="0"/>
              <a:t>, </a:t>
            </a:r>
            <a:r>
              <a:rPr lang="cs-CZ" dirty="0" err="1" smtClean="0"/>
              <a:t>Ph.D</a:t>
            </a:r>
            <a:r>
              <a:rPr lang="cs-CZ" dirty="0" smtClean="0"/>
              <a:t>.</a:t>
            </a:r>
            <a:endParaRPr lang="cs-CZ" dirty="0"/>
          </a:p>
        </p:txBody>
      </p:sp>
      <p:sp>
        <p:nvSpPr>
          <p:cNvPr id="6" name="Obdélník 5"/>
          <p:cNvSpPr/>
          <p:nvPr/>
        </p:nvSpPr>
        <p:spPr>
          <a:xfrm>
            <a:off x="-252536" y="0"/>
            <a:ext cx="9865096" cy="11247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36866" name="Picture 2" descr="http://www.iba.muni.cz/esf/images/logo-iba-mu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32656"/>
            <a:ext cx="1257300" cy="53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cs-CZ" dirty="0" err="1" smtClean="0"/>
              <a:t>OpenRefine</a:t>
            </a:r>
            <a:r>
              <a:rPr lang="cs-CZ" dirty="0" smtClean="0"/>
              <a:t> praktické kódy</a:t>
            </a:r>
            <a:endParaRPr lang="cs-CZ" dirty="0">
              <a:solidFill>
                <a:schemeClr val="accent1"/>
              </a:solidFill>
            </a:endParaRPr>
          </a:p>
        </p:txBody>
      </p:sp>
      <p:pic>
        <p:nvPicPr>
          <p:cNvPr id="9" name="Picture 2" descr="http://www.iba.muni.cz/esf/images/logo-iba-mu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188640"/>
            <a:ext cx="1257300" cy="533400"/>
          </a:xfrm>
          <a:prstGeom prst="rect">
            <a:avLst/>
          </a:prstGeom>
          <a:noFill/>
        </p:spPr>
      </p:pic>
      <p:sp>
        <p:nvSpPr>
          <p:cNvPr id="6" name="TextovéPole 5"/>
          <p:cNvSpPr txBox="1"/>
          <p:nvPr/>
        </p:nvSpPr>
        <p:spPr>
          <a:xfrm>
            <a:off x="683568" y="1412776"/>
            <a:ext cx="81369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b="1" dirty="0" smtClean="0"/>
              <a:t>Součet: </a:t>
            </a:r>
            <a:r>
              <a:rPr lang="cs-CZ" sz="2000" b="1" dirty="0" smtClean="0"/>
              <a:t> </a:t>
            </a:r>
            <a:r>
              <a:rPr lang="cs-CZ" sz="2000" dirty="0" err="1" smtClean="0"/>
              <a:t>forEach</a:t>
            </a:r>
            <a:r>
              <a:rPr lang="cs-CZ" sz="2000" dirty="0" smtClean="0"/>
              <a:t>(</a:t>
            </a:r>
            <a:r>
              <a:rPr lang="cs-CZ" sz="2000" dirty="0" err="1" smtClean="0"/>
              <a:t>value.split</a:t>
            </a:r>
            <a:r>
              <a:rPr lang="cs-CZ" sz="2000" dirty="0" smtClean="0"/>
              <a:t>(','),v,v.</a:t>
            </a:r>
            <a:r>
              <a:rPr lang="cs-CZ" sz="2000" dirty="0" err="1" smtClean="0"/>
              <a:t>toNumber</a:t>
            </a:r>
            <a:r>
              <a:rPr lang="cs-CZ" sz="2000" dirty="0" smtClean="0"/>
              <a:t>()).sum</a:t>
            </a:r>
            <a:r>
              <a:rPr lang="cs-CZ" sz="2000" dirty="0" smtClean="0"/>
              <a:t>()</a:t>
            </a:r>
          </a:p>
          <a:p>
            <a:endParaRPr lang="cs-CZ" sz="2000" dirty="0" smtClean="0"/>
          </a:p>
          <a:p>
            <a:r>
              <a:rPr lang="en-US" sz="2000" b="1" dirty="0" err="1" smtClean="0"/>
              <a:t>Průměr</a:t>
            </a:r>
            <a:r>
              <a:rPr lang="en-US" sz="2000" b="1" dirty="0" smtClean="0"/>
              <a:t>: </a:t>
            </a:r>
            <a:r>
              <a:rPr lang="en-US" sz="2000" dirty="0" smtClean="0"/>
              <a:t>with(</a:t>
            </a:r>
            <a:r>
              <a:rPr lang="en-US" sz="2000" dirty="0" err="1" smtClean="0"/>
              <a:t>value.split</a:t>
            </a:r>
            <a:r>
              <a:rPr lang="en-US" sz="2000" dirty="0" smtClean="0"/>
              <a:t>(','), a, </a:t>
            </a:r>
            <a:r>
              <a:rPr lang="en-US" sz="2000" dirty="0" err="1" smtClean="0"/>
              <a:t>forEach</a:t>
            </a:r>
            <a:r>
              <a:rPr lang="en-US" sz="2000" dirty="0" smtClean="0"/>
              <a:t>(a, v,</a:t>
            </a:r>
          </a:p>
          <a:p>
            <a:r>
              <a:rPr lang="en-US" sz="2000" dirty="0" err="1" smtClean="0"/>
              <a:t>v.toNumber</a:t>
            </a:r>
            <a:r>
              <a:rPr lang="en-US" sz="2000" dirty="0" smtClean="0"/>
              <a:t>()).sum() / </a:t>
            </a:r>
            <a:r>
              <a:rPr lang="en-US" sz="2000" dirty="0" err="1" smtClean="0"/>
              <a:t>a.length</a:t>
            </a:r>
            <a:r>
              <a:rPr lang="en-US" sz="2000" dirty="0" smtClean="0"/>
              <a:t>()).replace("</a:t>
            </a:r>
            <a:r>
              <a:rPr lang="en-US" sz="2000" dirty="0" err="1" smtClean="0"/>
              <a:t>NaN</a:t>
            </a:r>
            <a:r>
              <a:rPr lang="en-US" sz="2000" dirty="0" smtClean="0"/>
              <a:t>","").</a:t>
            </a:r>
            <a:r>
              <a:rPr lang="en-US" sz="2000" dirty="0" err="1" smtClean="0"/>
              <a:t>toNumber</a:t>
            </a:r>
            <a:r>
              <a:rPr lang="en-US" sz="2000" dirty="0" smtClean="0"/>
              <a:t>()</a:t>
            </a:r>
            <a:endParaRPr lang="cs-CZ" sz="2000" dirty="0" smtClean="0"/>
          </a:p>
          <a:p>
            <a:endParaRPr lang="cs-CZ" sz="2000" dirty="0" smtClean="0"/>
          </a:p>
          <a:p>
            <a:r>
              <a:rPr lang="cs-CZ" sz="2000" b="1" dirty="0" smtClean="0"/>
              <a:t>Získání titulku z webu:</a:t>
            </a:r>
          </a:p>
          <a:p>
            <a:r>
              <a:rPr lang="en-US" sz="2000" dirty="0" err="1" smtClean="0"/>
              <a:t>value.substring</a:t>
            </a:r>
            <a:r>
              <a:rPr lang="en-US" sz="2000" dirty="0" smtClean="0"/>
              <a:t>(</a:t>
            </a:r>
            <a:r>
              <a:rPr lang="en-US" sz="2000" dirty="0" err="1" smtClean="0"/>
              <a:t>indexOf</a:t>
            </a:r>
            <a:r>
              <a:rPr lang="en-US" sz="2000" dirty="0" smtClean="0"/>
              <a:t>(value</a:t>
            </a:r>
            <a:r>
              <a:rPr lang="en-US" sz="2000" dirty="0" smtClean="0"/>
              <a:t>, "&lt;title&gt;")+7, </a:t>
            </a:r>
            <a:r>
              <a:rPr lang="en-US" sz="2000" dirty="0" err="1" smtClean="0"/>
              <a:t>indexOf</a:t>
            </a:r>
            <a:r>
              <a:rPr lang="en-US" sz="2000" dirty="0" smtClean="0"/>
              <a:t>(value, "&lt;/title</a:t>
            </a:r>
            <a:r>
              <a:rPr lang="en-US" sz="2000" dirty="0" smtClean="0"/>
              <a:t>&gt;"))</a:t>
            </a:r>
            <a:endParaRPr lang="cs-CZ" sz="2000" dirty="0" smtClean="0"/>
          </a:p>
          <a:p>
            <a:r>
              <a:rPr lang="en-US" sz="2000" dirty="0" err="1" smtClean="0"/>
              <a:t>value.parseHtml</a:t>
            </a:r>
            <a:r>
              <a:rPr lang="en-US" sz="2000" dirty="0" smtClean="0"/>
              <a:t>().select("title</a:t>
            </a:r>
            <a:r>
              <a:rPr lang="en-US" sz="2000" dirty="0" smtClean="0"/>
              <a:t>")[</a:t>
            </a:r>
            <a:r>
              <a:rPr lang="cs-CZ" sz="2000" dirty="0" smtClean="0"/>
              <a:t>0</a:t>
            </a:r>
            <a:r>
              <a:rPr lang="en-US" sz="2000" dirty="0" smtClean="0"/>
              <a:t>].</a:t>
            </a:r>
            <a:r>
              <a:rPr lang="en-US" sz="2000" dirty="0" err="1" smtClean="0"/>
              <a:t>htmlText</a:t>
            </a:r>
            <a:r>
              <a:rPr lang="en-US" sz="2000" dirty="0" smtClean="0"/>
              <a:t>()</a:t>
            </a:r>
            <a:endParaRPr lang="cs-CZ" sz="2000" dirty="0" smtClean="0"/>
          </a:p>
          <a:p>
            <a:endParaRPr lang="cs-CZ" sz="2000" dirty="0" smtClean="0"/>
          </a:p>
          <a:p>
            <a:endParaRPr lang="cs-CZ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cs-CZ" dirty="0" smtClean="0"/>
              <a:t>Data pro testování</a:t>
            </a:r>
            <a:endParaRPr lang="cs-CZ" dirty="0">
              <a:solidFill>
                <a:schemeClr val="accent1"/>
              </a:solidFill>
            </a:endParaRPr>
          </a:p>
        </p:txBody>
      </p:sp>
      <p:pic>
        <p:nvPicPr>
          <p:cNvPr id="9" name="Picture 2" descr="http://www.iba.muni.cz/esf/images/logo-iba-mu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188640"/>
            <a:ext cx="1257300" cy="533400"/>
          </a:xfrm>
          <a:prstGeom prst="rect">
            <a:avLst/>
          </a:prstGeom>
          <a:noFill/>
        </p:spPr>
      </p:pic>
      <p:sp>
        <p:nvSpPr>
          <p:cNvPr id="10" name="TextovéPole 9"/>
          <p:cNvSpPr txBox="1"/>
          <p:nvPr/>
        </p:nvSpPr>
        <p:spPr>
          <a:xfrm>
            <a:off x="611560" y="1844824"/>
            <a:ext cx="7848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hlinkClick r:id="rId4"/>
              </a:rPr>
              <a:t>https://</a:t>
            </a:r>
            <a:r>
              <a:rPr lang="cs-CZ" dirty="0" smtClean="0">
                <a:hlinkClick r:id="rId4"/>
              </a:rPr>
              <a:t>github.com/MiroslavKubasek/OpenRefine-tutorial/tree/master/data</a:t>
            </a:r>
          </a:p>
          <a:p>
            <a:endParaRPr lang="cs-CZ" dirty="0" smtClean="0">
              <a:hlinkClick r:id="rId4"/>
            </a:endParaRPr>
          </a:p>
          <a:p>
            <a:r>
              <a:rPr lang="cs-CZ" dirty="0" smtClean="0">
                <a:hlinkClick r:id="rId4"/>
              </a:rPr>
              <a:t>http</a:t>
            </a:r>
            <a:r>
              <a:rPr lang="cs-CZ" dirty="0" smtClean="0">
                <a:hlinkClick r:id="rId4"/>
              </a:rPr>
              <a:t>://datahub.io</a:t>
            </a:r>
            <a:r>
              <a:rPr lang="cs-CZ" dirty="0" smtClean="0">
                <a:hlinkClick r:id="rId4"/>
              </a:rPr>
              <a:t>/</a:t>
            </a:r>
            <a:endParaRPr lang="cs-CZ" dirty="0" smtClean="0"/>
          </a:p>
          <a:p>
            <a:r>
              <a:rPr lang="cs-CZ" dirty="0" smtClean="0">
                <a:hlinkClick r:id="rId5"/>
              </a:rPr>
              <a:t>http://www.data.</a:t>
            </a:r>
            <a:r>
              <a:rPr lang="cs-CZ" dirty="0" err="1" smtClean="0">
                <a:hlinkClick r:id="rId5"/>
              </a:rPr>
              <a:t>gov</a:t>
            </a:r>
            <a:r>
              <a:rPr lang="cs-CZ" dirty="0" smtClean="0">
                <a:hlinkClick r:id="rId5"/>
              </a:rPr>
              <a:t>/</a:t>
            </a:r>
            <a:endParaRPr lang="cs-CZ" dirty="0" smtClean="0"/>
          </a:p>
          <a:p>
            <a:r>
              <a:rPr lang="cs-CZ" dirty="0" smtClean="0">
                <a:hlinkClick r:id="rId6"/>
              </a:rPr>
              <a:t>https</a:t>
            </a:r>
            <a:r>
              <a:rPr lang="cs-CZ" dirty="0" smtClean="0">
                <a:hlinkClick r:id="rId6"/>
              </a:rPr>
              <a:t>://data.cityofnewyork.us</a:t>
            </a:r>
            <a:r>
              <a:rPr lang="cs-CZ" dirty="0" smtClean="0">
                <a:hlinkClick r:id="rId6"/>
              </a:rPr>
              <a:t>/</a:t>
            </a:r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pPr>
              <a:buFont typeface="Wingdings" pitchFamily="2" charset="2"/>
              <a:buChar char="ü"/>
            </a:pPr>
            <a:endParaRPr lang="cs-CZ" dirty="0" smtClean="0">
              <a:hlinkClick r:id="rId7"/>
            </a:endParaRPr>
          </a:p>
          <a:p>
            <a:pPr>
              <a:buFont typeface="Wingdings" pitchFamily="2" charset="2"/>
              <a:buChar char="ü"/>
            </a:pPr>
            <a:endParaRPr lang="cs-CZ" dirty="0" smtClean="0"/>
          </a:p>
          <a:p>
            <a:pPr>
              <a:buFont typeface="Wingdings" pitchFamily="2" charset="2"/>
              <a:buChar char="ü"/>
            </a:pP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cs-CZ" dirty="0" err="1" smtClean="0"/>
              <a:t>OpenRefine</a:t>
            </a:r>
            <a:r>
              <a:rPr lang="cs-CZ" dirty="0" smtClean="0"/>
              <a:t> tutoriály</a:t>
            </a:r>
            <a:endParaRPr lang="cs-CZ" dirty="0">
              <a:solidFill>
                <a:schemeClr val="accent1"/>
              </a:solidFill>
            </a:endParaRPr>
          </a:p>
        </p:txBody>
      </p:sp>
      <p:pic>
        <p:nvPicPr>
          <p:cNvPr id="9" name="Picture 2" descr="http://www.iba.muni.cz/esf/images/logo-iba-mu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188640"/>
            <a:ext cx="1257300" cy="533400"/>
          </a:xfrm>
          <a:prstGeom prst="rect">
            <a:avLst/>
          </a:prstGeom>
          <a:noFill/>
        </p:spPr>
      </p:pic>
      <p:sp>
        <p:nvSpPr>
          <p:cNvPr id="6" name="TextovéPole 5"/>
          <p:cNvSpPr txBox="1"/>
          <p:nvPr/>
        </p:nvSpPr>
        <p:spPr>
          <a:xfrm>
            <a:off x="611560" y="1412776"/>
            <a:ext cx="82089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 smtClean="0"/>
              <a:t>Getting</a:t>
            </a:r>
            <a:r>
              <a:rPr lang="cs-CZ" dirty="0" smtClean="0"/>
              <a:t> </a:t>
            </a:r>
            <a:r>
              <a:rPr lang="cs-CZ" dirty="0" err="1" smtClean="0"/>
              <a:t>Started</a:t>
            </a:r>
            <a:r>
              <a:rPr lang="cs-CZ" dirty="0" smtClean="0"/>
              <a:t> </a:t>
            </a:r>
            <a:r>
              <a:rPr lang="cs-CZ" dirty="0" err="1" smtClean="0"/>
              <a:t>with</a:t>
            </a:r>
            <a:r>
              <a:rPr lang="cs-CZ" dirty="0" smtClean="0"/>
              <a:t> </a:t>
            </a:r>
            <a:r>
              <a:rPr lang="cs-CZ" dirty="0" err="1" smtClean="0"/>
              <a:t>OpenRefine</a:t>
            </a:r>
            <a:r>
              <a:rPr lang="cs-CZ" dirty="0" smtClean="0"/>
              <a:t> - </a:t>
            </a:r>
            <a:r>
              <a:rPr lang="cs-CZ" dirty="0" smtClean="0">
                <a:hlinkClick r:id="rId4"/>
              </a:rPr>
              <a:t>http://thomaspadilla.org/dataprep</a:t>
            </a:r>
            <a:r>
              <a:rPr lang="cs-CZ" dirty="0" smtClean="0">
                <a:hlinkClick r:id="rId4"/>
              </a:rPr>
              <a:t>/</a:t>
            </a:r>
            <a:endParaRPr lang="cs-CZ" dirty="0" smtClean="0"/>
          </a:p>
          <a:p>
            <a:endParaRPr lang="cs-CZ" dirty="0" smtClean="0"/>
          </a:p>
          <a:p>
            <a:r>
              <a:rPr lang="en-US" dirty="0" smtClean="0"/>
              <a:t>Scraping </a:t>
            </a:r>
            <a:r>
              <a:rPr lang="en-US" dirty="0" smtClean="0"/>
              <a:t>multiple Pages using the Scraper Extension and Refine -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 smtClean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schoolofdata.org/handbook/recipes/scraping-multiple-pages-with-refine-and-scraper</a:t>
            </a:r>
            <a:endParaRPr lang="cs-CZ" dirty="0" smtClean="0"/>
          </a:p>
          <a:p>
            <a:endParaRPr lang="cs-CZ" dirty="0" smtClean="0"/>
          </a:p>
          <a:p>
            <a:r>
              <a:rPr lang="cs-CZ" dirty="0" err="1" smtClean="0"/>
              <a:t>Cleaning</a:t>
            </a:r>
            <a:r>
              <a:rPr lang="cs-CZ" dirty="0" smtClean="0"/>
              <a:t> Data </a:t>
            </a:r>
            <a:r>
              <a:rPr lang="cs-CZ" dirty="0" err="1" smtClean="0"/>
              <a:t>with</a:t>
            </a:r>
            <a:r>
              <a:rPr lang="cs-CZ" dirty="0" smtClean="0"/>
              <a:t> </a:t>
            </a:r>
            <a:r>
              <a:rPr lang="cs-CZ" dirty="0" err="1" smtClean="0"/>
              <a:t>Refine</a:t>
            </a:r>
            <a:r>
              <a:rPr lang="cs-CZ" dirty="0" smtClean="0"/>
              <a:t> - </a:t>
            </a:r>
            <a:r>
              <a:rPr lang="cs-CZ" dirty="0" smtClean="0">
                <a:hlinkClick r:id="rId6"/>
              </a:rPr>
              <a:t>http://schoolofdata.org/handbook/recipes/cleaning-data-with-refine</a:t>
            </a:r>
            <a:r>
              <a:rPr lang="cs-CZ" dirty="0" smtClean="0">
                <a:hlinkClick r:id="rId6"/>
              </a:rPr>
              <a:t>/</a:t>
            </a:r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cs-CZ" dirty="0" err="1" smtClean="0"/>
              <a:t>OpenRefine</a:t>
            </a:r>
            <a:r>
              <a:rPr lang="cs-CZ" dirty="0" smtClean="0"/>
              <a:t> literatura</a:t>
            </a:r>
            <a:endParaRPr lang="cs-CZ" dirty="0">
              <a:solidFill>
                <a:schemeClr val="accent1"/>
              </a:solidFill>
            </a:endParaRPr>
          </a:p>
        </p:txBody>
      </p:sp>
      <p:pic>
        <p:nvPicPr>
          <p:cNvPr id="9" name="Picture 2" descr="http://www.iba.muni.cz/esf/images/logo-iba-mu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188640"/>
            <a:ext cx="1257300" cy="533400"/>
          </a:xfrm>
          <a:prstGeom prst="rect">
            <a:avLst/>
          </a:prstGeom>
          <a:noFill/>
        </p:spPr>
      </p:pic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1556792"/>
            <a:ext cx="29908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1412776"/>
            <a:ext cx="3220704" cy="381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ovéPole 7"/>
          <p:cNvSpPr txBox="1"/>
          <p:nvPr/>
        </p:nvSpPr>
        <p:spPr>
          <a:xfrm>
            <a:off x="755576" y="6021288"/>
            <a:ext cx="7747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>
                <a:hlinkClick r:id="rId6"/>
              </a:rPr>
              <a:t>http://</a:t>
            </a:r>
            <a:r>
              <a:rPr lang="cs-CZ" dirty="0" smtClean="0">
                <a:hlinkClick r:id="rId6"/>
              </a:rPr>
              <a:t>casci.umd.edu/wp-content/uploads/2013/12/OpenRefine-tutorial-v1.5.pdf</a:t>
            </a:r>
            <a:endParaRPr lang="cs-CZ" dirty="0" smtClean="0"/>
          </a:p>
          <a:p>
            <a:endParaRPr lang="cs-CZ" dirty="0"/>
          </a:p>
        </p:txBody>
      </p:sp>
      <p:sp>
        <p:nvSpPr>
          <p:cNvPr id="10" name="TextovéPole 9"/>
          <p:cNvSpPr txBox="1"/>
          <p:nvPr/>
        </p:nvSpPr>
        <p:spPr>
          <a:xfrm>
            <a:off x="755576" y="5445224"/>
            <a:ext cx="7559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>
                <a:hlinkClick r:id="rId7"/>
              </a:rPr>
              <a:t>http://</a:t>
            </a:r>
            <a:r>
              <a:rPr lang="cs-CZ" dirty="0" smtClean="0">
                <a:hlinkClick r:id="rId7"/>
              </a:rPr>
              <a:t>www.</a:t>
            </a:r>
            <a:r>
              <a:rPr lang="cs-CZ" dirty="0" err="1" smtClean="0">
                <a:hlinkClick r:id="rId7"/>
              </a:rPr>
              <a:t>amazon.com</a:t>
            </a:r>
            <a:r>
              <a:rPr lang="cs-CZ" dirty="0" smtClean="0">
                <a:hlinkClick r:id="rId7"/>
              </a:rPr>
              <a:t>/</a:t>
            </a:r>
            <a:r>
              <a:rPr lang="cs-CZ" dirty="0" err="1" smtClean="0">
                <a:hlinkClick r:id="rId7"/>
              </a:rPr>
              <a:t>Using</a:t>
            </a:r>
            <a:r>
              <a:rPr lang="cs-CZ" dirty="0" smtClean="0">
                <a:hlinkClick r:id="rId7"/>
              </a:rPr>
              <a:t>-</a:t>
            </a:r>
            <a:r>
              <a:rPr lang="cs-CZ" dirty="0" err="1" smtClean="0">
                <a:hlinkClick r:id="rId7"/>
              </a:rPr>
              <a:t>OpenRefine</a:t>
            </a:r>
            <a:r>
              <a:rPr lang="cs-CZ" dirty="0" smtClean="0">
                <a:hlinkClick r:id="rId7"/>
              </a:rPr>
              <a:t>-Ruben-</a:t>
            </a:r>
            <a:r>
              <a:rPr lang="cs-CZ" dirty="0" err="1" smtClean="0">
                <a:hlinkClick r:id="rId7"/>
              </a:rPr>
              <a:t>Verborgh</a:t>
            </a:r>
            <a:r>
              <a:rPr lang="cs-CZ" dirty="0" smtClean="0">
                <a:hlinkClick r:id="rId7"/>
              </a:rPr>
              <a:t>/</a:t>
            </a:r>
            <a:r>
              <a:rPr lang="cs-CZ" dirty="0" err="1" smtClean="0">
                <a:hlinkClick r:id="rId7"/>
              </a:rPr>
              <a:t>dp</a:t>
            </a:r>
            <a:r>
              <a:rPr lang="cs-CZ" dirty="0" smtClean="0">
                <a:hlinkClick r:id="rId7"/>
              </a:rPr>
              <a:t>/1783289082</a:t>
            </a:r>
            <a:endParaRPr lang="cs-CZ" dirty="0" smtClean="0"/>
          </a:p>
          <a:p>
            <a:endParaRPr lang="cs-CZ" dirty="0"/>
          </a:p>
        </p:txBody>
      </p:sp>
      <p:sp>
        <p:nvSpPr>
          <p:cNvPr id="11" name="TextovéPole 10"/>
          <p:cNvSpPr txBox="1"/>
          <p:nvPr/>
        </p:nvSpPr>
        <p:spPr>
          <a:xfrm rot="20731023">
            <a:off x="6343805" y="4108817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dirty="0" smtClean="0">
                <a:solidFill>
                  <a:srgbClr val="FF0000"/>
                </a:solidFill>
              </a:rPr>
              <a:t>FREE</a:t>
            </a:r>
            <a:endParaRPr lang="cs-CZ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cs-CZ" dirty="0" smtClean="0"/>
              <a:t>Vizualizace dat</a:t>
            </a:r>
            <a:endParaRPr lang="cs-CZ" dirty="0">
              <a:solidFill>
                <a:schemeClr val="accent1"/>
              </a:solidFill>
            </a:endParaRPr>
          </a:p>
        </p:txBody>
      </p:sp>
      <p:pic>
        <p:nvPicPr>
          <p:cNvPr id="9" name="Picture 2" descr="http://www.iba.muni.cz/esf/images/logo-iba-mu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188640"/>
            <a:ext cx="1257300" cy="533400"/>
          </a:xfrm>
          <a:prstGeom prst="rect">
            <a:avLst/>
          </a:prstGeom>
          <a:noFill/>
        </p:spPr>
      </p:pic>
      <p:sp>
        <p:nvSpPr>
          <p:cNvPr id="10" name="TextovéPole 9"/>
          <p:cNvSpPr txBox="1"/>
          <p:nvPr/>
        </p:nvSpPr>
        <p:spPr>
          <a:xfrm>
            <a:off x="611560" y="1844824"/>
            <a:ext cx="7992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cs-CZ" dirty="0" smtClean="0"/>
              <a:t> </a:t>
            </a:r>
            <a:r>
              <a:rPr lang="cs-CZ" b="1" dirty="0" err="1" smtClean="0"/>
              <a:t>Gephi</a:t>
            </a:r>
            <a:r>
              <a:rPr lang="cs-CZ" dirty="0" smtClean="0"/>
              <a:t> – </a:t>
            </a:r>
            <a:r>
              <a:rPr lang="cs-CZ" dirty="0" smtClean="0"/>
              <a:t>nástroj pro vizualizaci </a:t>
            </a:r>
            <a:r>
              <a:rPr lang="cs-CZ" dirty="0" smtClean="0"/>
              <a:t>sítí - </a:t>
            </a:r>
            <a:r>
              <a:rPr lang="cs-CZ" dirty="0" smtClean="0">
                <a:hlinkClick r:id="rId4"/>
              </a:rPr>
              <a:t>http://gephi.github.io/</a:t>
            </a:r>
            <a:endParaRPr lang="cs-CZ" dirty="0" smtClean="0"/>
          </a:p>
          <a:p>
            <a:pPr>
              <a:buFont typeface="Wingdings" pitchFamily="2" charset="2"/>
              <a:buChar char="ü"/>
            </a:pPr>
            <a:r>
              <a:rPr lang="cs-CZ" b="1" dirty="0" smtClean="0"/>
              <a:t> </a:t>
            </a:r>
            <a:r>
              <a:rPr lang="cs-CZ" b="1" dirty="0" err="1" smtClean="0"/>
              <a:t>Tagul</a:t>
            </a:r>
            <a:r>
              <a:rPr lang="cs-CZ" dirty="0" smtClean="0"/>
              <a:t> –</a:t>
            </a:r>
            <a:r>
              <a:rPr lang="cs-CZ" dirty="0" smtClean="0"/>
              <a:t> </a:t>
            </a:r>
            <a:r>
              <a:rPr lang="cs-CZ" dirty="0" smtClean="0"/>
              <a:t>tvorba </a:t>
            </a:r>
            <a:r>
              <a:rPr lang="cs-CZ" dirty="0" err="1" smtClean="0"/>
              <a:t>word</a:t>
            </a:r>
            <a:r>
              <a:rPr lang="cs-CZ" dirty="0" smtClean="0"/>
              <a:t> </a:t>
            </a:r>
            <a:r>
              <a:rPr lang="cs-CZ" dirty="0" err="1" smtClean="0"/>
              <a:t>clouds</a:t>
            </a:r>
            <a:r>
              <a:rPr lang="cs-CZ" dirty="0" smtClean="0"/>
              <a:t> - </a:t>
            </a:r>
            <a:r>
              <a:rPr lang="cs-CZ" dirty="0" smtClean="0">
                <a:hlinkClick r:id="rId5"/>
              </a:rPr>
              <a:t>https://</a:t>
            </a:r>
            <a:r>
              <a:rPr lang="cs-CZ" dirty="0" smtClean="0">
                <a:hlinkClick r:id="rId5"/>
              </a:rPr>
              <a:t>tagul.com/</a:t>
            </a:r>
            <a:r>
              <a:rPr lang="cs-CZ" dirty="0" smtClean="0"/>
              <a:t> </a:t>
            </a:r>
          </a:p>
          <a:p>
            <a:pPr>
              <a:buFont typeface="Wingdings" pitchFamily="2" charset="2"/>
              <a:buChar char="ü"/>
            </a:pPr>
            <a:r>
              <a:rPr lang="cs-CZ" b="1" dirty="0" smtClean="0"/>
              <a:t> </a:t>
            </a:r>
            <a:r>
              <a:rPr lang="cs-CZ" b="1" dirty="0" err="1" smtClean="0"/>
              <a:t>Google</a:t>
            </a:r>
            <a:r>
              <a:rPr lang="cs-CZ" b="1" dirty="0" smtClean="0"/>
              <a:t> Chart API</a:t>
            </a:r>
            <a:r>
              <a:rPr lang="cs-CZ" dirty="0" smtClean="0"/>
              <a:t> – online </a:t>
            </a:r>
            <a:r>
              <a:rPr lang="cs-CZ" dirty="0" smtClean="0"/>
              <a:t>tvorba grafů - </a:t>
            </a:r>
            <a:r>
              <a:rPr lang="cs-CZ" dirty="0" smtClean="0">
                <a:hlinkClick r:id="rId6"/>
              </a:rPr>
              <a:t>https://developers.google.com/chart</a:t>
            </a:r>
            <a:r>
              <a:rPr lang="cs-CZ" dirty="0" smtClean="0">
                <a:hlinkClick r:id="rId6"/>
              </a:rPr>
              <a:t>/</a:t>
            </a:r>
            <a:endParaRPr lang="cs-CZ" dirty="0" smtClean="0"/>
          </a:p>
          <a:p>
            <a:pPr>
              <a:buFont typeface="Wingdings" pitchFamily="2" charset="2"/>
              <a:buChar char="ü"/>
            </a:pPr>
            <a:r>
              <a:rPr lang="cs-CZ" b="1" dirty="0" smtClean="0"/>
              <a:t> D3</a:t>
            </a:r>
            <a:r>
              <a:rPr lang="cs-CZ" dirty="0" smtClean="0"/>
              <a:t> – Data </a:t>
            </a:r>
            <a:r>
              <a:rPr lang="cs-CZ" dirty="0" err="1" smtClean="0"/>
              <a:t>Driven</a:t>
            </a:r>
            <a:r>
              <a:rPr lang="cs-CZ" dirty="0" smtClean="0"/>
              <a:t> </a:t>
            </a:r>
            <a:r>
              <a:rPr lang="cs-CZ" dirty="0" err="1" smtClean="0"/>
              <a:t>Documents</a:t>
            </a:r>
            <a:r>
              <a:rPr lang="cs-CZ" dirty="0" smtClean="0"/>
              <a:t>, </a:t>
            </a:r>
            <a:r>
              <a:rPr lang="cs-CZ" dirty="0" err="1" smtClean="0"/>
              <a:t>JavaScript</a:t>
            </a:r>
            <a:r>
              <a:rPr lang="cs-CZ" dirty="0" smtClean="0"/>
              <a:t> -  </a:t>
            </a:r>
            <a:r>
              <a:rPr lang="cs-CZ" dirty="0" smtClean="0">
                <a:hlinkClick r:id="rId7"/>
              </a:rPr>
              <a:t>http://d3js.org</a:t>
            </a:r>
            <a:r>
              <a:rPr lang="cs-CZ" dirty="0" smtClean="0">
                <a:hlinkClick r:id="rId7"/>
              </a:rPr>
              <a:t>/</a:t>
            </a:r>
            <a:endParaRPr lang="cs-CZ" dirty="0" smtClean="0"/>
          </a:p>
          <a:p>
            <a:pPr>
              <a:buFont typeface="Wingdings" pitchFamily="2" charset="2"/>
              <a:buChar char="ü"/>
            </a:pPr>
            <a:r>
              <a:rPr lang="cs-CZ" b="1" dirty="0" smtClean="0"/>
              <a:t> </a:t>
            </a:r>
            <a:r>
              <a:rPr lang="cs-CZ" b="1" dirty="0" err="1" smtClean="0"/>
              <a:t>Dimple</a:t>
            </a:r>
            <a:r>
              <a:rPr lang="cs-CZ" dirty="0" smtClean="0"/>
              <a:t> – </a:t>
            </a:r>
            <a:r>
              <a:rPr lang="cs-CZ" dirty="0" err="1" smtClean="0"/>
              <a:t>nádstavba</a:t>
            </a:r>
            <a:r>
              <a:rPr lang="cs-CZ" dirty="0" smtClean="0"/>
              <a:t> nad D3, jednodušší použití - </a:t>
            </a:r>
            <a:r>
              <a:rPr lang="cs-CZ" dirty="0" smtClean="0">
                <a:hlinkClick r:id="rId8"/>
              </a:rPr>
              <a:t>http://dimplejs.org</a:t>
            </a:r>
            <a:r>
              <a:rPr lang="cs-CZ" dirty="0" smtClean="0">
                <a:hlinkClick r:id="rId8"/>
              </a:rPr>
              <a:t>/</a:t>
            </a:r>
            <a:endParaRPr lang="cs-CZ" dirty="0" smtClean="0"/>
          </a:p>
          <a:p>
            <a:pPr>
              <a:buFont typeface="Wingdings" pitchFamily="2" charset="2"/>
              <a:buChar char="ü"/>
            </a:pPr>
            <a:endParaRPr lang="cs-CZ" dirty="0" smtClean="0"/>
          </a:p>
          <a:p>
            <a:pPr>
              <a:buFont typeface="Wingdings" pitchFamily="2" charset="2"/>
              <a:buChar char="ü"/>
            </a:pPr>
            <a:endParaRPr lang="cs-CZ" dirty="0" smtClean="0">
              <a:hlinkClick r:id="rId5"/>
            </a:endParaRPr>
          </a:p>
          <a:p>
            <a:pPr>
              <a:buFont typeface="Wingdings" pitchFamily="2" charset="2"/>
              <a:buChar char="ü"/>
            </a:pPr>
            <a:endParaRPr lang="cs-CZ" dirty="0" smtClean="0"/>
          </a:p>
          <a:p>
            <a:pPr>
              <a:buFont typeface="Wingdings" pitchFamily="2" charset="2"/>
              <a:buChar char="ü"/>
            </a:pP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cs-CZ" dirty="0" smtClean="0"/>
              <a:t>Vizualizace dat – příklad </a:t>
            </a:r>
            <a:r>
              <a:rPr lang="cs-CZ" dirty="0" err="1" smtClean="0"/>
              <a:t>dimple</a:t>
            </a:r>
            <a:endParaRPr lang="cs-CZ" dirty="0">
              <a:solidFill>
                <a:schemeClr val="accent1"/>
              </a:solidFill>
            </a:endParaRPr>
          </a:p>
        </p:txBody>
      </p:sp>
      <p:pic>
        <p:nvPicPr>
          <p:cNvPr id="9" name="Picture 2" descr="http://www.iba.muni.cz/esf/images/logo-iba-mu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188640"/>
            <a:ext cx="1257300" cy="533400"/>
          </a:xfrm>
          <a:prstGeom prst="rect">
            <a:avLst/>
          </a:prstGeom>
          <a:noFill/>
        </p:spPr>
      </p:pic>
      <p:sp>
        <p:nvSpPr>
          <p:cNvPr id="5" name="TextovéPole 4"/>
          <p:cNvSpPr txBox="1"/>
          <p:nvPr/>
        </p:nvSpPr>
        <p:spPr>
          <a:xfrm>
            <a:off x="755576" y="1340768"/>
            <a:ext cx="761747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500" dirty="0" smtClean="0"/>
              <a:t>var data = {</a:t>
            </a:r>
          </a:p>
          <a:p>
            <a:r>
              <a:rPr lang="cs-CZ" sz="500" dirty="0" smtClean="0"/>
              <a:t>  "</a:t>
            </a:r>
            <a:r>
              <a:rPr lang="cs-CZ" sz="500" dirty="0" err="1" smtClean="0"/>
              <a:t>rows</a:t>
            </a:r>
            <a:r>
              <a:rPr lang="cs-CZ" sz="500" dirty="0" smtClean="0"/>
              <a:t>" : [</a:t>
            </a:r>
          </a:p>
          <a:p>
            <a:r>
              <a:rPr lang="cs-CZ" sz="500" dirty="0" smtClean="0"/>
              <a:t>    {</a:t>
            </a:r>
          </a:p>
          <a:p>
            <a:r>
              <a:rPr lang="cs-CZ" sz="500" dirty="0" smtClean="0"/>
              <a:t>      "type" : " </a:t>
            </a:r>
            <a:r>
              <a:rPr lang="cs-CZ" sz="500" dirty="0" err="1" smtClean="0"/>
              <a:t>Fighting</a:t>
            </a:r>
            <a:r>
              <a:rPr lang="cs-CZ" sz="500" dirty="0" smtClean="0"/>
              <a:t>",</a:t>
            </a:r>
          </a:p>
          <a:p>
            <a:r>
              <a:rPr lang="cs-CZ" sz="500" dirty="0" smtClean="0"/>
              <a:t>      "</a:t>
            </a:r>
            <a:r>
              <a:rPr lang="cs-CZ" sz="500" dirty="0" err="1" smtClean="0"/>
              <a:t>number</a:t>
            </a:r>
            <a:r>
              <a:rPr lang="cs-CZ" sz="500" dirty="0" smtClean="0"/>
              <a:t>" : 3</a:t>
            </a:r>
          </a:p>
          <a:p>
            <a:r>
              <a:rPr lang="cs-CZ" sz="500" dirty="0" smtClean="0"/>
              <a:t>    },</a:t>
            </a:r>
          </a:p>
          <a:p>
            <a:r>
              <a:rPr lang="cs-CZ" sz="500" dirty="0" smtClean="0"/>
              <a:t>    {</a:t>
            </a:r>
          </a:p>
          <a:p>
            <a:r>
              <a:rPr lang="cs-CZ" sz="500" dirty="0" smtClean="0"/>
              <a:t>      "type" : " </a:t>
            </a:r>
            <a:r>
              <a:rPr lang="cs-CZ" sz="500" dirty="0" err="1" smtClean="0"/>
              <a:t>Electric</a:t>
            </a:r>
            <a:r>
              <a:rPr lang="cs-CZ" sz="500" dirty="0" smtClean="0"/>
              <a:t>",</a:t>
            </a:r>
          </a:p>
          <a:p>
            <a:r>
              <a:rPr lang="cs-CZ" sz="500" dirty="0" smtClean="0"/>
              <a:t>      "</a:t>
            </a:r>
            <a:r>
              <a:rPr lang="cs-CZ" sz="500" dirty="0" err="1" smtClean="0"/>
              <a:t>number</a:t>
            </a:r>
            <a:r>
              <a:rPr lang="cs-CZ" sz="500" dirty="0" smtClean="0"/>
              <a:t>" : 7</a:t>
            </a:r>
          </a:p>
          <a:p>
            <a:r>
              <a:rPr lang="cs-CZ" sz="500" dirty="0" smtClean="0"/>
              <a:t>    },</a:t>
            </a:r>
          </a:p>
          <a:p>
            <a:r>
              <a:rPr lang="cs-CZ" sz="500" dirty="0" smtClean="0"/>
              <a:t>    {</a:t>
            </a:r>
          </a:p>
          <a:p>
            <a:r>
              <a:rPr lang="cs-CZ" sz="500" dirty="0" smtClean="0"/>
              <a:t>      "type" : " </a:t>
            </a:r>
            <a:r>
              <a:rPr lang="cs-CZ" sz="500" dirty="0" err="1" smtClean="0"/>
              <a:t>Psychic</a:t>
            </a:r>
            <a:r>
              <a:rPr lang="cs-CZ" sz="500" dirty="0" smtClean="0"/>
              <a:t>",</a:t>
            </a:r>
          </a:p>
          <a:p>
            <a:r>
              <a:rPr lang="cs-CZ" sz="500" dirty="0" smtClean="0"/>
              <a:t>      "</a:t>
            </a:r>
            <a:r>
              <a:rPr lang="cs-CZ" sz="500" dirty="0" err="1" smtClean="0"/>
              <a:t>number</a:t>
            </a:r>
            <a:r>
              <a:rPr lang="cs-CZ" sz="500" dirty="0" smtClean="0"/>
              <a:t>" : 9</a:t>
            </a:r>
          </a:p>
          <a:p>
            <a:r>
              <a:rPr lang="cs-CZ" sz="500" dirty="0" smtClean="0"/>
              <a:t>    },</a:t>
            </a:r>
          </a:p>
          <a:p>
            <a:r>
              <a:rPr lang="cs-CZ" sz="500" dirty="0" smtClean="0"/>
              <a:t>    {</a:t>
            </a:r>
          </a:p>
          <a:p>
            <a:r>
              <a:rPr lang="cs-CZ" sz="500" dirty="0" smtClean="0"/>
              <a:t>      "type" : " </a:t>
            </a:r>
            <a:r>
              <a:rPr lang="cs-CZ" sz="500" dirty="0" err="1" smtClean="0"/>
              <a:t>Ghost</a:t>
            </a:r>
            <a:r>
              <a:rPr lang="cs-CZ" sz="500" dirty="0" smtClean="0"/>
              <a:t>",</a:t>
            </a:r>
          </a:p>
          <a:p>
            <a:r>
              <a:rPr lang="cs-CZ" sz="500" dirty="0" smtClean="0"/>
              <a:t>      "</a:t>
            </a:r>
            <a:r>
              <a:rPr lang="cs-CZ" sz="500" dirty="0" err="1" smtClean="0"/>
              <a:t>number</a:t>
            </a:r>
            <a:r>
              <a:rPr lang="cs-CZ" sz="500" dirty="0" smtClean="0"/>
              <a:t>" : 10</a:t>
            </a:r>
          </a:p>
          <a:p>
            <a:r>
              <a:rPr lang="cs-CZ" sz="500" dirty="0" smtClean="0"/>
              <a:t>    },</a:t>
            </a:r>
          </a:p>
          <a:p>
            <a:r>
              <a:rPr lang="cs-CZ" sz="500" dirty="0" smtClean="0"/>
              <a:t>    {</a:t>
            </a:r>
          </a:p>
          <a:p>
            <a:r>
              <a:rPr lang="cs-CZ" sz="500" dirty="0" smtClean="0"/>
              <a:t>      "type" : " </a:t>
            </a:r>
            <a:r>
              <a:rPr lang="cs-CZ" sz="500" dirty="0" err="1" smtClean="0"/>
              <a:t>Ice</a:t>
            </a:r>
            <a:r>
              <a:rPr lang="cs-CZ" sz="500" dirty="0" smtClean="0"/>
              <a:t>",</a:t>
            </a:r>
          </a:p>
          <a:p>
            <a:r>
              <a:rPr lang="cs-CZ" sz="500" dirty="0" smtClean="0"/>
              <a:t>      "</a:t>
            </a:r>
            <a:r>
              <a:rPr lang="cs-CZ" sz="500" dirty="0" err="1" smtClean="0"/>
              <a:t>number</a:t>
            </a:r>
            <a:r>
              <a:rPr lang="cs-CZ" sz="500" dirty="0" smtClean="0"/>
              <a:t>" : 11</a:t>
            </a:r>
          </a:p>
          <a:p>
            <a:r>
              <a:rPr lang="cs-CZ" sz="500" dirty="0" smtClean="0"/>
              <a:t>    },</a:t>
            </a:r>
          </a:p>
          <a:p>
            <a:r>
              <a:rPr lang="cs-CZ" sz="500" dirty="0" smtClean="0"/>
              <a:t>    {</a:t>
            </a:r>
          </a:p>
          <a:p>
            <a:r>
              <a:rPr lang="cs-CZ" sz="500" dirty="0" smtClean="0"/>
              <a:t>      "type" : " </a:t>
            </a:r>
            <a:r>
              <a:rPr lang="cs-CZ" sz="500" dirty="0" err="1" smtClean="0"/>
              <a:t>Poison</a:t>
            </a:r>
            <a:r>
              <a:rPr lang="cs-CZ" sz="500" dirty="0" smtClean="0"/>
              <a:t>",</a:t>
            </a:r>
          </a:p>
          <a:p>
            <a:r>
              <a:rPr lang="cs-CZ" sz="500" dirty="0" smtClean="0"/>
              <a:t>      "</a:t>
            </a:r>
            <a:r>
              <a:rPr lang="cs-CZ" sz="500" dirty="0" err="1" smtClean="0"/>
              <a:t>number</a:t>
            </a:r>
            <a:r>
              <a:rPr lang="cs-CZ" sz="500" dirty="0" smtClean="0"/>
              <a:t>" : 11</a:t>
            </a:r>
          </a:p>
          <a:p>
            <a:r>
              <a:rPr lang="cs-CZ" sz="500" dirty="0" smtClean="0"/>
              <a:t>    },</a:t>
            </a:r>
          </a:p>
          <a:p>
            <a:r>
              <a:rPr lang="cs-CZ" sz="500" dirty="0" smtClean="0"/>
              <a:t>    {</a:t>
            </a:r>
          </a:p>
          <a:p>
            <a:r>
              <a:rPr lang="cs-CZ" sz="500" dirty="0" smtClean="0"/>
              <a:t>      "type" : " Dragon",</a:t>
            </a:r>
          </a:p>
          <a:p>
            <a:r>
              <a:rPr lang="cs-CZ" sz="500" dirty="0" smtClean="0"/>
              <a:t>      "</a:t>
            </a:r>
            <a:r>
              <a:rPr lang="cs-CZ" sz="500" dirty="0" err="1" smtClean="0"/>
              <a:t>number</a:t>
            </a:r>
            <a:r>
              <a:rPr lang="cs-CZ" sz="500" dirty="0" smtClean="0"/>
              <a:t>" : 12</a:t>
            </a:r>
          </a:p>
          <a:p>
            <a:r>
              <a:rPr lang="cs-CZ" sz="500" dirty="0" smtClean="0"/>
              <a:t>    },</a:t>
            </a:r>
          </a:p>
          <a:p>
            <a:r>
              <a:rPr lang="cs-CZ" sz="500" dirty="0" smtClean="0"/>
              <a:t>    {</a:t>
            </a:r>
          </a:p>
          <a:p>
            <a:r>
              <a:rPr lang="cs-CZ" sz="500" dirty="0" smtClean="0"/>
              <a:t>      "type" : " </a:t>
            </a:r>
            <a:r>
              <a:rPr lang="cs-CZ" sz="500" dirty="0" err="1" smtClean="0"/>
              <a:t>Steel</a:t>
            </a:r>
            <a:r>
              <a:rPr lang="cs-CZ" sz="500" dirty="0" smtClean="0"/>
              <a:t>",</a:t>
            </a:r>
          </a:p>
          <a:p>
            <a:r>
              <a:rPr lang="cs-CZ" sz="500" dirty="0" smtClean="0"/>
              <a:t>      "</a:t>
            </a:r>
            <a:r>
              <a:rPr lang="cs-CZ" sz="500" dirty="0" err="1" smtClean="0"/>
              <a:t>number</a:t>
            </a:r>
            <a:r>
              <a:rPr lang="cs-CZ" sz="500" dirty="0" smtClean="0"/>
              <a:t>" : 13</a:t>
            </a:r>
          </a:p>
          <a:p>
            <a:r>
              <a:rPr lang="cs-CZ" sz="500" dirty="0" smtClean="0"/>
              <a:t>    },</a:t>
            </a:r>
          </a:p>
          <a:p>
            <a:r>
              <a:rPr lang="cs-CZ" sz="500" dirty="0" smtClean="0"/>
              <a:t>    {</a:t>
            </a:r>
          </a:p>
          <a:p>
            <a:r>
              <a:rPr lang="cs-CZ" sz="500" dirty="0" smtClean="0"/>
              <a:t>      "type" : " </a:t>
            </a:r>
            <a:r>
              <a:rPr lang="cs-CZ" sz="500" dirty="0" err="1" smtClean="0"/>
              <a:t>Fire</a:t>
            </a:r>
            <a:r>
              <a:rPr lang="cs-CZ" sz="500" dirty="0" smtClean="0"/>
              <a:t>",</a:t>
            </a:r>
          </a:p>
          <a:p>
            <a:r>
              <a:rPr lang="cs-CZ" sz="500" dirty="0" smtClean="0"/>
              <a:t>      "</a:t>
            </a:r>
            <a:r>
              <a:rPr lang="cs-CZ" sz="500" dirty="0" err="1" smtClean="0"/>
              <a:t>number</a:t>
            </a:r>
            <a:r>
              <a:rPr lang="cs-CZ" sz="500" dirty="0" smtClean="0"/>
              <a:t>" : 14</a:t>
            </a:r>
          </a:p>
          <a:p>
            <a:r>
              <a:rPr lang="cs-CZ" sz="500" dirty="0" smtClean="0"/>
              <a:t>    },</a:t>
            </a:r>
          </a:p>
          <a:p>
            <a:r>
              <a:rPr lang="cs-CZ" sz="500" dirty="0" smtClean="0"/>
              <a:t>    {</a:t>
            </a:r>
          </a:p>
          <a:p>
            <a:r>
              <a:rPr lang="cs-CZ" sz="500" dirty="0" smtClean="0"/>
              <a:t>      "type" : " </a:t>
            </a:r>
            <a:r>
              <a:rPr lang="cs-CZ" sz="500" dirty="0" err="1" smtClean="0"/>
              <a:t>Dark</a:t>
            </a:r>
            <a:r>
              <a:rPr lang="cs-CZ" sz="500" dirty="0" smtClean="0"/>
              <a:t>",</a:t>
            </a:r>
          </a:p>
          <a:p>
            <a:r>
              <a:rPr lang="cs-CZ" sz="500" dirty="0" smtClean="0"/>
              <a:t>      "</a:t>
            </a:r>
            <a:r>
              <a:rPr lang="cs-CZ" sz="500" dirty="0" err="1" smtClean="0"/>
              <a:t>number</a:t>
            </a:r>
            <a:r>
              <a:rPr lang="cs-CZ" sz="500" dirty="0" smtClean="0"/>
              <a:t>" : 16</a:t>
            </a:r>
          </a:p>
          <a:p>
            <a:r>
              <a:rPr lang="cs-CZ" sz="500" dirty="0" smtClean="0"/>
              <a:t>    },</a:t>
            </a:r>
          </a:p>
          <a:p>
            <a:r>
              <a:rPr lang="cs-CZ" sz="500" dirty="0" smtClean="0"/>
              <a:t>    {</a:t>
            </a:r>
          </a:p>
          <a:p>
            <a:r>
              <a:rPr lang="cs-CZ" sz="500" dirty="0" smtClean="0"/>
              <a:t>      "type" : " </a:t>
            </a:r>
            <a:r>
              <a:rPr lang="cs-CZ" sz="500" dirty="0" err="1" smtClean="0"/>
              <a:t>Ground</a:t>
            </a:r>
            <a:r>
              <a:rPr lang="cs-CZ" sz="500" dirty="0" smtClean="0"/>
              <a:t>",</a:t>
            </a:r>
          </a:p>
          <a:p>
            <a:r>
              <a:rPr lang="cs-CZ" sz="500" dirty="0" smtClean="0"/>
              <a:t>      "</a:t>
            </a:r>
            <a:r>
              <a:rPr lang="cs-CZ" sz="500" dirty="0" err="1" smtClean="0"/>
              <a:t>number</a:t>
            </a:r>
            <a:r>
              <a:rPr lang="cs-CZ" sz="500" dirty="0" smtClean="0"/>
              <a:t>" : 17</a:t>
            </a:r>
          </a:p>
          <a:p>
            <a:r>
              <a:rPr lang="cs-CZ" sz="500" dirty="0" smtClean="0"/>
              <a:t>    },</a:t>
            </a:r>
          </a:p>
          <a:p>
            <a:r>
              <a:rPr lang="cs-CZ" sz="500" dirty="0" smtClean="0"/>
              <a:t>    {</a:t>
            </a:r>
          </a:p>
          <a:p>
            <a:r>
              <a:rPr lang="cs-CZ" sz="500" dirty="0" smtClean="0"/>
              <a:t>      "type" : " Rock",</a:t>
            </a:r>
          </a:p>
          <a:p>
            <a:r>
              <a:rPr lang="cs-CZ" sz="500" dirty="0" smtClean="0"/>
              <a:t>      "</a:t>
            </a:r>
            <a:r>
              <a:rPr lang="cs-CZ" sz="500" dirty="0" err="1" smtClean="0"/>
              <a:t>number</a:t>
            </a:r>
            <a:r>
              <a:rPr lang="cs-CZ" sz="500" dirty="0" smtClean="0"/>
              <a:t>" : 24</a:t>
            </a:r>
          </a:p>
          <a:p>
            <a:r>
              <a:rPr lang="cs-CZ" sz="500" dirty="0" smtClean="0"/>
              <a:t>    },</a:t>
            </a:r>
          </a:p>
          <a:p>
            <a:r>
              <a:rPr lang="cs-CZ" sz="500" dirty="0" smtClean="0"/>
              <a:t>    {</a:t>
            </a:r>
          </a:p>
          <a:p>
            <a:r>
              <a:rPr lang="cs-CZ" sz="500" dirty="0" smtClean="0"/>
              <a:t>      "type" : " </a:t>
            </a:r>
            <a:r>
              <a:rPr lang="cs-CZ" sz="500" dirty="0" err="1" smtClean="0"/>
              <a:t>Normal</a:t>
            </a:r>
            <a:r>
              <a:rPr lang="cs-CZ" sz="500" dirty="0" smtClean="0"/>
              <a:t>",</a:t>
            </a:r>
          </a:p>
          <a:p>
            <a:r>
              <a:rPr lang="cs-CZ" sz="500" dirty="0" smtClean="0"/>
              <a:t>      "</a:t>
            </a:r>
            <a:r>
              <a:rPr lang="cs-CZ" sz="500" dirty="0" err="1" smtClean="0"/>
              <a:t>number</a:t>
            </a:r>
            <a:r>
              <a:rPr lang="cs-CZ" sz="500" dirty="0" smtClean="0"/>
              <a:t>" : 29</a:t>
            </a:r>
          </a:p>
          <a:p>
            <a:r>
              <a:rPr lang="cs-CZ" sz="500" dirty="0" smtClean="0"/>
              <a:t>    },</a:t>
            </a:r>
          </a:p>
          <a:p>
            <a:r>
              <a:rPr lang="cs-CZ" sz="500" dirty="0" smtClean="0"/>
              <a:t>    {</a:t>
            </a:r>
          </a:p>
          <a:p>
            <a:r>
              <a:rPr lang="cs-CZ" sz="500" dirty="0" smtClean="0"/>
              <a:t>      "type" : " </a:t>
            </a:r>
            <a:r>
              <a:rPr lang="cs-CZ" sz="500" dirty="0" err="1" smtClean="0"/>
              <a:t>Grass</a:t>
            </a:r>
            <a:r>
              <a:rPr lang="cs-CZ" sz="500" dirty="0" smtClean="0"/>
              <a:t>",</a:t>
            </a:r>
          </a:p>
          <a:p>
            <a:r>
              <a:rPr lang="cs-CZ" sz="500" dirty="0" smtClean="0"/>
              <a:t>      "</a:t>
            </a:r>
            <a:r>
              <a:rPr lang="cs-CZ" sz="500" dirty="0" err="1" smtClean="0"/>
              <a:t>number</a:t>
            </a:r>
            <a:r>
              <a:rPr lang="cs-CZ" sz="500" dirty="0" smtClean="0"/>
              <a:t>" : 31</a:t>
            </a:r>
          </a:p>
          <a:p>
            <a:r>
              <a:rPr lang="cs-CZ" sz="500" dirty="0" smtClean="0"/>
              <a:t>    },</a:t>
            </a:r>
          </a:p>
          <a:p>
            <a:r>
              <a:rPr lang="cs-CZ" sz="500" dirty="0" smtClean="0"/>
              <a:t>    {</a:t>
            </a:r>
          </a:p>
          <a:p>
            <a:r>
              <a:rPr lang="cs-CZ" sz="500" dirty="0" smtClean="0"/>
              <a:t>      "type" : " Bug",</a:t>
            </a:r>
          </a:p>
          <a:p>
            <a:r>
              <a:rPr lang="cs-CZ" sz="500" dirty="0" smtClean="0"/>
              <a:t>      "</a:t>
            </a:r>
            <a:r>
              <a:rPr lang="cs-CZ" sz="500" dirty="0" err="1" smtClean="0"/>
              <a:t>number</a:t>
            </a:r>
            <a:r>
              <a:rPr lang="cs-CZ" sz="500" dirty="0" smtClean="0"/>
              <a:t>" : 45</a:t>
            </a:r>
          </a:p>
          <a:p>
            <a:r>
              <a:rPr lang="cs-CZ" sz="500" dirty="0" smtClean="0"/>
              <a:t>    },</a:t>
            </a:r>
          </a:p>
          <a:p>
            <a:r>
              <a:rPr lang="cs-CZ" sz="500" dirty="0" smtClean="0"/>
              <a:t>    {</a:t>
            </a:r>
          </a:p>
          <a:p>
            <a:r>
              <a:rPr lang="cs-CZ" sz="500" dirty="0" smtClean="0"/>
              <a:t>      "type" : " </a:t>
            </a:r>
            <a:r>
              <a:rPr lang="cs-CZ" sz="500" dirty="0" err="1" smtClean="0"/>
              <a:t>Water</a:t>
            </a:r>
            <a:r>
              <a:rPr lang="cs-CZ" sz="500" dirty="0" smtClean="0"/>
              <a:t>",</a:t>
            </a:r>
          </a:p>
          <a:p>
            <a:r>
              <a:rPr lang="cs-CZ" sz="500" dirty="0" smtClean="0"/>
              <a:t>      "</a:t>
            </a:r>
            <a:r>
              <a:rPr lang="cs-CZ" sz="500" dirty="0" err="1" smtClean="0"/>
              <a:t>number</a:t>
            </a:r>
            <a:r>
              <a:rPr lang="cs-CZ" sz="500" dirty="0" smtClean="0"/>
              <a:t>" : 45</a:t>
            </a:r>
          </a:p>
          <a:p>
            <a:r>
              <a:rPr lang="cs-CZ" sz="500" dirty="0" smtClean="0"/>
              <a:t>    }</a:t>
            </a:r>
          </a:p>
          <a:p>
            <a:r>
              <a:rPr lang="cs-CZ" sz="500" dirty="0" smtClean="0"/>
              <a:t>  ]</a:t>
            </a:r>
          </a:p>
          <a:p>
            <a:r>
              <a:rPr lang="cs-CZ" sz="500" dirty="0" smtClean="0"/>
              <a:t>};</a:t>
            </a:r>
            <a:endParaRPr lang="cs-CZ" sz="5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2267744" y="1412776"/>
            <a:ext cx="32403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 smtClean="0"/>
              <a:t>var </a:t>
            </a:r>
            <a:r>
              <a:rPr lang="cs-CZ" sz="1200" dirty="0" err="1" smtClean="0"/>
              <a:t>order</a:t>
            </a:r>
            <a:r>
              <a:rPr lang="cs-CZ" sz="1200" dirty="0" smtClean="0"/>
              <a:t> = </a:t>
            </a:r>
            <a:r>
              <a:rPr lang="cs-CZ" sz="1200" dirty="0" err="1" smtClean="0"/>
              <a:t>true</a:t>
            </a:r>
            <a:r>
              <a:rPr lang="cs-CZ" sz="1200" dirty="0" smtClean="0"/>
              <a:t>;</a:t>
            </a:r>
          </a:p>
          <a:p>
            <a:r>
              <a:rPr lang="cs-CZ" sz="1200" dirty="0" smtClean="0"/>
              <a:t>$("#</a:t>
            </a:r>
            <a:r>
              <a:rPr lang="cs-CZ" sz="1200" dirty="0" err="1" smtClean="0"/>
              <a:t>button</a:t>
            </a:r>
            <a:r>
              <a:rPr lang="cs-CZ" sz="1200" dirty="0" smtClean="0"/>
              <a:t>").</a:t>
            </a:r>
            <a:r>
              <a:rPr lang="cs-CZ" sz="1200" dirty="0" err="1" smtClean="0"/>
              <a:t>click</a:t>
            </a:r>
            <a:r>
              <a:rPr lang="cs-CZ" sz="1200" dirty="0" smtClean="0"/>
              <a:t>(</a:t>
            </a:r>
            <a:r>
              <a:rPr lang="cs-CZ" sz="1200" dirty="0" err="1" smtClean="0"/>
              <a:t>function</a:t>
            </a:r>
            <a:r>
              <a:rPr lang="cs-CZ" sz="1200" dirty="0" smtClean="0"/>
              <a:t>() {</a:t>
            </a:r>
          </a:p>
          <a:p>
            <a:r>
              <a:rPr lang="cs-CZ" sz="1200" dirty="0" smtClean="0"/>
              <a:t>  </a:t>
            </a:r>
            <a:r>
              <a:rPr lang="cs-CZ" sz="1200" dirty="0" err="1" smtClean="0"/>
              <a:t>x</a:t>
            </a:r>
            <a:r>
              <a:rPr lang="cs-CZ" sz="1200" dirty="0" smtClean="0"/>
              <a:t>._</a:t>
            </a:r>
            <a:r>
              <a:rPr lang="cs-CZ" sz="1200" dirty="0" err="1" smtClean="0"/>
              <a:t>orderRules.pop</a:t>
            </a:r>
            <a:r>
              <a:rPr lang="cs-CZ" sz="1200" dirty="0" smtClean="0"/>
              <a:t>();</a:t>
            </a:r>
          </a:p>
          <a:p>
            <a:r>
              <a:rPr lang="cs-CZ" sz="1200" dirty="0" smtClean="0"/>
              <a:t>  </a:t>
            </a:r>
            <a:r>
              <a:rPr lang="cs-CZ" sz="1200" dirty="0" err="1" smtClean="0"/>
              <a:t>if</a:t>
            </a:r>
            <a:r>
              <a:rPr lang="cs-CZ" sz="1200" dirty="0" smtClean="0"/>
              <a:t>(</a:t>
            </a:r>
            <a:r>
              <a:rPr lang="cs-CZ" sz="1200" dirty="0" err="1" smtClean="0"/>
              <a:t>order</a:t>
            </a:r>
            <a:r>
              <a:rPr lang="cs-CZ" sz="1200" dirty="0" smtClean="0"/>
              <a:t>) {</a:t>
            </a:r>
          </a:p>
          <a:p>
            <a:r>
              <a:rPr lang="cs-CZ" sz="1200" dirty="0" smtClean="0"/>
              <a:t>    </a:t>
            </a:r>
            <a:r>
              <a:rPr lang="cs-CZ" sz="1200" dirty="0" err="1" smtClean="0"/>
              <a:t>x.addOrderRule</a:t>
            </a:r>
            <a:r>
              <a:rPr lang="cs-CZ" sz="1200" dirty="0" smtClean="0"/>
              <a:t>("</a:t>
            </a:r>
            <a:r>
              <a:rPr lang="cs-CZ" sz="1200" dirty="0" err="1" smtClean="0"/>
              <a:t>number</a:t>
            </a:r>
            <a:r>
              <a:rPr lang="cs-CZ" sz="1200" dirty="0" smtClean="0"/>
              <a:t>", </a:t>
            </a:r>
            <a:r>
              <a:rPr lang="cs-CZ" sz="1200" dirty="0" err="1" smtClean="0"/>
              <a:t>true</a:t>
            </a:r>
            <a:r>
              <a:rPr lang="cs-CZ" sz="1200" dirty="0" smtClean="0"/>
              <a:t>);</a:t>
            </a:r>
          </a:p>
          <a:p>
            <a:r>
              <a:rPr lang="cs-CZ" sz="1200" dirty="0" smtClean="0"/>
              <a:t>  } </a:t>
            </a:r>
            <a:r>
              <a:rPr lang="cs-CZ" sz="1200" dirty="0" err="1" smtClean="0"/>
              <a:t>else</a:t>
            </a:r>
            <a:r>
              <a:rPr lang="cs-CZ" sz="1200" dirty="0" smtClean="0"/>
              <a:t> {</a:t>
            </a:r>
          </a:p>
          <a:p>
            <a:r>
              <a:rPr lang="cs-CZ" sz="1200" dirty="0" smtClean="0"/>
              <a:t>    </a:t>
            </a:r>
            <a:r>
              <a:rPr lang="cs-CZ" sz="1200" dirty="0" err="1" smtClean="0"/>
              <a:t>x.addOrderRule</a:t>
            </a:r>
            <a:r>
              <a:rPr lang="cs-CZ" sz="1200" dirty="0" smtClean="0"/>
              <a:t>("</a:t>
            </a:r>
            <a:r>
              <a:rPr lang="cs-CZ" sz="1200" dirty="0" err="1" smtClean="0"/>
              <a:t>number</a:t>
            </a:r>
            <a:r>
              <a:rPr lang="cs-CZ" sz="1200" dirty="0" smtClean="0"/>
              <a:t>", </a:t>
            </a:r>
            <a:r>
              <a:rPr lang="cs-CZ" sz="1200" dirty="0" err="1" smtClean="0"/>
              <a:t>false</a:t>
            </a:r>
            <a:r>
              <a:rPr lang="cs-CZ" sz="1200" dirty="0" smtClean="0"/>
              <a:t>);</a:t>
            </a:r>
          </a:p>
          <a:p>
            <a:r>
              <a:rPr lang="cs-CZ" sz="1200" dirty="0" smtClean="0"/>
              <a:t>  }  </a:t>
            </a:r>
          </a:p>
          <a:p>
            <a:r>
              <a:rPr lang="cs-CZ" sz="1200" dirty="0" smtClean="0"/>
              <a:t>  </a:t>
            </a:r>
            <a:r>
              <a:rPr lang="cs-CZ" sz="1200" dirty="0" err="1" smtClean="0"/>
              <a:t>myChart.ease</a:t>
            </a:r>
            <a:r>
              <a:rPr lang="cs-CZ" sz="1200" dirty="0" smtClean="0"/>
              <a:t> = "</a:t>
            </a:r>
            <a:r>
              <a:rPr lang="cs-CZ" sz="1200" dirty="0" err="1" smtClean="0"/>
              <a:t>bounce</a:t>
            </a:r>
            <a:r>
              <a:rPr lang="cs-CZ" sz="1200" dirty="0" smtClean="0"/>
              <a:t>";</a:t>
            </a:r>
          </a:p>
          <a:p>
            <a:r>
              <a:rPr lang="cs-CZ" sz="1200" dirty="0" smtClean="0"/>
              <a:t>  </a:t>
            </a:r>
            <a:r>
              <a:rPr lang="cs-CZ" sz="1200" dirty="0" err="1" smtClean="0"/>
              <a:t>myChart.draw</a:t>
            </a:r>
            <a:r>
              <a:rPr lang="cs-CZ" sz="1200" dirty="0" smtClean="0"/>
              <a:t>(800, </a:t>
            </a:r>
            <a:r>
              <a:rPr lang="cs-CZ" sz="1200" dirty="0" err="1" smtClean="0"/>
              <a:t>false</a:t>
            </a:r>
            <a:r>
              <a:rPr lang="cs-CZ" sz="1200" dirty="0" smtClean="0"/>
              <a:t>);</a:t>
            </a:r>
          </a:p>
          <a:p>
            <a:r>
              <a:rPr lang="cs-CZ" sz="1200" dirty="0" smtClean="0"/>
              <a:t>  </a:t>
            </a:r>
            <a:r>
              <a:rPr lang="cs-CZ" sz="1200" dirty="0" err="1" smtClean="0"/>
              <a:t>order</a:t>
            </a:r>
            <a:r>
              <a:rPr lang="cs-CZ" sz="1200" dirty="0" smtClean="0"/>
              <a:t> = ! </a:t>
            </a:r>
            <a:r>
              <a:rPr lang="cs-CZ" sz="1200" dirty="0" err="1" smtClean="0"/>
              <a:t>order</a:t>
            </a:r>
            <a:r>
              <a:rPr lang="cs-CZ" sz="1200" dirty="0" smtClean="0"/>
              <a:t>;</a:t>
            </a:r>
          </a:p>
          <a:p>
            <a:r>
              <a:rPr lang="cs-CZ" sz="1200" dirty="0" smtClean="0"/>
              <a:t>});</a:t>
            </a:r>
          </a:p>
          <a:p>
            <a:endParaRPr lang="cs-CZ" sz="1200" dirty="0" smtClean="0"/>
          </a:p>
          <a:p>
            <a:r>
              <a:rPr lang="cs-CZ" sz="1200" dirty="0" smtClean="0"/>
              <a:t>var </a:t>
            </a:r>
            <a:r>
              <a:rPr lang="cs-CZ" sz="1200" dirty="0" err="1" smtClean="0"/>
              <a:t>svg</a:t>
            </a:r>
            <a:r>
              <a:rPr lang="cs-CZ" sz="1200" dirty="0" smtClean="0"/>
              <a:t> = </a:t>
            </a:r>
            <a:r>
              <a:rPr lang="cs-CZ" sz="1200" dirty="0" err="1" smtClean="0"/>
              <a:t>dimple.newSvg</a:t>
            </a:r>
            <a:r>
              <a:rPr lang="cs-CZ" sz="1200" dirty="0" smtClean="0"/>
              <a:t>("</a:t>
            </a:r>
            <a:r>
              <a:rPr lang="cs-CZ" sz="1200" dirty="0" err="1" smtClean="0"/>
              <a:t>graph</a:t>
            </a:r>
            <a:r>
              <a:rPr lang="cs-CZ" sz="1200" dirty="0" smtClean="0"/>
              <a:t>", "100%", 400);</a:t>
            </a:r>
          </a:p>
          <a:p>
            <a:r>
              <a:rPr lang="cs-CZ" sz="1200" dirty="0" smtClean="0"/>
              <a:t>var </a:t>
            </a:r>
            <a:r>
              <a:rPr lang="cs-CZ" sz="1200" dirty="0" err="1" smtClean="0"/>
              <a:t>myChart</a:t>
            </a:r>
            <a:r>
              <a:rPr lang="cs-CZ" sz="1200" dirty="0" smtClean="0"/>
              <a:t> = </a:t>
            </a:r>
            <a:r>
              <a:rPr lang="cs-CZ" sz="1200" dirty="0" err="1" smtClean="0"/>
              <a:t>new</a:t>
            </a:r>
            <a:r>
              <a:rPr lang="cs-CZ" sz="1200" dirty="0" smtClean="0"/>
              <a:t> </a:t>
            </a:r>
            <a:r>
              <a:rPr lang="cs-CZ" sz="1200" dirty="0" err="1" smtClean="0"/>
              <a:t>dimple.chart</a:t>
            </a:r>
            <a:r>
              <a:rPr lang="cs-CZ" sz="1200" dirty="0" smtClean="0"/>
              <a:t>(</a:t>
            </a:r>
            <a:r>
              <a:rPr lang="cs-CZ" sz="1200" dirty="0" err="1" smtClean="0"/>
              <a:t>svg</a:t>
            </a:r>
            <a:r>
              <a:rPr lang="cs-CZ" sz="1200" dirty="0" smtClean="0"/>
              <a:t>);</a:t>
            </a:r>
          </a:p>
          <a:p>
            <a:r>
              <a:rPr lang="cs-CZ" sz="1200" dirty="0" err="1" smtClean="0"/>
              <a:t>myChart.data</a:t>
            </a:r>
            <a:r>
              <a:rPr lang="cs-CZ" sz="1200" dirty="0" smtClean="0"/>
              <a:t> = data.</a:t>
            </a:r>
            <a:r>
              <a:rPr lang="cs-CZ" sz="1200" dirty="0" err="1" smtClean="0"/>
              <a:t>rows</a:t>
            </a:r>
            <a:r>
              <a:rPr lang="cs-CZ" sz="1200" dirty="0" smtClean="0"/>
              <a:t>;</a:t>
            </a:r>
          </a:p>
          <a:p>
            <a:r>
              <a:rPr lang="cs-CZ" sz="1200" dirty="0" err="1" smtClean="0"/>
              <a:t>myChart.setBounds</a:t>
            </a:r>
            <a:r>
              <a:rPr lang="cs-CZ" sz="1200" dirty="0" smtClean="0"/>
              <a:t>(20, </a:t>
            </a:r>
            <a:r>
              <a:rPr lang="cs-CZ" sz="1200" dirty="0" err="1" smtClean="0"/>
              <a:t>20</a:t>
            </a:r>
            <a:r>
              <a:rPr lang="cs-CZ" sz="1200" dirty="0" smtClean="0"/>
              <a:t>, "90%", 330);</a:t>
            </a:r>
          </a:p>
          <a:p>
            <a:r>
              <a:rPr lang="cs-CZ" sz="1200" dirty="0" smtClean="0"/>
              <a:t>var x = </a:t>
            </a:r>
            <a:r>
              <a:rPr lang="cs-CZ" sz="1200" dirty="0" err="1" smtClean="0"/>
              <a:t>myChart.addCategoryAxis</a:t>
            </a:r>
            <a:r>
              <a:rPr lang="cs-CZ" sz="1200" dirty="0" smtClean="0"/>
              <a:t>("x", "type");</a:t>
            </a:r>
          </a:p>
          <a:p>
            <a:r>
              <a:rPr lang="cs-CZ" sz="1200" dirty="0" err="1" smtClean="0"/>
              <a:t>x.addOrderRule</a:t>
            </a:r>
            <a:r>
              <a:rPr lang="cs-CZ" sz="1200" dirty="0" smtClean="0"/>
              <a:t>("</a:t>
            </a:r>
            <a:r>
              <a:rPr lang="cs-CZ" sz="1200" dirty="0" err="1" smtClean="0"/>
              <a:t>number</a:t>
            </a:r>
            <a:r>
              <a:rPr lang="cs-CZ" sz="1200" dirty="0" smtClean="0"/>
              <a:t>", </a:t>
            </a:r>
            <a:r>
              <a:rPr lang="cs-CZ" sz="1200" dirty="0" err="1" smtClean="0"/>
              <a:t>false</a:t>
            </a:r>
            <a:r>
              <a:rPr lang="cs-CZ" sz="1200" dirty="0" smtClean="0"/>
              <a:t>);</a:t>
            </a:r>
          </a:p>
          <a:p>
            <a:endParaRPr lang="cs-CZ" sz="1200" dirty="0" smtClean="0"/>
          </a:p>
          <a:p>
            <a:r>
              <a:rPr lang="cs-CZ" sz="1200" dirty="0" err="1" smtClean="0"/>
              <a:t>myChart.addMeasureAxis</a:t>
            </a:r>
            <a:r>
              <a:rPr lang="cs-CZ" sz="1200" dirty="0" smtClean="0"/>
              <a:t>("y", "</a:t>
            </a:r>
            <a:r>
              <a:rPr lang="cs-CZ" sz="1200" dirty="0" err="1" smtClean="0"/>
              <a:t>number</a:t>
            </a:r>
            <a:r>
              <a:rPr lang="cs-CZ" sz="1200" dirty="0" smtClean="0"/>
              <a:t>");</a:t>
            </a:r>
          </a:p>
          <a:p>
            <a:r>
              <a:rPr lang="cs-CZ" sz="1200" dirty="0" err="1" smtClean="0"/>
              <a:t>myChart.addSeries</a:t>
            </a:r>
            <a:r>
              <a:rPr lang="cs-CZ" sz="1200" dirty="0" smtClean="0"/>
              <a:t>(</a:t>
            </a:r>
            <a:r>
              <a:rPr lang="cs-CZ" sz="1200" dirty="0" err="1" smtClean="0"/>
              <a:t>null</a:t>
            </a:r>
            <a:r>
              <a:rPr lang="cs-CZ" sz="1200" dirty="0" smtClean="0"/>
              <a:t>, </a:t>
            </a:r>
            <a:r>
              <a:rPr lang="cs-CZ" sz="1200" dirty="0" err="1" smtClean="0"/>
              <a:t>dimple.plot.bar</a:t>
            </a:r>
            <a:r>
              <a:rPr lang="cs-CZ" sz="1200" dirty="0" smtClean="0"/>
              <a:t>);</a:t>
            </a:r>
          </a:p>
          <a:p>
            <a:r>
              <a:rPr lang="cs-CZ" sz="1200" dirty="0" smtClean="0"/>
              <a:t>      </a:t>
            </a:r>
          </a:p>
          <a:p>
            <a:r>
              <a:rPr lang="cs-CZ" sz="1200" dirty="0" err="1" smtClean="0"/>
              <a:t>myChart.draw</a:t>
            </a:r>
            <a:r>
              <a:rPr lang="cs-CZ" sz="1200" dirty="0" smtClean="0"/>
              <a:t>(800);</a:t>
            </a:r>
            <a:endParaRPr lang="cs-CZ" sz="1200" dirty="0"/>
          </a:p>
        </p:txBody>
      </p:sp>
      <p:sp>
        <p:nvSpPr>
          <p:cNvPr id="7" name="TextovéPole 6"/>
          <p:cNvSpPr txBox="1"/>
          <p:nvPr/>
        </p:nvSpPr>
        <p:spPr>
          <a:xfrm>
            <a:off x="5508104" y="1412776"/>
            <a:ext cx="3496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>
                <a:hlinkClick r:id="rId4"/>
              </a:rPr>
              <a:t>http://output.jsbin.com/cevilihuyo</a:t>
            </a:r>
            <a:r>
              <a:rPr lang="cs-CZ" dirty="0" smtClean="0">
                <a:hlinkClick r:id="rId4"/>
              </a:rPr>
              <a:t>/</a:t>
            </a:r>
            <a:endParaRPr lang="cs-CZ" dirty="0" smtClean="0"/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cs-CZ" dirty="0" smtClean="0"/>
              <a:t>Program</a:t>
            </a:r>
            <a:endParaRPr lang="cs-CZ" dirty="0">
              <a:solidFill>
                <a:schemeClr val="accent1"/>
              </a:solidFill>
            </a:endParaRPr>
          </a:p>
        </p:txBody>
      </p:sp>
      <p:pic>
        <p:nvPicPr>
          <p:cNvPr id="9" name="Picture 2" descr="http://www.iba.muni.cz/esf/images/logo-iba-mu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188640"/>
            <a:ext cx="1257300" cy="533400"/>
          </a:xfrm>
          <a:prstGeom prst="rect">
            <a:avLst/>
          </a:prstGeom>
          <a:noFill/>
        </p:spPr>
      </p:pic>
      <p:sp>
        <p:nvSpPr>
          <p:cNvPr id="10" name="TextovéPole 9"/>
          <p:cNvSpPr txBox="1"/>
          <p:nvPr/>
        </p:nvSpPr>
        <p:spPr>
          <a:xfrm>
            <a:off x="1259632" y="1844824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cs-CZ" dirty="0" smtClean="0"/>
              <a:t> Data </a:t>
            </a:r>
          </a:p>
          <a:p>
            <a:pPr>
              <a:buFont typeface="Wingdings" pitchFamily="2" charset="2"/>
              <a:buChar char="ü"/>
            </a:pPr>
            <a:r>
              <a:rPr lang="cs-CZ" dirty="0" smtClean="0"/>
              <a:t> Proč </a:t>
            </a:r>
            <a:r>
              <a:rPr lang="cs-CZ" dirty="0" err="1" smtClean="0"/>
              <a:t>OpenRefine</a:t>
            </a:r>
            <a:endParaRPr lang="cs-CZ" dirty="0" smtClean="0"/>
          </a:p>
          <a:p>
            <a:pPr>
              <a:buFont typeface="Wingdings" pitchFamily="2" charset="2"/>
              <a:buChar char="ü"/>
            </a:pPr>
            <a:r>
              <a:rPr lang="cs-CZ" dirty="0" smtClean="0"/>
              <a:t> Instalace</a:t>
            </a:r>
          </a:p>
          <a:p>
            <a:pPr>
              <a:buFont typeface="Wingdings" pitchFamily="2" charset="2"/>
              <a:buChar char="ü"/>
            </a:pPr>
            <a:r>
              <a:rPr lang="cs-CZ" dirty="0" smtClean="0"/>
              <a:t> Základní orientace v programu</a:t>
            </a:r>
          </a:p>
          <a:p>
            <a:pPr>
              <a:buFont typeface="Wingdings" pitchFamily="2" charset="2"/>
              <a:buChar char="ü"/>
            </a:pPr>
            <a:r>
              <a:rPr lang="cs-CZ" dirty="0" smtClean="0"/>
              <a:t> Jazyk GREL</a:t>
            </a:r>
          </a:p>
          <a:p>
            <a:pPr>
              <a:buFont typeface="Wingdings" pitchFamily="2" charset="2"/>
              <a:buChar char="ü"/>
            </a:pPr>
            <a:r>
              <a:rPr lang="cs-CZ" dirty="0" smtClean="0"/>
              <a:t> Regulární výrazy</a:t>
            </a:r>
          </a:p>
          <a:p>
            <a:pPr>
              <a:buFont typeface="Wingdings" pitchFamily="2" charset="2"/>
              <a:buChar char="ü"/>
            </a:pPr>
            <a:r>
              <a:rPr lang="cs-CZ" dirty="0" smtClean="0"/>
              <a:t> Praktické příklady</a:t>
            </a:r>
          </a:p>
          <a:p>
            <a:pPr lvl="1">
              <a:buFont typeface="Wingdings" pitchFamily="2" charset="2"/>
              <a:buChar char="ü"/>
            </a:pPr>
            <a:r>
              <a:rPr lang="cs-CZ" dirty="0" smtClean="0"/>
              <a:t> Čištění dat</a:t>
            </a:r>
          </a:p>
          <a:p>
            <a:pPr lvl="1">
              <a:buFont typeface="Wingdings" pitchFamily="2" charset="2"/>
              <a:buChar char="ü"/>
            </a:pPr>
            <a:r>
              <a:rPr lang="cs-CZ" dirty="0" smtClean="0"/>
              <a:t> Získání dat z PDF souborů</a:t>
            </a:r>
          </a:p>
          <a:p>
            <a:pPr lvl="1">
              <a:buFont typeface="Wingdings" pitchFamily="2" charset="2"/>
              <a:buChar char="ü"/>
            </a:pPr>
            <a:r>
              <a:rPr lang="cs-CZ" dirty="0" smtClean="0"/>
              <a:t> Získání dat z webu</a:t>
            </a:r>
          </a:p>
          <a:p>
            <a:pPr lvl="1">
              <a:buFont typeface="Wingdings" pitchFamily="2" charset="2"/>
              <a:buChar char="ü"/>
            </a:pPr>
            <a:r>
              <a:rPr lang="cs-CZ" dirty="0" smtClean="0"/>
              <a:t> Doplnění dat pomocí API</a:t>
            </a:r>
          </a:p>
          <a:p>
            <a:pPr lvl="1">
              <a:buFont typeface="Wingdings" pitchFamily="2" charset="2"/>
              <a:buChar char="ü"/>
            </a:pPr>
            <a:r>
              <a:rPr lang="cs-CZ" dirty="0" smtClean="0"/>
              <a:t> Vizualizace</a:t>
            </a:r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cs-CZ" dirty="0" smtClean="0"/>
              <a:t>Jak modelovat data</a:t>
            </a:r>
            <a:endParaRPr lang="cs-CZ" dirty="0">
              <a:solidFill>
                <a:schemeClr val="accent1"/>
              </a:solidFill>
            </a:endParaRPr>
          </a:p>
        </p:txBody>
      </p:sp>
      <p:pic>
        <p:nvPicPr>
          <p:cNvPr id="9" name="Picture 2" descr="http://www.iba.muni.cz/esf/images/logo-iba-mu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188640"/>
            <a:ext cx="1257300" cy="533400"/>
          </a:xfrm>
          <a:prstGeom prst="rect">
            <a:avLst/>
          </a:prstGeom>
          <a:noFill/>
        </p:spPr>
      </p:pic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1340768"/>
            <a:ext cx="540067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63688" y="4293096"/>
            <a:ext cx="555307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cs-CZ" dirty="0" smtClean="0"/>
              <a:t>Jak modelovat data - výhody</a:t>
            </a:r>
            <a:endParaRPr lang="cs-CZ" dirty="0">
              <a:solidFill>
                <a:schemeClr val="accent1"/>
              </a:solidFill>
            </a:endParaRPr>
          </a:p>
        </p:txBody>
      </p:sp>
      <p:pic>
        <p:nvPicPr>
          <p:cNvPr id="9" name="Picture 2" descr="http://www.iba.muni.cz/esf/images/logo-iba-mu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188640"/>
            <a:ext cx="1257300" cy="533400"/>
          </a:xfrm>
          <a:prstGeom prst="rect">
            <a:avLst/>
          </a:prstGeom>
          <a:noFill/>
        </p:spPr>
      </p:pic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1196752"/>
            <a:ext cx="5657625" cy="5279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cs-CZ" dirty="0" smtClean="0"/>
              <a:t>Výběr správného nástroje</a:t>
            </a:r>
            <a:endParaRPr lang="cs-CZ" dirty="0">
              <a:solidFill>
                <a:schemeClr val="accent1"/>
              </a:solidFill>
            </a:endParaRPr>
          </a:p>
        </p:txBody>
      </p:sp>
      <p:pic>
        <p:nvPicPr>
          <p:cNvPr id="9" name="Picture 2" descr="http://www.iba.muni.cz/esf/images/logo-iba-mu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188640"/>
            <a:ext cx="1257300" cy="533400"/>
          </a:xfrm>
          <a:prstGeom prst="rect">
            <a:avLst/>
          </a:prstGeom>
          <a:noFill/>
        </p:spPr>
      </p:pic>
      <p:graphicFrame>
        <p:nvGraphicFramePr>
          <p:cNvPr id="5" name="Tabulka 4"/>
          <p:cNvGraphicFramePr>
            <a:graphicFrameLocks noGrp="1"/>
          </p:cNvGraphicFramePr>
          <p:nvPr/>
        </p:nvGraphicFramePr>
        <p:xfrm>
          <a:off x="899592" y="2132856"/>
          <a:ext cx="7294623" cy="2649454"/>
        </p:xfrm>
        <a:graphic>
          <a:graphicData uri="http://schemas.openxmlformats.org/drawingml/2006/table">
            <a:tbl>
              <a:tblPr/>
              <a:tblGrid>
                <a:gridCol w="2431013"/>
                <a:gridCol w="2431805"/>
                <a:gridCol w="2431805"/>
              </a:tblGrid>
              <a:tr h="2404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b="1" dirty="0" err="1">
                          <a:latin typeface="Times New Roman"/>
                          <a:ea typeface="Times New Roman"/>
                          <a:cs typeface="Times New Roman"/>
                        </a:rPr>
                        <a:t>OpenRefine</a:t>
                      </a:r>
                      <a:endParaRPr lang="cs-CZ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85521" marR="855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b="1">
                          <a:latin typeface="Times New Roman"/>
                          <a:ea typeface="Times New Roman"/>
                          <a:cs typeface="Times New Roman"/>
                        </a:rPr>
                        <a:t>Tabulkový editor (Excel)</a:t>
                      </a:r>
                      <a:endParaRPr lang="cs-CZ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85521" marR="855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b="1">
                          <a:latin typeface="Times New Roman"/>
                          <a:ea typeface="Times New Roman"/>
                          <a:cs typeface="Times New Roman"/>
                        </a:rPr>
                        <a:t>Databáze</a:t>
                      </a:r>
                      <a:endParaRPr lang="cs-CZ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85521" marR="855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40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cs-CZ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200">
                          <a:latin typeface="Times New Roman"/>
                          <a:ea typeface="Times New Roman"/>
                          <a:cs typeface="Times New Roman"/>
                        </a:rPr>
                        <a:t>Je možné dávkově zpracovat jak řádky tak i sloupce.</a:t>
                      </a:r>
                      <a:endParaRPr lang="cs-CZ" sz="14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200">
                          <a:latin typeface="Times New Roman"/>
                          <a:ea typeface="Times New Roman"/>
                          <a:cs typeface="Times New Roman"/>
                        </a:rPr>
                        <a:t>Umožňuje zkoumat a transformovat data.</a:t>
                      </a:r>
                      <a:endParaRPr lang="cs-CZ" sz="14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200">
                          <a:latin typeface="Times New Roman"/>
                          <a:ea typeface="Times New Roman"/>
                          <a:cs typeface="Times New Roman"/>
                        </a:rPr>
                        <a:t>Není potřeba definovat schéma dat.</a:t>
                      </a:r>
                      <a:endParaRPr lang="cs-CZ" sz="14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200">
                          <a:latin typeface="Times New Roman"/>
                          <a:ea typeface="Times New Roman"/>
                          <a:cs typeface="Times New Roman"/>
                        </a:rPr>
                        <a:t>Data jsou viditelná v každém kroku editace.</a:t>
                      </a:r>
                      <a:endParaRPr lang="cs-CZ" sz="14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200">
                          <a:latin typeface="Times New Roman"/>
                          <a:ea typeface="Times New Roman"/>
                          <a:cs typeface="Times New Roman"/>
                        </a:rPr>
                        <a:t>Mnohem více interaktivní a vizuální nástroj.</a:t>
                      </a:r>
                      <a:endParaRPr lang="cs-CZ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85521" marR="855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cs-CZ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200">
                          <a:latin typeface="Times New Roman"/>
                          <a:ea typeface="Times New Roman"/>
                          <a:cs typeface="Times New Roman"/>
                        </a:rPr>
                        <a:t>V jeden okomžik lze editovat jen jednu buňku.</a:t>
                      </a:r>
                      <a:endParaRPr lang="cs-CZ" sz="14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200">
                          <a:latin typeface="Times New Roman"/>
                          <a:ea typeface="Times New Roman"/>
                          <a:cs typeface="Times New Roman"/>
                        </a:rPr>
                        <a:t>Vhodné pro vkládání dat a provádění výpočtů.</a:t>
                      </a:r>
                      <a:endParaRPr lang="cs-CZ" sz="14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200">
                          <a:latin typeface="Times New Roman"/>
                          <a:ea typeface="Times New Roman"/>
                          <a:cs typeface="Times New Roman"/>
                        </a:rPr>
                        <a:t>Není potřeba definovat schéma dat.</a:t>
                      </a:r>
                      <a:endParaRPr lang="cs-CZ" sz="14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200">
                          <a:latin typeface="Times New Roman"/>
                          <a:ea typeface="Times New Roman"/>
                          <a:cs typeface="Times New Roman"/>
                        </a:rPr>
                        <a:t>Data jsou viditelná, omezený počet řádků.</a:t>
                      </a:r>
                      <a:endParaRPr lang="cs-CZ" sz="14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200">
                          <a:latin typeface="Times New Roman"/>
                          <a:ea typeface="Times New Roman"/>
                          <a:cs typeface="Times New Roman"/>
                        </a:rPr>
                        <a:t>Vizualizace dat je pouze základní.</a:t>
                      </a:r>
                      <a:endParaRPr lang="cs-CZ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85521" marR="855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cs-CZ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latin typeface="Times New Roman"/>
                          <a:ea typeface="Times New Roman"/>
                          <a:cs typeface="Times New Roman"/>
                        </a:rPr>
                        <a:t>Je potřeba znát dotazovací jazyk (SQL)</a:t>
                      </a:r>
                      <a:endParaRPr lang="cs-CZ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latin typeface="Times New Roman"/>
                          <a:ea typeface="Times New Roman"/>
                          <a:cs typeface="Times New Roman"/>
                        </a:rPr>
                        <a:t>Pouze základní možnosti transformací.</a:t>
                      </a:r>
                      <a:endParaRPr lang="cs-CZ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latin typeface="Times New Roman"/>
                          <a:ea typeface="Times New Roman"/>
                          <a:cs typeface="Times New Roman"/>
                        </a:rPr>
                        <a:t>Je potřeba definovat schéma zpracovávaných dat.</a:t>
                      </a:r>
                      <a:endParaRPr lang="cs-CZ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latin typeface="Times New Roman"/>
                          <a:ea typeface="Times New Roman"/>
                          <a:cs typeface="Times New Roman"/>
                        </a:rPr>
                        <a:t>Data jsou skryta, dokud je dotazem nevyexportujete.</a:t>
                      </a:r>
                      <a:endParaRPr lang="cs-CZ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latin typeface="Times New Roman"/>
                          <a:ea typeface="Times New Roman"/>
                          <a:cs typeface="Times New Roman"/>
                        </a:rPr>
                        <a:t>Použití příkazového řádku pro spouštění dotazů.</a:t>
                      </a:r>
                      <a:endParaRPr lang="cs-CZ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85521" marR="855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cs-CZ" dirty="0" smtClean="0"/>
              <a:t>Vlastnosti </a:t>
            </a:r>
            <a:r>
              <a:rPr lang="cs-CZ" dirty="0" err="1" smtClean="0"/>
              <a:t>OpenRefine</a:t>
            </a:r>
            <a:endParaRPr lang="cs-CZ" dirty="0">
              <a:solidFill>
                <a:schemeClr val="accent1"/>
              </a:solidFill>
            </a:endParaRPr>
          </a:p>
        </p:txBody>
      </p:sp>
      <p:pic>
        <p:nvPicPr>
          <p:cNvPr id="9" name="Picture 2" descr="http://www.iba.muni.cz/esf/images/logo-iba-mu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188640"/>
            <a:ext cx="1257300" cy="533400"/>
          </a:xfrm>
          <a:prstGeom prst="rect">
            <a:avLst/>
          </a:prstGeom>
          <a:noFill/>
        </p:spPr>
      </p:pic>
      <p:sp>
        <p:nvSpPr>
          <p:cNvPr id="10" name="TextovéPole 9"/>
          <p:cNvSpPr txBox="1"/>
          <p:nvPr/>
        </p:nvSpPr>
        <p:spPr>
          <a:xfrm>
            <a:off x="1259632" y="1844824"/>
            <a:ext cx="7200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cs-CZ" dirty="0" smtClean="0"/>
              <a:t> Pracujete s kopií dat</a:t>
            </a:r>
          </a:p>
          <a:p>
            <a:pPr>
              <a:buFont typeface="Wingdings" pitchFamily="2" charset="2"/>
              <a:buChar char="ü"/>
            </a:pPr>
            <a:r>
              <a:rPr lang="cs-CZ" dirty="0" smtClean="0"/>
              <a:t> </a:t>
            </a:r>
            <a:r>
              <a:rPr lang="cs-CZ" dirty="0" smtClean="0"/>
              <a:t>Data jsou umístěna a zpracovávána na Vašem počítači, na žádný cizí server se </a:t>
            </a:r>
            <a:r>
              <a:rPr lang="cs-CZ" dirty="0" err="1" smtClean="0"/>
              <a:t>nanahrávají</a:t>
            </a:r>
            <a:r>
              <a:rPr lang="cs-CZ" dirty="0" smtClean="0"/>
              <a:t> (bezpečnost dat)</a:t>
            </a:r>
          </a:p>
          <a:p>
            <a:pPr>
              <a:buFont typeface="Wingdings" pitchFamily="2" charset="2"/>
              <a:buChar char="ü"/>
            </a:pPr>
            <a:r>
              <a:rPr lang="cs-CZ" dirty="0" smtClean="0"/>
              <a:t> Pracujete ve webovém prohlížeči (doporučuje se </a:t>
            </a:r>
            <a:r>
              <a:rPr lang="cs-CZ" dirty="0" err="1" smtClean="0"/>
              <a:t>Google</a:t>
            </a:r>
            <a:r>
              <a:rPr lang="cs-CZ" dirty="0" smtClean="0"/>
              <a:t> Chrome), díky tomu můžete pracovat na vzdáleném </a:t>
            </a:r>
            <a:r>
              <a:rPr lang="cs-CZ" dirty="0" smtClean="0"/>
              <a:t>stroji</a:t>
            </a:r>
          </a:p>
          <a:p>
            <a:pPr>
              <a:buFont typeface="Wingdings" pitchFamily="2" charset="2"/>
              <a:buChar char="ü"/>
            </a:pPr>
            <a:r>
              <a:rPr lang="cs-CZ" dirty="0" smtClean="0"/>
              <a:t> </a:t>
            </a:r>
            <a:r>
              <a:rPr lang="cs-CZ" dirty="0" err="1" smtClean="0"/>
              <a:t>OpenRefine</a:t>
            </a:r>
            <a:r>
              <a:rPr lang="cs-CZ" dirty="0" smtClean="0"/>
              <a:t> udržuje historii provedených akcí (můžete se vrátit libovolně zpět)</a:t>
            </a:r>
          </a:p>
          <a:p>
            <a:pPr>
              <a:buFont typeface="Wingdings" pitchFamily="2" charset="2"/>
              <a:buChar char="ü"/>
            </a:pPr>
            <a:r>
              <a:rPr lang="cs-CZ" dirty="0" smtClean="0"/>
              <a:t> </a:t>
            </a:r>
            <a:r>
              <a:rPr lang="cs-CZ" dirty="0" smtClean="0"/>
              <a:t>Provedené akce lze exportovat a znovu aplikovat</a:t>
            </a:r>
          </a:p>
          <a:p>
            <a:pPr>
              <a:buFont typeface="Wingdings" pitchFamily="2" charset="2"/>
              <a:buChar char="ü"/>
            </a:pPr>
            <a:r>
              <a:rPr lang="cs-CZ" dirty="0" smtClean="0"/>
              <a:t> </a:t>
            </a:r>
            <a:r>
              <a:rPr lang="cs-CZ" dirty="0" smtClean="0"/>
              <a:t>Základní práce: </a:t>
            </a:r>
            <a:r>
              <a:rPr lang="cs-CZ" dirty="0" err="1" smtClean="0"/>
              <a:t>filtering</a:t>
            </a:r>
            <a:r>
              <a:rPr lang="cs-CZ" dirty="0" smtClean="0"/>
              <a:t>, </a:t>
            </a:r>
            <a:r>
              <a:rPr lang="cs-CZ" dirty="0" err="1" smtClean="0"/>
              <a:t>faceting</a:t>
            </a:r>
            <a:r>
              <a:rPr lang="cs-CZ" dirty="0" smtClean="0"/>
              <a:t>, cluster, split, </a:t>
            </a:r>
            <a:r>
              <a:rPr lang="cs-CZ" dirty="0" err="1" smtClean="0"/>
              <a:t>join</a:t>
            </a:r>
            <a:r>
              <a:rPr lang="cs-CZ" dirty="0" smtClean="0"/>
              <a:t>, </a:t>
            </a:r>
            <a:r>
              <a:rPr lang="cs-CZ" dirty="0" err="1" smtClean="0"/>
              <a:t>fill</a:t>
            </a:r>
            <a:r>
              <a:rPr lang="cs-CZ" dirty="0" smtClean="0"/>
              <a:t>, </a:t>
            </a:r>
            <a:r>
              <a:rPr lang="cs-CZ" dirty="0" err="1" smtClean="0"/>
              <a:t>transpose</a:t>
            </a:r>
            <a:endParaRPr lang="cs-CZ" dirty="0" smtClean="0"/>
          </a:p>
          <a:p>
            <a:pPr>
              <a:buFont typeface="Wingdings" pitchFamily="2" charset="2"/>
              <a:buChar char="ü"/>
            </a:pPr>
            <a:r>
              <a:rPr lang="cs-CZ" dirty="0" smtClean="0"/>
              <a:t> Projekt lze vyexportovat a poté importovat na jiném počítači</a:t>
            </a:r>
          </a:p>
          <a:p>
            <a:pPr>
              <a:buFont typeface="Wingdings" pitchFamily="2" charset="2"/>
              <a:buChar char="ü"/>
            </a:pPr>
            <a:r>
              <a:rPr lang="cs-CZ" dirty="0" smtClean="0"/>
              <a:t> </a:t>
            </a:r>
            <a:r>
              <a:rPr lang="cs-CZ" dirty="0" err="1" smtClean="0"/>
              <a:t>OpenRefine</a:t>
            </a:r>
            <a:r>
              <a:rPr lang="cs-CZ" dirty="0" smtClean="0"/>
              <a:t> vhodný pro velké datové sady (nad 100 tis. záznamů), zvládá až milióny záznamů, záleží na velikosti paměti a výkonu počítače</a:t>
            </a:r>
          </a:p>
          <a:p>
            <a:pPr>
              <a:buFont typeface="Wingdings" pitchFamily="2" charset="2"/>
              <a:buChar char="ü"/>
            </a:pPr>
            <a:r>
              <a:rPr lang="cs-CZ" dirty="0" smtClean="0"/>
              <a:t> </a:t>
            </a:r>
            <a:r>
              <a:rPr lang="cs-CZ" dirty="0" smtClean="0"/>
              <a:t>Import </a:t>
            </a:r>
            <a:r>
              <a:rPr lang="cs-CZ" dirty="0" smtClean="0"/>
              <a:t>z formátů: TSV, CSF, *SV, Excel (.</a:t>
            </a:r>
            <a:r>
              <a:rPr lang="cs-CZ" dirty="0" err="1" smtClean="0"/>
              <a:t>xls</a:t>
            </a:r>
            <a:r>
              <a:rPr lang="cs-CZ" dirty="0" smtClean="0"/>
              <a:t> .</a:t>
            </a:r>
            <a:r>
              <a:rPr lang="cs-CZ" dirty="0" err="1" smtClean="0"/>
              <a:t>xlsx</a:t>
            </a:r>
            <a:r>
              <a:rPr lang="cs-CZ" dirty="0" smtClean="0"/>
              <a:t>), JSON, XML, RDF as XML, </a:t>
            </a:r>
            <a:r>
              <a:rPr lang="cs-CZ" dirty="0" err="1" smtClean="0"/>
              <a:t>Google</a:t>
            </a:r>
            <a:r>
              <a:rPr lang="cs-CZ" dirty="0" smtClean="0"/>
              <a:t> Data </a:t>
            </a:r>
            <a:r>
              <a:rPr lang="cs-CZ" dirty="0" err="1" smtClean="0"/>
              <a:t>documents</a:t>
            </a:r>
            <a:r>
              <a:rPr lang="cs-CZ" dirty="0" smtClean="0"/>
              <a:t>. Zvládá import přímo z webu, z </a:t>
            </a:r>
            <a:r>
              <a:rPr lang="cs-CZ" dirty="0" err="1" smtClean="0"/>
              <a:t>zkomrimovaných</a:t>
            </a:r>
            <a:r>
              <a:rPr lang="cs-CZ" dirty="0" smtClean="0"/>
              <a:t> souborů (více souborů)</a:t>
            </a:r>
          </a:p>
          <a:p>
            <a:pPr>
              <a:buFont typeface="Wingdings" pitchFamily="2" charset="2"/>
              <a:buChar char="ü"/>
            </a:pPr>
            <a:endParaRPr lang="cs-CZ" dirty="0" smtClean="0"/>
          </a:p>
          <a:p>
            <a:pPr>
              <a:buFont typeface="Wingdings" pitchFamily="2" charset="2"/>
              <a:buChar char="ü"/>
            </a:pPr>
            <a:endParaRPr lang="cs-CZ" dirty="0"/>
          </a:p>
        </p:txBody>
      </p:sp>
      <p:sp>
        <p:nvSpPr>
          <p:cNvPr id="5" name="TextovéPole 4"/>
          <p:cNvSpPr txBox="1"/>
          <p:nvPr/>
        </p:nvSpPr>
        <p:spPr>
          <a:xfrm>
            <a:off x="3131840" y="1268760"/>
            <a:ext cx="2989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i="1" dirty="0" smtClean="0">
                <a:solidFill>
                  <a:srgbClr val="FF0000"/>
                </a:solidFill>
              </a:rPr>
              <a:t>„Spreadsheet </a:t>
            </a:r>
            <a:r>
              <a:rPr lang="cs-CZ" sz="2000" b="1" i="1" dirty="0" smtClean="0">
                <a:solidFill>
                  <a:srgbClr val="FF0000"/>
                </a:solidFill>
              </a:rPr>
              <a:t>on </a:t>
            </a:r>
            <a:r>
              <a:rPr lang="cs-CZ" sz="2000" b="1" i="1" dirty="0" err="1" smtClean="0">
                <a:solidFill>
                  <a:srgbClr val="FF0000"/>
                </a:solidFill>
              </a:rPr>
              <a:t>steroids</a:t>
            </a:r>
            <a:r>
              <a:rPr lang="cs-CZ" sz="2000" b="1" i="1" dirty="0" smtClean="0">
                <a:solidFill>
                  <a:srgbClr val="FF0000"/>
                </a:solidFill>
              </a:rPr>
              <a:t>“</a:t>
            </a:r>
            <a:endParaRPr lang="cs-CZ" sz="20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cs-CZ" dirty="0" err="1" smtClean="0"/>
              <a:t>OpenRefine</a:t>
            </a:r>
            <a:r>
              <a:rPr lang="cs-CZ" dirty="0" smtClean="0"/>
              <a:t> </a:t>
            </a:r>
            <a:r>
              <a:rPr lang="cs-CZ" dirty="0" err="1" smtClean="0"/>
              <a:t>ecosystem</a:t>
            </a:r>
            <a:endParaRPr lang="cs-CZ" dirty="0">
              <a:solidFill>
                <a:schemeClr val="accent1"/>
              </a:solidFill>
            </a:endParaRPr>
          </a:p>
        </p:txBody>
      </p:sp>
      <p:pic>
        <p:nvPicPr>
          <p:cNvPr id="9" name="Picture 2" descr="http://www.iba.muni.cz/esf/images/logo-iba-mu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188640"/>
            <a:ext cx="1257300" cy="533400"/>
          </a:xfrm>
          <a:prstGeom prst="rect">
            <a:avLst/>
          </a:prstGeom>
          <a:noFill/>
        </p:spPr>
      </p:pic>
      <p:pic>
        <p:nvPicPr>
          <p:cNvPr id="55298" name="Picture 2" descr="https://raw.githubusercontent.com/OpenRefine/openrefine.github.com/master/images/2015-01-23-Mapping-OpenRefine-Ecosystem/openrefine-ma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412776"/>
            <a:ext cx="8367555" cy="50791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cs-CZ" dirty="0" smtClean="0"/>
              <a:t>Instalace</a:t>
            </a:r>
            <a:endParaRPr lang="cs-CZ" dirty="0">
              <a:solidFill>
                <a:schemeClr val="accent1"/>
              </a:solidFill>
            </a:endParaRPr>
          </a:p>
        </p:txBody>
      </p:sp>
      <p:pic>
        <p:nvPicPr>
          <p:cNvPr id="9" name="Picture 2" descr="http://www.iba.muni.cz/esf/images/logo-iba-mu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188640"/>
            <a:ext cx="1257300" cy="533400"/>
          </a:xfrm>
          <a:prstGeom prst="rect">
            <a:avLst/>
          </a:prstGeom>
          <a:noFill/>
        </p:spPr>
      </p:pic>
      <p:sp>
        <p:nvSpPr>
          <p:cNvPr id="6" name="TextovéPole 5"/>
          <p:cNvSpPr txBox="1"/>
          <p:nvPr/>
        </p:nvSpPr>
        <p:spPr>
          <a:xfrm>
            <a:off x="1043608" y="1844824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cs-CZ" sz="2400" dirty="0" smtClean="0"/>
              <a:t> </a:t>
            </a:r>
            <a:r>
              <a:rPr lang="cs-CZ" sz="2400" dirty="0" smtClean="0">
                <a:hlinkClick r:id="rId4"/>
              </a:rPr>
              <a:t>http://</a:t>
            </a:r>
            <a:r>
              <a:rPr lang="cs-CZ" sz="2400" dirty="0" smtClean="0">
                <a:hlinkClick r:id="rId4"/>
              </a:rPr>
              <a:t>openrefine.org/download.html</a:t>
            </a:r>
            <a:endParaRPr lang="cs-CZ" sz="2400" dirty="0" smtClean="0"/>
          </a:p>
          <a:p>
            <a:pPr>
              <a:buFont typeface="Wingdings" pitchFamily="2" charset="2"/>
              <a:buChar char="ü"/>
            </a:pPr>
            <a:r>
              <a:rPr lang="cs-CZ" sz="2400" dirty="0" smtClean="0"/>
              <a:t> spusťte soubor </a:t>
            </a:r>
            <a:r>
              <a:rPr lang="cs-CZ" sz="2400" b="1" dirty="0" err="1" smtClean="0"/>
              <a:t>refine.bat</a:t>
            </a:r>
            <a:endParaRPr lang="cs-CZ" sz="2400" b="1" dirty="0" smtClean="0"/>
          </a:p>
          <a:p>
            <a:pPr>
              <a:buFont typeface="Wingdings" pitchFamily="2" charset="2"/>
              <a:buChar char="ü"/>
            </a:pPr>
            <a:r>
              <a:rPr lang="cs-CZ" sz="2400" dirty="0" smtClean="0"/>
              <a:t> přejdete </a:t>
            </a:r>
            <a:r>
              <a:rPr lang="cs-CZ" sz="2400" dirty="0" smtClean="0"/>
              <a:t>v prohlížeči na adresu </a:t>
            </a:r>
            <a:r>
              <a:rPr lang="cs-CZ" sz="2400" b="1" dirty="0" smtClean="0">
                <a:hlinkClick r:id="rId5"/>
              </a:rPr>
              <a:t>http://127.0.0.1:3333</a:t>
            </a:r>
            <a:r>
              <a:rPr lang="cs-CZ" sz="2400" b="1" dirty="0" smtClean="0">
                <a:hlinkClick r:id="rId5"/>
              </a:rPr>
              <a:t>/</a:t>
            </a:r>
            <a:endParaRPr lang="cs-CZ" sz="2400" b="1" dirty="0" smtClean="0"/>
          </a:p>
        </p:txBody>
      </p:sp>
      <p:sp>
        <p:nvSpPr>
          <p:cNvPr id="8" name="TextovéPole 7"/>
          <p:cNvSpPr txBox="1"/>
          <p:nvPr/>
        </p:nvSpPr>
        <p:spPr>
          <a:xfrm>
            <a:off x="899592" y="3645024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 smtClean="0"/>
              <a:t>Všechny použité datové soubory použité v tomto textu včetně instalačních souborů jsou k dispozici na adrese </a:t>
            </a:r>
            <a:endParaRPr lang="cs-CZ" sz="2000" dirty="0" smtClean="0"/>
          </a:p>
          <a:p>
            <a:endParaRPr lang="cs-CZ" sz="2000" dirty="0" smtClean="0"/>
          </a:p>
          <a:p>
            <a:r>
              <a:rPr lang="cs-CZ" sz="2000" b="1" dirty="0" smtClean="0">
                <a:hlinkClick r:id="rId6"/>
              </a:rPr>
              <a:t>https</a:t>
            </a:r>
            <a:r>
              <a:rPr lang="cs-CZ" sz="2000" b="1" dirty="0" smtClean="0">
                <a:hlinkClick r:id="rId6"/>
              </a:rPr>
              <a:t>://</a:t>
            </a:r>
            <a:r>
              <a:rPr lang="cs-CZ" sz="2000" b="1" dirty="0" smtClean="0">
                <a:hlinkClick r:id="rId6"/>
              </a:rPr>
              <a:t>github.com/MiroslavKubasek/OpenRefine-tutorial</a:t>
            </a:r>
            <a:endParaRPr lang="cs-CZ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cs-CZ" dirty="0" smtClean="0"/>
              <a:t>Nastavení </a:t>
            </a:r>
            <a:r>
              <a:rPr lang="cs-CZ" dirty="0" err="1" smtClean="0"/>
              <a:t>OpenRefine</a:t>
            </a:r>
            <a:endParaRPr lang="cs-CZ" dirty="0">
              <a:solidFill>
                <a:schemeClr val="accent1"/>
              </a:solidFill>
            </a:endParaRPr>
          </a:p>
        </p:txBody>
      </p:sp>
      <p:pic>
        <p:nvPicPr>
          <p:cNvPr id="9" name="Picture 2" descr="http://www.iba.muni.cz/esf/images/logo-iba-mu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188640"/>
            <a:ext cx="1257300" cy="533400"/>
          </a:xfrm>
          <a:prstGeom prst="rect">
            <a:avLst/>
          </a:prstGeom>
          <a:noFill/>
        </p:spPr>
      </p:pic>
      <p:sp>
        <p:nvSpPr>
          <p:cNvPr id="6" name="TextovéPole 5"/>
          <p:cNvSpPr txBox="1"/>
          <p:nvPr/>
        </p:nvSpPr>
        <p:spPr>
          <a:xfrm>
            <a:off x="1043608" y="1412776"/>
            <a:ext cx="7200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Under </a:t>
            </a:r>
            <a:r>
              <a:rPr lang="en-US" sz="2400" dirty="0" smtClean="0">
                <a:hlinkClick r:id="rId4"/>
              </a:rPr>
              <a:t>http://</a:t>
            </a:r>
            <a:r>
              <a:rPr lang="en-US" sz="2400" dirty="0" smtClean="0">
                <a:hlinkClick r:id="rId4"/>
              </a:rPr>
              <a:t>127.0.0.1:3333/preferences</a:t>
            </a:r>
            <a:r>
              <a:rPr lang="cs-CZ" sz="2400" dirty="0" smtClean="0"/>
              <a:t> </a:t>
            </a:r>
            <a:r>
              <a:rPr lang="en-US" sz="2400" dirty="0" smtClean="0"/>
              <a:t>you </a:t>
            </a:r>
            <a:r>
              <a:rPr lang="en-US" sz="2400" dirty="0" smtClean="0"/>
              <a:t>can define the number of facet </a:t>
            </a:r>
            <a:r>
              <a:rPr lang="en-US" sz="2400" dirty="0" smtClean="0"/>
              <a:t>choices</a:t>
            </a:r>
            <a:endParaRPr lang="cs-CZ" sz="2400" dirty="0" smtClean="0"/>
          </a:p>
          <a:p>
            <a:pPr>
              <a:buFont typeface="Wingdings" pitchFamily="2" charset="2"/>
              <a:buChar char="ü"/>
            </a:pPr>
            <a:endParaRPr lang="en-US" sz="2400" dirty="0" smtClean="0"/>
          </a:p>
          <a:p>
            <a:r>
              <a:rPr lang="en-US" sz="2000" b="1" dirty="0" smtClean="0"/>
              <a:t>Allocate </a:t>
            </a:r>
            <a:r>
              <a:rPr lang="en-US" sz="2000" b="1" dirty="0" smtClean="0"/>
              <a:t>more memory to Refine :</a:t>
            </a:r>
          </a:p>
          <a:p>
            <a:r>
              <a:rPr lang="en-US" sz="2000" b="1" dirty="0" smtClean="0"/>
              <a:t>Windows </a:t>
            </a:r>
            <a:r>
              <a:rPr lang="en-US" sz="2000" b="1" dirty="0" smtClean="0"/>
              <a:t>:</a:t>
            </a:r>
            <a:r>
              <a:rPr lang="en-US" sz="2000" dirty="0" smtClean="0"/>
              <a:t> open openrefine.l4j.ini file, find the line that starts with </a:t>
            </a:r>
            <a:r>
              <a:rPr lang="en-US" sz="2000" dirty="0" smtClean="0"/>
              <a:t>-</a:t>
            </a:r>
            <a:r>
              <a:rPr lang="en-US" sz="2000" dirty="0" err="1" smtClean="0"/>
              <a:t>Xmx</a:t>
            </a:r>
            <a:r>
              <a:rPr lang="en-US" sz="2000" dirty="0" smtClean="0"/>
              <a:t> </a:t>
            </a:r>
            <a:r>
              <a:rPr lang="en-US" sz="2000" dirty="0" smtClean="0"/>
              <a:t>and override the default allocated memory of 1024M with </a:t>
            </a:r>
            <a:r>
              <a:rPr lang="en-US" sz="2000" dirty="0" smtClean="0"/>
              <a:t>for</a:t>
            </a:r>
            <a:r>
              <a:rPr lang="cs-CZ" sz="2000" dirty="0" smtClean="0"/>
              <a:t> </a:t>
            </a:r>
            <a:r>
              <a:rPr lang="en-US" sz="2000" dirty="0" smtClean="0"/>
              <a:t>example </a:t>
            </a:r>
            <a:r>
              <a:rPr lang="en-US" sz="2000" dirty="0" smtClean="0"/>
              <a:t>2048 M</a:t>
            </a:r>
          </a:p>
          <a:p>
            <a:r>
              <a:rPr lang="en-US" sz="2000" b="1" dirty="0" smtClean="0"/>
              <a:t>Mac</a:t>
            </a:r>
            <a:r>
              <a:rPr lang="en-US" sz="2000" dirty="0" smtClean="0"/>
              <a:t> </a:t>
            </a:r>
            <a:r>
              <a:rPr lang="en-US" sz="2000" dirty="0" smtClean="0"/>
              <a:t>: close Refine, hold control and click on its icon, selecting </a:t>
            </a:r>
            <a:r>
              <a:rPr lang="en-US" sz="2000" dirty="0" smtClean="0"/>
              <a:t>Show</a:t>
            </a:r>
            <a:r>
              <a:rPr lang="cs-CZ" sz="2000" dirty="0" smtClean="0"/>
              <a:t> </a:t>
            </a:r>
            <a:r>
              <a:rPr lang="en-US" sz="2000" dirty="0" smtClean="0"/>
              <a:t>package </a:t>
            </a:r>
            <a:r>
              <a:rPr lang="en-US" sz="2000" dirty="0" smtClean="0"/>
              <a:t>contents from the pop-up menu. Open the info. </a:t>
            </a:r>
            <a:r>
              <a:rPr lang="en-US" sz="2000" dirty="0" err="1" smtClean="0"/>
              <a:t>plist</a:t>
            </a:r>
            <a:r>
              <a:rPr lang="en-US" sz="2000" dirty="0" smtClean="0"/>
              <a:t> </a:t>
            </a:r>
            <a:r>
              <a:rPr lang="en-US" sz="2000" dirty="0" smtClean="0"/>
              <a:t>file</a:t>
            </a:r>
            <a:r>
              <a:rPr lang="cs-CZ" sz="2000" dirty="0" smtClean="0"/>
              <a:t> </a:t>
            </a:r>
            <a:r>
              <a:rPr lang="en-US" sz="2000" dirty="0" smtClean="0"/>
              <a:t>from </a:t>
            </a:r>
            <a:r>
              <a:rPr lang="en-US" sz="2000" dirty="0" smtClean="0"/>
              <a:t>the Contents folder. Navigate to the Java settings and edit </a:t>
            </a:r>
            <a:r>
              <a:rPr lang="en-US" sz="2000" dirty="0" smtClean="0"/>
              <a:t>the</a:t>
            </a:r>
            <a:r>
              <a:rPr lang="cs-CZ" sz="2000" dirty="0" smtClean="0"/>
              <a:t> </a:t>
            </a:r>
            <a:r>
              <a:rPr lang="en-US" sz="2000" dirty="0" smtClean="0"/>
              <a:t>value </a:t>
            </a:r>
            <a:r>
              <a:rPr lang="en-US" sz="2000" dirty="0" smtClean="0"/>
              <a:t>of </a:t>
            </a:r>
            <a:r>
              <a:rPr lang="en-US" sz="2000" dirty="0" err="1" smtClean="0"/>
              <a:t>VMOptions</a:t>
            </a:r>
            <a:r>
              <a:rPr lang="en-US" sz="2000" dirty="0" smtClean="0"/>
              <a:t>. Look for the part that starts with -</a:t>
            </a:r>
            <a:r>
              <a:rPr lang="en-US" sz="2000" dirty="0" err="1" smtClean="0"/>
              <a:t>Xmx</a:t>
            </a:r>
            <a:r>
              <a:rPr lang="en-US" sz="2000" dirty="0" smtClean="0"/>
              <a:t> </a:t>
            </a:r>
            <a:r>
              <a:rPr lang="en-US" sz="2000" dirty="0" smtClean="0"/>
              <a:t>and</a:t>
            </a:r>
            <a:r>
              <a:rPr lang="cs-CZ" sz="2000" dirty="0" smtClean="0"/>
              <a:t> </a:t>
            </a:r>
            <a:r>
              <a:rPr lang="en-US" sz="2000" dirty="0" smtClean="0"/>
              <a:t>change </a:t>
            </a:r>
            <a:r>
              <a:rPr lang="en-US" sz="2000" dirty="0" smtClean="0"/>
              <a:t>its default value of 1024 M to the </a:t>
            </a:r>
            <a:r>
              <a:rPr lang="en-US" sz="2000" dirty="0" smtClean="0"/>
              <a:t>desired</a:t>
            </a:r>
            <a:r>
              <a:rPr lang="cs-CZ" sz="2000" dirty="0" smtClean="0"/>
              <a:t> </a:t>
            </a:r>
            <a:r>
              <a:rPr lang="en-US" sz="2000" dirty="0" smtClean="0"/>
              <a:t>amount of</a:t>
            </a:r>
            <a:r>
              <a:rPr lang="cs-CZ" sz="2000" dirty="0" smtClean="0"/>
              <a:t> </a:t>
            </a:r>
            <a:r>
              <a:rPr lang="en-US" sz="2000" dirty="0" smtClean="0"/>
              <a:t>memory</a:t>
            </a:r>
            <a:endParaRPr lang="en-US" sz="2000" dirty="0" smtClean="0"/>
          </a:p>
          <a:p>
            <a:r>
              <a:rPr lang="en-US" sz="2000" b="1" dirty="0" smtClean="0"/>
              <a:t>Linux</a:t>
            </a:r>
            <a:r>
              <a:rPr lang="en-US" sz="2000" dirty="0" smtClean="0"/>
              <a:t>: instead of starting </a:t>
            </a:r>
            <a:r>
              <a:rPr lang="en-US" sz="2000" dirty="0" err="1" smtClean="0"/>
              <a:t>OpenRefine</a:t>
            </a:r>
            <a:r>
              <a:rPr lang="en-US" sz="2000" dirty="0" smtClean="0"/>
              <a:t> with ./refine as you </a:t>
            </a:r>
            <a:r>
              <a:rPr lang="en-US" sz="2000" dirty="0" smtClean="0"/>
              <a:t>usually</a:t>
            </a:r>
            <a:r>
              <a:rPr lang="cs-CZ" sz="2000" dirty="0" smtClean="0"/>
              <a:t> </a:t>
            </a:r>
            <a:r>
              <a:rPr lang="en-US" sz="2000" dirty="0" smtClean="0"/>
              <a:t>would </a:t>
            </a:r>
            <a:r>
              <a:rPr lang="en-US" sz="2000" dirty="0" smtClean="0"/>
              <a:t>do, just type in ./refine -m 2048M</a:t>
            </a:r>
            <a:endParaRPr lang="cs-CZ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1158</Words>
  <Application>Microsoft Office PowerPoint</Application>
  <PresentationFormat>Předvádění na obrazovce (4:3)</PresentationFormat>
  <Paragraphs>215</Paragraphs>
  <Slides>15</Slides>
  <Notes>15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16" baseType="lpstr">
      <vt:lpstr>IntroducingPowerPoint2007</vt:lpstr>
      <vt:lpstr>OPEN REFINE  –  předzpracování   dat  11  letní  škola  matematické  biologie  17.9.2015</vt:lpstr>
      <vt:lpstr>Program</vt:lpstr>
      <vt:lpstr>Jak modelovat data</vt:lpstr>
      <vt:lpstr>Jak modelovat data - výhody</vt:lpstr>
      <vt:lpstr>Výběr správného nástroje</vt:lpstr>
      <vt:lpstr>Vlastnosti OpenRefine</vt:lpstr>
      <vt:lpstr>OpenRefine ecosystem</vt:lpstr>
      <vt:lpstr>Instalace</vt:lpstr>
      <vt:lpstr>Nastavení OpenRefine</vt:lpstr>
      <vt:lpstr>OpenRefine praktické kódy</vt:lpstr>
      <vt:lpstr>Data pro testování</vt:lpstr>
      <vt:lpstr>OpenRefine tutoriály</vt:lpstr>
      <vt:lpstr>OpenRefine literatura</vt:lpstr>
      <vt:lpstr>Vizualizace dat</vt:lpstr>
      <vt:lpstr>Vizualizace dat – příklad dimple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2015-09-16T19:17:48Z</dcterms:created>
  <dcterms:modified xsi:type="dcterms:W3CDTF">2015-09-16T23:14:31Z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1029</vt:i4>
  </property>
  <property fmtid="{D5CDD505-2E9C-101B-9397-08002B2CF9AE}" pid="3" name="_Version">
    <vt:lpwstr>12.0.4518</vt:lpwstr>
  </property>
</Properties>
</file>