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42" r:id="rId2"/>
    <p:sldId id="325" r:id="rId3"/>
    <p:sldId id="326" r:id="rId4"/>
    <p:sldId id="321" r:id="rId5"/>
    <p:sldId id="327" r:id="rId6"/>
    <p:sldId id="308" r:id="rId7"/>
    <p:sldId id="310" r:id="rId8"/>
    <p:sldId id="328" r:id="rId9"/>
    <p:sldId id="346" r:id="rId10"/>
    <p:sldId id="366" r:id="rId11"/>
    <p:sldId id="323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32" r:id="rId29"/>
    <p:sldId id="349" r:id="rId30"/>
    <p:sldId id="338" r:id="rId31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B7A77C-AD57-4AFC-81B8-19BDB22B2E56}" type="datetimeFigureOut">
              <a:rPr lang="zh-CN" altLang="en-US"/>
              <a:pPr>
                <a:defRPr/>
              </a:pPr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00242817-E5D8-440C-96F0-577F8AA9109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761C75A-9E5F-45BF-A5CF-2E6FF84D244E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29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577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118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814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558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027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975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3896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99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8230A914-C628-4699-B3F1-E56FD3FC05E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213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041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06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859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497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16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609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885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9DC8CB0-213D-44E6-8280-39DDA9570F6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3EAC61E9-A68F-4E88-AC23-7A1B19EB67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3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DB91A61-3A6D-4D55-803D-55CBDD6EC24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9DC47E10-10CA-4A1F-AD23-3892847BB68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30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F97D6E17-5993-490B-8B33-2EF97EE66F1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8FAEF06D-527A-4632-8095-03B041274907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8EEB9206-6A4D-43B1-ACE3-FF37BA6D001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882C31AF-5DB7-4274-9C67-E8BF394F3FFD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D7DB7C77-1002-4753-A81F-AF4146E87EF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D7DB7C77-1002-4753-A81F-AF4146E87EF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93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52A5A40-A543-428B-A540-E7AB2D60849A}" type="datetimeFigureOut">
              <a:rPr lang="zh-CN" altLang="en-US"/>
              <a:pPr>
                <a:defRPr/>
              </a:pPr>
              <a:t>2022/3/10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E665173F-6230-48C0-B83F-0FC92B01A3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587CE2B-108D-43D1-AC09-F085F73E06BA}" type="datetimeFigureOut">
              <a:rPr lang="zh-CN" altLang="en-US"/>
              <a:pPr>
                <a:defRPr/>
              </a:pPr>
              <a:t>2022/3/10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9F98269D-E165-4F30-9FDF-3F5D195895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3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1E4E65D-42B8-498C-9F6B-33A54953A4E3}" type="datetimeFigureOut">
              <a:rPr lang="zh-CN" altLang="en-US"/>
              <a:pPr>
                <a:defRPr/>
              </a:pPr>
              <a:t>2022/3/10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35BC84D3-32DD-4938-A6F3-D643A0E04E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0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35E57B0-25E3-49B6-AC2C-EF23A3F63CEC}" type="datetimeFigureOut">
              <a:rPr lang="zh-CN" altLang="en-US"/>
              <a:pPr>
                <a:defRPr/>
              </a:pPr>
              <a:t>2022/3/10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52C7F7D5-4013-4213-AE93-6557644E36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6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1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0DE9D9A-9FB9-45EA-ACD7-DDD6A8BB2437}" type="datetimeFigureOut">
              <a:rPr lang="zh-CN" altLang="en-US"/>
              <a:pPr>
                <a:defRPr/>
              </a:pPr>
              <a:t>2022/3/10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8D651966-F43A-4D73-A30B-4BF061CA95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4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F4FD78D-2DB2-481F-B1A2-181B47C0872B}" type="datetimeFigureOut">
              <a:rPr lang="zh-CN" altLang="en-US"/>
              <a:pPr>
                <a:defRPr/>
              </a:pPr>
              <a:t>2022/3/10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2FB9EB42-6F3B-48E6-B029-B5D718E480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9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90CD8C1-6071-48FF-9EF0-5B9254BC6C23}" type="datetimeFigureOut">
              <a:rPr lang="zh-CN" altLang="en-US"/>
              <a:pPr>
                <a:defRPr/>
              </a:pPr>
              <a:t>2022/3/10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43EC2623-4883-4E2F-BF5E-FC0A6EA42C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B8FD836-759B-4B89-9284-DFCB1275A4FD}" type="datetimeFigureOut">
              <a:rPr lang="zh-CN" altLang="en-US"/>
              <a:pPr>
                <a:defRPr/>
              </a:pPr>
              <a:t>2022/3/10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6371CC68-8931-4FC0-89B5-C8C594216F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8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J-Hype-Meant To Be">
            <a:hlinkClick r:id="" action="ppaction://media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-9271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文本框 213"/>
          <p:cNvSpPr txBox="1">
            <a:spLocks noChangeArrowheads="1"/>
          </p:cNvSpPr>
          <p:nvPr/>
        </p:nvSpPr>
        <p:spPr bwMode="auto">
          <a:xfrm>
            <a:off x="1060174" y="1968500"/>
            <a:ext cx="67917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4400" b="1" dirty="0">
                <a:solidFill>
                  <a:schemeClr val="bg1"/>
                </a:solidFill>
                <a:latin typeface="方正正纤黑简体" pitchFamily="2" charset="-122"/>
                <a:ea typeface="方正正纤黑简体" pitchFamily="2" charset="-122"/>
              </a:rPr>
              <a:t>融资租赁管理系统</a:t>
            </a:r>
          </a:p>
        </p:txBody>
      </p:sp>
      <p:sp>
        <p:nvSpPr>
          <p:cNvPr id="215" name="文本框 214"/>
          <p:cNvSpPr txBox="1"/>
          <p:nvPr/>
        </p:nvSpPr>
        <p:spPr>
          <a:xfrm>
            <a:off x="2252662" y="2944574"/>
            <a:ext cx="4406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>
                <a:solidFill>
                  <a:schemeClr val="bg1"/>
                </a:solidFill>
                <a:latin typeface="+mn-ea"/>
                <a:ea typeface="+mn-ea"/>
              </a:rPr>
              <a:t>Financial leasing management system</a:t>
            </a:r>
            <a:endParaRPr lang="zh-CN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3110776" y="3737401"/>
            <a:ext cx="2816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</a:rPr>
              <a:t>组员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</a:rPr>
              <a:t>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</a:rPr>
              <a:t>宁浩冉、刘博文、王斐鹏、杨卓、贾添祥、许重阳</a:t>
            </a:r>
          </a:p>
        </p:txBody>
      </p:sp>
      <p:sp>
        <p:nvSpPr>
          <p:cNvPr id="218" name="矩形 217"/>
          <p:cNvSpPr/>
          <p:nvPr/>
        </p:nvSpPr>
        <p:spPr>
          <a:xfrm>
            <a:off x="2727325" y="2787650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624263" y="2787650"/>
            <a:ext cx="896937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521200" y="2792413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418138" y="2794000"/>
            <a:ext cx="896937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222" name="组合 221"/>
          <p:cNvGrpSpPr>
            <a:grpSpLocks/>
          </p:cNvGrpSpPr>
          <p:nvPr/>
        </p:nvGrpSpPr>
        <p:grpSpPr bwMode="auto">
          <a:xfrm>
            <a:off x="3954463" y="708025"/>
            <a:ext cx="1128712" cy="1130300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6666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6666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66667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66667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/>
      <p:bldP spid="216" grpId="0"/>
      <p:bldP spid="218" grpId="0" animBg="1"/>
      <p:bldP spid="219" grpId="0" animBg="1"/>
      <p:bldP spid="220" grpId="0" animBg="1"/>
      <p:bldP spid="2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0D5DF3-0F56-4AFE-A331-D71ECDC49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4" y="977900"/>
            <a:ext cx="83534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3902"/>
      </p:ext>
    </p:extLst>
  </p:cSld>
  <p:clrMapOvr>
    <a:masterClrMapping/>
  </p:clrMapOvr>
  <p:transition spd="slow" advClick="0" advTm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A84A46-9CC8-464D-B280-F603FC6E9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969736"/>
            <a:ext cx="6315075" cy="3996884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5205CA-232F-4D91-99BD-A23F66CD8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1" y="704850"/>
            <a:ext cx="7876886" cy="422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13561"/>
      </p:ext>
    </p:extLst>
  </p:cSld>
  <p:clrMapOvr>
    <a:masterClrMapping/>
  </p:clrMapOvr>
  <p:transition spd="slow" advClick="0" advTm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20DFCA-788E-440B-95DE-AFB90F1BC8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1" r="27323"/>
          <a:stretch/>
        </p:blipFill>
        <p:spPr>
          <a:xfrm>
            <a:off x="914399" y="876355"/>
            <a:ext cx="5443369" cy="384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88190"/>
      </p:ext>
    </p:extLst>
  </p:cSld>
  <p:clrMapOvr>
    <a:masterClrMapping/>
  </p:clrMapOvr>
  <p:transition spd="slow" advClick="0" advTm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6F7FF5-2898-4268-A2E8-BB804D51DB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r="15177"/>
          <a:stretch/>
        </p:blipFill>
        <p:spPr>
          <a:xfrm>
            <a:off x="837751" y="908970"/>
            <a:ext cx="6498964" cy="38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04405"/>
      </p:ext>
    </p:extLst>
  </p:cSld>
  <p:clrMapOvr>
    <a:masterClrMapping/>
  </p:clrMapOvr>
  <p:transition spd="slow" advClick="0" advTm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高层人员主页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4FDFD6-F535-46E2-95CF-C439CC50D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955963"/>
            <a:ext cx="8452144" cy="279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24631"/>
      </p:ext>
    </p:extLst>
  </p:cSld>
  <p:clrMapOvr>
    <a:masterClrMapping/>
  </p:clrMapOvr>
  <p:transition spd="slow" advClick="0" advTm="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81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账号信息管理选项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906A7B-6484-4EF9-B3FA-43762BE98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4" y="1001424"/>
            <a:ext cx="25622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63031"/>
      </p:ext>
    </p:extLst>
  </p:cSld>
  <p:clrMapOvr>
    <a:masterClrMapping/>
  </p:clrMapOvr>
  <p:transition spd="slow" advClick="0" advTm="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81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员工信息管理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4B9097-F4FD-4EFD-821B-68E942384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1113728"/>
            <a:ext cx="7785604" cy="32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40316"/>
      </p:ext>
    </p:extLst>
  </p:cSld>
  <p:clrMapOvr>
    <a:masterClrMapping/>
  </p:clrMapOvr>
  <p:transition spd="slow" advClick="0" advTm="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81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用户密码更改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B4328E-6734-4BF6-9F21-2F90A99BB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920005"/>
            <a:ext cx="7820809" cy="22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47860"/>
      </p:ext>
    </p:extLst>
  </p:cSld>
  <p:clrMapOvr>
    <a:masterClrMapping/>
  </p:clrMapOvr>
  <p:transition spd="slow" advClick="0" advTm="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81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员工个人信息管理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64DE7C-B9E3-4782-AFB3-B34F73CEC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4" y="1011156"/>
            <a:ext cx="7831567" cy="312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75043"/>
      </p:ext>
    </p:extLst>
  </p:cSld>
  <p:clrMapOvr>
    <a:masterClrMapping/>
  </p:clrMapOvr>
  <p:transition spd="slow" advClick="0" advTm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282575" y="1746250"/>
            <a:ext cx="2765425" cy="963613"/>
            <a:chOff x="219753" y="1976522"/>
            <a:chExt cx="2765362" cy="964005"/>
          </a:xfrm>
        </p:grpSpPr>
        <p:sp>
          <p:nvSpPr>
            <p:cNvPr id="23580" name="文本框 38"/>
            <p:cNvSpPr txBox="1">
              <a:spLocks noChangeArrowheads="1"/>
            </p:cNvSpPr>
            <p:nvPr/>
          </p:nvSpPr>
          <p:spPr bwMode="auto">
            <a:xfrm>
              <a:off x="219753" y="2417307"/>
              <a:ext cx="274115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1" name="文本框 11"/>
            <p:cNvSpPr txBox="1">
              <a:spLocks noChangeArrowheads="1"/>
            </p:cNvSpPr>
            <p:nvPr/>
          </p:nvSpPr>
          <p:spPr bwMode="auto">
            <a:xfrm>
              <a:off x="1979712" y="1976522"/>
              <a:ext cx="100540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71" name="文本框 18"/>
          <p:cNvSpPr txBox="1">
            <a:spLocks noChangeArrowheads="1"/>
          </p:cNvSpPr>
          <p:nvPr/>
        </p:nvSpPr>
        <p:spPr bwMode="auto">
          <a:xfrm>
            <a:off x="4040957" y="206081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3566294" y="1987788"/>
            <a:ext cx="466725" cy="523875"/>
            <a:chOff x="3516783" y="2047768"/>
            <a:chExt cx="466304" cy="523220"/>
          </a:xfrm>
        </p:grpSpPr>
        <p:sp>
          <p:nvSpPr>
            <p:cNvPr id="23578" name="文本框 16"/>
            <p:cNvSpPr txBox="1">
              <a:spLocks noChangeArrowheads="1"/>
            </p:cNvSpPr>
            <p:nvPr/>
          </p:nvSpPr>
          <p:spPr bwMode="auto">
            <a:xfrm>
              <a:off x="3516783" y="2047768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>
            <a:spLocks noChangeArrowheads="1"/>
          </p:cNvSpPr>
          <p:nvPr/>
        </p:nvSpPr>
        <p:spPr bwMode="auto">
          <a:xfrm>
            <a:off x="6528088" y="2839482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  <p:grpSp>
        <p:nvGrpSpPr>
          <p:cNvPr id="76" name="组合 75"/>
          <p:cNvGrpSpPr>
            <a:grpSpLocks/>
          </p:cNvGrpSpPr>
          <p:nvPr/>
        </p:nvGrpSpPr>
        <p:grpSpPr bwMode="auto">
          <a:xfrm>
            <a:off x="6024851" y="2750582"/>
            <a:ext cx="496887" cy="523875"/>
            <a:chOff x="6073087" y="2057986"/>
            <a:chExt cx="497639" cy="523220"/>
          </a:xfrm>
        </p:grpSpPr>
        <p:sp>
          <p:nvSpPr>
            <p:cNvPr id="23576" name="文本框 20"/>
            <p:cNvSpPr txBox="1">
              <a:spLocks noChangeArrowheads="1"/>
            </p:cNvSpPr>
            <p:nvPr/>
          </p:nvSpPr>
          <p:spPr bwMode="auto">
            <a:xfrm>
              <a:off x="6073087" y="2057986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>
            <a:spLocks noChangeArrowheads="1"/>
          </p:cNvSpPr>
          <p:nvPr/>
        </p:nvSpPr>
        <p:spPr bwMode="auto">
          <a:xfrm>
            <a:off x="4070939" y="2839482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3596276" y="2766457"/>
            <a:ext cx="466725" cy="523875"/>
            <a:chOff x="3516783" y="2627150"/>
            <a:chExt cx="466304" cy="523220"/>
          </a:xfrm>
        </p:grpSpPr>
        <p:sp>
          <p:nvSpPr>
            <p:cNvPr id="23574" name="文本框 23"/>
            <p:cNvSpPr txBox="1">
              <a:spLocks noChangeArrowheads="1"/>
            </p:cNvSpPr>
            <p:nvPr/>
          </p:nvSpPr>
          <p:spPr bwMode="auto">
            <a:xfrm>
              <a:off x="3516783" y="2627150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>
            <a:spLocks noChangeArrowheads="1"/>
          </p:cNvSpPr>
          <p:nvPr/>
        </p:nvSpPr>
        <p:spPr bwMode="auto">
          <a:xfrm>
            <a:off x="6499514" y="2034382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</a:p>
        </p:txBody>
      </p:sp>
      <p:grpSp>
        <p:nvGrpSpPr>
          <p:cNvPr id="88" name="组合 87"/>
          <p:cNvGrpSpPr>
            <a:grpSpLocks/>
          </p:cNvGrpSpPr>
          <p:nvPr/>
        </p:nvGrpSpPr>
        <p:grpSpPr bwMode="auto">
          <a:xfrm>
            <a:off x="6024851" y="1961357"/>
            <a:ext cx="466725" cy="523875"/>
            <a:chOff x="3516783" y="3200893"/>
            <a:chExt cx="466304" cy="523220"/>
          </a:xfrm>
        </p:grpSpPr>
        <p:sp>
          <p:nvSpPr>
            <p:cNvPr id="23570" name="文本框 29"/>
            <p:cNvSpPr txBox="1">
              <a:spLocks noChangeArrowheads="1"/>
            </p:cNvSpPr>
            <p:nvPr/>
          </p:nvSpPr>
          <p:spPr bwMode="auto">
            <a:xfrm>
              <a:off x="3516783" y="3200893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7" y="3380056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340100" y="1909763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2 0.04135 L -1.38889E-6 4.32099E-6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5 L 0 1.11111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2 0.04105 L 5E-6 2.59259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5E-6 -2.46914E-6 " pathEditMode="relative" rAng="0" ptsTypes="AA">
                                      <p:cBhvr>
                                        <p:cTn id="43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9" grpId="0"/>
      <p:bldP spid="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81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公司职位信息管理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B7281F-8211-441A-9BAE-F1C9E057E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4" y="926073"/>
            <a:ext cx="7273636" cy="273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91679"/>
      </p:ext>
    </p:extLst>
  </p:cSld>
  <p:clrMapOvr>
    <a:masterClrMapping/>
  </p:clrMapOvr>
  <p:transition spd="slow" advClick="0" advTm="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81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D4EE5D-B01A-4D9B-89F8-D5B2BF1B0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4" y="1007918"/>
            <a:ext cx="7534525" cy="27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95367"/>
      </p:ext>
    </p:extLst>
  </p:cSld>
  <p:clrMapOvr>
    <a:masterClrMapping/>
  </p:clrMapOvr>
  <p:transition spd="slow" advClick="0" advTm="0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81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员工工资信息查询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212DF5-F911-4496-9FF9-B9FB6E130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4" y="913458"/>
            <a:ext cx="7751618" cy="290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83378"/>
      </p:ext>
    </p:extLst>
  </p:cSld>
  <p:clrMapOvr>
    <a:masterClrMapping/>
  </p:clrMapOvr>
  <p:transition spd="slow" advClick="0" advTm="0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81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我的工资信息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573254-AFBA-45A0-B893-61C9E914C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1095740"/>
            <a:ext cx="7304809" cy="139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85708"/>
      </p:ext>
    </p:extLst>
  </p:cSld>
  <p:clrMapOvr>
    <a:masterClrMapping/>
  </p:clrMapOvr>
  <p:transition spd="slow" advClick="0" advTm="0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81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员工工资信息管理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0643E9-9B88-4C06-8BE7-5B241B466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1050885"/>
            <a:ext cx="7242464" cy="24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85233"/>
      </p:ext>
    </p:extLst>
  </p:cSld>
  <p:clrMapOvr>
    <a:masterClrMapping/>
  </p:clrMapOvr>
  <p:transition spd="slow" advClick="0" advTm="0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81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查询公司职位信息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4F9F67-214B-4CC2-BBF9-EC0313928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1043771"/>
            <a:ext cx="7928264" cy="23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77203"/>
      </p:ext>
    </p:extLst>
  </p:cSld>
  <p:clrMapOvr>
    <a:masterClrMapping/>
  </p:clrMapOvr>
  <p:transition spd="slow" advClick="0" advTm="0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81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工资结算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63E808-8B5A-4174-866C-6702C784B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930225"/>
            <a:ext cx="8333509" cy="250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19799"/>
      </p:ext>
    </p:extLst>
  </p:cSld>
  <p:clrMapOvr>
    <a:masterClrMapping/>
  </p:clrMapOvr>
  <p:transition spd="slow" advClick="0" advTm="0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812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用户账户列表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D700B6-6532-4216-91C8-E9200FB97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935487"/>
            <a:ext cx="7626927" cy="268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83811"/>
      </p:ext>
    </p:extLst>
  </p:cSld>
  <p:clrMapOvr>
    <a:masterClrMapping/>
  </p:clrMapOvr>
  <p:transition spd="slow" advClick="0" advTm="0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8921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698299" y="1956954"/>
            <a:ext cx="2702501" cy="939663"/>
            <a:chOff x="2866757" y="2019402"/>
            <a:chExt cx="3651945" cy="939481"/>
          </a:xfrm>
        </p:grpSpPr>
        <p:sp>
          <p:nvSpPr>
            <p:cNvPr id="38919" name="文本框 12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3651945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项目总结</a:t>
              </a:r>
            </a:p>
          </p:txBody>
        </p:sp>
        <p:sp>
          <p:nvSpPr>
            <p:cNvPr id="38920" name="文本框 14"/>
            <p:cNvSpPr txBox="1">
              <a:spLocks noChangeArrowheads="1"/>
            </p:cNvSpPr>
            <p:nvPr/>
          </p:nvSpPr>
          <p:spPr bwMode="auto">
            <a:xfrm>
              <a:off x="3229670" y="2019402"/>
              <a:ext cx="16160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760086" y="1882342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初步结论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6D5D49-B4FF-4832-93C2-C3AE18660B68}"/>
              </a:ext>
            </a:extLst>
          </p:cNvPr>
          <p:cNvSpPr txBox="1"/>
          <p:nvPr/>
        </p:nvSpPr>
        <p:spPr>
          <a:xfrm>
            <a:off x="1282434" y="1280434"/>
            <a:ext cx="6579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我们建议使用者为保证系统发挥最大功效：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首先注重</a:t>
            </a:r>
            <a:r>
              <a:rPr lang="zh-CN" altLang="en-US" sz="1600" dirty="0">
                <a:solidFill>
                  <a:srgbClr val="FFFF00"/>
                </a:solidFill>
              </a:rPr>
              <a:t>身份验证管理</a:t>
            </a:r>
            <a:r>
              <a:rPr lang="zh-CN" altLang="en-US" sz="1600" dirty="0">
                <a:solidFill>
                  <a:schemeClr val="bg1"/>
                </a:solidFill>
              </a:rPr>
              <a:t>，为不同角色分配不同的身份属性。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其次注重 </a:t>
            </a:r>
            <a:r>
              <a:rPr lang="zh-CN" altLang="en-US" sz="1600" dirty="0">
                <a:solidFill>
                  <a:srgbClr val="FFFF00"/>
                </a:solidFill>
              </a:rPr>
              <a:t>及时备份重要数据</a:t>
            </a:r>
            <a:r>
              <a:rPr lang="zh-CN" altLang="en-US" sz="1600" dirty="0">
                <a:solidFill>
                  <a:schemeClr val="bg1"/>
                </a:solidFill>
              </a:rPr>
              <a:t>，以保证数据安全。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为了提高运行稳定，不要设置过多的系统高级权限。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296232"/>
      </p:ext>
    </p:extLst>
  </p:cSld>
  <p:clrMapOvr>
    <a:masterClrMapping/>
  </p:clrMapOvr>
  <p:transition spd="slow" advClick="0" advTm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24585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2625725" y="2032000"/>
            <a:ext cx="1128713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4018397" y="2032000"/>
            <a:ext cx="2742334" cy="1777070"/>
            <a:chOff x="4447677" y="2019402"/>
            <a:chExt cx="1461654" cy="1777460"/>
          </a:xfrm>
        </p:grpSpPr>
        <p:sp>
          <p:nvSpPr>
            <p:cNvPr id="24581" name="文本框 37"/>
            <p:cNvSpPr txBox="1">
              <a:spLocks noChangeArrowheads="1"/>
            </p:cNvSpPr>
            <p:nvPr/>
          </p:nvSpPr>
          <p:spPr bwMode="auto">
            <a:xfrm>
              <a:off x="4447677" y="2226858"/>
              <a:ext cx="1461654" cy="1570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48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项目概述</a:t>
              </a:r>
            </a:p>
          </p:txBody>
        </p:sp>
        <p:sp>
          <p:nvSpPr>
            <p:cNvPr id="24582" name="文本框 38"/>
            <p:cNvSpPr txBox="1">
              <a:spLocks noChangeArrowheads="1"/>
            </p:cNvSpPr>
            <p:nvPr/>
          </p:nvSpPr>
          <p:spPr bwMode="auto">
            <a:xfrm>
              <a:off x="4535462" y="2019402"/>
              <a:ext cx="12868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593181" y="1772297"/>
            <a:ext cx="3957637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3351213" y="2749550"/>
            <a:ext cx="1958975" cy="1871663"/>
            <a:chOff x="3065829" y="2668267"/>
            <a:chExt cx="1872107" cy="1761728"/>
          </a:xfrm>
        </p:grpSpPr>
        <p:sp>
          <p:nvSpPr>
            <p:cNvPr id="28" name="椭圆 27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624" name="组合 46"/>
            <p:cNvGrpSpPr>
              <a:grpSpLocks/>
            </p:cNvGrpSpPr>
            <p:nvPr/>
          </p:nvGrpSpPr>
          <p:grpSpPr bwMode="auto">
            <a:xfrm>
              <a:off x="3269294" y="2943617"/>
              <a:ext cx="1465544" cy="1202498"/>
              <a:chOff x="3269294" y="2943617"/>
              <a:chExt cx="1465544" cy="1202498"/>
            </a:xfrm>
          </p:grpSpPr>
          <p:sp>
            <p:nvSpPr>
              <p:cNvPr id="48" name="任意多边形 47"/>
              <p:cNvSpPr/>
              <p:nvPr/>
            </p:nvSpPr>
            <p:spPr>
              <a:xfrm>
                <a:off x="4281029" y="2955164"/>
                <a:ext cx="153228" cy="213679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 flipV="1">
                <a:off x="4475219" y="3525970"/>
                <a:ext cx="259425" cy="43334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3595298" y="2943210"/>
                <a:ext cx="142608" cy="213679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3269121" y="3557350"/>
                <a:ext cx="247288" cy="43333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3581645" y="3936891"/>
                <a:ext cx="156261" cy="209196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4267376" y="3936891"/>
                <a:ext cx="141090" cy="209196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865188" y="1114426"/>
            <a:ext cx="7494587" cy="1551762"/>
            <a:chOff x="2954339" y="1349947"/>
            <a:chExt cx="7162269" cy="1460353"/>
          </a:xfrm>
        </p:grpSpPr>
        <p:sp>
          <p:nvSpPr>
            <p:cNvPr id="25615" name="矩形 54"/>
            <p:cNvSpPr>
              <a:spLocks noChangeArrowheads="1"/>
            </p:cNvSpPr>
            <p:nvPr/>
          </p:nvSpPr>
          <p:spPr bwMode="auto">
            <a:xfrm>
              <a:off x="2954339" y="1694799"/>
              <a:ext cx="7162269" cy="1115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当今融资行业发展良好，针对融资市场的扩大以及融资公司体量的增长，我们开发一款融资平台管理系统。本项目是基于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SSM</a:t>
              </a:r>
              <a:r>
                <a:rPr lang="zh-CN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框架而开发的面向融资租赁业务平台组织的集成式管理系统。该系统可以给</a:t>
              </a:r>
              <a:r>
                <a:rPr lang="zh-CN" altLang="en-US" sz="1400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融资租赁从业者</a:t>
              </a:r>
              <a:r>
                <a:rPr lang="zh-CN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提供员工管理、部门管理以及表单业务等功能，方便进行对平台进行快速便捷的管理工作。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6" name="矩形 55"/>
            <p:cNvSpPr>
              <a:spLocks noChangeArrowheads="1"/>
            </p:cNvSpPr>
            <p:nvPr/>
          </p:nvSpPr>
          <p:spPr bwMode="auto">
            <a:xfrm>
              <a:off x="2963100" y="1349947"/>
              <a:ext cx="1058866" cy="347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3833814" y="3189288"/>
            <a:ext cx="1056264" cy="993775"/>
            <a:chOff x="3254772" y="2872916"/>
            <a:chExt cx="1009480" cy="936104"/>
          </a:xfrm>
        </p:grpSpPr>
        <p:sp>
          <p:nvSpPr>
            <p:cNvPr id="58" name="椭圆 5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4" name="矩形 58"/>
            <p:cNvSpPr>
              <a:spLocks noChangeArrowheads="1"/>
            </p:cNvSpPr>
            <p:nvPr/>
          </p:nvSpPr>
          <p:spPr bwMode="auto">
            <a:xfrm>
              <a:off x="3297252" y="3186517"/>
              <a:ext cx="967000" cy="304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融资租赁</a:t>
              </a:r>
              <a:r>
                <a: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5516563" y="3176589"/>
            <a:ext cx="2215540" cy="553368"/>
            <a:chOff x="789157" y="3505487"/>
            <a:chExt cx="2117361" cy="520613"/>
          </a:xfrm>
        </p:grpSpPr>
        <p:sp>
          <p:nvSpPr>
            <p:cNvPr id="61" name="TextBox 23"/>
            <p:cNvSpPr txBox="1"/>
            <p:nvPr/>
          </p:nvSpPr>
          <p:spPr>
            <a:xfrm>
              <a:off x="789157" y="3505487"/>
              <a:ext cx="176545" cy="2823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2" name="矩形 61"/>
            <p:cNvSpPr>
              <a:spLocks noChangeArrowheads="1"/>
            </p:cNvSpPr>
            <p:nvPr/>
          </p:nvSpPr>
          <p:spPr bwMode="auto">
            <a:xfrm>
              <a:off x="943906" y="3685869"/>
              <a:ext cx="1962612" cy="340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>
                <a:lnSpc>
                  <a:spcPts val="21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公司内部管理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933777" y="3186109"/>
            <a:ext cx="2054225" cy="531639"/>
            <a:chOff x="756690" y="3514973"/>
            <a:chExt cx="1962612" cy="499939"/>
          </a:xfrm>
        </p:grpSpPr>
        <p:sp>
          <p:nvSpPr>
            <p:cNvPr id="64" name="TextBox 26"/>
            <p:cNvSpPr txBox="1"/>
            <p:nvPr/>
          </p:nvSpPr>
          <p:spPr>
            <a:xfrm>
              <a:off x="864064" y="3514973"/>
              <a:ext cx="176492" cy="2821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0" name="矩形 64"/>
            <p:cNvSpPr>
              <a:spLocks noChangeArrowheads="1"/>
            </p:cNvSpPr>
            <p:nvPr/>
          </p:nvSpPr>
          <p:spPr bwMode="auto">
            <a:xfrm>
              <a:off x="756690" y="3674838"/>
              <a:ext cx="1962612" cy="340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>
                <a:lnSpc>
                  <a:spcPts val="21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融资系统业务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0729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738852" y="1923257"/>
            <a:ext cx="2785630" cy="939801"/>
            <a:chOff x="2866758" y="2019402"/>
            <a:chExt cx="2993514" cy="939619"/>
          </a:xfrm>
        </p:grpSpPr>
        <p:sp>
          <p:nvSpPr>
            <p:cNvPr id="30727" name="文本框 12"/>
            <p:cNvSpPr txBox="1">
              <a:spLocks noChangeArrowheads="1"/>
            </p:cNvSpPr>
            <p:nvPr/>
          </p:nvSpPr>
          <p:spPr bwMode="auto">
            <a:xfrm>
              <a:off x="2866758" y="2251135"/>
              <a:ext cx="29935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技术路线</a:t>
              </a:r>
            </a:p>
          </p:txBody>
        </p:sp>
        <p:sp>
          <p:nvSpPr>
            <p:cNvPr id="30728" name="文本框 14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13312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608552" y="1923257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109756" y="2227170"/>
              <a:ext cx="750481" cy="614894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7" name="矩形 21"/>
          <p:cNvSpPr>
            <a:spLocks noChangeArrowheads="1"/>
          </p:cNvSpPr>
          <p:nvPr/>
        </p:nvSpPr>
        <p:spPr bwMode="auto">
          <a:xfrm>
            <a:off x="856383" y="1313103"/>
            <a:ext cx="1042273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200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</a:t>
            </a:r>
          </a:p>
        </p:txBody>
      </p:sp>
      <p:sp>
        <p:nvSpPr>
          <p:cNvPr id="31785" name="矩形 24"/>
          <p:cNvSpPr>
            <a:spLocks noChangeArrowheads="1"/>
          </p:cNvSpPr>
          <p:nvPr/>
        </p:nvSpPr>
        <p:spPr bwMode="auto">
          <a:xfrm>
            <a:off x="4873710" y="4020366"/>
            <a:ext cx="12129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325438" y="2000250"/>
            <a:ext cx="7940675" cy="1765300"/>
          </a:xfrm>
          <a:custGeom>
            <a:avLst/>
            <a:gdLst>
              <a:gd name="connsiteX0" fmla="*/ 0 w 7941502"/>
              <a:gd name="connsiteY0" fmla="*/ 1252603 h 1766170"/>
              <a:gd name="connsiteX1" fmla="*/ 0 w 7941502"/>
              <a:gd name="connsiteY1" fmla="*/ 1252603 h 1766170"/>
              <a:gd name="connsiteX2" fmla="*/ 1077239 w 7941502"/>
              <a:gd name="connsiteY2" fmla="*/ 313151 h 1766170"/>
              <a:gd name="connsiteX3" fmla="*/ 1979113 w 7941502"/>
              <a:gd name="connsiteY3" fmla="*/ 951978 h 1766170"/>
              <a:gd name="connsiteX4" fmla="*/ 2780779 w 7941502"/>
              <a:gd name="connsiteY4" fmla="*/ 162838 h 1766170"/>
              <a:gd name="connsiteX5" fmla="*/ 3306872 w 7941502"/>
              <a:gd name="connsiteY5" fmla="*/ 676405 h 1766170"/>
              <a:gd name="connsiteX6" fmla="*/ 4885151 w 7941502"/>
              <a:gd name="connsiteY6" fmla="*/ 1202498 h 1766170"/>
              <a:gd name="connsiteX7" fmla="*/ 5586609 w 7941502"/>
              <a:gd name="connsiteY7" fmla="*/ 488515 h 1766170"/>
              <a:gd name="connsiteX8" fmla="*/ 6263014 w 7941502"/>
              <a:gd name="connsiteY8" fmla="*/ 300624 h 1766170"/>
              <a:gd name="connsiteX9" fmla="*/ 6601217 w 7941502"/>
              <a:gd name="connsiteY9" fmla="*/ 1766170 h 1766170"/>
              <a:gd name="connsiteX10" fmla="*/ 7177414 w 7941502"/>
              <a:gd name="connsiteY10" fmla="*/ 0 h 1766170"/>
              <a:gd name="connsiteX11" fmla="*/ 7941502 w 7941502"/>
              <a:gd name="connsiteY11" fmla="*/ 701457 h 176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41502" h="1766170">
                <a:moveTo>
                  <a:pt x="0" y="1252603"/>
                </a:moveTo>
                <a:lnTo>
                  <a:pt x="0" y="1252603"/>
                </a:lnTo>
                <a:lnTo>
                  <a:pt x="1077239" y="313151"/>
                </a:lnTo>
                <a:lnTo>
                  <a:pt x="1979113" y="951978"/>
                </a:lnTo>
                <a:lnTo>
                  <a:pt x="2780779" y="162838"/>
                </a:lnTo>
                <a:lnTo>
                  <a:pt x="3306872" y="676405"/>
                </a:lnTo>
                <a:lnTo>
                  <a:pt x="4885151" y="1202498"/>
                </a:lnTo>
                <a:lnTo>
                  <a:pt x="5586609" y="488515"/>
                </a:lnTo>
                <a:lnTo>
                  <a:pt x="6263014" y="300624"/>
                </a:lnTo>
                <a:lnTo>
                  <a:pt x="6601217" y="1766170"/>
                </a:lnTo>
                <a:lnTo>
                  <a:pt x="7177414" y="0"/>
                </a:lnTo>
                <a:lnTo>
                  <a:pt x="7941502" y="701457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015947" y="1507758"/>
            <a:ext cx="5491248" cy="2512608"/>
            <a:chOff x="1202391" y="1716695"/>
            <a:chExt cx="5495904" cy="2514776"/>
          </a:xfrm>
        </p:grpSpPr>
        <p:sp>
          <p:nvSpPr>
            <p:cNvPr id="28" name="任意多边形 27"/>
            <p:cNvSpPr/>
            <p:nvPr/>
          </p:nvSpPr>
          <p:spPr>
            <a:xfrm rot="1536171">
              <a:off x="1720949" y="1819847"/>
              <a:ext cx="45758" cy="812204"/>
            </a:xfrm>
            <a:custGeom>
              <a:avLst/>
              <a:gdLst>
                <a:gd name="connsiteX0" fmla="*/ 0 w 0"/>
                <a:gd name="connsiteY0" fmla="*/ 0 h 1193800"/>
                <a:gd name="connsiteX1" fmla="*/ 0 w 0"/>
                <a:gd name="connsiteY1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93800">
                  <a:moveTo>
                    <a:pt x="0" y="0"/>
                  </a:moveTo>
                  <a:lnTo>
                    <a:pt x="0" y="11938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02391" y="3931130"/>
              <a:ext cx="1189153" cy="3003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</a:p>
          </p:txBody>
        </p:sp>
        <p:sp>
          <p:nvSpPr>
            <p:cNvPr id="60" name="任意多边形 27">
              <a:extLst>
                <a:ext uri="{FF2B5EF4-FFF2-40B4-BE49-F238E27FC236}">
                  <a16:creationId xmlns:a16="http://schemas.microsoft.com/office/drawing/2014/main" id="{34AC4BB8-24A9-4E78-BE28-3B29B92A8D51}"/>
                </a:ext>
              </a:extLst>
            </p:cNvPr>
            <p:cNvSpPr/>
            <p:nvPr/>
          </p:nvSpPr>
          <p:spPr>
            <a:xfrm rot="1536171">
              <a:off x="2302018" y="3115468"/>
              <a:ext cx="45758" cy="812204"/>
            </a:xfrm>
            <a:custGeom>
              <a:avLst/>
              <a:gdLst>
                <a:gd name="connsiteX0" fmla="*/ 0 w 0"/>
                <a:gd name="connsiteY0" fmla="*/ 0 h 1193800"/>
                <a:gd name="connsiteX1" fmla="*/ 0 w 0"/>
                <a:gd name="connsiteY1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93800">
                  <a:moveTo>
                    <a:pt x="0" y="0"/>
                  </a:moveTo>
                  <a:lnTo>
                    <a:pt x="0" y="11938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任意多边形 27">
              <a:extLst>
                <a:ext uri="{FF2B5EF4-FFF2-40B4-BE49-F238E27FC236}">
                  <a16:creationId xmlns:a16="http://schemas.microsoft.com/office/drawing/2014/main" id="{6AA7727E-03BF-4DCA-B46B-4E7C61CE895C}"/>
                </a:ext>
              </a:extLst>
            </p:cNvPr>
            <p:cNvSpPr/>
            <p:nvPr/>
          </p:nvSpPr>
          <p:spPr>
            <a:xfrm rot="20669685">
              <a:off x="5516932" y="3384413"/>
              <a:ext cx="45758" cy="812204"/>
            </a:xfrm>
            <a:custGeom>
              <a:avLst/>
              <a:gdLst>
                <a:gd name="connsiteX0" fmla="*/ 0 w 0"/>
                <a:gd name="connsiteY0" fmla="*/ 0 h 1193800"/>
                <a:gd name="connsiteX1" fmla="*/ 0 w 0"/>
                <a:gd name="connsiteY1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93800">
                  <a:moveTo>
                    <a:pt x="0" y="0"/>
                  </a:moveTo>
                  <a:lnTo>
                    <a:pt x="0" y="11938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任意多边形 27">
              <a:extLst>
                <a:ext uri="{FF2B5EF4-FFF2-40B4-BE49-F238E27FC236}">
                  <a16:creationId xmlns:a16="http://schemas.microsoft.com/office/drawing/2014/main" id="{BD611A13-8B22-470C-82C7-558BAD270C89}"/>
                </a:ext>
              </a:extLst>
            </p:cNvPr>
            <p:cNvSpPr/>
            <p:nvPr/>
          </p:nvSpPr>
          <p:spPr>
            <a:xfrm rot="20669685">
              <a:off x="6652537" y="1716695"/>
              <a:ext cx="45758" cy="812204"/>
            </a:xfrm>
            <a:custGeom>
              <a:avLst/>
              <a:gdLst>
                <a:gd name="connsiteX0" fmla="*/ 0 w 0"/>
                <a:gd name="connsiteY0" fmla="*/ 0 h 1193800"/>
                <a:gd name="connsiteX1" fmla="*/ 0 w 0"/>
                <a:gd name="connsiteY1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93800">
                  <a:moveTo>
                    <a:pt x="0" y="0"/>
                  </a:moveTo>
                  <a:lnTo>
                    <a:pt x="0" y="11938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椭圆 30"/>
          <p:cNvSpPr/>
          <p:nvPr/>
        </p:nvSpPr>
        <p:spPr bwMode="auto">
          <a:xfrm>
            <a:off x="1311275" y="2268538"/>
            <a:ext cx="163513" cy="161925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lIns="68544" tIns="34272" rIns="68544" bIns="3427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2219325" y="2854325"/>
            <a:ext cx="161925" cy="161925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lIns="68544" tIns="34272" rIns="68544" bIns="3427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3012506" y="1001738"/>
            <a:ext cx="724878" cy="1763840"/>
            <a:chOff x="3598523" y="1261996"/>
            <a:chExt cx="723801" cy="1764173"/>
          </a:xfrm>
        </p:grpSpPr>
        <p:sp>
          <p:nvSpPr>
            <p:cNvPr id="40" name="椭圆 39"/>
            <p:cNvSpPr/>
            <p:nvPr/>
          </p:nvSpPr>
          <p:spPr>
            <a:xfrm>
              <a:off x="4140160" y="2864213"/>
              <a:ext cx="163269" cy="161956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598523" y="1261996"/>
              <a:ext cx="723801" cy="3001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772" name="椭圆 42"/>
          <p:cNvSpPr>
            <a:spLocks noChangeArrowheads="1"/>
          </p:cNvSpPr>
          <p:nvPr/>
        </p:nvSpPr>
        <p:spPr bwMode="auto">
          <a:xfrm>
            <a:off x="5135812" y="3135313"/>
            <a:ext cx="162613" cy="163141"/>
          </a:xfrm>
          <a:prstGeom prst="ellipse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44" tIns="34272" rIns="68544" bIns="34272"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6494463" y="2228850"/>
            <a:ext cx="161925" cy="163513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lIns="68544" tIns="34272" rIns="68544" bIns="3427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7439025" y="1939925"/>
            <a:ext cx="161925" cy="163513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lIns="68544" tIns="34272" rIns="68544" bIns="3427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7439025" y="2092324"/>
            <a:ext cx="877163" cy="1476419"/>
            <a:chOff x="7627756" y="2092528"/>
            <a:chExt cx="876769" cy="1475974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7745177" y="2092528"/>
              <a:ext cx="230085" cy="1115676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7627756" y="3268511"/>
              <a:ext cx="876769" cy="299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前端呈现</a:t>
              </a:r>
            </a:p>
          </p:txBody>
        </p:sp>
      </p:grpSp>
      <p:pic>
        <p:nvPicPr>
          <p:cNvPr id="31760" name="图片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60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46" name="任意多边形 27">
            <a:extLst>
              <a:ext uri="{FF2B5EF4-FFF2-40B4-BE49-F238E27FC236}">
                <a16:creationId xmlns:a16="http://schemas.microsoft.com/office/drawing/2014/main" id="{7A64A331-C345-4E76-9513-EC0BEC2E649E}"/>
              </a:ext>
            </a:extLst>
          </p:cNvPr>
          <p:cNvSpPr/>
          <p:nvPr/>
        </p:nvSpPr>
        <p:spPr bwMode="auto">
          <a:xfrm rot="372052">
            <a:off x="3704016" y="1320815"/>
            <a:ext cx="46037" cy="1373188"/>
          </a:xfrm>
          <a:custGeom>
            <a:avLst/>
            <a:gdLst>
              <a:gd name="connsiteX0" fmla="*/ 0 w 0"/>
              <a:gd name="connsiteY0" fmla="*/ 0 h 1193800"/>
              <a:gd name="connsiteX1" fmla="*/ 0 w 0"/>
              <a:gd name="connsiteY1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93800">
                <a:moveTo>
                  <a:pt x="0" y="0"/>
                </a:moveTo>
                <a:lnTo>
                  <a:pt x="0" y="1193800"/>
                </a:lnTo>
              </a:path>
            </a:pathLst>
          </a:custGeom>
          <a:noFill/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24">
            <a:extLst>
              <a:ext uri="{FF2B5EF4-FFF2-40B4-BE49-F238E27FC236}">
                <a16:creationId xmlns:a16="http://schemas.microsoft.com/office/drawing/2014/main" id="{EF606131-4021-409D-A0F5-00A5BEA88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0960" y="1178473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</a:t>
            </a:r>
          </a:p>
        </p:txBody>
      </p:sp>
    </p:spTree>
  </p:cSld>
  <p:clrMapOvr>
    <a:masterClrMapping/>
  </p:clrMapOvr>
  <p:transition spd="slow" advClick="0" advTm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0"/>
          <p:cNvSpPr txBox="1"/>
          <p:nvPr/>
        </p:nvSpPr>
        <p:spPr>
          <a:xfrm>
            <a:off x="1653771" y="2989850"/>
            <a:ext cx="1893887" cy="7909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05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数据库进行数据存储，通过关联数据库进行身份验证</a:t>
            </a:r>
          </a:p>
        </p:txBody>
      </p:sp>
      <p:sp>
        <p:nvSpPr>
          <p:cNvPr id="4" name="TextBox 31"/>
          <p:cNvSpPr txBox="1"/>
          <p:nvPr/>
        </p:nvSpPr>
        <p:spPr>
          <a:xfrm>
            <a:off x="3547658" y="3004859"/>
            <a:ext cx="1893888" cy="10332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使用部署在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的服务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+ Spring MVC 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105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作为后端框架读取数据库</a:t>
            </a:r>
          </a:p>
        </p:txBody>
      </p:sp>
      <p:sp>
        <p:nvSpPr>
          <p:cNvPr id="5" name="TextBox 32"/>
          <p:cNvSpPr txBox="1"/>
          <p:nvPr/>
        </p:nvSpPr>
        <p:spPr>
          <a:xfrm>
            <a:off x="5575993" y="3004859"/>
            <a:ext cx="1893888" cy="3061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05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格式数据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676400" y="692150"/>
            <a:ext cx="5710238" cy="2161929"/>
            <a:chOff x="1676493" y="967406"/>
            <a:chExt cx="5710059" cy="2160684"/>
          </a:xfrm>
        </p:grpSpPr>
        <p:grpSp>
          <p:nvGrpSpPr>
            <p:cNvPr id="32778" name="组合 7"/>
            <p:cNvGrpSpPr>
              <a:grpSpLocks/>
            </p:cNvGrpSpPr>
            <p:nvPr/>
          </p:nvGrpSpPr>
          <p:grpSpPr bwMode="auto">
            <a:xfrm>
              <a:off x="2592452" y="967406"/>
              <a:ext cx="3755908" cy="1619658"/>
              <a:chOff x="2592452" y="967406"/>
              <a:chExt cx="3755908" cy="1619658"/>
            </a:xfrm>
          </p:grpSpPr>
          <p:cxnSp>
            <p:nvCxnSpPr>
              <p:cNvPr id="17" name="直接连接符 16"/>
              <p:cNvCxnSpPr>
                <a:cxnSpLocks/>
              </p:cNvCxnSpPr>
              <p:nvPr/>
            </p:nvCxnSpPr>
            <p:spPr>
              <a:xfrm>
                <a:off x="2594509" y="1977815"/>
                <a:ext cx="375385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2592452" y="1977815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4583114" y="1977815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6348360" y="1977815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3483010" y="967406"/>
                <a:ext cx="2177982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Box 35"/>
              <p:cNvSpPr txBox="1"/>
              <p:nvPr/>
            </p:nvSpPr>
            <p:spPr>
              <a:xfrm>
                <a:off x="3768851" y="1087987"/>
                <a:ext cx="1588847" cy="33835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spc="2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平台管理系统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676493" y="2587064"/>
              <a:ext cx="1787469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2" name="TextBox 37"/>
            <p:cNvSpPr txBox="1">
              <a:spLocks noChangeArrowheads="1"/>
            </p:cNvSpPr>
            <p:nvPr/>
          </p:nvSpPr>
          <p:spPr bwMode="auto">
            <a:xfrm>
              <a:off x="1927781" y="2719078"/>
              <a:ext cx="1284286" cy="276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数据存储与处理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636993" y="2587064"/>
              <a:ext cx="178905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4" name="TextBox 38"/>
            <p:cNvSpPr txBox="1">
              <a:spLocks noChangeArrowheads="1"/>
            </p:cNvSpPr>
            <p:nvPr/>
          </p:nvSpPr>
          <p:spPr bwMode="auto">
            <a:xfrm>
              <a:off x="4131042" y="2719078"/>
              <a:ext cx="800194" cy="276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后端功能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597495" y="2587064"/>
              <a:ext cx="1789057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6" name="TextBox 39"/>
            <p:cNvSpPr txBox="1">
              <a:spLocks noChangeArrowheads="1"/>
            </p:cNvSpPr>
            <p:nvPr/>
          </p:nvSpPr>
          <p:spPr bwMode="auto">
            <a:xfrm>
              <a:off x="6092257" y="2719078"/>
              <a:ext cx="800194" cy="276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前端呈现</a:t>
              </a:r>
            </a:p>
          </p:txBody>
        </p:sp>
      </p:grpSp>
      <p:pic>
        <p:nvPicPr>
          <p:cNvPr id="32776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4825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698298" y="1950027"/>
            <a:ext cx="2744065" cy="939663"/>
            <a:chOff x="2866757" y="2019402"/>
            <a:chExt cx="3708111" cy="939481"/>
          </a:xfrm>
        </p:grpSpPr>
        <p:sp>
          <p:nvSpPr>
            <p:cNvPr id="34823" name="文本框 19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3708111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项目展示</a:t>
              </a:r>
            </a:p>
          </p:txBody>
        </p:sp>
        <p:sp>
          <p:nvSpPr>
            <p:cNvPr id="34824" name="文本框 20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16595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2760085" y="1875415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4825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23" name="文本框 19"/>
          <p:cNvSpPr txBox="1">
            <a:spLocks noChangeArrowheads="1"/>
          </p:cNvSpPr>
          <p:nvPr/>
        </p:nvSpPr>
        <p:spPr bwMode="auto">
          <a:xfrm>
            <a:off x="2066203" y="1574894"/>
            <a:ext cx="50115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数据建模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E5CB1D-D46A-4EBB-BD90-F8BD7CBF39AD}"/>
              </a:ext>
            </a:extLst>
          </p:cNvPr>
          <p:cNvSpPr txBox="1"/>
          <p:nvPr/>
        </p:nvSpPr>
        <p:spPr>
          <a:xfrm>
            <a:off x="1893236" y="2860721"/>
            <a:ext cx="518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员工信息、工号、职位编号、身份类别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正黑简体"/>
        <a:ea typeface="方正正黑简体"/>
        <a:cs typeface=""/>
      </a:majorFont>
      <a:minorFont>
        <a:latin typeface="方正正黑简体"/>
        <a:ea typeface="方正正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</TotalTime>
  <Words>352</Words>
  <Application>Microsoft Office PowerPoint</Application>
  <PresentationFormat>全屏显示(16:9)</PresentationFormat>
  <Paragraphs>109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方正正黑简体</vt:lpstr>
      <vt:lpstr>方正正纤黑简体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宁 浩冉</cp:lastModifiedBy>
  <cp:revision>112</cp:revision>
  <dcterms:created xsi:type="dcterms:W3CDTF">2015-03-31T05:49:04Z</dcterms:created>
  <dcterms:modified xsi:type="dcterms:W3CDTF">2022-03-10T06:13:03Z</dcterms:modified>
</cp:coreProperties>
</file>