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2" r:id="rId2"/>
    <p:sldId id="325" r:id="rId3"/>
    <p:sldId id="326" r:id="rId4"/>
    <p:sldId id="321" r:id="rId5"/>
    <p:sldId id="327" r:id="rId6"/>
    <p:sldId id="308" r:id="rId7"/>
    <p:sldId id="310" r:id="rId8"/>
    <p:sldId id="328" r:id="rId9"/>
    <p:sldId id="346" r:id="rId10"/>
    <p:sldId id="323" r:id="rId11"/>
    <p:sldId id="347" r:id="rId12"/>
    <p:sldId id="348" r:id="rId13"/>
    <p:sldId id="332" r:id="rId14"/>
    <p:sldId id="349" r:id="rId15"/>
    <p:sldId id="350" r:id="rId16"/>
    <p:sldId id="338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B7A77C-AD57-4AFC-81B8-19BDB22B2E56}" type="datetimeFigureOut">
              <a:rPr lang="zh-CN" altLang="en-US"/>
              <a:pPr>
                <a:defRPr/>
              </a:pPr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0242817-E5D8-440C-96F0-577F8AA910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761C75A-9E5F-45BF-A5CF-2E6FF84D244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17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314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9DC8CB0-213D-44E6-8280-39DDA9570F6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9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14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DC47E10-10CA-4A1F-AD23-3892847BB68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230A914-C628-4699-B3F1-E56FD3FC05E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DB91A61-3A6D-4D55-803D-55CBDD6EC24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F97D6E17-5993-490B-8B33-2EF97EE66F1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FAEF06D-527A-4632-8095-03B04127490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EEB9206-6A4D-43B1-ACE3-FF37BA6D001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82C31AF-5DB7-4274-9C67-E8BF394F3FF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D7DB7C77-1002-4753-A81F-AF4146E87EF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D7DB7C77-1002-4753-A81F-AF4146E87EF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2A5A40-A543-428B-A540-E7AB2D60849A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E665173F-6230-48C0-B83F-0FC92B01A3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587CE2B-108D-43D1-AC09-F085F73E06BA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9F98269D-E165-4F30-9FDF-3F5D195895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3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E4E65D-42B8-498C-9F6B-33A54953A4E3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35BC84D3-32DD-4938-A6F3-D643A0E04E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35E57B0-25E3-49B6-AC2C-EF23A3F63CEC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52C7F7D5-4013-4213-AE93-6557644E36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6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0DE9D9A-9FB9-45EA-ACD7-DDD6A8BB2437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8D651966-F43A-4D73-A30B-4BF061CA95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4FD78D-2DB2-481F-B1A2-181B47C0872B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2FB9EB42-6F3B-48E6-B029-B5D718E480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9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90CD8C1-6071-48FF-9EF0-5B9254BC6C23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3EC2623-4883-4E2F-BF5E-FC0A6EA42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B8FD836-759B-4B89-9284-DFCB1275A4FD}" type="datetimeFigureOut">
              <a:rPr lang="zh-CN" altLang="en-US"/>
              <a:pPr>
                <a:defRPr/>
              </a:pPr>
              <a:t>2020/1/14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6371CC68-8931-4FC0-89B5-C8C594216F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060174" y="1968500"/>
            <a:ext cx="67917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汽车销量分析大数据平台</a:t>
            </a:r>
          </a:p>
        </p:txBody>
      </p:sp>
      <p:sp>
        <p:nvSpPr>
          <p:cNvPr id="215" name="文本框 214"/>
          <p:cNvSpPr txBox="1"/>
          <p:nvPr/>
        </p:nvSpPr>
        <p:spPr>
          <a:xfrm>
            <a:off x="2252662" y="2944574"/>
            <a:ext cx="440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Car Sales Analysis Big Data Platform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3110776" y="3737401"/>
            <a:ext cx="2816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Tech Army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</a:rPr>
              <a:t>组员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XXXXXXXXXXXX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>
            <a:grpSpLocks/>
          </p:cNvGrpSpPr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5D49-B4FF-4832-93C2-C3AE18660B68}"/>
              </a:ext>
            </a:extLst>
          </p:cNvPr>
          <p:cNvSpPr txBox="1"/>
          <p:nvPr/>
        </p:nvSpPr>
        <p:spPr>
          <a:xfrm>
            <a:off x="895867" y="921327"/>
            <a:ext cx="747920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决策树</a:t>
            </a:r>
            <a:r>
              <a:rPr lang="en-US" altLang="zh-CN" sz="1600" dirty="0">
                <a:solidFill>
                  <a:schemeClr val="bg1"/>
                </a:solidFill>
              </a:rPr>
              <a:t>: (</a:t>
            </a:r>
            <a:r>
              <a:rPr lang="zh-CN" altLang="en-US" sz="1600" dirty="0">
                <a:solidFill>
                  <a:schemeClr val="bg1"/>
                </a:solidFill>
              </a:rPr>
              <a:t>原则上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通过选择最能降低</a:t>
            </a:r>
            <a:r>
              <a:rPr lang="zh-CN" altLang="en-US" sz="1600" dirty="0">
                <a:solidFill>
                  <a:srgbClr val="FF0000"/>
                </a:solidFill>
              </a:rPr>
              <a:t>熵量</a:t>
            </a:r>
            <a:r>
              <a:rPr lang="zh-CN" altLang="en-US" sz="1600" dirty="0">
                <a:solidFill>
                  <a:schemeClr val="bg1"/>
                </a:solidFill>
              </a:rPr>
              <a:t>的属性，以创建一个模型来预测样本的目标值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</a:rPr>
              <a:t>一棵决策树的训练过程为：根据一个指标，分裂训练集为几个子集。这个过程不断的在产生的子集里重复递归进行，即递归分割。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289256-7AE9-44B4-9284-2895B3CB6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7" y="1952378"/>
            <a:ext cx="3220647" cy="28886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9C54F38-3BFD-47C5-A9FD-D7598964B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14" y="1952377"/>
            <a:ext cx="3908564" cy="288867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5D49-B4FF-4832-93C2-C3AE18660B68}"/>
              </a:ext>
            </a:extLst>
          </p:cNvPr>
          <p:cNvSpPr txBox="1"/>
          <p:nvPr/>
        </p:nvSpPr>
        <p:spPr>
          <a:xfrm>
            <a:off x="895867" y="921327"/>
            <a:ext cx="747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</a:rPr>
              <a:t>随机森林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zh-CN" altLang="en-US" sz="1600" dirty="0">
                <a:solidFill>
                  <a:schemeClr val="bg1"/>
                </a:solidFill>
              </a:rPr>
              <a:t>由于决策树容易对数据产生</a:t>
            </a:r>
            <a:r>
              <a:rPr lang="zh-CN" altLang="en-US" sz="1600" dirty="0">
                <a:solidFill>
                  <a:srgbClr val="FF0000"/>
                </a:solidFill>
              </a:rPr>
              <a:t>过拟合</a:t>
            </a:r>
            <a:r>
              <a:rPr lang="zh-CN" altLang="en-US" sz="1600" dirty="0">
                <a:solidFill>
                  <a:schemeClr val="bg1"/>
                </a:solidFill>
              </a:rPr>
              <a:t>，随机森林通过随机扰动而令所有的树去相关，以</a:t>
            </a:r>
            <a:r>
              <a:rPr lang="zh-CN" altLang="en-US" sz="1600" dirty="0">
                <a:solidFill>
                  <a:srgbClr val="FFFF00"/>
                </a:solidFill>
              </a:rPr>
              <a:t>改进性能</a:t>
            </a:r>
            <a:r>
              <a:rPr lang="zh-CN" altLang="en-US" sz="1600" dirty="0">
                <a:solidFill>
                  <a:schemeClr val="bg1"/>
                </a:solidFill>
              </a:rPr>
              <a:t>。在训练出模型之后便可以得到各个特征的重要性。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ACE177-164E-4D4E-8F2E-D0D0DDA7CE47}"/>
              </a:ext>
            </a:extLst>
          </p:cNvPr>
          <p:cNvSpPr txBox="1"/>
          <p:nvPr/>
        </p:nvSpPr>
        <p:spPr>
          <a:xfrm>
            <a:off x="895867" y="1960418"/>
            <a:ext cx="4216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以我们的实测的一次数据为例，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多元线性回归的均方根误差为：      </a:t>
            </a:r>
            <a:r>
              <a:rPr lang="en-US" altLang="zh-CN" sz="1600" dirty="0">
                <a:solidFill>
                  <a:schemeClr val="bg1"/>
                </a:solidFill>
              </a:rPr>
              <a:t>89299.9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岭回归的均方根误差为：                </a:t>
            </a:r>
            <a:r>
              <a:rPr lang="en-US" altLang="zh-CN" sz="1600" dirty="0">
                <a:solidFill>
                  <a:schemeClr val="bg1"/>
                </a:solidFill>
              </a:rPr>
              <a:t>89299.6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决策树回归器的均方根误差为：      </a:t>
            </a:r>
            <a:r>
              <a:rPr lang="en-US" altLang="zh-CN" sz="1600" dirty="0">
                <a:solidFill>
                  <a:schemeClr val="bg1"/>
                </a:solidFill>
              </a:rPr>
              <a:t>37231.0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随机森林回归器的均方根误差为：   </a:t>
            </a:r>
            <a:r>
              <a:rPr lang="en-US" altLang="zh-CN" sz="1600" dirty="0">
                <a:solidFill>
                  <a:schemeClr val="bg1"/>
                </a:solidFill>
              </a:rPr>
              <a:t>34072.2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B79AE-2704-4AB9-BEDF-13A1D8B68EDA}"/>
              </a:ext>
            </a:extLst>
          </p:cNvPr>
          <p:cNvSpPr txBox="1"/>
          <p:nvPr/>
        </p:nvSpPr>
        <p:spPr>
          <a:xfrm>
            <a:off x="895867" y="3883619"/>
            <a:ext cx="6353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可见随机森林的均方根误差非常小，仅有传统回归方法的</a:t>
            </a:r>
            <a:r>
              <a:rPr lang="en-US" altLang="zh-CN" sz="1600" dirty="0">
                <a:solidFill>
                  <a:srgbClr val="FFFF00"/>
                </a:solidFill>
              </a:rPr>
              <a:t>40%</a:t>
            </a:r>
            <a:r>
              <a:rPr lang="zh-CN" altLang="en-US" sz="1600" dirty="0">
                <a:solidFill>
                  <a:schemeClr val="bg1"/>
                </a:solidFill>
              </a:rPr>
              <a:t>不到。</a:t>
            </a:r>
          </a:p>
        </p:txBody>
      </p:sp>
    </p:spTree>
    <p:extLst>
      <p:ext uri="{BB962C8B-B14F-4D97-AF65-F5344CB8AC3E}">
        <p14:creationId xmlns:p14="http://schemas.microsoft.com/office/powerpoint/2010/main" val="1547673039"/>
      </p:ext>
    </p:extLst>
  </p:cSld>
  <p:clrMapOvr>
    <a:masterClrMapping/>
  </p:clrMapOvr>
  <p:transition spd="slow" advClick="0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5D49-B4FF-4832-93C2-C3AE18660B68}"/>
              </a:ext>
            </a:extLst>
          </p:cNvPr>
          <p:cNvSpPr txBox="1"/>
          <p:nvPr/>
        </p:nvSpPr>
        <p:spPr>
          <a:xfrm>
            <a:off x="895867" y="812944"/>
            <a:ext cx="747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我们调整</a:t>
            </a:r>
            <a:r>
              <a:rPr lang="zh-CN" altLang="zh-CN" sz="1800" dirty="0">
                <a:solidFill>
                  <a:schemeClr val="bg1"/>
                </a:solidFill>
              </a:rPr>
              <a:t>随机森林算法并行计算的决策树个数</a:t>
            </a:r>
            <a:r>
              <a:rPr lang="zh-CN" altLang="en-US" sz="1800" dirty="0">
                <a:solidFill>
                  <a:schemeClr val="bg1"/>
                </a:solidFill>
              </a:rPr>
              <a:t>，取均方根误差最小点的结果，得到影响汽车销量的特征的重要性排序：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F8BFCE1-9BC7-47DF-809A-53C680182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93908"/>
              </p:ext>
            </p:extLst>
          </p:nvPr>
        </p:nvGraphicFramePr>
        <p:xfrm>
          <a:off x="895867" y="1567369"/>
          <a:ext cx="3280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85">
                  <a:extLst>
                    <a:ext uri="{9D8B030D-6E8A-4147-A177-3AD203B41FA5}">
                      <a16:colId xmlns:a16="http://schemas.microsoft.com/office/drawing/2014/main" val="3546893818"/>
                    </a:ext>
                  </a:extLst>
                </a:gridCol>
                <a:gridCol w="1640285">
                  <a:extLst>
                    <a:ext uri="{9D8B030D-6E8A-4147-A177-3AD203B41FA5}">
                      <a16:colId xmlns:a16="http://schemas.microsoft.com/office/drawing/2014/main" val="232502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89.53%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3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外观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9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2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动力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油耗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舒适度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4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5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性价比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852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22E4C27-6C57-4AC2-9CAB-AF0CBB1D7407}"/>
              </a:ext>
            </a:extLst>
          </p:cNvPr>
          <p:cNvSpPr txBox="1"/>
          <p:nvPr/>
        </p:nvSpPr>
        <p:spPr>
          <a:xfrm>
            <a:off x="4967565" y="1819922"/>
            <a:ext cx="300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可见价格是影响汽车销量的首要因素，且占比具有不可撼动的地位。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260E02-1B36-47D0-956C-468359B9863A}"/>
              </a:ext>
            </a:extLst>
          </p:cNvPr>
          <p:cNvSpPr txBox="1"/>
          <p:nvPr/>
        </p:nvSpPr>
        <p:spPr>
          <a:xfrm>
            <a:off x="4907457" y="320267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因其占比过高，我们忽略价格因素，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得到了影响汽车销量的因素排行。</a:t>
            </a:r>
          </a:p>
        </p:txBody>
      </p:sp>
    </p:spTree>
    <p:extLst>
      <p:ext uri="{BB962C8B-B14F-4D97-AF65-F5344CB8AC3E}">
        <p14:creationId xmlns:p14="http://schemas.microsoft.com/office/powerpoint/2010/main" val="2480018266"/>
      </p:ext>
    </p:extLst>
  </p:cSld>
  <p:clrMapOvr>
    <a:masterClrMapping/>
  </p:clrMapOvr>
  <p:transition spd="slow" advClick="0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892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299" y="1956954"/>
            <a:ext cx="2702501" cy="939663"/>
            <a:chOff x="2866757" y="2019402"/>
            <a:chExt cx="3651945" cy="939481"/>
          </a:xfrm>
        </p:grpSpPr>
        <p:sp>
          <p:nvSpPr>
            <p:cNvPr id="38919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365194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</a:p>
          </p:txBody>
        </p:sp>
        <p:sp>
          <p:nvSpPr>
            <p:cNvPr id="38920" name="文本框 14"/>
            <p:cNvSpPr txBox="1">
              <a:spLocks noChangeArrowheads="1"/>
            </p:cNvSpPr>
            <p:nvPr/>
          </p:nvSpPr>
          <p:spPr bwMode="auto">
            <a:xfrm>
              <a:off x="3229670" y="2019402"/>
              <a:ext cx="161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760086" y="1882342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初步结论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5D49-B4FF-4832-93C2-C3AE18660B68}"/>
              </a:ext>
            </a:extLst>
          </p:cNvPr>
          <p:cNvSpPr txBox="1"/>
          <p:nvPr/>
        </p:nvSpPr>
        <p:spPr>
          <a:xfrm>
            <a:off x="1282434" y="1280434"/>
            <a:ext cx="65791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基于随机森林的结果，我们建议车企在不改变价格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不影响每辆车利润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的前提下：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首先注重</a:t>
            </a:r>
            <a:r>
              <a:rPr lang="zh-CN" altLang="en-US" sz="1600" dirty="0">
                <a:solidFill>
                  <a:srgbClr val="FFFF00"/>
                </a:solidFill>
              </a:rPr>
              <a:t>外观</a:t>
            </a:r>
            <a:r>
              <a:rPr lang="zh-CN" altLang="en-US" sz="1600" dirty="0">
                <a:solidFill>
                  <a:schemeClr val="bg1"/>
                </a:solidFill>
              </a:rPr>
              <a:t>，这是普通消费者最关心的部分。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其次注重 </a:t>
            </a:r>
            <a:r>
              <a:rPr lang="zh-CN" altLang="en-US" sz="1600" dirty="0">
                <a:solidFill>
                  <a:srgbClr val="FFFF00"/>
                </a:solidFill>
              </a:rPr>
              <a:t>操纵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/ </a:t>
            </a:r>
            <a:r>
              <a:rPr lang="zh-CN" altLang="en-US" sz="1600" dirty="0">
                <a:solidFill>
                  <a:srgbClr val="FFFF00"/>
                </a:solidFill>
              </a:rPr>
              <a:t>空间</a:t>
            </a:r>
            <a:r>
              <a:rPr lang="zh-CN" altLang="en-US" sz="1600" dirty="0">
                <a:solidFill>
                  <a:schemeClr val="bg1"/>
                </a:solidFill>
              </a:rPr>
              <a:t>，优化驾驶者</a:t>
            </a:r>
            <a:r>
              <a:rPr lang="en-US" altLang="zh-CN" sz="1600" dirty="0">
                <a:solidFill>
                  <a:schemeClr val="bg1"/>
                </a:solidFill>
              </a:rPr>
              <a:t> / </a:t>
            </a:r>
            <a:r>
              <a:rPr lang="zh-CN" altLang="en-US" sz="1600" dirty="0">
                <a:solidFill>
                  <a:schemeClr val="bg1"/>
                </a:solidFill>
              </a:rPr>
              <a:t>乘客的最核心的感受点，是第二重要的。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为了控制成本，可以适当牺牲 </a:t>
            </a:r>
            <a:r>
              <a:rPr lang="zh-CN" altLang="en-US" sz="1600" dirty="0">
                <a:solidFill>
                  <a:srgbClr val="FFFF00"/>
                </a:solidFill>
              </a:rPr>
              <a:t>动力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/ </a:t>
            </a:r>
            <a:r>
              <a:rPr lang="zh-CN" altLang="en-US" sz="1600" dirty="0">
                <a:solidFill>
                  <a:srgbClr val="FFFF00"/>
                </a:solidFill>
              </a:rPr>
              <a:t>油耗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/ </a:t>
            </a:r>
            <a:r>
              <a:rPr lang="zh-CN" altLang="en-US" sz="1600" dirty="0">
                <a:solidFill>
                  <a:srgbClr val="FFFF00"/>
                </a:solidFill>
              </a:rPr>
              <a:t>舒适度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/ </a:t>
            </a:r>
            <a:r>
              <a:rPr lang="zh-CN" altLang="en-US" sz="1600" dirty="0">
                <a:solidFill>
                  <a:srgbClr val="FFFF00"/>
                </a:solidFill>
              </a:rPr>
              <a:t>内饰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96232"/>
      </p:ext>
    </p:extLst>
  </p:cSld>
  <p:clrMapOvr>
    <a:masterClrMapping/>
  </p:clrMapOvr>
  <p:transition spd="slow" advClick="0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行业观察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5D49-B4FF-4832-93C2-C3AE18660B68}"/>
              </a:ext>
            </a:extLst>
          </p:cNvPr>
          <p:cNvSpPr txBox="1"/>
          <p:nvPr/>
        </p:nvSpPr>
        <p:spPr>
          <a:xfrm>
            <a:off x="1614957" y="561312"/>
            <a:ext cx="675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汽车行业角度：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目前家用车销售市场基本上是</a:t>
            </a:r>
            <a:r>
              <a:rPr lang="zh-CN" altLang="en-US" sz="1600" dirty="0">
                <a:solidFill>
                  <a:srgbClr val="FFFF00"/>
                </a:solidFill>
              </a:rPr>
              <a:t>轿车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rgbClr val="FFFF00"/>
                </a:solidFill>
              </a:rPr>
              <a:t>SUV</a:t>
            </a:r>
            <a:r>
              <a:rPr lang="zh-CN" altLang="en-US" sz="1600" dirty="0">
                <a:solidFill>
                  <a:schemeClr val="bg1"/>
                </a:solidFill>
              </a:rPr>
              <a:t>平分天下。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因为春节的原因，</a:t>
            </a:r>
            <a:r>
              <a:rPr lang="en-US" altLang="zh-CN" sz="1600" dirty="0">
                <a:solidFill>
                  <a:srgbClr val="FFFF00"/>
                </a:solidFill>
              </a:rPr>
              <a:t>2</a:t>
            </a:r>
            <a:r>
              <a:rPr lang="zh-CN" altLang="en-US" sz="1600" dirty="0">
                <a:solidFill>
                  <a:srgbClr val="FFFF00"/>
                </a:solidFill>
              </a:rPr>
              <a:t>月份</a:t>
            </a:r>
            <a:r>
              <a:rPr lang="zh-CN" altLang="en-US" sz="1600" dirty="0">
                <a:solidFill>
                  <a:schemeClr val="bg1"/>
                </a:solidFill>
              </a:rPr>
              <a:t>是市场销售的绝对淡季。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大众在中国的销量远远领先于其他品牌，是第二名本田的两倍有余。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bg1"/>
                </a:solidFill>
              </a:rPr>
              <a:t>10-15</a:t>
            </a:r>
            <a:r>
              <a:rPr lang="zh-CN" altLang="en-US" sz="1600" dirty="0">
                <a:solidFill>
                  <a:schemeClr val="bg1"/>
                </a:solidFill>
              </a:rPr>
              <a:t>万的车销量最高，绝大多数车的价格都落在</a:t>
            </a:r>
            <a:r>
              <a:rPr lang="en-US" altLang="zh-CN" sz="1600" dirty="0">
                <a:solidFill>
                  <a:schemeClr val="bg1"/>
                </a:solidFill>
              </a:rPr>
              <a:t>25</a:t>
            </a:r>
            <a:r>
              <a:rPr lang="zh-CN" altLang="en-US" sz="1600" dirty="0">
                <a:solidFill>
                  <a:schemeClr val="bg1"/>
                </a:solidFill>
              </a:rPr>
              <a:t>万之内。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5FBCD9-650D-4262-AB66-8B1C1137B667}"/>
              </a:ext>
            </a:extLst>
          </p:cNvPr>
          <p:cNvSpPr txBox="1"/>
          <p:nvPr/>
        </p:nvSpPr>
        <p:spPr>
          <a:xfrm>
            <a:off x="1614957" y="3068850"/>
            <a:ext cx="586570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消费者角度：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目前市场的主力购车人群是</a:t>
            </a:r>
            <a:r>
              <a:rPr lang="en-US" altLang="zh-CN" sz="1600" dirty="0">
                <a:solidFill>
                  <a:schemeClr val="bg1"/>
                </a:solidFill>
              </a:rPr>
              <a:t>19-34</a:t>
            </a:r>
            <a:r>
              <a:rPr lang="zh-CN" altLang="en-US" sz="1600" dirty="0">
                <a:solidFill>
                  <a:schemeClr val="bg1"/>
                </a:solidFill>
              </a:rPr>
              <a:t>岁的</a:t>
            </a:r>
            <a:r>
              <a:rPr lang="zh-CN" altLang="en-US" sz="1600" dirty="0">
                <a:solidFill>
                  <a:srgbClr val="FFFF00"/>
                </a:solidFill>
              </a:rPr>
              <a:t>中青年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对于汽车这种大件消费，普通消费者对于</a:t>
            </a:r>
            <a:r>
              <a:rPr lang="zh-CN" altLang="en-US" sz="1600" dirty="0">
                <a:solidFill>
                  <a:srgbClr val="FFFF00"/>
                </a:solidFill>
              </a:rPr>
              <a:t>性价比</a:t>
            </a:r>
            <a:r>
              <a:rPr lang="zh-CN" altLang="en-US" sz="1600" dirty="0">
                <a:solidFill>
                  <a:schemeClr val="bg1"/>
                </a:solidFill>
              </a:rPr>
              <a:t>并不敏感。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男性比女性对</a:t>
            </a:r>
            <a:r>
              <a:rPr lang="zh-CN" altLang="en-US" sz="1600" dirty="0">
                <a:solidFill>
                  <a:srgbClr val="FFFF00"/>
                </a:solidFill>
              </a:rPr>
              <a:t>新能源</a:t>
            </a:r>
            <a:r>
              <a:rPr lang="zh-CN" altLang="en-US" sz="1600" dirty="0">
                <a:solidFill>
                  <a:schemeClr val="bg1"/>
                </a:solidFill>
              </a:rPr>
              <a:t>汽车的接受程度高。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3322"/>
      </p:ext>
    </p:extLst>
  </p:cSld>
  <p:clrMapOvr>
    <a:masterClrMapping/>
  </p:clrMapOvr>
  <p:transition spd="slow" advClick="0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93181" y="1772297"/>
            <a:ext cx="3957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2358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40957" y="20608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66294" y="1987788"/>
            <a:ext cx="466725" cy="523875"/>
            <a:chOff x="3516783" y="2047768"/>
            <a:chExt cx="466304" cy="523220"/>
          </a:xfrm>
        </p:grpSpPr>
        <p:sp>
          <p:nvSpPr>
            <p:cNvPr id="2357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6528088" y="283948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6024851" y="2750582"/>
            <a:ext cx="496887" cy="523875"/>
            <a:chOff x="6073087" y="2057986"/>
            <a:chExt cx="497639" cy="523220"/>
          </a:xfrm>
        </p:grpSpPr>
        <p:sp>
          <p:nvSpPr>
            <p:cNvPr id="23576" name="文本框 20"/>
            <p:cNvSpPr txBox="1">
              <a:spLocks noChangeArrowheads="1"/>
            </p:cNvSpPr>
            <p:nvPr/>
          </p:nvSpPr>
          <p:spPr bwMode="auto">
            <a:xfrm>
              <a:off x="6073087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070939" y="283948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596276" y="2766457"/>
            <a:ext cx="466725" cy="523875"/>
            <a:chOff x="3516783" y="2627150"/>
            <a:chExt cx="466304" cy="523220"/>
          </a:xfrm>
        </p:grpSpPr>
        <p:sp>
          <p:nvSpPr>
            <p:cNvPr id="2357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6499514" y="203438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6024851" y="1961357"/>
            <a:ext cx="466725" cy="523875"/>
            <a:chOff x="3516783" y="3200893"/>
            <a:chExt cx="466304" cy="523220"/>
          </a:xfrm>
        </p:grpSpPr>
        <p:sp>
          <p:nvSpPr>
            <p:cNvPr id="2357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2 0.04135 L -1.38889E-6 4.32099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0 1.11111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2 0.04105 L 5E-6 2.59259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5E-6 -2.46914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458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625725" y="2032000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018397" y="2032000"/>
            <a:ext cx="2742334" cy="1777070"/>
            <a:chOff x="4447677" y="2019402"/>
            <a:chExt cx="1461654" cy="1777460"/>
          </a:xfrm>
        </p:grpSpPr>
        <p:sp>
          <p:nvSpPr>
            <p:cNvPr id="24581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1570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项目概述</a:t>
              </a:r>
            </a:p>
          </p:txBody>
        </p:sp>
        <p:sp>
          <p:nvSpPr>
            <p:cNvPr id="24582" name="文本框 38"/>
            <p:cNvSpPr txBox="1">
              <a:spLocks noChangeArrowheads="1"/>
            </p:cNvSpPr>
            <p:nvPr/>
          </p:nvSpPr>
          <p:spPr bwMode="auto">
            <a:xfrm>
              <a:off x="4535462" y="2019402"/>
              <a:ext cx="1286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24" name="组合 46"/>
            <p:cNvGrpSpPr>
              <a:grpSpLocks/>
            </p:cNvGrpSpPr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865188" y="1114426"/>
            <a:ext cx="7494587" cy="1271685"/>
            <a:chOff x="2954339" y="1349947"/>
            <a:chExt cx="7162269" cy="1196774"/>
          </a:xfrm>
        </p:grpSpPr>
        <p:sp>
          <p:nvSpPr>
            <p:cNvPr id="25615" name="矩形 54"/>
            <p:cNvSpPr>
              <a:spLocks noChangeArrowheads="1"/>
            </p:cNvSpPr>
            <p:nvPr/>
          </p:nvSpPr>
          <p:spPr bwMode="auto">
            <a:xfrm>
              <a:off x="2954339" y="1694799"/>
              <a:ext cx="7162269" cy="85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一直以来，汽车逐渐成为了国民日常生活的必备品。而随着越来越庞大的销售数据，传统方式的统计无疑是不可行的。为方便分析不同车型，车系的受欢迎程度，以及理解普通消费者的购车观念，同时给</a:t>
              </a:r>
              <a:r>
                <a:rPr lang="zh-CN" altLang="en-US" sz="1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汽车厂商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提供生产相关意见，给</a:t>
              </a:r>
              <a:r>
                <a:rPr lang="zh-CN" altLang="en-US" sz="1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提供购车意见指导。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6" name="矩形 55"/>
            <p:cNvSpPr>
              <a:spLocks noChangeArrowheads="1"/>
            </p:cNvSpPr>
            <p:nvPr/>
          </p:nvSpPr>
          <p:spPr bwMode="auto">
            <a:xfrm>
              <a:off x="2963100" y="1349947"/>
              <a:ext cx="1058866" cy="347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3833813" y="3189288"/>
            <a:ext cx="979487" cy="993775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4" name="矩形 58"/>
            <p:cNvSpPr>
              <a:spLocks noChangeArrowheads="1"/>
            </p:cNvSpPr>
            <p:nvPr/>
          </p:nvSpPr>
          <p:spPr bwMode="auto">
            <a:xfrm>
              <a:off x="3469765" y="3187079"/>
              <a:ext cx="599320" cy="30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汽车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5516563" y="3176590"/>
            <a:ext cx="2215540" cy="822673"/>
            <a:chOff x="789157" y="3505487"/>
            <a:chExt cx="2117361" cy="773977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176545" cy="2823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2" name="矩形 61"/>
            <p:cNvSpPr>
              <a:spLocks noChangeArrowheads="1"/>
            </p:cNvSpPr>
            <p:nvPr/>
          </p:nvSpPr>
          <p:spPr bwMode="auto">
            <a:xfrm>
              <a:off x="943906" y="3685869"/>
              <a:ext cx="1962612" cy="59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不同类别的人的购车偏好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933777" y="3186110"/>
            <a:ext cx="2054225" cy="800944"/>
            <a:chOff x="756690" y="3514973"/>
            <a:chExt cx="1962612" cy="753186"/>
          </a:xfrm>
        </p:grpSpPr>
        <p:sp>
          <p:nvSpPr>
            <p:cNvPr id="64" name="TextBox 26"/>
            <p:cNvSpPr txBox="1"/>
            <p:nvPr/>
          </p:nvSpPr>
          <p:spPr>
            <a:xfrm>
              <a:off x="864064" y="3514973"/>
              <a:ext cx="176492" cy="282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0" name="矩形 64"/>
            <p:cNvSpPr>
              <a:spLocks noChangeArrowheads="1"/>
            </p:cNvSpPr>
            <p:nvPr/>
          </p:nvSpPr>
          <p:spPr bwMode="auto">
            <a:xfrm>
              <a:off x="756690" y="3674838"/>
              <a:ext cx="1962612" cy="593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符合哪些特征的车卖得好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0729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38852" y="1923257"/>
            <a:ext cx="2785630" cy="939801"/>
            <a:chOff x="2866758" y="2019402"/>
            <a:chExt cx="2993514" cy="939619"/>
          </a:xfrm>
        </p:grpSpPr>
        <p:sp>
          <p:nvSpPr>
            <p:cNvPr id="30727" name="文本框 12"/>
            <p:cNvSpPr txBox="1">
              <a:spLocks noChangeArrowheads="1"/>
            </p:cNvSpPr>
            <p:nvPr/>
          </p:nvSpPr>
          <p:spPr bwMode="auto">
            <a:xfrm>
              <a:off x="2866758" y="2251135"/>
              <a:ext cx="29935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技术路线</a:t>
              </a:r>
            </a:p>
          </p:txBody>
        </p:sp>
        <p:sp>
          <p:nvSpPr>
            <p:cNvPr id="30728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608552" y="1923257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7" name="矩形 21"/>
          <p:cNvSpPr>
            <a:spLocks noChangeArrowheads="1"/>
          </p:cNvSpPr>
          <p:nvPr/>
        </p:nvSpPr>
        <p:spPr bwMode="auto">
          <a:xfrm>
            <a:off x="856383" y="1313103"/>
            <a:ext cx="179299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爬虫抓取数据</a:t>
            </a:r>
          </a:p>
        </p:txBody>
      </p:sp>
      <p:sp>
        <p:nvSpPr>
          <p:cNvPr id="31785" name="矩形 24"/>
          <p:cNvSpPr>
            <a:spLocks noChangeArrowheads="1"/>
          </p:cNvSpPr>
          <p:nvPr/>
        </p:nvSpPr>
        <p:spPr bwMode="auto">
          <a:xfrm>
            <a:off x="4939015" y="4020366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015947" y="1507758"/>
            <a:ext cx="5491248" cy="2512608"/>
            <a:chOff x="1202391" y="1716695"/>
            <a:chExt cx="5495904" cy="2514776"/>
          </a:xfrm>
        </p:grpSpPr>
        <p:sp>
          <p:nvSpPr>
            <p:cNvPr id="28" name="任意多边形 27"/>
            <p:cNvSpPr/>
            <p:nvPr/>
          </p:nvSpPr>
          <p:spPr>
            <a:xfrm rot="1536171">
              <a:off x="1720949" y="1819847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02391" y="3931130"/>
              <a:ext cx="2199068" cy="300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分布式存储系统</a:t>
              </a:r>
            </a:p>
          </p:txBody>
        </p:sp>
        <p:sp>
          <p:nvSpPr>
            <p:cNvPr id="60" name="任意多边形 27">
              <a:extLst>
                <a:ext uri="{FF2B5EF4-FFF2-40B4-BE49-F238E27FC236}">
                  <a16:creationId xmlns:a16="http://schemas.microsoft.com/office/drawing/2014/main" id="{34AC4BB8-24A9-4E78-BE28-3B29B92A8D51}"/>
                </a:ext>
              </a:extLst>
            </p:cNvPr>
            <p:cNvSpPr/>
            <p:nvPr/>
          </p:nvSpPr>
          <p:spPr>
            <a:xfrm rot="1536171">
              <a:off x="2302018" y="3115468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27">
              <a:extLst>
                <a:ext uri="{FF2B5EF4-FFF2-40B4-BE49-F238E27FC236}">
                  <a16:creationId xmlns:a16="http://schemas.microsoft.com/office/drawing/2014/main" id="{6AA7727E-03BF-4DCA-B46B-4E7C61CE895C}"/>
                </a:ext>
              </a:extLst>
            </p:cNvPr>
            <p:cNvSpPr/>
            <p:nvPr/>
          </p:nvSpPr>
          <p:spPr>
            <a:xfrm rot="20669685">
              <a:off x="5516932" y="3384413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 27">
              <a:extLst>
                <a:ext uri="{FF2B5EF4-FFF2-40B4-BE49-F238E27FC236}">
                  <a16:creationId xmlns:a16="http://schemas.microsoft.com/office/drawing/2014/main" id="{BD611A13-8B22-470C-82C7-558BAD270C89}"/>
                </a:ext>
              </a:extLst>
            </p:cNvPr>
            <p:cNvSpPr/>
            <p:nvPr/>
          </p:nvSpPr>
          <p:spPr>
            <a:xfrm rot="20669685">
              <a:off x="6652537" y="1716695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椭圆 30"/>
          <p:cNvSpPr/>
          <p:nvPr/>
        </p:nvSpPr>
        <p:spPr bwMode="auto">
          <a:xfrm>
            <a:off x="1311275" y="2268538"/>
            <a:ext cx="163513" cy="16192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219325" y="2854325"/>
            <a:ext cx="161925" cy="16192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012507" y="1001738"/>
            <a:ext cx="1514325" cy="1763840"/>
            <a:chOff x="3598523" y="1261996"/>
            <a:chExt cx="1512075" cy="1764173"/>
          </a:xfrm>
        </p:grpSpPr>
        <p:sp>
          <p:nvSpPr>
            <p:cNvPr id="40" name="椭圆 39"/>
            <p:cNvSpPr/>
            <p:nvPr/>
          </p:nvSpPr>
          <p:spPr>
            <a:xfrm>
              <a:off x="4140160" y="2864213"/>
              <a:ext cx="163269" cy="1619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598523" y="1261996"/>
              <a:ext cx="1512075" cy="300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分布式计算</a:t>
              </a:r>
            </a:p>
          </p:txBody>
        </p:sp>
      </p:grpSp>
      <p:sp>
        <p:nvSpPr>
          <p:cNvPr id="31772" name="椭圆 42"/>
          <p:cNvSpPr>
            <a:spLocks noChangeArrowheads="1"/>
          </p:cNvSpPr>
          <p:nvPr/>
        </p:nvSpPr>
        <p:spPr bwMode="auto">
          <a:xfrm>
            <a:off x="5135812" y="3135313"/>
            <a:ext cx="162613" cy="163141"/>
          </a:xfrm>
          <a:prstGeom prst="ellipse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44" tIns="34272" rIns="68544" bIns="34272"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494463" y="2228850"/>
            <a:ext cx="161925" cy="163513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7439025" y="1939925"/>
            <a:ext cx="161925" cy="163513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7439025" y="2092324"/>
            <a:ext cx="877163" cy="1476419"/>
            <a:chOff x="7627756" y="2092528"/>
            <a:chExt cx="876769" cy="1475974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627756" y="3268511"/>
              <a:ext cx="876769" cy="299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前端呈现</a:t>
              </a:r>
            </a:p>
          </p:txBody>
        </p:sp>
      </p:grpSp>
      <p:pic>
        <p:nvPicPr>
          <p:cNvPr id="317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46" name="任意多边形 27">
            <a:extLst>
              <a:ext uri="{FF2B5EF4-FFF2-40B4-BE49-F238E27FC236}">
                <a16:creationId xmlns:a16="http://schemas.microsoft.com/office/drawing/2014/main" id="{7A64A331-C345-4E76-9513-EC0BEC2E649E}"/>
              </a:ext>
            </a:extLst>
          </p:cNvPr>
          <p:cNvSpPr/>
          <p:nvPr/>
        </p:nvSpPr>
        <p:spPr bwMode="auto">
          <a:xfrm rot="372052">
            <a:off x="3704016" y="1320815"/>
            <a:ext cx="46037" cy="1373188"/>
          </a:xfrm>
          <a:custGeom>
            <a:avLst/>
            <a:gdLst>
              <a:gd name="connsiteX0" fmla="*/ 0 w 0"/>
              <a:gd name="connsiteY0" fmla="*/ 0 h 1193800"/>
              <a:gd name="connsiteX1" fmla="*/ 0 w 0"/>
              <a:gd name="connsiteY1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93800">
                <a:moveTo>
                  <a:pt x="0" y="0"/>
                </a:moveTo>
                <a:lnTo>
                  <a:pt x="0" y="1193800"/>
                </a:lnTo>
              </a:path>
            </a:pathLst>
          </a:custGeom>
          <a:noFill/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24">
            <a:extLst>
              <a:ext uri="{FF2B5EF4-FFF2-40B4-BE49-F238E27FC236}">
                <a16:creationId xmlns:a16="http://schemas.microsoft.com/office/drawing/2014/main" id="{EF606131-4021-409D-A0F5-00A5BEA88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960" y="1178473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</a:p>
        </p:txBody>
      </p:sp>
    </p:spTree>
  </p:cSld>
  <p:clrMapOvr>
    <a:masterClrMapping/>
  </p:clrMapOvr>
  <p:transition spd="slow" advClick="0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/>
          <p:cNvSpPr txBox="1"/>
          <p:nvPr/>
        </p:nvSpPr>
        <p:spPr>
          <a:xfrm>
            <a:off x="676275" y="3041477"/>
            <a:ext cx="1893888" cy="7909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使用灵活轻快的 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BeautifulSoup4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进行网站数据爬取工作</a:t>
            </a:r>
          </a:p>
        </p:txBody>
      </p:sp>
      <p:sp>
        <p:nvSpPr>
          <p:cNvPr id="3" name="TextBox 30"/>
          <p:cNvSpPr txBox="1"/>
          <p:nvPr/>
        </p:nvSpPr>
        <p:spPr>
          <a:xfrm>
            <a:off x="2629389" y="3041477"/>
            <a:ext cx="1893887" cy="12756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进行分布式存储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库进行数据清洗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进行分布式计算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5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机器学习库进行特征提取</a:t>
            </a:r>
          </a:p>
        </p:txBody>
      </p:sp>
      <p:sp>
        <p:nvSpPr>
          <p:cNvPr id="4" name="TextBox 31"/>
          <p:cNvSpPr txBox="1"/>
          <p:nvPr/>
        </p:nvSpPr>
        <p:spPr>
          <a:xfrm>
            <a:off x="4523276" y="3056486"/>
            <a:ext cx="1893888" cy="10332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使用部署在阿里云的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作为云数据库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05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作为后端框架读取数据库</a:t>
            </a:r>
          </a:p>
        </p:txBody>
      </p:sp>
      <p:sp>
        <p:nvSpPr>
          <p:cNvPr id="5" name="TextBox 32"/>
          <p:cNvSpPr txBox="1"/>
          <p:nvPr/>
        </p:nvSpPr>
        <p:spPr>
          <a:xfrm>
            <a:off x="6551611" y="3056486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大量使用</a:t>
            </a:r>
            <a:r>
              <a:rPr lang="en-US" altLang="zh-CN" sz="105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绘图库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50887" y="692150"/>
            <a:ext cx="7642225" cy="2165350"/>
            <a:chOff x="751008" y="967406"/>
            <a:chExt cx="7641986" cy="2164103"/>
          </a:xfrm>
        </p:grpSpPr>
        <p:grpSp>
          <p:nvGrpSpPr>
            <p:cNvPr id="32778" name="组合 7"/>
            <p:cNvGrpSpPr>
              <a:grpSpLocks/>
            </p:cNvGrpSpPr>
            <p:nvPr/>
          </p:nvGrpSpPr>
          <p:grpSpPr bwMode="auto">
            <a:xfrm>
              <a:off x="1690779" y="967406"/>
              <a:ext cx="5665610" cy="1623077"/>
              <a:chOff x="1690779" y="967406"/>
              <a:chExt cx="5665610" cy="162307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885863" y="1087987"/>
                <a:ext cx="1354816" cy="3383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大数据平台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0" name="TextBox 36"/>
            <p:cNvSpPr txBox="1">
              <a:spLocks noChangeArrowheads="1"/>
            </p:cNvSpPr>
            <p:nvPr/>
          </p:nvSpPr>
          <p:spPr bwMode="auto">
            <a:xfrm>
              <a:off x="1138294" y="2722497"/>
              <a:ext cx="1013835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2" name="TextBox 37"/>
            <p:cNvSpPr txBox="1">
              <a:spLocks noChangeArrowheads="1"/>
            </p:cNvSpPr>
            <p:nvPr/>
          </p:nvSpPr>
          <p:spPr bwMode="auto">
            <a:xfrm>
              <a:off x="2934223" y="2722497"/>
              <a:ext cx="1284286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数据存储与处理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4" name="TextBox 38"/>
            <p:cNvSpPr txBox="1">
              <a:spLocks noChangeArrowheads="1"/>
            </p:cNvSpPr>
            <p:nvPr/>
          </p:nvSpPr>
          <p:spPr bwMode="auto">
            <a:xfrm>
              <a:off x="5137484" y="2722497"/>
              <a:ext cx="800194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后端功能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6" name="TextBox 39"/>
            <p:cNvSpPr txBox="1">
              <a:spLocks noChangeArrowheads="1"/>
            </p:cNvSpPr>
            <p:nvPr/>
          </p:nvSpPr>
          <p:spPr bwMode="auto">
            <a:xfrm>
              <a:off x="7098699" y="2722497"/>
              <a:ext cx="800194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前端呈现</a:t>
              </a:r>
            </a:p>
          </p:txBody>
        </p:sp>
      </p:grpSp>
      <p:pic>
        <p:nvPicPr>
          <p:cNvPr id="32776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482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698298" y="1950027"/>
            <a:ext cx="2744065" cy="939663"/>
            <a:chOff x="2866757" y="2019402"/>
            <a:chExt cx="3708111" cy="939481"/>
          </a:xfrm>
        </p:grpSpPr>
        <p:sp>
          <p:nvSpPr>
            <p:cNvPr id="3482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3708111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</a:p>
          </p:txBody>
        </p:sp>
        <p:sp>
          <p:nvSpPr>
            <p:cNvPr id="3482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6595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760085" y="1875415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482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3" name="文本框 19"/>
          <p:cNvSpPr txBox="1">
            <a:spLocks noChangeArrowheads="1"/>
          </p:cNvSpPr>
          <p:nvPr/>
        </p:nvSpPr>
        <p:spPr bwMode="auto">
          <a:xfrm>
            <a:off x="2066203" y="1574894"/>
            <a:ext cx="5011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E5CB1D-D46A-4EBB-BD90-F8BD7CBF39AD}"/>
              </a:ext>
            </a:extLst>
          </p:cNvPr>
          <p:cNvSpPr txBox="1"/>
          <p:nvPr/>
        </p:nvSpPr>
        <p:spPr>
          <a:xfrm>
            <a:off x="1893236" y="2860721"/>
            <a:ext cx="518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性价比、外观、空间、动力、油耗、内饰、价格，到底是哪些元素影响了汽车的销量？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761</Words>
  <Application>Microsoft Office PowerPoint</Application>
  <PresentationFormat>全屏显示(16:9)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方正正黑简体</vt:lpstr>
      <vt:lpstr>方正正纤黑简体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cx z</cp:lastModifiedBy>
  <cp:revision>96</cp:revision>
  <dcterms:created xsi:type="dcterms:W3CDTF">2015-03-31T05:49:04Z</dcterms:created>
  <dcterms:modified xsi:type="dcterms:W3CDTF">2020-01-14T08:11:39Z</dcterms:modified>
</cp:coreProperties>
</file>