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68D68-84E7-4275-B03D-4F54B7460F2C}" v="310" dt="2021-11-17T15:31:58.778"/>
    <p1510:client id="{7E2BB702-7399-44CE-A212-D6D3DB9FB48D}" v="42" dt="2021-11-17T14:25:23.737"/>
    <p1510:client id="{F564F614-3793-49AD-95CE-3E436CFE2729}" v="27" dt="2021-11-17T15:46:55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ерезовская Арина" userId="33b74c46d3903b76" providerId="Windows Live" clId="Web-{F564F614-3793-49AD-95CE-3E436CFE2729}"/>
    <pc:docChg chg="modSld">
      <pc:chgData name="Березовская Арина" userId="33b74c46d3903b76" providerId="Windows Live" clId="Web-{F564F614-3793-49AD-95CE-3E436CFE2729}" dt="2021-11-17T15:46:55.440" v="24" actId="1076"/>
      <pc:docMkLst>
        <pc:docMk/>
      </pc:docMkLst>
      <pc:sldChg chg="modSp">
        <pc:chgData name="Березовская Арина" userId="33b74c46d3903b76" providerId="Windows Live" clId="Web-{F564F614-3793-49AD-95CE-3E436CFE2729}" dt="2021-11-17T15:46:55.440" v="24" actId="1076"/>
        <pc:sldMkLst>
          <pc:docMk/>
          <pc:sldMk cId="4229196580" sldId="260"/>
        </pc:sldMkLst>
        <pc:picChg chg="mod modCrop">
          <ac:chgData name="Березовская Арина" userId="33b74c46d3903b76" providerId="Windows Live" clId="Web-{F564F614-3793-49AD-95CE-3E436CFE2729}" dt="2021-11-17T15:46:36.111" v="21"/>
          <ac:picMkLst>
            <pc:docMk/>
            <pc:sldMk cId="4229196580" sldId="260"/>
            <ac:picMk id="4" creationId="{716A35AA-0F36-4629-B1B7-05F98ED682A9}"/>
          </ac:picMkLst>
        </pc:picChg>
        <pc:picChg chg="mod modCrop">
          <ac:chgData name="Березовская Арина" userId="33b74c46d3903b76" providerId="Windows Live" clId="Web-{F564F614-3793-49AD-95CE-3E436CFE2729}" dt="2021-11-17T15:46:55.440" v="24" actId="1076"/>
          <ac:picMkLst>
            <pc:docMk/>
            <pc:sldMk cId="4229196580" sldId="260"/>
            <ac:picMk id="5" creationId="{A74722F8-C662-4035-BC8E-C04A569A8EBA}"/>
          </ac:picMkLst>
        </pc:picChg>
      </pc:sldChg>
      <pc:sldChg chg="modSp">
        <pc:chgData name="Березовская Арина" userId="33b74c46d3903b76" providerId="Windows Live" clId="Web-{F564F614-3793-49AD-95CE-3E436CFE2729}" dt="2021-11-17T15:46:17.485" v="18" actId="20577"/>
        <pc:sldMkLst>
          <pc:docMk/>
          <pc:sldMk cId="1121300815" sldId="264"/>
        </pc:sldMkLst>
        <pc:spChg chg="mod">
          <ac:chgData name="Березовская Арина" userId="33b74c46d3903b76" providerId="Windows Live" clId="Web-{F564F614-3793-49AD-95CE-3E436CFE2729}" dt="2021-11-17T15:45:49.281" v="8" actId="20577"/>
          <ac:spMkLst>
            <pc:docMk/>
            <pc:sldMk cId="1121300815" sldId="264"/>
            <ac:spMk id="2" creationId="{C3E83E8A-913C-4737-A5D7-FCAF9C8A5201}"/>
          </ac:spMkLst>
        </pc:spChg>
        <pc:spChg chg="mod">
          <ac:chgData name="Березовская Арина" userId="33b74c46d3903b76" providerId="Windows Live" clId="Web-{F564F614-3793-49AD-95CE-3E436CFE2729}" dt="2021-11-17T15:46:17.485" v="18" actId="20577"/>
          <ac:spMkLst>
            <pc:docMk/>
            <pc:sldMk cId="1121300815" sldId="264"/>
            <ac:spMk id="3" creationId="{1AE5A348-273F-4F9B-A5E6-366DCF6A2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17.11.2021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46E8F-6D1A-47CC-81B7-9DE4D1437403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Надпись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04E42-E1F0-4ABF-81FA-2D08735A420F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Прямоугольник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D71F4-E56B-4453-B3AB-8AE592891B35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4D0FE-6D2B-4DC7-A0CC-9FF891E05D71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Надпись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Прямоугольник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Надпись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9CCD6-64D2-4FA5-A656-55DE639CAC33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Прямоугольник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448B8-6692-4D07-9098-C78C63BDA98A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адпись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Прямоугольник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Надпись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B3DD9-E7B3-4B36-BCEC-E09C93F51B5D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Прямоугольник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02BC5-7232-4797-AA90-9C1B039E22D2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Надпись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760E4-D975-4F4B-9E1C-02D323BD6A43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Прямоугольник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Надпись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5569E-0E40-40F8-9D8A-6E3A4007C12D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523CC-99C0-480A-99CC-C598CC6AAE13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Шестой уровень</a:t>
            </a:r>
          </a:p>
          <a:p>
            <a:pPr lvl="6" rtl="0"/>
            <a:r>
              <a:rPr lang="ru-RU" noProof="0"/>
              <a:t>Седьмой уровень</a:t>
            </a:r>
          </a:p>
          <a:p>
            <a:pPr lvl="7" rtl="0"/>
            <a:r>
              <a:rPr lang="ru-RU" noProof="0"/>
              <a:t>Восьмой уровень</a:t>
            </a:r>
          </a:p>
          <a:p>
            <a:pPr lvl="8" rtl="0"/>
            <a:r>
              <a:rPr lang="ru-RU" noProof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B4856709-537A-49EA-8F81-2847F8567E45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7" name="Прямоугольник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4" y="3432772"/>
            <a:ext cx="5518066" cy="736566"/>
          </a:xfrm>
        </p:spPr>
        <p:txBody>
          <a:bodyPr rtlCol="0">
            <a:normAutofit fontScale="90000"/>
          </a:bodyPr>
          <a:lstStyle/>
          <a:p>
            <a:r>
              <a:rPr lang="ru-RU" b="1">
                <a:ea typeface="+mj-lt"/>
                <a:cs typeface="+mj-lt"/>
              </a:rPr>
              <a:t>CUDA</a:t>
            </a:r>
            <a:r>
              <a:rPr lang="ru-RU" dirty="0">
                <a:ea typeface="+mj-lt"/>
                <a:cs typeface="+mj-lt"/>
              </a:rPr>
              <a:t> </a:t>
            </a: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4E23F-E3A2-4E57-9BD1-73E3B604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Определение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B96DE-99A2-4248-8C72-B72B9C8D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87881" cy="2499806"/>
          </a:xfrm>
        </p:spPr>
        <p:txBody>
          <a:bodyPr>
            <a:normAutofit lnSpcReduction="10000"/>
          </a:bodyPr>
          <a:lstStyle/>
          <a:p>
            <a:pPr marL="344170" indent="-344170"/>
            <a:br>
              <a:rPr lang="en-US" dirty="0"/>
            </a:br>
            <a:endParaRPr lang="ru-RU"/>
          </a:p>
          <a:p>
            <a:pPr marL="344170" indent="-344170"/>
            <a:r>
              <a:rPr lang="ru-RU" dirty="0">
                <a:ea typeface="+mn-lt"/>
                <a:cs typeface="+mn-lt"/>
              </a:rPr>
              <a:t>CUDA (</a:t>
            </a:r>
            <a:r>
              <a:rPr lang="ru-RU" dirty="0" err="1">
                <a:ea typeface="+mn-lt"/>
                <a:cs typeface="+mn-lt"/>
              </a:rPr>
              <a:t>Compute</a:t>
            </a:r>
            <a:r>
              <a:rPr lang="ru-RU" dirty="0">
                <a:ea typeface="+mn-lt"/>
                <a:cs typeface="+mn-lt"/>
              </a:rPr>
              <a:t> Unified Device Architecture) -- это технология от компании NVidia, предназначенная для разработки приложений для массивно-параллельных вычислительных устройств (в первую очередь для GPU начиная с серии G80).</a:t>
            </a:r>
            <a:endParaRPr lang="ru-RU" dirty="0"/>
          </a:p>
          <a:p>
            <a:pPr marL="344170" indent="-344170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94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4FBBF-F90C-45A9-9EC7-0DBB35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Рассмотрим вычислительную модель GPU более подробно.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EE35D-0E10-4077-8E92-5F1D1189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br>
              <a:rPr lang="en-US" dirty="0"/>
            </a:br>
            <a:r>
              <a:rPr lang="en-US" dirty="0">
                <a:ea typeface="+mn-lt"/>
                <a:cs typeface="+mn-lt"/>
              </a:rPr>
              <a:t>GPU —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графический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процессор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англ</a:t>
            </a:r>
            <a:r>
              <a:rPr lang="en-US" dirty="0">
                <a:ea typeface="+mn-lt"/>
                <a:cs typeface="+mn-lt"/>
              </a:rPr>
              <a:t>. graphics processing unit).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ru-RU" dirty="0">
                <a:ea typeface="+mn-lt"/>
                <a:cs typeface="+mn-lt"/>
              </a:rPr>
              <a:t>является сопроцессором к CPU (называемому </a:t>
            </a:r>
            <a:r>
              <a:rPr lang="ru-RU" dirty="0" err="1">
                <a:ea typeface="+mn-lt"/>
                <a:cs typeface="+mn-lt"/>
              </a:rPr>
              <a:t>host</a:t>
            </a:r>
            <a:r>
              <a:rPr lang="ru-RU" dirty="0">
                <a:ea typeface="+mn-lt"/>
                <a:cs typeface="+mn-lt"/>
              </a:rPr>
              <a:t>)</a:t>
            </a:r>
            <a:br>
              <a:rPr lang="ru-RU" dirty="0">
                <a:ea typeface="+mn-lt"/>
                <a:cs typeface="+mn-lt"/>
              </a:rPr>
            </a:br>
            <a:endParaRPr lang="ru-RU" dirty="0">
              <a:ea typeface="+mn-lt"/>
              <a:cs typeface="+mn-lt"/>
            </a:endParaRPr>
          </a:p>
          <a:p>
            <a:pPr marL="344170" indent="-344170"/>
            <a:r>
              <a:rPr lang="ru-RU" dirty="0">
                <a:ea typeface="+mn-lt"/>
                <a:cs typeface="+mn-lt"/>
              </a:rPr>
              <a:t>обладает собственной памятью (DRAM)</a:t>
            </a:r>
            <a:br>
              <a:rPr lang="ru-RU" dirty="0">
                <a:ea typeface="+mn-lt"/>
                <a:cs typeface="+mn-lt"/>
              </a:rPr>
            </a:br>
            <a:endParaRPr lang="ru-RU" dirty="0">
              <a:ea typeface="+mn-lt"/>
              <a:cs typeface="+mn-lt"/>
            </a:endParaRPr>
          </a:p>
          <a:p>
            <a:pPr marL="344170" indent="-344170"/>
            <a:r>
              <a:rPr lang="ru-RU" dirty="0">
                <a:ea typeface="+mn-lt"/>
                <a:cs typeface="+mn-lt"/>
              </a:rPr>
              <a:t>обладает возможностью параллельного выполнения огромного количества отдельных нитей (</a:t>
            </a:r>
            <a:r>
              <a:rPr lang="ru-RU" dirty="0" err="1">
                <a:ea typeface="+mn-lt"/>
                <a:cs typeface="+mn-lt"/>
              </a:rPr>
              <a:t>threads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pPr marL="344170" indent="-344170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3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4857A-C207-42D4-9FED-41AC6EC2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E586A-EAC1-472C-87BF-CC9081A9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170" indent="-344170"/>
            <a:r>
              <a:rPr lang="ru-RU" dirty="0">
                <a:ea typeface="+mn-lt"/>
                <a:cs typeface="+mn-lt"/>
              </a:rPr>
              <a:t>Верхний уровень - </a:t>
            </a:r>
            <a:r>
              <a:rPr lang="ru-RU" dirty="0" err="1">
                <a:ea typeface="+mn-lt"/>
                <a:cs typeface="+mn-lt"/>
              </a:rPr>
              <a:t>grid</a:t>
            </a:r>
            <a:r>
              <a:rPr lang="ru-RU" dirty="0">
                <a:ea typeface="+mn-lt"/>
                <a:cs typeface="+mn-lt"/>
              </a:rPr>
              <a:t> - соответствует ядру и объединяет все нити выполняющие данное ядро. </a:t>
            </a:r>
            <a:r>
              <a:rPr lang="ru-RU" dirty="0" err="1">
                <a:ea typeface="+mn-lt"/>
                <a:cs typeface="+mn-lt"/>
              </a:rPr>
              <a:t>grid</a:t>
            </a:r>
            <a:r>
              <a:rPr lang="ru-RU" dirty="0">
                <a:ea typeface="+mn-lt"/>
                <a:cs typeface="+mn-lt"/>
              </a:rPr>
              <a:t> представляет собой одномерный или двухмерный массив блоков (</a:t>
            </a:r>
            <a:r>
              <a:rPr lang="ru-RU" dirty="0" err="1">
                <a:ea typeface="+mn-lt"/>
                <a:cs typeface="+mn-lt"/>
              </a:rPr>
              <a:t>block</a:t>
            </a:r>
            <a:r>
              <a:rPr lang="ru-RU" dirty="0">
                <a:ea typeface="+mn-lt"/>
                <a:cs typeface="+mn-lt"/>
              </a:rPr>
              <a:t>). Каждый блок (</a:t>
            </a:r>
            <a:r>
              <a:rPr lang="ru-RU" dirty="0" err="1">
                <a:ea typeface="+mn-lt"/>
                <a:cs typeface="+mn-lt"/>
              </a:rPr>
              <a:t>block</a:t>
            </a:r>
            <a:r>
              <a:rPr lang="ru-RU" dirty="0">
                <a:ea typeface="+mn-lt"/>
                <a:cs typeface="+mn-lt"/>
              </a:rPr>
              <a:t>) представляет из себя одно/двух/трехмерный массив нитей (</a:t>
            </a:r>
            <a:r>
              <a:rPr lang="ru-RU" dirty="0" err="1">
                <a:ea typeface="+mn-lt"/>
                <a:cs typeface="+mn-lt"/>
              </a:rPr>
              <a:t>threads</a:t>
            </a:r>
            <a:r>
              <a:rPr lang="ru-RU" dirty="0">
                <a:ea typeface="+mn-lt"/>
                <a:cs typeface="+mn-lt"/>
              </a:rPr>
              <a:t>). Блок представляет собой полностью независимый набор взаимодействующих между собой нитей, нити из разных блоков не могут между собой взаимодействовать.</a:t>
            </a:r>
          </a:p>
          <a:p>
            <a:pPr marL="344170" indent="-344170"/>
            <a:br>
              <a:rPr lang="en-US" dirty="0"/>
            </a:br>
            <a:endParaRPr lang="en-US" dirty="0"/>
          </a:p>
          <a:p>
            <a:pPr marL="344170" indent="-344170"/>
            <a:endParaRPr lang="ru-RU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3730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4E72F-3801-422C-8B7D-79FF52A0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62" y="290287"/>
            <a:ext cx="7958331" cy="1077229"/>
          </a:xfrm>
        </p:spPr>
        <p:txBody>
          <a:bodyPr/>
          <a:lstStyle/>
          <a:p>
            <a:r>
              <a:rPr lang="ru-RU" dirty="0">
                <a:cs typeface="Arial"/>
              </a:rPr>
              <a:t>Сравним значения</a:t>
            </a:r>
            <a:br>
              <a:rPr lang="ru-RU" dirty="0">
                <a:cs typeface="Arial"/>
              </a:rPr>
            </a:br>
            <a:r>
              <a:rPr lang="ru-RU" dirty="0">
                <a:cs typeface="Arial"/>
              </a:rPr>
              <a:t>массивы</a:t>
            </a:r>
            <a:endParaRPr lang="ru-RU" dirty="0"/>
          </a:p>
        </p:txBody>
      </p:sp>
      <p:pic>
        <p:nvPicPr>
          <p:cNvPr id="4" name="Рисунок 4" descr="Изображение выглядит как текст, снимок экрана, компьютер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716A35AA-0F36-4629-B1B7-05F98ED68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96" t="12031" r="36339" b="71563"/>
          <a:stretch/>
        </p:blipFill>
        <p:spPr>
          <a:xfrm>
            <a:off x="158216" y="2072173"/>
            <a:ext cx="6238725" cy="1025428"/>
          </a:xfrm>
        </p:spPr>
      </p:pic>
      <p:pic>
        <p:nvPicPr>
          <p:cNvPr id="5" name="Рисунок 5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A74722F8-C662-4035-BC8E-C04A569A8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9" t="15228" r="33986" b="64992"/>
          <a:stretch/>
        </p:blipFill>
        <p:spPr>
          <a:xfrm>
            <a:off x="4704861" y="3214322"/>
            <a:ext cx="6290346" cy="12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0C2DE-EDA7-4A45-8CD5-C744F387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Немного странностей</a:t>
            </a:r>
            <a:endParaRPr lang="ru-RU" dirty="0"/>
          </a:p>
        </p:txBody>
      </p:sp>
      <p:pic>
        <p:nvPicPr>
          <p:cNvPr id="4" name="Рисунок 4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FA375909-D894-4395-A910-BAA2D9C33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87" t="6375" r="39406" b="76685"/>
          <a:stretch/>
        </p:blipFill>
        <p:spPr>
          <a:xfrm>
            <a:off x="1017906" y="1544637"/>
            <a:ext cx="7567248" cy="1269698"/>
          </a:xfrm>
        </p:spPr>
      </p:pic>
      <p:pic>
        <p:nvPicPr>
          <p:cNvPr id="5" name="Рисунок 5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7B266A66-33E3-4733-8CF7-B3720291D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8" t="14488" r="33703" b="69081"/>
          <a:stretch/>
        </p:blipFill>
        <p:spPr>
          <a:xfrm>
            <a:off x="982786" y="2872401"/>
            <a:ext cx="7648356" cy="1269444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14AEB388-BDFC-406B-82B7-434B2499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3" t="7727" r="36818" b="71340"/>
          <a:stretch/>
        </p:blipFill>
        <p:spPr>
          <a:xfrm>
            <a:off x="1021863" y="4313116"/>
            <a:ext cx="7687260" cy="15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4570E-D687-4913-B402-680E1794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Сравним значения</a:t>
            </a:r>
            <a:br>
              <a:rPr lang="ru-RU" dirty="0">
                <a:cs typeface="Arial"/>
              </a:rPr>
            </a:br>
            <a:r>
              <a:rPr lang="ru-RU" dirty="0">
                <a:cs typeface="Arial"/>
              </a:rPr>
              <a:t>массив массивов</a:t>
            </a:r>
            <a:endParaRPr lang="ru-RU" dirty="0"/>
          </a:p>
        </p:txBody>
      </p:sp>
      <p:pic>
        <p:nvPicPr>
          <p:cNvPr id="4" name="Рисунок 4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61455F44-8BA0-46FA-B8B8-BA9E3A288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28" t="14670" r="33563" b="67482"/>
          <a:stretch/>
        </p:blipFill>
        <p:spPr>
          <a:xfrm>
            <a:off x="656446" y="1886561"/>
            <a:ext cx="8042477" cy="1387540"/>
          </a:xfrm>
        </p:spPr>
      </p:pic>
      <p:pic>
        <p:nvPicPr>
          <p:cNvPr id="5" name="Рисунок 5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F30A5F05-0E0A-4061-BB63-5E0EC6D5D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8" t="14685" r="33856" b="63403"/>
          <a:stretch/>
        </p:blipFill>
        <p:spPr>
          <a:xfrm>
            <a:off x="660400" y="3351093"/>
            <a:ext cx="8009653" cy="17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4AB25A66-FA52-4DF1-BF57-DF8C73F1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6" t="5379" r="39009" b="76528"/>
          <a:stretch/>
        </p:blipFill>
        <p:spPr>
          <a:xfrm>
            <a:off x="1017908" y="1075715"/>
            <a:ext cx="9609483" cy="1700159"/>
          </a:xfrm>
        </p:spPr>
      </p:pic>
      <p:pic>
        <p:nvPicPr>
          <p:cNvPr id="7" name="Рисунок 7" descr="Изображение выглядит как текст, снимок экрана, монитор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BA6C5FCA-184F-4635-9ACD-0C19AE92E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" t="3240" r="40340" b="76674"/>
          <a:stretch/>
        </p:blipFill>
        <p:spPr>
          <a:xfrm>
            <a:off x="1021862" y="3224091"/>
            <a:ext cx="9621573" cy="18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3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83E8A-913C-4737-A5D7-FCAF9C8A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5A348-273F-4F9B-A5E6-366DCF6A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ea typeface="+mn-lt"/>
                <a:cs typeface="+mn-lt"/>
              </a:rPr>
              <a:t>Синхронизация потоков после вызова уменьшает производительность </a:t>
            </a:r>
            <a:endParaRPr lang="ru-RU" dirty="0">
              <a:cs typeface="Arial" panose="020B0604020202020204"/>
            </a:endParaRPr>
          </a:p>
          <a:p>
            <a:pPr marL="344170" indent="-344170"/>
            <a:r>
              <a:rPr lang="ru-RU" dirty="0">
                <a:ea typeface="+mn-lt"/>
                <a:cs typeface="+mn-lt"/>
              </a:rPr>
              <a:t>Количество потоков и размер сетки не влияет на итоговое количество вызовов в секунду (разумеется это не так для «полезных» функций, которые делают что-то).</a:t>
            </a:r>
            <a:endParaRPr lang="ru-RU" dirty="0"/>
          </a:p>
          <a:p>
            <a:pPr marL="344170" indent="-344170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300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Мэдисон</vt:lpstr>
      <vt:lpstr>CUDA </vt:lpstr>
      <vt:lpstr>Определение</vt:lpstr>
      <vt:lpstr>Рассмотрим вычислительную модель GPU более подробно.</vt:lpstr>
      <vt:lpstr>Презентация PowerPoint</vt:lpstr>
      <vt:lpstr>Сравним значения массивы</vt:lpstr>
      <vt:lpstr>Немного странностей</vt:lpstr>
      <vt:lpstr>Сравним значения массив массивов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149</cp:revision>
  <dcterms:created xsi:type="dcterms:W3CDTF">2021-11-17T14:19:27Z</dcterms:created>
  <dcterms:modified xsi:type="dcterms:W3CDTF">2021-11-17T15:47:03Z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