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38">
          <p15:clr>
            <a:srgbClr val="747775"/>
          </p15:clr>
        </p15:guide>
        <p15:guide id="2" pos="340">
          <p15:clr>
            <a:srgbClr val="747775"/>
          </p15:clr>
        </p15:guide>
        <p15:guide id="3" pos="5279">
          <p15:clr>
            <a:srgbClr val="747775"/>
          </p15:clr>
        </p15:guide>
        <p15:guide id="4" orient="horz" pos="323">
          <p15:clr>
            <a:srgbClr val="747775"/>
          </p15:clr>
        </p15:guide>
        <p15:guide id="5" orient="horz" pos="3007">
          <p15:clr>
            <a:srgbClr val="747775"/>
          </p15:clr>
        </p15:guide>
        <p15:guide id="6" pos="2728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UAiCprzeTma2Mr34xPFLdp5pJG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лександр Аксёнов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8" autoAdjust="0"/>
    <p:restoredTop sz="94660"/>
  </p:normalViewPr>
  <p:slideViewPr>
    <p:cSldViewPr snapToGrid="0">
      <p:cViewPr>
        <p:scale>
          <a:sx n="100" d="100"/>
          <a:sy n="100" d="100"/>
        </p:scale>
        <p:origin x="442" y="230"/>
      </p:cViewPr>
      <p:guideLst>
        <p:guide pos="238"/>
        <p:guide pos="340"/>
        <p:guide pos="5279"/>
        <p:guide orient="horz" pos="323"/>
        <p:guide orient="horz" pos="3007"/>
        <p:guide pos="2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4T11:16:34.479" idx="1">
    <p:pos x="334" y="653"/>
    <p:text>Тени сделал бы чуть менее "выдающимися") Они нужны, но сейчас многовато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P2sE6Yg"/>
      </p:ext>
    </p:extLst>
  </p:cm>
  <p:cm authorId="0" dt="2024-06-14T11:17:18.369" idx="2">
    <p:pos x="6000" y="0"/>
    <p:text>Очень нравится цвет и светлый и темный! 
Может сделать градиент? От угла нижнего, например
И нужно будет убрать текстуру в углу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P2BlVQY"/>
      </p:ext>
    </p:extLst>
  </p:cm>
  <p:cm authorId="0" dt="2024-06-14T11:17:18.369" idx="3">
    <p:pos x="6000" y="0"/>
    <p:text>Градиент на все слайды одинаковый можно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P2sE6Yk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63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43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9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184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58bb8cf4e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e58bb8cf4e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58bb8cf4e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e58bb8cf4e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36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58bb8cf4e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e58bb8cf4e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60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58bb8cf4e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e58bb8cf4e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7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54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2857838" y="2939645"/>
            <a:ext cx="1504200" cy="1255517"/>
            <a:chOff x="546148" y="2557908"/>
            <a:chExt cx="1504200" cy="1255517"/>
          </a:xfrm>
        </p:grpSpPr>
        <p:sp>
          <p:nvSpPr>
            <p:cNvPr id="55" name="Google Shape;55;p1"/>
            <p:cNvSpPr txBox="1"/>
            <p:nvPr/>
          </p:nvSpPr>
          <p:spPr>
            <a:xfrm>
              <a:off x="546148" y="3520050"/>
              <a:ext cx="1504200" cy="166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200" dirty="0" smtClean="0">
                  <a:solidFill>
                    <a:srgbClr val="001238"/>
                  </a:solidFill>
                </a:rPr>
                <a:t>Максим </a:t>
              </a:r>
              <a:r>
                <a:rPr lang="ru-RU" sz="1200" dirty="0" err="1" smtClean="0">
                  <a:solidFill>
                    <a:srgbClr val="001238"/>
                  </a:solidFill>
                </a:rPr>
                <a:t>Милованов</a:t>
              </a:r>
              <a:endParaRPr lang="ru-RU" sz="1200" dirty="0" smtClean="0">
                <a:solidFill>
                  <a:srgbClr val="001238"/>
                </a:solidFill>
              </a:endParaRPr>
            </a:p>
          </p:txBody>
        </p:sp>
        <p:sp>
          <p:nvSpPr>
            <p:cNvPr id="56" name="Google Shape;56;p1"/>
            <p:cNvSpPr txBox="1"/>
            <p:nvPr/>
          </p:nvSpPr>
          <p:spPr>
            <a:xfrm>
              <a:off x="546148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900" i="0" u="none" strike="noStrike" cap="none" dirty="0" smtClean="0">
                  <a:solidFill>
                    <a:srgbClr val="001238"/>
                  </a:solidFill>
                </a:rPr>
                <a:t>Архитектор</a:t>
              </a:r>
              <a:endParaRPr sz="900" i="0" u="none" strike="noStrike" cap="none" dirty="0">
                <a:solidFill>
                  <a:srgbClr val="001238"/>
                </a:solidFill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870448" y="2557908"/>
              <a:ext cx="855600" cy="8556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71450" algn="bl" rotWithShape="0">
                <a:srgbClr val="09A8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1238"/>
                </a:solidFill>
              </a:endParaRPr>
            </a:p>
          </p:txBody>
        </p:sp>
      </p:grpSp>
      <p:sp>
        <p:nvSpPr>
          <p:cNvPr id="58" name="Google Shape;58;p1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 i="0" u="none" strike="noStrike" cap="none">
                <a:solidFill>
                  <a:srgbClr val="001238"/>
                </a:solidFill>
              </a:rPr>
              <a:t>Название проекта</a:t>
            </a:r>
            <a:endParaRPr sz="2400" b="1" i="0" u="none" strike="noStrike" cap="none">
              <a:solidFill>
                <a:srgbClr val="001238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6625" y="4652325"/>
            <a:ext cx="3270401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/>
          <p:nvPr/>
        </p:nvSpPr>
        <p:spPr>
          <a:xfrm>
            <a:off x="530225" y="1037875"/>
            <a:ext cx="4359600" cy="12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864850" y="1357200"/>
            <a:ext cx="30735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" sz="1600" dirty="0">
                <a:solidFill>
                  <a:srgbClr val="282828"/>
                </a:solidFill>
              </a:rPr>
              <a:t>Задача</a:t>
            </a:r>
            <a:r>
              <a:rPr lang="ru" sz="1600" dirty="0" smtClean="0">
                <a:solidFill>
                  <a:srgbClr val="282828"/>
                </a:solidFill>
              </a:rPr>
              <a:t>:</a:t>
            </a:r>
            <a:r>
              <a:rPr lang="en-US" sz="1600" dirty="0" smtClean="0">
                <a:solidFill>
                  <a:srgbClr val="282828"/>
                </a:solidFill>
              </a:rPr>
              <a:t> </a:t>
            </a:r>
            <a:r>
              <a:rPr lang="ru-RU" sz="1600" dirty="0">
                <a:solidFill>
                  <a:srgbClr val="282828"/>
                </a:solidFill>
              </a:rPr>
              <a:t>Разминочная </a:t>
            </a:r>
            <a:r>
              <a:rPr lang="ru-RU" sz="1600" dirty="0" smtClean="0">
                <a:solidFill>
                  <a:srgbClr val="282828"/>
                </a:solidFill>
              </a:rPr>
              <a:t>задача</a:t>
            </a:r>
            <a:endParaRPr lang="en-US" sz="1600" dirty="0" smtClean="0">
              <a:solidFill>
                <a:srgbClr val="282828"/>
              </a:solidFill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864850" y="1758825"/>
            <a:ext cx="30735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 i="0" u="none" strike="noStrike" cap="none" dirty="0">
                <a:solidFill>
                  <a:srgbClr val="28282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команды</a:t>
            </a:r>
            <a:r>
              <a:rPr lang="ru" sz="1600" i="0" u="none" strike="noStrike" cap="none" dirty="0" smtClean="0">
                <a:solidFill>
                  <a:srgbClr val="28282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600" i="0" u="none" strike="noStrike" cap="none" dirty="0" smtClean="0">
                <a:solidFill>
                  <a:srgbClr val="28282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i="0" u="none" strike="noStrike" cap="none" dirty="0" err="1" smtClean="0">
                <a:solidFill>
                  <a:srgbClr val="28282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BigInt</a:t>
            </a:r>
            <a:endParaRPr sz="1600" b="1" i="0" u="none" strike="noStrike" cap="none" dirty="0">
              <a:solidFill>
                <a:srgbClr val="28282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4391401" cy="7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54;p1"/>
          <p:cNvGrpSpPr/>
          <p:nvPr/>
        </p:nvGrpSpPr>
        <p:grpSpPr>
          <a:xfrm>
            <a:off x="4889825" y="2939645"/>
            <a:ext cx="1504200" cy="1255517"/>
            <a:chOff x="546148" y="2557908"/>
            <a:chExt cx="1504200" cy="1255517"/>
          </a:xfrm>
        </p:grpSpPr>
        <p:sp>
          <p:nvSpPr>
            <p:cNvPr id="32" name="Google Shape;55;p1"/>
            <p:cNvSpPr txBox="1"/>
            <p:nvPr/>
          </p:nvSpPr>
          <p:spPr>
            <a:xfrm>
              <a:off x="546148" y="3520050"/>
              <a:ext cx="1504200" cy="166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200" dirty="0" smtClean="0">
                  <a:solidFill>
                    <a:srgbClr val="001238"/>
                  </a:solidFill>
                </a:rPr>
                <a:t>Арина </a:t>
              </a:r>
              <a:r>
                <a:rPr lang="ru-RU" sz="1200" dirty="0" err="1" smtClean="0">
                  <a:solidFill>
                    <a:srgbClr val="001238"/>
                  </a:solidFill>
                </a:rPr>
                <a:t>Свитова</a:t>
              </a:r>
              <a:endParaRPr lang="ru-RU" sz="1200" dirty="0" smtClean="0">
                <a:solidFill>
                  <a:srgbClr val="001238"/>
                </a:solidFill>
              </a:endParaRPr>
            </a:p>
          </p:txBody>
        </p:sp>
        <p:sp>
          <p:nvSpPr>
            <p:cNvPr id="33" name="Google Shape;56;p1"/>
            <p:cNvSpPr txBox="1"/>
            <p:nvPr/>
          </p:nvSpPr>
          <p:spPr>
            <a:xfrm>
              <a:off x="546148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900" i="0" u="none" strike="noStrike" cap="none" dirty="0" smtClean="0">
                  <a:solidFill>
                    <a:srgbClr val="001238"/>
                  </a:solidFill>
                </a:rPr>
                <a:t>Архитектор данных</a:t>
              </a:r>
              <a:endParaRPr sz="900" i="0" u="none" strike="noStrike" cap="none" dirty="0">
                <a:solidFill>
                  <a:srgbClr val="001238"/>
                </a:solidFill>
              </a:endParaRPr>
            </a:p>
          </p:txBody>
        </p:sp>
        <p:sp>
          <p:nvSpPr>
            <p:cNvPr id="34" name="Google Shape;57;p1"/>
            <p:cNvSpPr/>
            <p:nvPr/>
          </p:nvSpPr>
          <p:spPr>
            <a:xfrm>
              <a:off x="870448" y="2557908"/>
              <a:ext cx="855600" cy="855600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71450" algn="bl" rotWithShape="0">
                <a:srgbClr val="09A8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1238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4" y="249400"/>
            <a:ext cx="7745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ru-RU" sz="2400" b="1" dirty="0" smtClean="0"/>
              <a:t>Модель данных хранения статистики в </a:t>
            </a:r>
            <a:r>
              <a:rPr lang="en-US" sz="2400" b="1" dirty="0" smtClean="0"/>
              <a:t>Cassandra</a:t>
            </a:r>
            <a:endParaRPr lang="ru-RU" sz="2400" b="1" dirty="0"/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4079875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Таблица </a:t>
            </a:r>
            <a:r>
              <a:rPr lang="ru-RU" dirty="0" err="1"/>
              <a:t>Device</a:t>
            </a:r>
            <a:r>
              <a:rPr lang="ru-RU" dirty="0"/>
              <a:t> (Характеристики, настройки устройства и браузера пользователя</a:t>
            </a:r>
            <a:r>
              <a:rPr lang="ru-RU" dirty="0" smtClean="0"/>
              <a:t>)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r>
              <a:rPr lang="ru-RU" dirty="0"/>
              <a:t>Таблица </a:t>
            </a:r>
            <a:r>
              <a:rPr lang="ru-RU" dirty="0" err="1"/>
              <a:t>SiteMoving</a:t>
            </a:r>
            <a:r>
              <a:rPr lang="ru-RU" dirty="0"/>
              <a:t> (Перемещение пользователя по страницам сайта</a:t>
            </a:r>
            <a:r>
              <a:rPr lang="ru-RU" dirty="0" smtClean="0"/>
              <a:t>)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ru-RU" dirty="0"/>
          </a:p>
          <a:p>
            <a:pPr lvl="0"/>
            <a:endParaRPr lang="en-US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Таблица </a:t>
            </a:r>
            <a:r>
              <a:rPr lang="ru-RU" dirty="0" err="1"/>
              <a:t>PageAction</a:t>
            </a:r>
            <a:r>
              <a:rPr lang="ru-RU" dirty="0"/>
              <a:t> (Поведение пользователя на странице)</a:t>
            </a:r>
            <a:endParaRPr dirty="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45213"/>
              </p:ext>
            </p:extLst>
          </p:nvPr>
        </p:nvGraphicFramePr>
        <p:xfrm>
          <a:off x="4645025" y="1023535"/>
          <a:ext cx="3931923" cy="1083855"/>
        </p:xfrm>
        <a:graphic>
          <a:graphicData uri="http://schemas.openxmlformats.org/drawingml/2006/table">
            <a:tbl>
              <a:tblPr/>
              <a:tblGrid>
                <a:gridCol w="1310641">
                  <a:extLst>
                    <a:ext uri="{9D8B030D-6E8A-4147-A177-3AD203B41FA5}">
                      <a16:colId xmlns:a16="http://schemas.microsoft.com/office/drawing/2014/main" val="1841423293"/>
                    </a:ext>
                  </a:extLst>
                </a:gridCol>
                <a:gridCol w="1310641">
                  <a:extLst>
                    <a:ext uri="{9D8B030D-6E8A-4147-A177-3AD203B41FA5}">
                      <a16:colId xmlns:a16="http://schemas.microsoft.com/office/drawing/2014/main" val="3317122569"/>
                    </a:ext>
                  </a:extLst>
                </a:gridCol>
                <a:gridCol w="1310641">
                  <a:extLst>
                    <a:ext uri="{9D8B030D-6E8A-4147-A177-3AD203B41FA5}">
                      <a16:colId xmlns:a16="http://schemas.microsoft.com/office/drawing/2014/main" val="4071863397"/>
                    </a:ext>
                  </a:extLst>
                </a:gridCol>
              </a:tblGrid>
              <a:tr h="161595">
                <a:tc>
                  <a:txBody>
                    <a:bodyPr/>
                    <a:lstStyle/>
                    <a:p>
                      <a:r>
                        <a:rPr lang="ru-RU" sz="700" b="1" dirty="0">
                          <a:effectLst/>
                        </a:rPr>
                        <a:t>Поле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b="1" dirty="0">
                          <a:effectLst/>
                        </a:rPr>
                        <a:t>Тип данных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b="1" dirty="0">
                          <a:effectLst/>
                        </a:rPr>
                        <a:t>Описание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649492"/>
                  </a:ext>
                </a:extLst>
              </a:tr>
              <a:tr h="275880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user_id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text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Уникальный идентификатор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52904"/>
                  </a:ext>
                </a:extLst>
              </a:tr>
              <a:tr h="161595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browser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text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Браузер и версия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90530"/>
                  </a:ext>
                </a:extLst>
              </a:tr>
              <a:tr h="161595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os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text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Операционная система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845027"/>
                  </a:ext>
                </a:extLst>
              </a:tr>
              <a:tr h="161595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resolution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text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dirty="0">
                          <a:effectLst/>
                        </a:rPr>
                        <a:t>Разрешение экрана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39350"/>
                  </a:ext>
                </a:extLst>
              </a:tr>
              <a:tr h="161595">
                <a:tc>
                  <a:txBody>
                    <a:bodyPr/>
                    <a:lstStyle/>
                    <a:p>
                      <a:r>
                        <a:rPr lang="en-US" sz="700" dirty="0" err="1">
                          <a:effectLst/>
                        </a:rPr>
                        <a:t>ip</a:t>
                      </a:r>
                      <a:endParaRPr lang="en-US" sz="700" dirty="0">
                        <a:effectLst/>
                      </a:endParaRP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text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effectLst/>
                        </a:rPr>
                        <a:t>IP </a:t>
                      </a:r>
                      <a:r>
                        <a:rPr lang="ru-RU" sz="700" dirty="0">
                          <a:effectLst/>
                        </a:rPr>
                        <a:t>адрес</a:t>
                      </a:r>
                    </a:p>
                  </a:txBody>
                  <a:tcPr marL="51252" marR="51252" marT="23655" marB="2365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30248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72342"/>
              </p:ext>
            </p:extLst>
          </p:nvPr>
        </p:nvGraphicFramePr>
        <p:xfrm>
          <a:off x="4645025" y="2308740"/>
          <a:ext cx="3931923" cy="917720"/>
        </p:xfrm>
        <a:graphic>
          <a:graphicData uri="http://schemas.openxmlformats.org/drawingml/2006/table">
            <a:tbl>
              <a:tblPr/>
              <a:tblGrid>
                <a:gridCol w="1310641">
                  <a:extLst>
                    <a:ext uri="{9D8B030D-6E8A-4147-A177-3AD203B41FA5}">
                      <a16:colId xmlns:a16="http://schemas.microsoft.com/office/drawing/2014/main" val="2634783288"/>
                    </a:ext>
                  </a:extLst>
                </a:gridCol>
                <a:gridCol w="1310641">
                  <a:extLst>
                    <a:ext uri="{9D8B030D-6E8A-4147-A177-3AD203B41FA5}">
                      <a16:colId xmlns:a16="http://schemas.microsoft.com/office/drawing/2014/main" val="3440847442"/>
                    </a:ext>
                  </a:extLst>
                </a:gridCol>
                <a:gridCol w="1310641">
                  <a:extLst>
                    <a:ext uri="{9D8B030D-6E8A-4147-A177-3AD203B41FA5}">
                      <a16:colId xmlns:a16="http://schemas.microsoft.com/office/drawing/2014/main" val="3721518080"/>
                    </a:ext>
                  </a:extLst>
                </a:gridCol>
              </a:tblGrid>
              <a:tr h="162486">
                <a:tc>
                  <a:txBody>
                    <a:bodyPr/>
                    <a:lstStyle/>
                    <a:p>
                      <a:r>
                        <a:rPr lang="ru-RU" sz="800" b="1" dirty="0">
                          <a:effectLst/>
                        </a:rPr>
                        <a:t>Поле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 dirty="0">
                          <a:effectLst/>
                        </a:rPr>
                        <a:t>Тип данных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b="1" dirty="0">
                          <a:effectLst/>
                        </a:rPr>
                        <a:t>Описание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33414"/>
                  </a:ext>
                </a:extLst>
              </a:tr>
              <a:tr h="278421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user_id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text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>
                          <a:effectLst/>
                        </a:rPr>
                        <a:t>Уникальный идентификатор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814363"/>
                  </a:ext>
                </a:extLst>
              </a:tr>
              <a:tr h="162486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url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text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URL </a:t>
                      </a:r>
                      <a:r>
                        <a:rPr lang="ru-RU" sz="800">
                          <a:effectLst/>
                        </a:rPr>
                        <a:t>страницы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99348"/>
                  </a:ext>
                </a:extLst>
              </a:tr>
              <a:tr h="278421"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create_time</a:t>
                      </a:r>
                      <a:endParaRPr lang="en-US" sz="800" dirty="0">
                        <a:effectLst/>
                      </a:endParaRP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datetime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>
                          <a:effectLst/>
                        </a:rPr>
                        <a:t>Начало время посещения страницы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57263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17263"/>
              </p:ext>
            </p:extLst>
          </p:nvPr>
        </p:nvGraphicFramePr>
        <p:xfrm>
          <a:off x="4645025" y="3427810"/>
          <a:ext cx="3931923" cy="1245993"/>
        </p:xfrm>
        <a:graphic>
          <a:graphicData uri="http://schemas.openxmlformats.org/drawingml/2006/table">
            <a:tbl>
              <a:tblPr/>
              <a:tblGrid>
                <a:gridCol w="1310641">
                  <a:extLst>
                    <a:ext uri="{9D8B030D-6E8A-4147-A177-3AD203B41FA5}">
                      <a16:colId xmlns:a16="http://schemas.microsoft.com/office/drawing/2014/main" val="1832467767"/>
                    </a:ext>
                  </a:extLst>
                </a:gridCol>
                <a:gridCol w="1310641">
                  <a:extLst>
                    <a:ext uri="{9D8B030D-6E8A-4147-A177-3AD203B41FA5}">
                      <a16:colId xmlns:a16="http://schemas.microsoft.com/office/drawing/2014/main" val="3481775672"/>
                    </a:ext>
                  </a:extLst>
                </a:gridCol>
                <a:gridCol w="1310641">
                  <a:extLst>
                    <a:ext uri="{9D8B030D-6E8A-4147-A177-3AD203B41FA5}">
                      <a16:colId xmlns:a16="http://schemas.microsoft.com/office/drawing/2014/main" val="3367646193"/>
                    </a:ext>
                  </a:extLst>
                </a:gridCol>
              </a:tblGrid>
              <a:tr h="159133">
                <a:tc>
                  <a:txBody>
                    <a:bodyPr/>
                    <a:lstStyle/>
                    <a:p>
                      <a:r>
                        <a:rPr lang="ru-RU" sz="700" b="1" dirty="0">
                          <a:effectLst/>
                        </a:rPr>
                        <a:t>Поле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b="1" dirty="0">
                          <a:effectLst/>
                        </a:rPr>
                        <a:t>Тип данных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b="1" dirty="0">
                          <a:effectLst/>
                        </a:rPr>
                        <a:t>Описание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205553"/>
                  </a:ext>
                </a:extLst>
              </a:tr>
              <a:tr h="271715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user_id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text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Уникальный идентификатор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29511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url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text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URL </a:t>
                      </a:r>
                      <a:r>
                        <a:rPr lang="ru-RU" sz="700">
                          <a:effectLst/>
                        </a:rPr>
                        <a:t>страницы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954252"/>
                  </a:ext>
                </a:extLst>
              </a:tr>
              <a:tr h="271715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create_time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datetime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>
                          <a:effectLst/>
                        </a:rPr>
                        <a:t>Начало время совершения действия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196313"/>
                  </a:ext>
                </a:extLst>
              </a:tr>
              <a:tr h="384297"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element_selector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text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700" dirty="0" err="1">
                          <a:effectLst/>
                        </a:rPr>
                        <a:t>id</a:t>
                      </a:r>
                      <a:r>
                        <a:rPr lang="ru-RU" sz="700" dirty="0">
                          <a:effectLst/>
                        </a:rPr>
                        <a:t> или селектор элемента на котором сосредоточен пользователь</a:t>
                      </a:r>
                    </a:p>
                  </a:txBody>
                  <a:tcPr marL="50429" marR="50429" marT="23275" marB="23275" anchor="ctr">
                    <a:lnL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33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50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4" y="249400"/>
            <a:ext cx="7745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ru-RU" sz="2400" b="1" dirty="0" smtClean="0"/>
              <a:t>Описание </a:t>
            </a:r>
            <a:r>
              <a:rPr lang="en-US" sz="2400" b="1" dirty="0" smtClean="0"/>
              <a:t>API</a:t>
            </a:r>
            <a:endParaRPr lang="ru-RU" sz="2400" b="1" dirty="0"/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4506595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Для сбора статистики используется </a:t>
            </a:r>
            <a:r>
              <a:rPr lang="ru-RU" dirty="0" err="1"/>
              <a:t>WebSocket</a:t>
            </a:r>
            <a:r>
              <a:rPr lang="ru-RU" dirty="0"/>
              <a:t> API. </a:t>
            </a:r>
            <a:r>
              <a:rPr lang="ru-RU" dirty="0" err="1"/>
              <a:t>Endpoint</a:t>
            </a:r>
            <a:r>
              <a:rPr lang="ru-RU" dirty="0"/>
              <a:t>-ы описаны с помощью </a:t>
            </a:r>
            <a:r>
              <a:rPr lang="ru-RU" dirty="0" err="1"/>
              <a:t>AsyncApi</a:t>
            </a:r>
            <a:r>
              <a:rPr lang="ru-RU" dirty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Операции:</a:t>
            </a:r>
          </a:p>
          <a:p>
            <a:pPr lvl="0"/>
            <a:endParaRPr lang="ru-RU" dirty="0"/>
          </a:p>
          <a:p>
            <a:pPr marL="285750" lvl="0" indent="-285750">
              <a:buFontTx/>
              <a:buChar char="-"/>
            </a:pPr>
            <a:r>
              <a:rPr lang="ru-RU" dirty="0" err="1" smtClean="0"/>
              <a:t>deviceSender</a:t>
            </a:r>
            <a:r>
              <a:rPr lang="ru-RU" dirty="0" smtClean="0"/>
              <a:t> </a:t>
            </a:r>
            <a:r>
              <a:rPr lang="ru-RU" dirty="0"/>
              <a:t>- отправка данных об устройстве, браузере и настройках </a:t>
            </a:r>
            <a:r>
              <a:rPr lang="ru-RU" dirty="0" smtClean="0"/>
              <a:t>пользователя</a:t>
            </a:r>
            <a:endParaRPr lang="en-US" dirty="0" smtClean="0"/>
          </a:p>
          <a:p>
            <a:pPr marL="285750" lvl="0" indent="-285750">
              <a:buFontTx/>
              <a:buChar char="-"/>
            </a:pPr>
            <a:r>
              <a:rPr lang="ru-RU" dirty="0" err="1" smtClean="0"/>
              <a:t>siteMovingSender</a:t>
            </a:r>
            <a:r>
              <a:rPr lang="ru-RU" dirty="0" smtClean="0"/>
              <a:t> </a:t>
            </a:r>
            <a:r>
              <a:rPr lang="ru-RU" dirty="0"/>
              <a:t>- отправка данных о посещении страниц </a:t>
            </a:r>
            <a:r>
              <a:rPr lang="ru-RU" dirty="0" smtClean="0"/>
              <a:t>пользователем</a:t>
            </a:r>
            <a:endParaRPr lang="en-US" dirty="0" smtClean="0"/>
          </a:p>
          <a:p>
            <a:pPr marL="285750" lvl="0" indent="-285750">
              <a:buFontTx/>
              <a:buChar char="-"/>
            </a:pPr>
            <a:r>
              <a:rPr lang="ru-RU" dirty="0" err="1" smtClean="0"/>
              <a:t>pageActionSender</a:t>
            </a:r>
            <a:r>
              <a:rPr lang="ru-RU" dirty="0" smtClean="0"/>
              <a:t> </a:t>
            </a:r>
            <a:r>
              <a:rPr lang="ru-RU" dirty="0"/>
              <a:t>- отправка данных о навигации пользователем по элементам страницы</a:t>
            </a: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60"/>
          <a:stretch/>
        </p:blipFill>
        <p:spPr>
          <a:xfrm>
            <a:off x="5157584" y="920375"/>
            <a:ext cx="3689236" cy="37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7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>
                <a:solidFill>
                  <a:srgbClr val="001238"/>
                </a:solidFill>
              </a:rPr>
              <a:t>Описание</a:t>
            </a:r>
            <a:endParaRPr sz="2400" b="1" i="0" u="none" strike="noStrike" cap="none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Имеется </a:t>
            </a:r>
            <a:r>
              <a:rPr lang="ru-RU" dirty="0" err="1"/>
              <a:t>web</a:t>
            </a:r>
            <a:r>
              <a:rPr lang="ru-RU" dirty="0"/>
              <a:t>-приложение интернет-магазина, реализованное с использованием популярных технологий (например, </a:t>
            </a:r>
            <a:r>
              <a:rPr lang="ru-RU" dirty="0" err="1"/>
              <a:t>NodeJS+React</a:t>
            </a:r>
            <a:r>
              <a:rPr lang="ru-RU" dirty="0"/>
              <a:t>).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Руководитель </a:t>
            </a:r>
            <a:r>
              <a:rPr lang="ru-RU" dirty="0"/>
              <a:t>проекта поручил повысить позиции сайта в результирующих выборках поисковых сервисов. Для этого </a:t>
            </a:r>
            <a:r>
              <a:rPr lang="ru-RU" dirty="0" smtClean="0"/>
              <a:t>необходимо</a:t>
            </a:r>
            <a:r>
              <a:rPr lang="en-US" dirty="0" smtClean="0"/>
              <a:t> </a:t>
            </a:r>
            <a:r>
              <a:rPr lang="ru-RU" dirty="0" smtClean="0"/>
              <a:t>предоставить </a:t>
            </a:r>
            <a:r>
              <a:rPr lang="ru-RU" dirty="0"/>
              <a:t>возможность сбора и анализа статистики посещения </a:t>
            </a:r>
            <a:r>
              <a:rPr lang="ru-RU" dirty="0" err="1"/>
              <a:t>web</a:t>
            </a:r>
            <a:r>
              <a:rPr lang="ru-RU" dirty="0"/>
              <a:t>-страниц приложения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>
                <a:solidFill>
                  <a:srgbClr val="001238"/>
                </a:solidFill>
              </a:rPr>
              <a:t>Бизнес </a:t>
            </a:r>
            <a:r>
              <a:rPr lang="ru-RU" sz="2400" b="1" dirty="0" smtClean="0">
                <a:solidFill>
                  <a:srgbClr val="001238"/>
                </a:solidFill>
              </a:rPr>
              <a:t>цель</a:t>
            </a:r>
            <a:r>
              <a:rPr lang="en-US" sz="2400" b="1" dirty="0" smtClean="0">
                <a:solidFill>
                  <a:srgbClr val="001238"/>
                </a:solidFill>
              </a:rPr>
              <a:t> </a:t>
            </a:r>
            <a:r>
              <a:rPr lang="ru-RU" sz="2400" b="1" dirty="0" smtClean="0">
                <a:solidFill>
                  <a:srgbClr val="001238"/>
                </a:solidFill>
              </a:rPr>
              <a:t>и требования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b="1" dirty="0" smtClean="0"/>
              <a:t>Бизнес </a:t>
            </a:r>
            <a:r>
              <a:rPr lang="ru-RU" b="1" dirty="0"/>
              <a:t>цель</a:t>
            </a:r>
          </a:p>
          <a:p>
            <a:pPr lvl="0"/>
            <a:r>
              <a:rPr lang="ru-RU" dirty="0"/>
              <a:t>Улучшение позиций в поисковой выдаче</a:t>
            </a:r>
          </a:p>
          <a:p>
            <a:pPr lvl="0"/>
            <a:endParaRPr lang="ru-RU" dirty="0"/>
          </a:p>
          <a:p>
            <a:pPr lvl="0"/>
            <a:r>
              <a:rPr lang="ru-RU" b="1" dirty="0" smtClean="0"/>
              <a:t>Функциональные </a:t>
            </a:r>
            <a:r>
              <a:rPr lang="ru-RU" b="1" dirty="0"/>
              <a:t>требования</a:t>
            </a:r>
          </a:p>
          <a:p>
            <a:pPr lvl="0"/>
            <a:r>
              <a:rPr lang="ru-RU" dirty="0"/>
              <a:t>- Возможность сбора статистики посещения пользователями </a:t>
            </a:r>
            <a:r>
              <a:rPr lang="ru-RU" dirty="0" err="1"/>
              <a:t>web</a:t>
            </a:r>
            <a:r>
              <a:rPr lang="ru-RU" dirty="0"/>
              <a:t>-страниц приложения</a:t>
            </a:r>
          </a:p>
          <a:p>
            <a:pPr lvl="0"/>
            <a:r>
              <a:rPr lang="ru-RU" dirty="0"/>
              <a:t>- Возможность анализа собранной статистики</a:t>
            </a:r>
          </a:p>
          <a:p>
            <a:pPr lvl="0"/>
            <a:endParaRPr lang="ru-RU" dirty="0"/>
          </a:p>
          <a:p>
            <a:pPr lvl="0"/>
            <a:r>
              <a:rPr lang="ru-RU" b="1" dirty="0" smtClean="0"/>
              <a:t>Нефункциональные </a:t>
            </a:r>
            <a:r>
              <a:rPr lang="ru-RU" b="1" dirty="0"/>
              <a:t>требования</a:t>
            </a:r>
          </a:p>
          <a:p>
            <a:pPr lvl="0"/>
            <a:r>
              <a:rPr lang="ru-RU" dirty="0"/>
              <a:t>- Возможность горизонтального масштабирования</a:t>
            </a:r>
          </a:p>
          <a:p>
            <a:pPr lvl="0"/>
            <a:r>
              <a:rPr lang="ru-RU" dirty="0"/>
              <a:t>- Возможность горячего резервирования компонентов приложения для обеспечения отказоустойчивой работы</a:t>
            </a:r>
          </a:p>
          <a:p>
            <a:pPr lvl="0"/>
            <a:r>
              <a:rPr lang="ru-RU" dirty="0"/>
              <a:t>- Равномерное распределение потоков запросов между обработчиками</a:t>
            </a:r>
            <a:endParaRPr dirty="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6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5" y="249400"/>
            <a:ext cx="531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ru-RU" sz="2400" b="1" dirty="0"/>
              <a:t>Анализ сторонних решений</a:t>
            </a:r>
            <a:endParaRPr lang="ru-RU" sz="2400" b="1" dirty="0"/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В </a:t>
            </a:r>
            <a:r>
              <a:rPr lang="ru-RU" dirty="0"/>
              <a:t>качестве сторонних решений могут быть использованы:</a:t>
            </a:r>
          </a:p>
          <a:p>
            <a:pPr lvl="0"/>
            <a:r>
              <a:rPr lang="ru-RU" dirty="0"/>
              <a:t>- </a:t>
            </a:r>
            <a:r>
              <a:rPr lang="ru-RU" dirty="0" err="1"/>
              <a:t>Яндекс.Метрика</a:t>
            </a:r>
            <a:endParaRPr lang="ru-RU" dirty="0"/>
          </a:p>
          <a:p>
            <a:pPr lvl="0"/>
            <a:r>
              <a:rPr lang="ru-RU" dirty="0"/>
              <a:t>- </a:t>
            </a:r>
            <a:r>
              <a:rPr lang="ru-RU" dirty="0" err="1"/>
              <a:t>Google.Analytics</a:t>
            </a:r>
            <a:endParaRPr lang="ru-RU" dirty="0"/>
          </a:p>
          <a:p>
            <a:pPr lvl="0"/>
            <a:endParaRPr lang="ru-RU" dirty="0"/>
          </a:p>
          <a:p>
            <a:pPr lvl="0"/>
            <a:r>
              <a:rPr lang="ru-RU" b="1" dirty="0" smtClean="0"/>
              <a:t>Преимущества</a:t>
            </a:r>
            <a:r>
              <a:rPr lang="ru-RU" dirty="0" smtClean="0"/>
              <a:t> </a:t>
            </a:r>
            <a:r>
              <a:rPr lang="ru-RU" dirty="0"/>
              <a:t>данных систем:</a:t>
            </a:r>
          </a:p>
          <a:p>
            <a:pPr lvl="0"/>
            <a:r>
              <a:rPr lang="ru-RU" dirty="0"/>
              <a:t>- Легкий способ подключения к веб-ресурсу</a:t>
            </a:r>
          </a:p>
          <a:p>
            <a:pPr lvl="0"/>
            <a:r>
              <a:rPr lang="ru-RU" dirty="0"/>
              <a:t>- Широкий набор собираемых данных для анализа</a:t>
            </a:r>
          </a:p>
          <a:p>
            <a:pPr lvl="0"/>
            <a:endParaRPr lang="ru-RU" dirty="0"/>
          </a:p>
          <a:p>
            <a:pPr lvl="0"/>
            <a:r>
              <a:rPr lang="ru-RU" b="1" dirty="0" smtClean="0"/>
              <a:t>Недостатки</a:t>
            </a:r>
            <a:r>
              <a:rPr lang="ru-RU" dirty="0" smtClean="0"/>
              <a:t> </a:t>
            </a:r>
            <a:r>
              <a:rPr lang="ru-RU" dirty="0"/>
              <a:t>данных систем:</a:t>
            </a:r>
          </a:p>
          <a:p>
            <a:pPr lvl="0"/>
            <a:r>
              <a:rPr lang="ru-RU" dirty="0"/>
              <a:t>- Данные хранятся у стороннего оператора (Яндекс, </a:t>
            </a:r>
            <a:r>
              <a:rPr lang="ru-RU" dirty="0" err="1"/>
              <a:t>Google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- Нет возможности выгрузки данных для анализа за большой период</a:t>
            </a:r>
          </a:p>
          <a:p>
            <a:pPr lvl="0"/>
            <a:r>
              <a:rPr lang="ru-RU" dirty="0"/>
              <a:t>- Нет гибкой настройки по сбору данных</a:t>
            </a:r>
            <a:endParaRPr dirty="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90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2e58bb8cf4e_3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e58bb8cf4e_3_25"/>
          <p:cNvSpPr txBox="1"/>
          <p:nvPr/>
        </p:nvSpPr>
        <p:spPr>
          <a:xfrm>
            <a:off x="530224" y="249400"/>
            <a:ext cx="792422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>
                <a:solidFill>
                  <a:srgbClr val="001238"/>
                </a:solidFill>
              </a:rPr>
              <a:t>Описание архитектурных характеристик и выбор </a:t>
            </a:r>
            <a:r>
              <a:rPr lang="ru-RU" sz="2400" b="1" dirty="0" smtClean="0">
                <a:solidFill>
                  <a:srgbClr val="001238"/>
                </a:solidFill>
              </a:rPr>
              <a:t>архитектуры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98" name="Google Shape;98;g2e58bb8cf4e_3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45225" y="4914050"/>
            <a:ext cx="3270401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e58bb8cf4e_3_25"/>
          <p:cNvSpPr/>
          <p:nvPr/>
        </p:nvSpPr>
        <p:spPr>
          <a:xfrm>
            <a:off x="377825" y="987830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ru-RU" dirty="0" smtClean="0"/>
          </a:p>
        </p:txBody>
      </p:sp>
      <p:pic>
        <p:nvPicPr>
          <p:cNvPr id="100" name="Google Shape;100;g2e58bb8cf4e_3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237" y="1009547"/>
            <a:ext cx="69342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2e58bb8cf4e_3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e58bb8cf4e_3_25"/>
          <p:cNvSpPr txBox="1"/>
          <p:nvPr/>
        </p:nvSpPr>
        <p:spPr>
          <a:xfrm>
            <a:off x="530224" y="249400"/>
            <a:ext cx="792422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>
                <a:solidFill>
                  <a:srgbClr val="001238"/>
                </a:solidFill>
              </a:rPr>
              <a:t>Описание архитектурных характеристик и выбор </a:t>
            </a:r>
            <a:r>
              <a:rPr lang="ru-RU" sz="2400" b="1" dirty="0" smtClean="0">
                <a:solidFill>
                  <a:srgbClr val="001238"/>
                </a:solidFill>
              </a:rPr>
              <a:t>архитектуры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98" name="Google Shape;98;g2e58bb8cf4e_3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45225" y="4914050"/>
            <a:ext cx="3270401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e58bb8cf4e_3_25"/>
          <p:cNvSpPr/>
          <p:nvPr/>
        </p:nvSpPr>
        <p:spPr>
          <a:xfrm>
            <a:off x="377825" y="987830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Tx/>
              <a:buChar char="-"/>
            </a:pPr>
            <a:endParaRPr lang="ru-RU" dirty="0" smtClean="0"/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Топ-3 характеристики для решения задачи:</a:t>
            </a:r>
          </a:p>
          <a:p>
            <a:pPr lvl="0"/>
            <a:endParaRPr lang="ru-RU" dirty="0" smtClean="0"/>
          </a:p>
          <a:p>
            <a:pPr marL="285750" lvl="0" indent="-285750">
              <a:buFontTx/>
              <a:buChar char="-"/>
            </a:pPr>
            <a:r>
              <a:rPr lang="ru-RU" dirty="0" smtClean="0"/>
              <a:t>Эластичность </a:t>
            </a:r>
            <a:r>
              <a:rPr lang="ru-RU" dirty="0"/>
              <a:t>(</a:t>
            </a:r>
            <a:r>
              <a:rPr lang="ru-RU" dirty="0" err="1" smtClean="0"/>
              <a:t>elasticity</a:t>
            </a:r>
            <a:r>
              <a:rPr lang="ru-RU" dirty="0" smtClean="0"/>
              <a:t>)</a:t>
            </a:r>
          </a:p>
          <a:p>
            <a:pPr marL="285750" lvl="0" indent="-285750">
              <a:buFontTx/>
              <a:buChar char="-"/>
            </a:pPr>
            <a:r>
              <a:rPr lang="ru-RU" dirty="0" smtClean="0"/>
              <a:t>Отказоустойчивость </a:t>
            </a:r>
            <a:r>
              <a:rPr lang="ru-RU" dirty="0"/>
              <a:t>(</a:t>
            </a:r>
            <a:r>
              <a:rPr lang="ru-RU" dirty="0" err="1"/>
              <a:t>fault</a:t>
            </a:r>
            <a:r>
              <a:rPr lang="ru-RU" dirty="0"/>
              <a:t> </a:t>
            </a:r>
            <a:r>
              <a:rPr lang="ru-RU" dirty="0" err="1"/>
              <a:t>tolerance</a:t>
            </a:r>
            <a:r>
              <a:rPr lang="ru-RU" dirty="0" smtClean="0"/>
              <a:t>)</a:t>
            </a:r>
          </a:p>
          <a:p>
            <a:pPr marL="285750" lvl="0" indent="-285750">
              <a:buFontTx/>
              <a:buChar char="-"/>
            </a:pPr>
            <a:r>
              <a:rPr lang="ru-RU" dirty="0" smtClean="0"/>
              <a:t>Масштабируемость </a:t>
            </a:r>
            <a:r>
              <a:rPr lang="ru-RU" dirty="0"/>
              <a:t>(</a:t>
            </a:r>
            <a:r>
              <a:rPr lang="ru-RU" dirty="0" err="1"/>
              <a:t>scalability</a:t>
            </a:r>
            <a:r>
              <a:rPr lang="ru-RU" dirty="0" smtClean="0"/>
              <a:t>)</a:t>
            </a:r>
          </a:p>
          <a:p>
            <a:pPr marL="285750" lvl="0" indent="-285750">
              <a:buFontTx/>
              <a:buChar char="-"/>
            </a:pPr>
            <a:endParaRPr lang="ru-RU" dirty="0"/>
          </a:p>
          <a:p>
            <a:pPr lvl="0"/>
            <a:endParaRPr lang="ru-RU" dirty="0" smtClean="0"/>
          </a:p>
          <a:p>
            <a:pPr lvl="0"/>
            <a:r>
              <a:rPr lang="ru-RU" dirty="0"/>
              <a:t>Наиболее подходящим решением является </a:t>
            </a:r>
            <a:r>
              <a:rPr lang="ru-RU" b="1" dirty="0" err="1" smtClean="0"/>
              <a:t>микросервисная</a:t>
            </a:r>
            <a:r>
              <a:rPr lang="ru-RU" b="1" dirty="0" smtClean="0"/>
              <a:t> архитектура</a:t>
            </a:r>
            <a:r>
              <a:rPr lang="ru-RU" dirty="0" smtClean="0"/>
              <a:t>.</a:t>
            </a:r>
            <a:endParaRPr lang="ru-RU" dirty="0"/>
          </a:p>
          <a:p>
            <a:pPr lvl="0"/>
            <a:endParaRPr dirty="0"/>
          </a:p>
        </p:txBody>
      </p:sp>
      <p:pic>
        <p:nvPicPr>
          <p:cNvPr id="100" name="Google Shape;100;g2e58bb8cf4e_3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73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2e58bb8cf4e_3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e58bb8cf4e_3_25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 dirty="0" smtClean="0">
                <a:solidFill>
                  <a:srgbClr val="001238"/>
                </a:solidFill>
              </a:rPr>
              <a:t>С4 – контекстная диаграмма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98" name="Google Shape;98;g2e58bb8cf4e_3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45225" y="4914050"/>
            <a:ext cx="3270401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e58bb8cf4e_3_25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g2e58bb8cf4e_3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462" y="1041631"/>
            <a:ext cx="5627076" cy="36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1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9;g2e58bb8cf4e_3_25"/>
          <p:cNvSpPr/>
          <p:nvPr/>
        </p:nvSpPr>
        <p:spPr>
          <a:xfrm>
            <a:off x="160020" y="584019"/>
            <a:ext cx="8901040" cy="4559482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g2e58bb8cf4e_3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e58bb8cf4e_3_25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 dirty="0" smtClean="0">
                <a:solidFill>
                  <a:srgbClr val="001238"/>
                </a:solidFill>
              </a:rPr>
              <a:t>С4 – контейнерная диаграмма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98" name="Google Shape;98;g2e58bb8cf4e_3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45225" y="491405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e58bb8cf4e_3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6"/>
          <a:srcRect t="5543" b="5578"/>
          <a:stretch/>
        </p:blipFill>
        <p:spPr>
          <a:xfrm>
            <a:off x="1921050" y="584018"/>
            <a:ext cx="5473700" cy="45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0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4" y="249400"/>
            <a:ext cx="7745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ru-RU" sz="2400" b="1" dirty="0"/>
              <a:t>Диаграмма развертывания в нотации </a:t>
            </a:r>
            <a:r>
              <a:rPr lang="ru-RU" sz="2400" b="1" dirty="0" err="1"/>
              <a:t>Archimate</a:t>
            </a:r>
            <a:endParaRPr lang="ru-RU" sz="2400" b="1" dirty="0"/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24" y="838059"/>
            <a:ext cx="7958894" cy="4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15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371</Words>
  <Application>Microsoft Office PowerPoint</Application>
  <PresentationFormat>Экран (16:9)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9</cp:revision>
  <dcterms:modified xsi:type="dcterms:W3CDTF">2024-06-23T17:11:44Z</dcterms:modified>
</cp:coreProperties>
</file>