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38">
          <p15:clr>
            <a:srgbClr val="747775"/>
          </p15:clr>
        </p15:guide>
        <p15:guide id="2" pos="340">
          <p15:clr>
            <a:srgbClr val="747775"/>
          </p15:clr>
        </p15:guide>
        <p15:guide id="3" pos="5279">
          <p15:clr>
            <a:srgbClr val="747775"/>
          </p15:clr>
        </p15:guide>
        <p15:guide id="4" orient="horz" pos="323">
          <p15:clr>
            <a:srgbClr val="747775"/>
          </p15:clr>
        </p15:guide>
        <p15:guide id="5" orient="horz" pos="3007">
          <p15:clr>
            <a:srgbClr val="747775"/>
          </p15:clr>
        </p15:guide>
        <p15:guide id="6" pos="2728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UAiCprzeTma2Mr34xPFLdp5pJG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ександр Аксёнов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93" y="67"/>
      </p:cViewPr>
      <p:guideLst>
        <p:guide pos="238"/>
        <p:guide pos="340"/>
        <p:guide pos="5279"/>
        <p:guide orient="horz" pos="323"/>
        <p:guide orient="horz" pos="3007"/>
        <p:guide pos="2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4T11:16:34.479" idx="1">
    <p:pos x="334" y="653"/>
    <p:text>Тени сделал бы чуть менее "выдающимися") Они нужны, но сейчас многовато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2sE6Yg"/>
      </p:ext>
    </p:extLst>
  </p:cm>
  <p:cm authorId="0" dt="2024-06-14T11:17:18.369" idx="2">
    <p:pos x="6000" y="0"/>
    <p:text>Очень нравится цвет и светлый и темный! 
Может сделать градиент? От угла нижнего, например
И нужно будет убрать текстуру в углу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2BlVQY"/>
      </p:ext>
    </p:extLst>
  </p:cm>
  <p:cm authorId="0" dt="2024-06-14T11:17:18.369" idx="3">
    <p:pos x="6000" y="0"/>
    <p:text>Градиент на все слайды одинаковый можно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2sE6Yk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97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81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44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5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5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60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86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74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62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59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18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01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2857838" y="2939645"/>
            <a:ext cx="1504200" cy="1255517"/>
            <a:chOff x="546148" y="2557908"/>
            <a:chExt cx="1504200" cy="1255517"/>
          </a:xfrm>
        </p:grpSpPr>
        <p:sp>
          <p:nvSpPr>
            <p:cNvPr id="55" name="Google Shape;55;p1"/>
            <p:cNvSpPr txBox="1"/>
            <p:nvPr/>
          </p:nvSpPr>
          <p:spPr>
            <a:xfrm>
              <a:off x="546148" y="3520050"/>
              <a:ext cx="1504200" cy="166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200" dirty="0" smtClean="0">
                  <a:solidFill>
                    <a:srgbClr val="001238"/>
                  </a:solidFill>
                </a:rPr>
                <a:t>Максим </a:t>
              </a:r>
              <a:r>
                <a:rPr lang="ru-RU" sz="1200" dirty="0" err="1" smtClean="0">
                  <a:solidFill>
                    <a:srgbClr val="001238"/>
                  </a:solidFill>
                </a:rPr>
                <a:t>Милованов</a:t>
              </a:r>
              <a:endParaRPr lang="ru-RU" sz="1200" dirty="0" smtClean="0">
                <a:solidFill>
                  <a:srgbClr val="001238"/>
                </a:solidFill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 i="0" u="none" strike="noStrike" cap="none" dirty="0" smtClean="0">
                  <a:solidFill>
                    <a:srgbClr val="001238"/>
                  </a:solidFill>
                </a:rPr>
                <a:t>Архитектор</a:t>
              </a:r>
              <a:endParaRPr sz="900" i="0" u="none" strike="noStrike" cap="none" dirty="0">
                <a:solidFill>
                  <a:srgbClr val="001238"/>
                </a:solidFill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71450" algn="bl" rotWithShape="0">
                <a:srgbClr val="09A8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1238"/>
                </a:solidFill>
              </a:endParaRPr>
            </a:p>
          </p:txBody>
        </p:sp>
      </p:grpSp>
      <p:sp>
        <p:nvSpPr>
          <p:cNvPr id="58" name="Google Shape;58;p1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 i="0" u="none" strike="noStrike" cap="none">
                <a:solidFill>
                  <a:srgbClr val="001238"/>
                </a:solidFill>
              </a:rPr>
              <a:t>Название проекта</a:t>
            </a:r>
            <a:endParaRPr sz="2400" b="1" i="0" u="none" strike="noStrike" cap="none">
              <a:solidFill>
                <a:srgbClr val="001238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6625" y="4652325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530225" y="1037875"/>
            <a:ext cx="4359600" cy="125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864849" y="1357200"/>
            <a:ext cx="37556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" sz="1600" dirty="0" smtClean="0">
                <a:solidFill>
                  <a:srgbClr val="282828"/>
                </a:solidFill>
              </a:rPr>
              <a:t>Задача:</a:t>
            </a:r>
            <a:r>
              <a:rPr lang="en-US" sz="1600" dirty="0" smtClean="0">
                <a:solidFill>
                  <a:srgbClr val="282828"/>
                </a:solidFill>
              </a:rPr>
              <a:t> </a:t>
            </a:r>
            <a:r>
              <a:rPr lang="ru-RU" sz="1600" dirty="0">
                <a:solidFill>
                  <a:srgbClr val="282828"/>
                </a:solidFill>
              </a:rPr>
              <a:t>Система приема заказов</a:t>
            </a:r>
            <a:endParaRPr lang="en-US" sz="1600" dirty="0" smtClean="0">
              <a:solidFill>
                <a:srgbClr val="282828"/>
              </a:solidFill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864850" y="1758825"/>
            <a:ext cx="30735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 i="0" u="none" strike="noStrike" cap="none" dirty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команды</a:t>
            </a:r>
            <a:r>
              <a:rPr lang="ru" sz="1600" i="0" u="none" strike="noStrike" cap="none" dirty="0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i="0" u="none" strike="noStrike" cap="none" dirty="0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i="0" u="none" strike="noStrike" cap="none" dirty="0" err="1" smtClean="0">
                <a:solidFill>
                  <a:srgbClr val="28282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BigInt</a:t>
            </a:r>
            <a:endParaRPr sz="1600" b="1" i="0" u="none" strike="noStrike" cap="none" dirty="0">
              <a:solidFill>
                <a:srgbClr val="28282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4391401" cy="7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54;p1"/>
          <p:cNvGrpSpPr/>
          <p:nvPr/>
        </p:nvGrpSpPr>
        <p:grpSpPr>
          <a:xfrm>
            <a:off x="4889825" y="2939645"/>
            <a:ext cx="1504200" cy="1255517"/>
            <a:chOff x="546148" y="2557908"/>
            <a:chExt cx="1504200" cy="1255517"/>
          </a:xfrm>
        </p:grpSpPr>
        <p:sp>
          <p:nvSpPr>
            <p:cNvPr id="32" name="Google Shape;55;p1"/>
            <p:cNvSpPr txBox="1"/>
            <p:nvPr/>
          </p:nvSpPr>
          <p:spPr>
            <a:xfrm>
              <a:off x="546148" y="3520050"/>
              <a:ext cx="1504200" cy="166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200" dirty="0" smtClean="0">
                  <a:solidFill>
                    <a:srgbClr val="001238"/>
                  </a:solidFill>
                </a:rPr>
                <a:t>Арина </a:t>
              </a:r>
              <a:r>
                <a:rPr lang="ru-RU" sz="1200" dirty="0" err="1" smtClean="0">
                  <a:solidFill>
                    <a:srgbClr val="001238"/>
                  </a:solidFill>
                </a:rPr>
                <a:t>Свитова</a:t>
              </a:r>
              <a:endParaRPr lang="ru-RU" sz="1200" dirty="0" smtClean="0">
                <a:solidFill>
                  <a:srgbClr val="001238"/>
                </a:solidFill>
              </a:endParaRPr>
            </a:p>
          </p:txBody>
        </p:sp>
        <p:sp>
          <p:nvSpPr>
            <p:cNvPr id="33" name="Google Shape;56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900" i="0" u="none" strike="noStrike" cap="none" dirty="0" smtClean="0">
                  <a:solidFill>
                    <a:srgbClr val="001238"/>
                  </a:solidFill>
                </a:rPr>
                <a:t>Архитектор данных</a:t>
              </a:r>
              <a:endParaRPr sz="900" i="0" u="none" strike="noStrike" cap="none" dirty="0">
                <a:solidFill>
                  <a:srgbClr val="001238"/>
                </a:solidFill>
              </a:endParaRPr>
            </a:p>
          </p:txBody>
        </p:sp>
        <p:sp>
          <p:nvSpPr>
            <p:cNvPr id="34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71450" algn="bl" rotWithShape="0">
                <a:srgbClr val="09A8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i="0" u="none" strike="noStrike" cap="none">
                <a:solidFill>
                  <a:srgbClr val="001238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Контекстная диаграмма модели </a:t>
            </a:r>
            <a:r>
              <a:rPr lang="en-US" sz="2400" b="1" dirty="0">
                <a:solidFill>
                  <a:srgbClr val="001238"/>
                </a:solidFill>
              </a:rPr>
              <a:t>C4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   C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872836"/>
            <a:ext cx="8811491" cy="4042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81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Контейнерная диаграмма модели </a:t>
            </a:r>
            <a:r>
              <a:rPr lang="en-US" sz="2400" b="1" dirty="0">
                <a:solidFill>
                  <a:srgbClr val="001238"/>
                </a:solidFill>
              </a:rPr>
              <a:t>C4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   C4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/>
          <a:stretch/>
        </p:blipFill>
        <p:spPr bwMode="auto">
          <a:xfrm>
            <a:off x="1136073" y="699654"/>
            <a:ext cx="6823364" cy="4849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69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Диаграмма развертывания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    Archimat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" y="618700"/>
            <a:ext cx="8548255" cy="43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8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Модель данных и описание API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412461" y="920375"/>
            <a:ext cx="3695412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HTTP/REST (взаимодействие пользователей с сайтом, взаимодействие между сервисами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WebSocket</a:t>
            </a:r>
            <a:r>
              <a:rPr lang="ru-RU" dirty="0"/>
              <a:t> (оповещение пользователей и сотрудников)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TCP/</a:t>
            </a:r>
            <a:r>
              <a:rPr lang="ru-RU" dirty="0" err="1" smtClean="0"/>
              <a:t>Kafka</a:t>
            </a:r>
            <a:r>
              <a:rPr lang="ru-RU" dirty="0" smtClean="0"/>
              <a:t> </a:t>
            </a:r>
            <a:r>
              <a:rPr lang="ru-RU" dirty="0"/>
              <a:t>(взаимодействие между сервисами)</a:t>
            </a: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 API   OpenAPI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2"/>
          <a:stretch/>
        </p:blipFill>
        <p:spPr bwMode="auto">
          <a:xfrm>
            <a:off x="4298917" y="1028527"/>
            <a:ext cx="4393565" cy="3280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32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en-US" sz="2400" b="1" dirty="0">
                <a:solidFill>
                  <a:srgbClr val="001238"/>
                </a:solidFill>
              </a:rPr>
              <a:t>ER-</a:t>
            </a:r>
            <a:r>
              <a:rPr lang="ru-RU" sz="2400" b="1" dirty="0">
                <a:solidFill>
                  <a:srgbClr val="001238"/>
                </a:solidFill>
              </a:rPr>
              <a:t>модель данных сервиса заказов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ER   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10" y="670877"/>
            <a:ext cx="7385136" cy="4472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18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Стоимость владения системой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 smtClean="0"/>
              <a:t>Оценка нагрузки</a:t>
            </a:r>
          </a:p>
          <a:p>
            <a:pPr lvl="0"/>
            <a:endParaRPr lang="ru-RU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рост</a:t>
            </a:r>
            <a:r>
              <a:rPr lang="ru-RU" dirty="0"/>
              <a:t> числа заказов 20% в </a:t>
            </a:r>
            <a:r>
              <a:rPr lang="ru-RU" dirty="0" smtClean="0"/>
              <a:t>год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в</a:t>
            </a:r>
            <a:r>
              <a:rPr lang="ru-RU" dirty="0"/>
              <a:t> течении 5 ближайших лет составит 50,000 заказов в сутки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~= 1 млрд. </a:t>
            </a:r>
            <a:r>
              <a:rPr lang="ru-RU" dirty="0" smtClean="0"/>
              <a:t>записей в БД для сервиса заказов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~= </a:t>
            </a:r>
            <a:r>
              <a:rPr lang="ru-RU" dirty="0" smtClean="0"/>
              <a:t>2,000</a:t>
            </a:r>
            <a:r>
              <a:rPr lang="ru-RU" dirty="0"/>
              <a:t> обращений к веб-ресурсу и API в пиковом моменте (RPS</a:t>
            </a:r>
            <a:r>
              <a:rPr lang="ru-RU" dirty="0" smtClean="0"/>
              <a:t>)</a:t>
            </a:r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r>
              <a:rPr lang="ru-RU" b="1" dirty="0" smtClean="0"/>
              <a:t>Оценка железа</a:t>
            </a:r>
          </a:p>
          <a:p>
            <a:pPr lvl="0"/>
            <a:endParaRPr lang="ru-RU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Сервисы x10 (10 сервисов) - 1Ghz 2CPU, 4Gb RAM, 10Gb HDD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Nginx - 3Ghz 1CPU, 2Gb RAM, 20Gb HDD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Kafka - 2Ghz 4CPU, 16Gb RAM, 1Tb HDD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r>
              <a:rPr lang="en-US" dirty="0" smtClean="0"/>
              <a:t>x10 </a:t>
            </a:r>
            <a:r>
              <a:rPr lang="en-US" dirty="0"/>
              <a:t>(</a:t>
            </a:r>
            <a:r>
              <a:rPr lang="ru-RU" dirty="0"/>
              <a:t>для каждого сервиса</a:t>
            </a:r>
            <a:r>
              <a:rPr lang="en-US" dirty="0"/>
              <a:t>) - 1Ghz 2CPU, 2Gb RAM, 100Gb HDD</a:t>
            </a:r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63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400" b="1" dirty="0" smtClean="0">
                <a:solidFill>
                  <a:srgbClr val="001238"/>
                </a:solidFill>
              </a:rPr>
              <a:t>Структура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1" dirty="0"/>
              <a:t>Описание задачи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dirty="0"/>
              <a:t>Бизнес </a:t>
            </a:r>
            <a:r>
              <a:rPr lang="ru-RU" dirty="0" smtClean="0"/>
              <a:t>цели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Функциональные требования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Нефункциональные требования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Заинтересованные лица и события</a:t>
            </a:r>
          </a:p>
          <a:p>
            <a:pPr lvl="0"/>
            <a:endParaRPr lang="en-US" dirty="0" smtClean="0"/>
          </a:p>
          <a:p>
            <a:pPr lvl="0"/>
            <a:r>
              <a:rPr lang="ru-RU" b="1" dirty="0" smtClean="0"/>
              <a:t>Решение</a:t>
            </a:r>
            <a:endParaRPr lang="ru-RU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Анализ сторонних решений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Выбор архитектуры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Компоненты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Модель C4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Диаграмма развертывания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Описание API и модели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Стоимость </a:t>
            </a:r>
            <a:r>
              <a:rPr lang="ru-RU" dirty="0" smtClean="0"/>
              <a:t>владения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ru-RU" b="1" dirty="0" smtClean="0"/>
              <a:t>ADR</a:t>
            </a:r>
            <a:endParaRPr lang="ru-RU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ADR-001 Отслеживание событий изменения статуса заказа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7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 b="1">
                <a:solidFill>
                  <a:srgbClr val="001238"/>
                </a:solidFill>
              </a:rPr>
              <a:t>Описание</a:t>
            </a:r>
            <a:endParaRPr sz="2400" b="1" i="0" u="none" strike="noStrike" cap="none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Система приема заказов </a:t>
            </a:r>
            <a:r>
              <a:rPr lang="ru-RU" dirty="0" smtClean="0"/>
              <a:t>должна</a:t>
            </a:r>
            <a:r>
              <a:rPr lang="ru-RU" dirty="0"/>
              <a:t> </a:t>
            </a:r>
            <a:r>
              <a:rPr lang="ru-RU" dirty="0" smtClean="0"/>
              <a:t>помочь</a:t>
            </a:r>
            <a:r>
              <a:rPr lang="ru-RU" dirty="0"/>
              <a:t> обслуживать гостей в ресторане, </a:t>
            </a:r>
            <a:r>
              <a:rPr lang="ru-RU" dirty="0" smtClean="0"/>
              <a:t>и помогать</a:t>
            </a:r>
            <a:r>
              <a:rPr lang="ru-RU" dirty="0"/>
              <a:t> </a:t>
            </a:r>
            <a:r>
              <a:rPr lang="ru-RU" dirty="0" smtClean="0"/>
              <a:t>управлению</a:t>
            </a:r>
            <a:r>
              <a:rPr lang="ru-RU" dirty="0"/>
              <a:t> </a:t>
            </a:r>
            <a:r>
              <a:rPr lang="ru-RU" dirty="0" smtClean="0"/>
              <a:t>рестораном</a:t>
            </a:r>
            <a:r>
              <a:rPr lang="ru-RU" dirty="0"/>
              <a:t>.</a:t>
            </a:r>
            <a:endParaRPr lang="ru-RU" dirty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Целевая </a:t>
            </a:r>
            <a:r>
              <a:rPr lang="ru-RU" b="1" dirty="0"/>
              <a:t>аудитория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Сотрудники ресторана (официант/бармен, управляющий рестораном)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Бухгалтер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Служба доставки и курьеры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Клиенты и посетители ресторана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Администратор </a:t>
            </a:r>
            <a:r>
              <a:rPr lang="ru-RU" dirty="0" smtClean="0"/>
              <a:t>системы</a:t>
            </a:r>
          </a:p>
          <a:p>
            <a:pPr lvl="0"/>
            <a:endParaRPr lang="ru-RU" dirty="0"/>
          </a:p>
          <a:p>
            <a:r>
              <a:rPr lang="ru-RU" b="1" dirty="0"/>
              <a:t>Решаемые проблемы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Ускорить обслуживание клиентов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Повысить качество обслуживания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Повысить прозрачность управления и увеличение финансовых показателей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Увеличение скорости ведения бухгалтерской отчетности и снижение бухгалтерских ошибок</a:t>
            </a:r>
            <a:endParaRPr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Функциональные требования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заказов официантами от клиентов ресторана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Оплата заказа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 с курьерами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бронью столиков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расписанием сотрудников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меню и промо-программ для 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 с обратной связью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Формирование бухгалтерской отчетности</a:t>
            </a: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9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 smtClean="0">
                <a:solidFill>
                  <a:srgbClr val="001238"/>
                </a:solidFill>
              </a:rPr>
              <a:t>Нефункциональные </a:t>
            </a:r>
            <a:r>
              <a:rPr lang="ru-RU" sz="2400" b="1" dirty="0">
                <a:solidFill>
                  <a:srgbClr val="001238"/>
                </a:solidFill>
              </a:rPr>
              <a:t>требования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Производительность. Среднее число заказов в сутки в ресторанах достигает 20 000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Масштабирование. Планируется подключить к системе до 100 ресторанов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Доступность. Необходимо обеспечить непрерывное время работы системы и её отдельных частей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Отказоустойчивость. </a:t>
            </a:r>
            <a:r>
              <a:rPr lang="ru-RU" b="1" dirty="0" err="1"/>
              <a:t>Mission-critical</a:t>
            </a:r>
            <a:r>
              <a:rPr lang="ru-RU" dirty="0"/>
              <a:t> частью системы являются функционал работы обработки заказов. Остальные часть </a:t>
            </a:r>
            <a:r>
              <a:rPr lang="ru-RU" b="1" dirty="0" err="1"/>
              <a:t>business-critical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Безопасность. Необходимо обеспечить надежное хранение персональных данных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развития системы с учетом быстро меняющихся требований бизнеса и рынка</a:t>
            </a: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56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Заинтересованные лица и события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b="1" dirty="0" err="1" smtClean="0"/>
              <a:t>Cтейкхолдеры</a:t>
            </a:r>
            <a:endParaRPr lang="ru-RU" b="1" dirty="0" smtClean="0"/>
          </a:p>
          <a:p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Официант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Управляющий </a:t>
            </a:r>
            <a:r>
              <a:rPr lang="ru-RU" dirty="0" smtClean="0"/>
              <a:t>рестораном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Служба доставки и </a:t>
            </a:r>
            <a:r>
              <a:rPr lang="ru-RU" dirty="0" smtClean="0"/>
              <a:t>курьеры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Бухгалтер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Бизнес-администратор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b="1" dirty="0" smtClean="0"/>
          </a:p>
          <a:p>
            <a:r>
              <a:rPr lang="ru-RU" b="1" dirty="0" smtClean="0"/>
              <a:t>Сценарии </a:t>
            </a:r>
            <a:r>
              <a:rPr lang="ru-RU" b="1" dirty="0"/>
              <a:t>критических </a:t>
            </a:r>
            <a:r>
              <a:rPr lang="ru-RU" b="1" dirty="0" smtClean="0"/>
              <a:t>бизнес-процессов</a:t>
            </a:r>
          </a:p>
          <a:p>
            <a:endParaRPr lang="ru-RU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Официант создает заказ и сохраняет его. У заказа изменяются статусы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Клиент выбирает блюда и складывает их в корзину. Формируется заказ, который отправляются в ресторан. </a:t>
            </a:r>
            <a:r>
              <a:rPr lang="ru-RU" dirty="0" smtClean="0"/>
              <a:t>Официант передаёт </a:t>
            </a:r>
            <a:r>
              <a:rPr lang="ru-RU" dirty="0"/>
              <a:t>готовый заказ курьеру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Курьер принимает заказ, доставляет его. Осуществляет прием оплаты</a:t>
            </a:r>
          </a:p>
          <a:p>
            <a:endParaRPr lang="ru-RU" b="1"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Сторонние решения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20423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Fusion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СБИС Престо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Resto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R_keeper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Iiko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Yuma</a:t>
            </a: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0;p2"/>
          <p:cNvSpPr/>
          <p:nvPr/>
        </p:nvSpPr>
        <p:spPr>
          <a:xfrm>
            <a:off x="2698461" y="920375"/>
            <a:ext cx="6092247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/>
              <a:t>Преимущества</a:t>
            </a:r>
            <a:r>
              <a:rPr lang="ru-RU" dirty="0"/>
              <a:t> систем: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Гибкие тарифы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Низкие затраты при начальном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Множество готовых интеграций с другими </a:t>
            </a:r>
            <a:r>
              <a:rPr lang="ru-RU" dirty="0" smtClean="0"/>
              <a:t>продуктами</a:t>
            </a:r>
          </a:p>
          <a:p>
            <a:endParaRPr lang="ru-RU" dirty="0"/>
          </a:p>
          <a:p>
            <a:r>
              <a:rPr lang="ru-RU" b="1" dirty="0"/>
              <a:t>Недостатки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Непрогнозируемая стоимость обслуживания с учётом перспектив роста ресторанной сети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возможности (или достаточна сложная) гибкой настройки ресторанов сети и механизмов эволюционного развития продукта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гарантий сохранения персональных данных клиентов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13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>
                <a:solidFill>
                  <a:srgbClr val="001238"/>
                </a:solidFill>
              </a:rPr>
              <a:t>Архитектурные характеристики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01625" y="903182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dirty="0" err="1" smtClean="0"/>
              <a:t>Эволюционируемость</a:t>
            </a:r>
            <a:endParaRPr lang="ru-RU" sz="12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dirty="0"/>
              <a:t>Отказоустойчивость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Масштабируемость</a:t>
            </a:r>
            <a:endParaRPr lang="ru-RU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ru-RU" sz="1200"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alt text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70" y="778150"/>
            <a:ext cx="6821956" cy="413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5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4" y="249400"/>
            <a:ext cx="7567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ru-RU" sz="2400" b="1" dirty="0" smtClean="0">
                <a:solidFill>
                  <a:srgbClr val="001238"/>
                </a:solidFill>
              </a:rPr>
              <a:t>Компоненты и связи</a:t>
            </a:r>
            <a:endParaRPr sz="2400" b="1" i="0" u="none" strike="noStrike" cap="none" dirty="0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name="adj" fmla="val 9549"/>
            </a:avLst>
          </a:prstGeom>
          <a:solidFill>
            <a:schemeClr val="lt1"/>
          </a:solidFill>
          <a:ln>
            <a:noFill/>
          </a:ln>
          <a:effectLst>
            <a:outerShdw blurRad="157163" dist="38100" dir="2700000" algn="bl" rotWithShape="0">
              <a:schemeClr val="accent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Bounded context</a:t>
            </a:r>
            <a:endParaRPr lang="ru-RU" b="1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Заказы </a:t>
            </a:r>
            <a:r>
              <a:rPr lang="ru-RU" dirty="0"/>
              <a:t>- управляет бизнес-процессом создания заказа и обработки его статусов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Ресторан - осуществляет бизнес-процесс управления одним рестораном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Доставка - обеспечивает процесс доставки заказов клиентам с помощью курьеров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Финансы - осуществляет бизнес-процесс управления бухгалтерской отчетностью и финансовыми показателями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Бизнес-администрирование - осуществляет бизнес-процесс управления сетью ресторанов</a:t>
            </a:r>
            <a:endParaRPr lang="ru-RU" b="1" dirty="0"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44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270</Words>
  <Application>Microsoft Office PowerPoint</Application>
  <PresentationFormat>Экран (16:9)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Tahoma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22</cp:revision>
  <dcterms:modified xsi:type="dcterms:W3CDTF">2024-06-30T06:50:43Z</dcterms:modified>
</cp:coreProperties>
</file>