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0D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9" d="100"/>
          <a:sy n="79" d="100"/>
        </p:scale>
        <p:origin x="101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55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4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42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01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37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9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42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04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chemeClr val="bg2">
                <a:shade val="80000"/>
                <a:alpha val="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0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 Love Movies - N-lightenment -">
            <a:extLst>
              <a:ext uri="{FF2B5EF4-FFF2-40B4-BE49-F238E27FC236}">
                <a16:creationId xmlns:a16="http://schemas.microsoft.com/office/drawing/2014/main" id="{4A03CE61-0739-4132-BB12-2F2417485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1223">
            <a:off x="9552560" y="4566882"/>
            <a:ext cx="2367064" cy="2066925"/>
          </a:xfrm>
          <a:prstGeom prst="rect">
            <a:avLst/>
          </a:prstGeom>
          <a:solidFill>
            <a:schemeClr val="accent3">
              <a:alpha val="87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695327"/>
            <a:ext cx="10363200" cy="1800223"/>
          </a:xfrm>
        </p:spPr>
        <p:txBody>
          <a:bodyPr>
            <a:noAutofit/>
          </a:bodyPr>
          <a:lstStyle/>
          <a:p>
            <a:pPr algn="ctr"/>
            <a:r>
              <a:rPr sz="6000" b="1" dirty="0"/>
              <a:t>Movie Industry Data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95164F-637A-4E36-A271-CEEFD407D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0978" y="3531204"/>
            <a:ext cx="8637072" cy="977621"/>
          </a:xfrm>
        </p:spPr>
        <p:txBody>
          <a:bodyPr/>
          <a:lstStyle/>
          <a:p>
            <a:r>
              <a:rPr lang="en-US" dirty="0"/>
              <a:t>A Business Advisory project on setting up a movie studio</a:t>
            </a:r>
            <a:endParaRPr lang="en-K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9350" y="2015732"/>
            <a:ext cx="8635504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Prepared By Group 1 Collaborators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Anthony </a:t>
            </a:r>
            <a:r>
              <a:rPr lang="en-US" dirty="0" err="1"/>
              <a:t>Muthee</a:t>
            </a:r>
            <a:r>
              <a:rPr lang="en-US" dirty="0"/>
              <a:t> </a:t>
            </a:r>
            <a:r>
              <a:rPr lang="en-US" dirty="0" err="1"/>
              <a:t>Njiru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Beth Mwangi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Edwin Joshua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Mercy Chebet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Mirriam</a:t>
            </a:r>
            <a:r>
              <a:rPr lang="en-US" dirty="0"/>
              <a:t> David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Jackline </a:t>
            </a:r>
            <a:r>
              <a:rPr lang="en-US" dirty="0" err="1"/>
              <a:t>Theuri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AAC5817E-A98D-474B-9E07-15507A58B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228508"/>
              </p:ext>
            </p:extLst>
          </p:nvPr>
        </p:nvGraphicFramePr>
        <p:xfrm>
          <a:off x="0" y="2015732"/>
          <a:ext cx="1770199" cy="4112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Clip" r:id="rId3" imgW="1857375" imgH="3995738" progId="">
                  <p:embed/>
                </p:oleObj>
              </mc:Choice>
              <mc:Fallback>
                <p:oleObj name="Clip" r:id="rId3" imgW="1857375" imgH="3995738" progId="">
                  <p:embed/>
                  <p:pic>
                    <p:nvPicPr>
                      <p:cNvPr id="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15732"/>
                        <a:ext cx="1770199" cy="411269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 Goal: Help a new movie studio make data-driven production decisions</a:t>
            </a:r>
          </a:p>
          <a:p>
            <a:r>
              <a:rPr sz="2800" dirty="0"/>
              <a:t>Approach: Analyze historical movie data to answer 3 key business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1️⃣ What genres tend to perform best at the box office?</a:t>
            </a:r>
          </a:p>
          <a:p>
            <a:pPr marL="0" indent="0">
              <a:buNone/>
            </a:pPr>
            <a:r>
              <a:rPr sz="2800" dirty="0"/>
              <a:t>2️⃣ Do critic ratings predict box office success?</a:t>
            </a:r>
          </a:p>
          <a:p>
            <a:pPr marL="0" indent="0">
              <a:buNone/>
            </a:pPr>
            <a:r>
              <a:rPr sz="2800" dirty="0"/>
              <a:t>3️⃣ How do budget levels correlate with box office revenue?</a:t>
            </a:r>
          </a:p>
        </p:txBody>
      </p:sp>
      <p:pic>
        <p:nvPicPr>
          <p:cNvPr id="3074" name="Picture 2" descr="The history/origin of the question mark ...">
            <a:extLst>
              <a:ext uri="{FF2B5EF4-FFF2-40B4-BE49-F238E27FC236}">
                <a16:creationId xmlns:a16="http://schemas.microsoft.com/office/drawing/2014/main" id="{F86F94EC-C1BA-4041-8E3F-97CBA3B36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25" y="0"/>
            <a:ext cx="2047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IMDB (movies, ratings)</a:t>
            </a:r>
          </a:p>
          <a:p>
            <a:r>
              <a:rPr sz="2800" dirty="0"/>
              <a:t>BOM (box office revenues)</a:t>
            </a:r>
          </a:p>
          <a:p>
            <a:r>
              <a:rPr sz="2800" dirty="0"/>
              <a:t>The Numbers (budgets)</a:t>
            </a:r>
          </a:p>
          <a:p>
            <a:r>
              <a:rPr sz="2800" dirty="0"/>
              <a:t>Rotten Tomatoes (reviews)</a:t>
            </a:r>
          </a:p>
        </p:txBody>
      </p:sp>
      <p:pic>
        <p:nvPicPr>
          <p:cNvPr id="5122" name="Picture 2" descr="movie data erd">
            <a:extLst>
              <a:ext uri="{FF2B5EF4-FFF2-40B4-BE49-F238E27FC236}">
                <a16:creationId xmlns:a16="http://schemas.microsoft.com/office/drawing/2014/main" id="{E427FA31-CAC5-464C-B943-982144815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" t="3781" b="5903"/>
          <a:stretch/>
        </p:blipFill>
        <p:spPr bwMode="auto">
          <a:xfrm>
            <a:off x="7091465" y="1926077"/>
            <a:ext cx="5100536" cy="421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574" y="804519"/>
            <a:ext cx="8039280" cy="1049235"/>
          </a:xfrm>
        </p:spPr>
        <p:txBody>
          <a:bodyPr>
            <a:normAutofit/>
          </a:bodyPr>
          <a:lstStyle/>
          <a:p>
            <a:r>
              <a:rPr sz="4000" dirty="0"/>
              <a:t>Data Cleaning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Cleaned currencies and missing values</a:t>
            </a:r>
          </a:p>
          <a:p>
            <a:r>
              <a:rPr sz="2800" dirty="0"/>
              <a:t>Exploded multi-genre fields</a:t>
            </a:r>
          </a:p>
          <a:p>
            <a:r>
              <a:rPr sz="2800" dirty="0"/>
              <a:t>Filtered low-vote movies</a:t>
            </a:r>
          </a:p>
          <a:p>
            <a:r>
              <a:rPr sz="2800" dirty="0"/>
              <a:t>Merged datasets on titles</a:t>
            </a:r>
          </a:p>
        </p:txBody>
      </p:sp>
      <p:pic>
        <p:nvPicPr>
          <p:cNvPr id="6146" name="Picture 2" descr="Clean Data For Business Intelligence ...">
            <a:extLst>
              <a:ext uri="{FF2B5EF4-FFF2-40B4-BE49-F238E27FC236}">
                <a16:creationId xmlns:a16="http://schemas.microsoft.com/office/drawing/2014/main" id="{B15E4236-88F7-4801-AC3A-54390AC1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Analysis: Genres vs Box 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15732"/>
            <a:ext cx="5126477" cy="3450613"/>
          </a:xfrm>
        </p:spPr>
        <p:txBody>
          <a:bodyPr>
            <a:normAutofit/>
          </a:bodyPr>
          <a:lstStyle/>
          <a:p>
            <a:r>
              <a:rPr sz="2800" dirty="0"/>
              <a:t>Top revenue genres: Adventure, Animation, Fantasy, Sci-Fi</a:t>
            </a:r>
          </a:p>
          <a:p>
            <a:r>
              <a:rPr sz="2800" dirty="0"/>
              <a:t>Genres strongly influence box office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8D75F-F6E9-4FF1-A652-F031F0A5B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0"/>
          <a:stretch/>
        </p:blipFill>
        <p:spPr>
          <a:xfrm>
            <a:off x="5126477" y="1926077"/>
            <a:ext cx="6968247" cy="4850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Analysis: Ratings vs Box 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5264" y="2142944"/>
            <a:ext cx="6466736" cy="3450613"/>
          </a:xfrm>
        </p:spPr>
        <p:txBody>
          <a:bodyPr>
            <a:normAutofit/>
          </a:bodyPr>
          <a:lstStyle/>
          <a:p>
            <a:r>
              <a:rPr sz="2800" dirty="0"/>
              <a:t>Weak but positive correlation found</a:t>
            </a:r>
          </a:p>
          <a:p>
            <a:r>
              <a:rPr sz="2800" dirty="0"/>
              <a:t>High ratings don't guarantee high revenue</a:t>
            </a:r>
          </a:p>
          <a:p>
            <a:r>
              <a:rPr sz="2800" dirty="0"/>
              <a:t>Non-critical factors drive many successes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15B9A-1CC2-4F2F-90E2-D347339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2456869"/>
            <a:ext cx="5349704" cy="4282811"/>
          </a:xfrm>
          <a:prstGeom prst="rect">
            <a:avLst/>
          </a:prstGeom>
          <a:scene3d>
            <a:camera prst="orthographicFront"/>
            <a:lightRig rig="threePt" dir="t"/>
          </a:scene3d>
          <a:sp3d extrusionH="393700" contourW="158750" prstMaterial="dkEdge">
            <a:bevelT w="615950" h="355600"/>
            <a:bevelB w="533400"/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Analysis: Budget vs Box 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589" y="2015732"/>
            <a:ext cx="6784411" cy="3450613"/>
          </a:xfrm>
        </p:spPr>
        <p:txBody>
          <a:bodyPr>
            <a:normAutofit/>
          </a:bodyPr>
          <a:lstStyle/>
          <a:p>
            <a:r>
              <a:rPr sz="2800" dirty="0"/>
              <a:t>Strong positive correlation</a:t>
            </a:r>
          </a:p>
          <a:p>
            <a:r>
              <a:rPr sz="2800" dirty="0"/>
              <a:t>Larger budgets generally lead to higher revenue</a:t>
            </a:r>
          </a:p>
          <a:p>
            <a:r>
              <a:rPr sz="2800" dirty="0"/>
              <a:t>Financial risk increases with budget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FC385-5163-4F93-B15B-7480A0A5E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" y="2015731"/>
            <a:ext cx="5380186" cy="4744991"/>
          </a:xfrm>
          <a:prstGeom prst="rect">
            <a:avLst/>
          </a:prstGeom>
          <a:scene3d>
            <a:camera prst="orthographicFront"/>
            <a:lightRig rig="threePt" dir="t">
              <a:rot lat="0" lon="0" rev="18000000"/>
            </a:lightRig>
          </a:scene3d>
          <a:sp3d extrusionH="165100" contourW="101600">
            <a:bevelT w="406400" h="234950" prst="coolSlant"/>
            <a:bevelB w="171450"/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Prioritize Adventure, Animation, Sci-Fi &amp; Fantasy</a:t>
            </a:r>
          </a:p>
          <a:p>
            <a:r>
              <a:rPr sz="2800" dirty="0"/>
              <a:t>Use larger production budgets carefully</a:t>
            </a:r>
          </a:p>
          <a:p>
            <a:r>
              <a:rPr sz="2800" dirty="0"/>
              <a:t>Ratings are helpful but not predictive</a:t>
            </a:r>
          </a:p>
        </p:txBody>
      </p:sp>
      <p:pic>
        <p:nvPicPr>
          <p:cNvPr id="7170" name="Picture 2" descr="Four Themed Movie Days Coming to Theaters in 2025">
            <a:extLst>
              <a:ext uri="{FF2B5EF4-FFF2-40B4-BE49-F238E27FC236}">
                <a16:creationId xmlns:a16="http://schemas.microsoft.com/office/drawing/2014/main" id="{51EBB27C-0ECE-48C0-97E4-8460C73D2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13634"/>
            <a:ext cx="12192000" cy="234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59</TotalTime>
  <Words>223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Gallery</vt:lpstr>
      <vt:lpstr>Clip</vt:lpstr>
      <vt:lpstr>Movie Industry Data Analysis</vt:lpstr>
      <vt:lpstr>Project Overview</vt:lpstr>
      <vt:lpstr>Business Questions</vt:lpstr>
      <vt:lpstr>Data Sources</vt:lpstr>
      <vt:lpstr>Data Cleaning Summary</vt:lpstr>
      <vt:lpstr>Analysis: Genres vs Box Office</vt:lpstr>
      <vt:lpstr>Analysis: Ratings vs Box Office</vt:lpstr>
      <vt:lpstr>Analysis: Budget vs Box Office</vt:lpstr>
      <vt:lpstr>Business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Industry Data Analysis</dc:title>
  <dc:subject/>
  <dc:creator>Anthonymuthee</dc:creator>
  <cp:keywords/>
  <dc:description>generated using python-pptx</dc:description>
  <cp:lastModifiedBy>Anthonymuthee</cp:lastModifiedBy>
  <cp:revision>8</cp:revision>
  <dcterms:created xsi:type="dcterms:W3CDTF">2013-01-27T09:14:16Z</dcterms:created>
  <dcterms:modified xsi:type="dcterms:W3CDTF">2025-06-12T07:06:34Z</dcterms:modified>
  <cp:category/>
</cp:coreProperties>
</file>