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366" r:id="rId2"/>
    <p:sldId id="499" r:id="rId3"/>
    <p:sldId id="506" r:id="rId4"/>
    <p:sldId id="500" r:id="rId5"/>
    <p:sldId id="501" r:id="rId6"/>
    <p:sldId id="502" r:id="rId7"/>
    <p:sldId id="504" r:id="rId8"/>
    <p:sldId id="503" r:id="rId9"/>
    <p:sldId id="505" r:id="rId10"/>
    <p:sldId id="507" r:id="rId11"/>
    <p:sldId id="508" r:id="rId12"/>
    <p:sldId id="509" r:id="rId13"/>
    <p:sldId id="510" r:id="rId14"/>
    <p:sldId id="511" r:id="rId15"/>
    <p:sldId id="512" r:id="rId16"/>
    <p:sldId id="513" r:id="rId17"/>
    <p:sldId id="517" r:id="rId18"/>
    <p:sldId id="356" r:id="rId19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A"/>
    <a:srgbClr val="FFFFFF"/>
    <a:srgbClr val="FCEFCA"/>
    <a:srgbClr val="DDEAF6"/>
    <a:srgbClr val="DFEAF7"/>
    <a:srgbClr val="132767"/>
    <a:srgbClr val="FF3300"/>
    <a:srgbClr val="00FFFF"/>
    <a:srgbClr val="00FFCC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81" autoAdjust="0"/>
    <p:restoredTop sz="94660"/>
  </p:normalViewPr>
  <p:slideViewPr>
    <p:cSldViewPr>
      <p:cViewPr varScale="1">
        <p:scale>
          <a:sx n="106" d="100"/>
          <a:sy n="106" d="100"/>
        </p:scale>
        <p:origin x="13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FBD46F-89C7-44C2-9DE9-7DFF39DFC369}" type="datetimeFigureOut">
              <a:rPr lang="zh-CN" altLang="en-US"/>
              <a:pPr>
                <a:defRPr/>
              </a:pPr>
              <a:t>2024/1/18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55293-8BC6-4D7C-9E33-66699ED3CC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8350"/>
            <a:ext cx="91440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1" descr="Untitled-5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9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06A29-F4C3-407D-A055-D84AE6A34B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5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E6731-AC3B-44CF-AF05-E4A3CE6CDC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52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2D05F-3242-492B-8104-A9165FC12E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4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B38E3-3764-4373-9C1A-4D523FB003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4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D289F-D217-48E2-925F-EE9D815B2F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8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7329B-798A-4622-A152-03D6B76A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1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383F5-1716-4199-B942-F10A52B8EE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68B25-692E-40AE-950B-535466AEA3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2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B9E89-DBE9-48ED-9386-0CEA64EBFD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E1A62-FA8B-4DAF-B672-24664E8DA3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65DB0-7F43-4431-B7F4-83AEDC4FBA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8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gray">
          <a:xfrm>
            <a:off x="971550" y="0"/>
            <a:ext cx="8172450" cy="981075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0" y="976313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/>
            </a:lvl1pPr>
          </a:lstStyle>
          <a:p>
            <a:fld id="{6567CBFF-CA6E-48F0-8C57-A38B66625FE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0"/>
            <a:ext cx="624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3" name="Picture 10" descr="C:\Users\Administrator\Desktop\北京理工大学珠海学院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71438"/>
            <a:ext cx="84296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3850" y="2924944"/>
            <a:ext cx="8496300" cy="649288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132767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5400" b="1" dirty="0">
                <a:solidFill>
                  <a:srgbClr val="132767"/>
                </a:solidFill>
                <a:ea typeface="宋体" panose="02010600030101010101" pitchFamily="2" charset="-122"/>
              </a:rPr>
              <a:t>1</a:t>
            </a:r>
            <a:r>
              <a:rPr lang="zh-CN" altLang="en-US" sz="5400" b="1" dirty="0">
                <a:solidFill>
                  <a:srgbClr val="132767"/>
                </a:solidFill>
                <a:ea typeface="宋体" panose="02010600030101010101" pitchFamily="2" charset="-122"/>
              </a:rPr>
              <a:t>讲 多卡训练原理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5400" b="1" dirty="0">
              <a:solidFill>
                <a:srgbClr val="132767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BB6A4D-0485-34EE-41A7-0D11338A7A56}"/>
              </a:ext>
            </a:extLst>
          </p:cNvPr>
          <p:cNvSpPr/>
          <p:nvPr/>
        </p:nvSpPr>
        <p:spPr bwMode="auto">
          <a:xfrm>
            <a:off x="395536" y="1556792"/>
            <a:ext cx="8424614" cy="410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0414DE5-A72D-4CF1-FE32-86D20DE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760"/>
            <a:ext cx="84963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启动参数初始化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init_parse_args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parser =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argparse.ArgumentParser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数据集所在根目录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("--data-path", type=str, default="./data")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文件输出路径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("--output", type=str, default="./weights/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MNIST_CNN_PyTorch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训练参数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("--epochs", type=int, default=30)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("--batch-size", type=int, default=64)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优化器参数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lr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", type=float, default=0.3)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("--momentum", type=float, default=0.9)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("--weight-decay", type=float, default=1e-4)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分布式配置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dist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-backend", default="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nccl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", type=str, help="please use '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gloo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' on windows platform")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dist-url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", default="env://", help="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url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used to set up distributed training")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("--num-workers", default=4, type=int)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以下参数不需要更改，会根据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nproc_per_node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自动设置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("--device", default="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cuda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", help="device id (i.e. 0 or 0,1 or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cpu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parser.add_argument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("--world-size", default=4, type=int, help="number of distributed processes")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parser.parse_args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2D2523-B10F-B94C-7423-91BA1B07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0191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BB6A4D-0485-34EE-41A7-0D11338A7A56}"/>
              </a:ext>
            </a:extLst>
          </p:cNvPr>
          <p:cNvSpPr/>
          <p:nvPr/>
        </p:nvSpPr>
        <p:spPr bwMode="auto">
          <a:xfrm>
            <a:off x="395536" y="1556792"/>
            <a:ext cx="8424614" cy="504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0414DE5-A72D-4CF1-FE32-86D20DE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2" y="1268760"/>
            <a:ext cx="8496300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nn.Module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的模型架构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class CNN(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nn.Module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def __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init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__(self):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super(CNN, self).__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init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__()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卷积层 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self.conv1 = nn.Conv2d(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in_channels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=1,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out_channels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=6,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kernel_size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=5, stride=1, padding=2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)  # padding </a:t>
            </a:r>
            <a:r>
              <a:rPr lang="zh-CN" altLang="en-US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使得模型与原文提供的 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32x32 </a:t>
            </a:r>
            <a:r>
              <a:rPr lang="zh-CN" altLang="en-US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结构保持不变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self.conv2 = nn.Conv2d(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in_channels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=6,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out_channels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=16,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kernel_size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=5, stride=1)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池化层 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self.pool1 = nn.MaxPool2d(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kernel_size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=2, stride=2)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self.pool2 = nn.MaxPool2d(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kernel_size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=2, stride=2)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全连接层 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#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self.fc1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nn.Linear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(16 * 5 * 5, 120)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self.fc2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nn.Linear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(120, 84)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self.fc3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nn.Linear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(84, 10)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self.relu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nn.ReLU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5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def forward(self, x):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self.conv1(x)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self.relu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self.pool1(out)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self.conv2(out)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self.relu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self.pool2(out)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out.view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out.size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(0), -1)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self.fc1(out)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self.relu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self.fc2(out)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</a:t>
            </a:r>
            <a:r>
              <a:rPr lang="en-US" altLang="zh-CN" sz="105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self.relu</a:t>
            </a: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out = self.fc3(out)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5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5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return out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2D2523-B10F-B94C-7423-91BA1B07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347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BB6A4D-0485-34EE-41A7-0D11338A7A56}"/>
              </a:ext>
            </a:extLst>
          </p:cNvPr>
          <p:cNvSpPr/>
          <p:nvPr/>
        </p:nvSpPr>
        <p:spPr bwMode="auto">
          <a:xfrm>
            <a:off x="395536" y="1556792"/>
            <a:ext cx="8424614" cy="5112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0414DE5-A72D-4CF1-FE32-86D20DE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2" y="1268760"/>
            <a:ext cx="849630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模型训练一个周期的函数：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def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train_one_epoch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(model, optimizer,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device, rank,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epoch_info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model.train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criterion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torch.nn.CrossEntropyLoss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torch.zeros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(1).to(device)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optimizer.zero_grad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if rank == 0: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tqdm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bar_format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="{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l_bar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}{bar:10}{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r_bar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}")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for step, (images, labels) in enumerate(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模型推理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pred = model(images.to(device))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计算损失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loss = criterion(pred, labels.to(device))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loss.backward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loss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reduce_value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(loss, average=True)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* step +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loss.detach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()) / (step + 1)  # update mean losses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计算显存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mem = f"{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torch.cuda.memory_reserved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 / 1E9 if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torch.cuda.is_available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 else 0:.3g}G"  # (GB)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在进程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0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中打印平均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loss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if rank == 0: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data_loader.set_description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(("%11s" * 2 + "%11.4g") % 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epoch_info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mem,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mean_loss.item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()))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if not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torch.isfinite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(loss):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print("WARNING: non-finite loss, ending training ", loss)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sys.exit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(1)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optimizer.step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optimizer.zero_grad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等待所有进程计算完毕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if device !=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torch.device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cpu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torch.cuda.synchronize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(device)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mean_loss.item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2D2523-B10F-B94C-7423-91BA1B07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3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BB6A4D-0485-34EE-41A7-0D11338A7A56}"/>
              </a:ext>
            </a:extLst>
          </p:cNvPr>
          <p:cNvSpPr/>
          <p:nvPr/>
        </p:nvSpPr>
        <p:spPr bwMode="auto">
          <a:xfrm>
            <a:off x="395536" y="1556792"/>
            <a:ext cx="8424614" cy="4320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0414DE5-A72D-4CF1-FE32-86D20DE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2" y="1268760"/>
            <a:ext cx="849630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模型验证函数：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@torch.no_grad()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def evaluate(model,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device):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model.eval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criterion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torch.nn.CrossEntropyLoss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存储损失、样本预测正确数量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torch.zeros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(1).to(device)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sum_num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torch.zeros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(1).to(device)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for step, (images, labels) in enumerate(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pred = model(images.to(device))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loss = criterion(pred, labels.to(device))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loss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reduce_value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(loss, average=True)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* step +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loss.detach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()) / (step + 1)  # update mean losses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pred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torch.max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(pred, dim=1)[1]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sum_num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+=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torch.eq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(pred, labels.to(device)).sum()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等待所有进程计算完毕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if device !=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torch.device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cpu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"):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torch.cuda.synchronize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(device)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sum_num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reduce_value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sum_num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average=False)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return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mean_loss.item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sum_num.item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2D2523-B10F-B94C-7423-91BA1B07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25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BB6A4D-0485-34EE-41A7-0D11338A7A56}"/>
              </a:ext>
            </a:extLst>
          </p:cNvPr>
          <p:cNvSpPr/>
          <p:nvPr/>
        </p:nvSpPr>
        <p:spPr bwMode="auto">
          <a:xfrm>
            <a:off x="395536" y="1412776"/>
            <a:ext cx="8424614" cy="5256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0414DE5-A72D-4CF1-FE32-86D20DE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2" y="1124744"/>
            <a:ext cx="8496300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程序主函数：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def main(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if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torch.cuda.is_available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 is False: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raise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EnvironmentError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("not find GPU device for training.")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初始化各进程环境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init_distributed_mode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获取当前进程下的相关参数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rank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args.rank</a:t>
            </a: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device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torch.device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args.device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args.batch_size</a:t>
            </a: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if rank == 0: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在第一个进程中打印信息，并实例化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tensorboard</a:t>
            </a: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print(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print('Start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Tensorboard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with "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tensorboard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--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logdir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=runs", view at http://localhost:6006/')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tb_writer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SummaryWriter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args.output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if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os.path.exists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args.output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 is False: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os.makedirs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args.output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###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transform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transforms.Compose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([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transforms.ToTensor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()])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转换为张量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读取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MNIST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数据集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train_data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MNIST(root=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args.data_path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train=True, transform=transform, download=True)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test_data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MNIST(root=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args.data_path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train=False, transform=transform, download=True)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给每个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rank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对应的进程分配训练的样本索引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torch.utils.data.distributed.DistributedSampler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train_data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torch.utils.data.distributed.DistributedSampler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test_data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###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将样本索引每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个元素组成一个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list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train_batch_sampler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torch.utils.data.BatchSampler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drop_last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=True)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nw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min([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os.cpu_count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if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&gt; 1 else 0,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args.num_workers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])  # number of workers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2D2523-B10F-B94C-7423-91BA1B07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94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BB6A4D-0485-34EE-41A7-0D11338A7A56}"/>
              </a:ext>
            </a:extLst>
          </p:cNvPr>
          <p:cNvSpPr/>
          <p:nvPr/>
        </p:nvSpPr>
        <p:spPr bwMode="auto">
          <a:xfrm>
            <a:off x="395536" y="1268760"/>
            <a:ext cx="8424614" cy="5364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0414DE5-A72D-4CF1-FE32-86D20DE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2" y="1268760"/>
            <a:ext cx="84963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if rank == 0: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print("Using {}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workers every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process".format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nw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torch.utils.data.DataLoader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train_data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train_batch_sampler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pin_memory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=True,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num_workers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nw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torch.utils.data.DataLoader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test_data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batch_size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sampler=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val_sampler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pin_memory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=True,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num_workers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nw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实例化模型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model = CNN().to(device)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如果不存在预训练权重，需要将第一个进程中的权重保存，然后其他进程载入，保持初始化权重一致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checkpoint_path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os.path.join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tempfile.gettempdir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(), "initial_weights.pt")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if rank == 0: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torch.save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model.state_dict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checkpoint_path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dist.barrier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这里注意，一定要指定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map_location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参数，否则会导致第一块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GPU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占用更多资源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model.load_state_dict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torch.load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checkpoint_path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map_location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=device))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转为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DDP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模型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model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torch.nn.parallel.DistributedDataParallel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(model,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device_ids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=[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args.gpu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])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初始化优化器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[p for p in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model.parameters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 if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p.requires_grad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]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optimizer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optim.SGD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pg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lr=args.lr *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args.world_size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momentum=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args.momentum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weight_decay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args.weight_decay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if rank == 0:</a:t>
            </a:r>
          </a:p>
          <a:p>
            <a:pPr marL="0" indent="0" eaLnBrk="1" hangingPunct="1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print(("%11s" * 3) % ("Epoch", "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GPU_mem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", "Loss"))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2D2523-B10F-B94C-7423-91BA1B07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557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4BB6A4D-0485-34EE-41A7-0D11338A7A56}"/>
              </a:ext>
            </a:extLst>
          </p:cNvPr>
          <p:cNvSpPr/>
          <p:nvPr/>
        </p:nvSpPr>
        <p:spPr bwMode="auto">
          <a:xfrm>
            <a:off x="384847" y="1268760"/>
            <a:ext cx="8424614" cy="460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D0414DE5-A72D-4CF1-FE32-86D20DE5A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82" y="1268760"/>
            <a:ext cx="84963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best_loss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1e9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记录最佳损失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for epoch in range(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args.epochs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train_sampler.set_epoch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(epoch)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模型训练和验证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train_one_epoch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(model, optimizer,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device, rank, f"{epoch+1}/{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args.epochs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}")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correct = evaluate(model=model,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data_loader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val_loader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device=device)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if rank == 0: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tb_writer.add_scalar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("loss",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train_loss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epoch)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tb_writer.add_scalar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loss_val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epoch)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tb_writer.add_scalar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("accuracy", correct /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val_sampler.total_size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, epoch)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tb_writer.add_scalar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("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learning_rate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",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optimizer.param_groups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[0]["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lr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"], epoch)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if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&lt;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best_loss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best_loss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val_loss</a:t>
            </a: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torch.save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model.module.state_dict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(), f"{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args.output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}/model-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best.pth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保存模型最后的权重，删除临时缓存文件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if rank == 0: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torch.save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model.module.state_dict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(), f"{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args.output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}/model-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final.pth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")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if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os.path.exists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checkpoint_path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 is True: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os.remove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checkpoint_path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# </a:t>
            </a: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关闭所有进程，释放计算机资源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zh-CN" altLang="en-US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dist.destroy_process_group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0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if __name__ == "__main__":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opt = </a:t>
            </a:r>
            <a:r>
              <a:rPr lang="en-US" altLang="zh-CN" sz="10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init_parse_args</a:t>
            </a: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()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0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   main(opt)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2D2523-B10F-B94C-7423-91BA1B07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4724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FF8819E3-9EE4-F29E-0042-789A71A61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68760"/>
            <a:ext cx="84963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成功案例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48D5479-929D-7F80-B3E8-D18CAFF31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01656C-E1AF-57BD-D43C-F53F7373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0808"/>
            <a:ext cx="8096034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28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5"/>
          <p:cNvSpPr>
            <a:spLocks noChangeArrowheads="1" noChangeShapeType="1" noTextEdit="1"/>
          </p:cNvSpPr>
          <p:nvPr/>
        </p:nvSpPr>
        <p:spPr bwMode="gray">
          <a:xfrm>
            <a:off x="1547813" y="2781300"/>
            <a:ext cx="5759450" cy="863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latin typeface="宋体" panose="02010600030101010101" pitchFamily="2" charset="-122"/>
              </a:rPr>
              <a:t>谢谢大家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96300" cy="3024336"/>
          </a:xfrm>
          <a:noFill/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为什么要使用多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并行训练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简单来说，有两种原因：第一种是模型在一块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上放不下，两块或多块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上就能运行完整的模型（如早期的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AlexNet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）。第二种是多块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并行计算可以达到加速训练的效果。想要成为“炼丹大师“，多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并行训练是不可或缺的技能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常见的多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训练方法：</a:t>
            </a:r>
          </a:p>
          <a:p>
            <a:pPr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模型并行方式：如果模型特别大，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显存不够，无法将一个显存放在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上，需要把网络的不同模块放在不同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上，这样可以训练比较大的网络。（下图左半部分）</a:t>
            </a:r>
          </a:p>
          <a:p>
            <a:pPr eaLnBrk="1" hangingPunct="1">
              <a:spcBef>
                <a:spcPts val="1200"/>
              </a:spcBef>
              <a:buFont typeface="+mj-lt"/>
              <a:buAutoNum type="arabicPeriod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数据并行方式：将整个模型放在一块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里，再复制到每一块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上，同时进行正向传播和反向误差传播。相当于加大了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。（下图右半部分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1327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多卡训练原理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18" name="组合 17417">
            <a:extLst>
              <a:ext uri="{FF2B5EF4-FFF2-40B4-BE49-F238E27FC236}">
                <a16:creationId xmlns:a16="http://schemas.microsoft.com/office/drawing/2014/main" id="{9E7A16F8-7383-4A8B-CD3E-C99BBFB2E3A3}"/>
              </a:ext>
            </a:extLst>
          </p:cNvPr>
          <p:cNvGrpSpPr/>
          <p:nvPr/>
        </p:nvGrpSpPr>
        <p:grpSpPr>
          <a:xfrm>
            <a:off x="947470" y="4313789"/>
            <a:ext cx="2347227" cy="2282024"/>
            <a:chOff x="784613" y="4366082"/>
            <a:chExt cx="2347227" cy="228202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9F61F6B-F574-9FC1-309D-BE0EE0016083}"/>
                </a:ext>
              </a:extLst>
            </p:cNvPr>
            <p:cNvSpPr/>
            <p:nvPr/>
          </p:nvSpPr>
          <p:spPr bwMode="auto">
            <a:xfrm>
              <a:off x="1547664" y="4766825"/>
              <a:ext cx="1584176" cy="720000"/>
            </a:xfrm>
            <a:prstGeom prst="rect">
              <a:avLst/>
            </a:prstGeom>
            <a:solidFill>
              <a:srgbClr val="DFEAF7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0ABD09-F078-4452-583D-5BCDA203ECC9}"/>
                </a:ext>
              </a:extLst>
            </p:cNvPr>
            <p:cNvSpPr/>
            <p:nvPr/>
          </p:nvSpPr>
          <p:spPr bwMode="auto">
            <a:xfrm>
              <a:off x="1763688" y="4838833"/>
              <a:ext cx="648072" cy="246221"/>
            </a:xfrm>
            <a:prstGeom prst="rect">
              <a:avLst/>
            </a:prstGeom>
            <a:solidFill>
              <a:srgbClr val="DDEAF6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Conv1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B383ECB-5B79-CF9C-FB24-76CC97020B5F}"/>
                </a:ext>
              </a:extLst>
            </p:cNvPr>
            <p:cNvSpPr/>
            <p:nvPr/>
          </p:nvSpPr>
          <p:spPr bwMode="auto">
            <a:xfrm>
              <a:off x="1763688" y="5173919"/>
              <a:ext cx="648072" cy="246221"/>
            </a:xfrm>
            <a:prstGeom prst="rect">
              <a:avLst/>
            </a:prstGeom>
            <a:solidFill>
              <a:srgbClr val="DDEAF6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Conv2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B09FF1-2E1B-618E-8BF2-294241A6F531}"/>
                </a:ext>
              </a:extLst>
            </p:cNvPr>
            <p:cNvSpPr txBox="1"/>
            <p:nvPr/>
          </p:nvSpPr>
          <p:spPr>
            <a:xfrm>
              <a:off x="2513251" y="4997559"/>
              <a:ext cx="61747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02BF5AB-F73C-9F4F-A91F-D38F1376B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7664" y="5568106"/>
              <a:ext cx="1584176" cy="720000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598FE8D-B698-3158-0B06-F4FA9AC4FEEF}"/>
                </a:ext>
              </a:extLst>
            </p:cNvPr>
            <p:cNvSpPr/>
            <p:nvPr/>
          </p:nvSpPr>
          <p:spPr bwMode="auto">
            <a:xfrm>
              <a:off x="1763688" y="5633103"/>
              <a:ext cx="648072" cy="246221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Conv3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D644B60-9559-F1C4-AE0F-CF1905E60D35}"/>
                </a:ext>
              </a:extLst>
            </p:cNvPr>
            <p:cNvSpPr/>
            <p:nvPr/>
          </p:nvSpPr>
          <p:spPr bwMode="auto">
            <a:xfrm>
              <a:off x="1763688" y="5960604"/>
              <a:ext cx="648072" cy="246221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Conv4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39A7488-7913-E95F-A02B-B04A9B42B1F0}"/>
                </a:ext>
              </a:extLst>
            </p:cNvPr>
            <p:cNvSpPr txBox="1"/>
            <p:nvPr/>
          </p:nvSpPr>
          <p:spPr>
            <a:xfrm>
              <a:off x="2514363" y="5798840"/>
              <a:ext cx="61747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1FE0BAD-D5AC-A491-8A45-37608DBFB84D}"/>
                </a:ext>
              </a:extLst>
            </p:cNvPr>
            <p:cNvSpPr txBox="1"/>
            <p:nvPr/>
          </p:nvSpPr>
          <p:spPr>
            <a:xfrm>
              <a:off x="2001358" y="4366082"/>
              <a:ext cx="676788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1D74205-30CE-5106-C9CA-C70F83C9746B}"/>
                </a:ext>
              </a:extLst>
            </p:cNvPr>
            <p:cNvSpPr txBox="1"/>
            <p:nvPr/>
          </p:nvSpPr>
          <p:spPr>
            <a:xfrm>
              <a:off x="1931627" y="6389574"/>
              <a:ext cx="816249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81DDCDE-729F-8CDC-3D1C-9341B4AC576C}"/>
                </a:ext>
              </a:extLst>
            </p:cNvPr>
            <p:cNvSpPr txBox="1"/>
            <p:nvPr/>
          </p:nvSpPr>
          <p:spPr>
            <a:xfrm>
              <a:off x="784613" y="5304101"/>
              <a:ext cx="7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Model</a:t>
              </a:r>
            </a:p>
            <a:p>
              <a:pPr algn="ctr"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17" name="组合 17416">
            <a:extLst>
              <a:ext uri="{FF2B5EF4-FFF2-40B4-BE49-F238E27FC236}">
                <a16:creationId xmlns:a16="http://schemas.microsoft.com/office/drawing/2014/main" id="{B241F2AA-680A-85A0-60CD-69B012B5EC26}"/>
              </a:ext>
            </a:extLst>
          </p:cNvPr>
          <p:cNvGrpSpPr/>
          <p:nvPr/>
        </p:nvGrpSpPr>
        <p:grpSpPr>
          <a:xfrm>
            <a:off x="4238767" y="4334058"/>
            <a:ext cx="4088572" cy="2282024"/>
            <a:chOff x="4572000" y="4324311"/>
            <a:chExt cx="4088572" cy="22820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6EF1745-3E9B-F166-93FC-54704A9E47FC}"/>
                </a:ext>
              </a:extLst>
            </p:cNvPr>
            <p:cNvSpPr/>
            <p:nvPr/>
          </p:nvSpPr>
          <p:spPr bwMode="auto">
            <a:xfrm>
              <a:off x="4572000" y="4725054"/>
              <a:ext cx="1584176" cy="1440000"/>
            </a:xfrm>
            <a:prstGeom prst="rect">
              <a:avLst/>
            </a:prstGeom>
            <a:solidFill>
              <a:srgbClr val="DFEAF7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6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BECF432-7A12-9763-E8E5-B4023B75A9D8}"/>
                </a:ext>
              </a:extLst>
            </p:cNvPr>
            <p:cNvSpPr/>
            <p:nvPr/>
          </p:nvSpPr>
          <p:spPr bwMode="auto">
            <a:xfrm>
              <a:off x="5342381" y="4820330"/>
              <a:ext cx="648072" cy="246221"/>
            </a:xfrm>
            <a:prstGeom prst="rect">
              <a:avLst/>
            </a:prstGeom>
            <a:solidFill>
              <a:srgbClr val="DDEAF6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Conv1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35AF80-BF3E-2A99-AD0C-1EFF003ECF7C}"/>
                </a:ext>
              </a:extLst>
            </p:cNvPr>
            <p:cNvSpPr/>
            <p:nvPr/>
          </p:nvSpPr>
          <p:spPr bwMode="auto">
            <a:xfrm>
              <a:off x="5342381" y="5155416"/>
              <a:ext cx="648072" cy="246221"/>
            </a:xfrm>
            <a:prstGeom prst="rect">
              <a:avLst/>
            </a:prstGeom>
            <a:solidFill>
              <a:srgbClr val="DDEAF6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Conv2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881E81E-75E0-CE02-4F74-FF170C0B5D74}"/>
                </a:ext>
              </a:extLst>
            </p:cNvPr>
            <p:cNvSpPr txBox="1"/>
            <p:nvPr/>
          </p:nvSpPr>
          <p:spPr>
            <a:xfrm>
              <a:off x="4688263" y="5290874"/>
              <a:ext cx="61747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GPU1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54CBE43-7118-E1A8-6891-E609F26AD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563" y="4725054"/>
              <a:ext cx="1584176" cy="1440000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A125B9B-BB54-DAC0-B25D-144347E911C7}"/>
                </a:ext>
              </a:extLst>
            </p:cNvPr>
            <p:cNvSpPr/>
            <p:nvPr/>
          </p:nvSpPr>
          <p:spPr bwMode="auto">
            <a:xfrm>
              <a:off x="6509249" y="4820330"/>
              <a:ext cx="648072" cy="246221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Conv1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60463AF-AAE7-26BB-6747-6E02F658C6A7}"/>
                </a:ext>
              </a:extLst>
            </p:cNvPr>
            <p:cNvSpPr/>
            <p:nvPr/>
          </p:nvSpPr>
          <p:spPr bwMode="auto">
            <a:xfrm>
              <a:off x="6509249" y="5147831"/>
              <a:ext cx="648072" cy="246221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Conv2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6FB56F9-E08F-71F3-F590-405E01FD0C66}"/>
                </a:ext>
              </a:extLst>
            </p:cNvPr>
            <p:cNvSpPr txBox="1"/>
            <p:nvPr/>
          </p:nvSpPr>
          <p:spPr>
            <a:xfrm>
              <a:off x="7287597" y="5290874"/>
              <a:ext cx="61747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GPU2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0294097-0085-873D-A15E-F7FA5A9DE642}"/>
                </a:ext>
              </a:extLst>
            </p:cNvPr>
            <p:cNvSpPr txBox="1"/>
            <p:nvPr/>
          </p:nvSpPr>
          <p:spPr>
            <a:xfrm>
              <a:off x="5025694" y="4324311"/>
              <a:ext cx="676788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08" name="文本框 17407">
              <a:extLst>
                <a:ext uri="{FF2B5EF4-FFF2-40B4-BE49-F238E27FC236}">
                  <a16:creationId xmlns:a16="http://schemas.microsoft.com/office/drawing/2014/main" id="{48A19562-65CE-F821-66D9-21854A46F301}"/>
                </a:ext>
              </a:extLst>
            </p:cNvPr>
            <p:cNvSpPr txBox="1"/>
            <p:nvPr/>
          </p:nvSpPr>
          <p:spPr>
            <a:xfrm>
              <a:off x="4955963" y="6347803"/>
              <a:ext cx="816249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09" name="文本框 17408">
              <a:extLst>
                <a:ext uri="{FF2B5EF4-FFF2-40B4-BE49-F238E27FC236}">
                  <a16:creationId xmlns:a16="http://schemas.microsoft.com/office/drawing/2014/main" id="{B46E6BF0-1DEC-D108-8CB0-2100049D1B6B}"/>
                </a:ext>
              </a:extLst>
            </p:cNvPr>
            <p:cNvSpPr txBox="1"/>
            <p:nvPr/>
          </p:nvSpPr>
          <p:spPr>
            <a:xfrm>
              <a:off x="7912739" y="5247482"/>
              <a:ext cx="7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Data</a:t>
              </a:r>
            </a:p>
            <a:p>
              <a:pPr algn="ctr"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Parallel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1" name="矩形 17410">
              <a:extLst>
                <a:ext uri="{FF2B5EF4-FFF2-40B4-BE49-F238E27FC236}">
                  <a16:creationId xmlns:a16="http://schemas.microsoft.com/office/drawing/2014/main" id="{2B38F757-6617-27A7-5238-960DF89EF7EB}"/>
                </a:ext>
              </a:extLst>
            </p:cNvPr>
            <p:cNvSpPr/>
            <p:nvPr/>
          </p:nvSpPr>
          <p:spPr bwMode="auto">
            <a:xfrm>
              <a:off x="5341431" y="5485982"/>
              <a:ext cx="648072" cy="246221"/>
            </a:xfrm>
            <a:prstGeom prst="rect">
              <a:avLst/>
            </a:prstGeom>
            <a:solidFill>
              <a:srgbClr val="DDEAF6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Conv3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2" name="矩形 17411">
              <a:extLst>
                <a:ext uri="{FF2B5EF4-FFF2-40B4-BE49-F238E27FC236}">
                  <a16:creationId xmlns:a16="http://schemas.microsoft.com/office/drawing/2014/main" id="{415BF7FD-869E-7C2A-CF33-B79AC555DF6E}"/>
                </a:ext>
              </a:extLst>
            </p:cNvPr>
            <p:cNvSpPr/>
            <p:nvPr/>
          </p:nvSpPr>
          <p:spPr bwMode="auto">
            <a:xfrm>
              <a:off x="5341431" y="5816548"/>
              <a:ext cx="648072" cy="246221"/>
            </a:xfrm>
            <a:prstGeom prst="rect">
              <a:avLst/>
            </a:prstGeom>
            <a:solidFill>
              <a:srgbClr val="DDEAF6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Conv4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3" name="矩形 17412">
              <a:extLst>
                <a:ext uri="{FF2B5EF4-FFF2-40B4-BE49-F238E27FC236}">
                  <a16:creationId xmlns:a16="http://schemas.microsoft.com/office/drawing/2014/main" id="{4D503E1F-5ED4-2426-EAFD-A56228E69170}"/>
                </a:ext>
              </a:extLst>
            </p:cNvPr>
            <p:cNvSpPr/>
            <p:nvPr/>
          </p:nvSpPr>
          <p:spPr bwMode="auto">
            <a:xfrm>
              <a:off x="6509249" y="5478315"/>
              <a:ext cx="648072" cy="246221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Conv3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4" name="矩形 17413">
              <a:extLst>
                <a:ext uri="{FF2B5EF4-FFF2-40B4-BE49-F238E27FC236}">
                  <a16:creationId xmlns:a16="http://schemas.microsoft.com/office/drawing/2014/main" id="{7B0F1BE3-890C-6203-AB03-03D94499CA78}"/>
                </a:ext>
              </a:extLst>
            </p:cNvPr>
            <p:cNvSpPr/>
            <p:nvPr/>
          </p:nvSpPr>
          <p:spPr bwMode="auto">
            <a:xfrm>
              <a:off x="6509249" y="5805816"/>
              <a:ext cx="648072" cy="246221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Conv4</a:t>
              </a:r>
              <a:endParaRPr kumimoji="0" lang="zh-CN" altLang="en-US" sz="1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文本框 17414">
              <a:extLst>
                <a:ext uri="{FF2B5EF4-FFF2-40B4-BE49-F238E27FC236}">
                  <a16:creationId xmlns:a16="http://schemas.microsoft.com/office/drawing/2014/main" id="{44E8A072-0342-4993-C89A-6B589BA477D1}"/>
                </a:ext>
              </a:extLst>
            </p:cNvPr>
            <p:cNvSpPr txBox="1"/>
            <p:nvPr/>
          </p:nvSpPr>
          <p:spPr>
            <a:xfrm>
              <a:off x="6782257" y="4324311"/>
              <a:ext cx="676788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Inputs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6" name="文本框 17415">
              <a:extLst>
                <a:ext uri="{FF2B5EF4-FFF2-40B4-BE49-F238E27FC236}">
                  <a16:creationId xmlns:a16="http://schemas.microsoft.com/office/drawing/2014/main" id="{2873DFDE-E3E1-DBCF-67A2-B84CC6212434}"/>
                </a:ext>
              </a:extLst>
            </p:cNvPr>
            <p:cNvSpPr txBox="1"/>
            <p:nvPr/>
          </p:nvSpPr>
          <p:spPr>
            <a:xfrm>
              <a:off x="6712526" y="6343612"/>
              <a:ext cx="816249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Outputs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6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">
            <a:extLst>
              <a:ext uri="{FF2B5EF4-FFF2-40B4-BE49-F238E27FC236}">
                <a16:creationId xmlns:a16="http://schemas.microsoft.com/office/drawing/2014/main" id="{C031BF88-BF52-33D8-6037-A86723D5D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760"/>
            <a:ext cx="849630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如何根据机器、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数量分配任务进程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B83B0B6-006C-3173-C248-4FE5AAD33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A04E553-22D0-FF3F-D230-93877DEB789D}"/>
              </a:ext>
            </a:extLst>
          </p:cNvPr>
          <p:cNvSpPr/>
          <p:nvPr/>
        </p:nvSpPr>
        <p:spPr bwMode="auto">
          <a:xfrm>
            <a:off x="5851092" y="2348880"/>
            <a:ext cx="1944216" cy="338554"/>
          </a:xfrm>
          <a:prstGeom prst="rect">
            <a:avLst/>
          </a:prstGeom>
          <a:solidFill>
            <a:srgbClr val="DFEAF7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WORLD_SIZE 6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CE10169-765C-36E1-BC40-2331216FEE9F}"/>
              </a:ext>
            </a:extLst>
          </p:cNvPr>
          <p:cNvSpPr/>
          <p:nvPr/>
        </p:nvSpPr>
        <p:spPr bwMode="auto">
          <a:xfrm>
            <a:off x="5444306" y="3089382"/>
            <a:ext cx="1152128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 0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68ED48A-F2E6-5235-44AB-CBA59CB4F97E}"/>
              </a:ext>
            </a:extLst>
          </p:cNvPr>
          <p:cNvSpPr/>
          <p:nvPr/>
        </p:nvSpPr>
        <p:spPr bwMode="auto">
          <a:xfrm>
            <a:off x="7102176" y="3089382"/>
            <a:ext cx="1152128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 1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DC2BC1-5961-35AE-4839-E80F6D41423E}"/>
              </a:ext>
            </a:extLst>
          </p:cNvPr>
          <p:cNvSpPr/>
          <p:nvPr/>
        </p:nvSpPr>
        <p:spPr bwMode="auto">
          <a:xfrm rot="16200000">
            <a:off x="4725775" y="4376640"/>
            <a:ext cx="1775615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0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B21051-1F8C-A5D3-3302-C146F7E005E7}"/>
              </a:ext>
            </a:extLst>
          </p:cNvPr>
          <p:cNvSpPr/>
          <p:nvPr/>
        </p:nvSpPr>
        <p:spPr bwMode="auto">
          <a:xfrm rot="16200000">
            <a:off x="5132562" y="4376640"/>
            <a:ext cx="1775615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1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16742B5-51F1-13BB-1047-17782FC4849C}"/>
              </a:ext>
            </a:extLst>
          </p:cNvPr>
          <p:cNvSpPr/>
          <p:nvPr/>
        </p:nvSpPr>
        <p:spPr bwMode="auto">
          <a:xfrm rot="16200000">
            <a:off x="5539348" y="4376640"/>
            <a:ext cx="1775615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2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205DFE1-7FE8-5BF9-89C9-16C0ED4031A1}"/>
              </a:ext>
            </a:extLst>
          </p:cNvPr>
          <p:cNvSpPr/>
          <p:nvPr/>
        </p:nvSpPr>
        <p:spPr bwMode="auto">
          <a:xfrm rot="16200000">
            <a:off x="6383646" y="4379507"/>
            <a:ext cx="1775615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0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C7EB579-14BE-A9BA-C2B6-F3ACFDCC57D7}"/>
              </a:ext>
            </a:extLst>
          </p:cNvPr>
          <p:cNvSpPr/>
          <p:nvPr/>
        </p:nvSpPr>
        <p:spPr bwMode="auto">
          <a:xfrm rot="16200000">
            <a:off x="6790433" y="4379507"/>
            <a:ext cx="1775615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1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DD5AC2C-A95B-CCA0-E59B-AAD437E95ECE}"/>
              </a:ext>
            </a:extLst>
          </p:cNvPr>
          <p:cNvSpPr/>
          <p:nvPr/>
        </p:nvSpPr>
        <p:spPr bwMode="auto">
          <a:xfrm rot="16200000">
            <a:off x="7197219" y="4379507"/>
            <a:ext cx="1775615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2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05409EA-FD9B-F8EE-90DC-50A593FACA68}"/>
              </a:ext>
            </a:extLst>
          </p:cNvPr>
          <p:cNvCxnSpPr>
            <a:stCxn id="9" idx="2"/>
            <a:endCxn id="10" idx="0"/>
          </p:cNvCxnSpPr>
          <p:nvPr/>
        </p:nvCxnSpPr>
        <p:spPr bwMode="auto">
          <a:xfrm flipH="1">
            <a:off x="6020370" y="2687434"/>
            <a:ext cx="802830" cy="4019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E669529-4255-F043-B457-E47CBBBC642B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 bwMode="auto">
          <a:xfrm flipH="1" flipV="1">
            <a:off x="6823200" y="2687434"/>
            <a:ext cx="855040" cy="4019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093CE7B-522F-5A18-8827-2BF80C4DDD07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 bwMode="auto">
          <a:xfrm flipV="1">
            <a:off x="5613583" y="3427936"/>
            <a:ext cx="406787" cy="230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CBBCE4A-3E97-7938-C3FB-D38FB2ADBBF1}"/>
              </a:ext>
            </a:extLst>
          </p:cNvPr>
          <p:cNvCxnSpPr>
            <a:cxnSpLocks/>
            <a:stCxn id="14" idx="3"/>
            <a:endCxn id="10" idx="2"/>
          </p:cNvCxnSpPr>
          <p:nvPr/>
        </p:nvCxnSpPr>
        <p:spPr bwMode="auto">
          <a:xfrm flipV="1">
            <a:off x="6020370" y="3427936"/>
            <a:ext cx="0" cy="230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07404630-7088-F770-88CD-1CF47EEE90D7}"/>
              </a:ext>
            </a:extLst>
          </p:cNvPr>
          <p:cNvCxnSpPr>
            <a:cxnSpLocks/>
            <a:stCxn id="15" idx="3"/>
            <a:endCxn id="10" idx="2"/>
          </p:cNvCxnSpPr>
          <p:nvPr/>
        </p:nvCxnSpPr>
        <p:spPr bwMode="auto">
          <a:xfrm flipH="1" flipV="1">
            <a:off x="6020370" y="3427936"/>
            <a:ext cx="406786" cy="2301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D3576C3-564C-D30C-8F9A-C5F829A47D09}"/>
              </a:ext>
            </a:extLst>
          </p:cNvPr>
          <p:cNvCxnSpPr>
            <a:cxnSpLocks/>
            <a:stCxn id="16" idx="3"/>
            <a:endCxn id="12" idx="2"/>
          </p:cNvCxnSpPr>
          <p:nvPr/>
        </p:nvCxnSpPr>
        <p:spPr bwMode="auto">
          <a:xfrm flipV="1">
            <a:off x="7271454" y="3427936"/>
            <a:ext cx="406786" cy="2330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B2ACB58-182E-C122-691E-38CD14C76968}"/>
              </a:ext>
            </a:extLst>
          </p:cNvPr>
          <p:cNvCxnSpPr>
            <a:cxnSpLocks/>
            <a:stCxn id="17" idx="3"/>
            <a:endCxn id="12" idx="2"/>
          </p:cNvCxnSpPr>
          <p:nvPr/>
        </p:nvCxnSpPr>
        <p:spPr bwMode="auto">
          <a:xfrm flipH="1" flipV="1">
            <a:off x="7678240" y="3427936"/>
            <a:ext cx="1" cy="2330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1EA84D-B6DC-F22E-61E8-7B09C788BDD7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 bwMode="auto">
          <a:xfrm flipH="1" flipV="1">
            <a:off x="7678240" y="3427936"/>
            <a:ext cx="406787" cy="23304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BE1E7F9-9DF9-F65C-EF41-4D1C8A75C123}"/>
              </a:ext>
            </a:extLst>
          </p:cNvPr>
          <p:cNvSpPr/>
          <p:nvPr/>
        </p:nvSpPr>
        <p:spPr bwMode="auto">
          <a:xfrm>
            <a:off x="2402908" y="2348880"/>
            <a:ext cx="1944216" cy="338554"/>
          </a:xfrm>
          <a:prstGeom prst="rect">
            <a:avLst/>
          </a:prstGeom>
          <a:solidFill>
            <a:srgbClr val="DFEAF7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WORLD_SIZE 2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50BA476-0E10-C56A-4E16-A44917EC54C3}"/>
              </a:ext>
            </a:extLst>
          </p:cNvPr>
          <p:cNvSpPr/>
          <p:nvPr/>
        </p:nvSpPr>
        <p:spPr bwMode="auto">
          <a:xfrm>
            <a:off x="2171475" y="3075681"/>
            <a:ext cx="982850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 0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B2F9D36-1963-EC6D-5DA8-FA1FC89ACED0}"/>
              </a:ext>
            </a:extLst>
          </p:cNvPr>
          <p:cNvSpPr/>
          <p:nvPr/>
        </p:nvSpPr>
        <p:spPr bwMode="auto">
          <a:xfrm>
            <a:off x="3653992" y="3075681"/>
            <a:ext cx="982851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RANK 1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E516EC33-F2B3-E3C5-2EA3-9947A2AF8A84}"/>
              </a:ext>
            </a:extLst>
          </p:cNvPr>
          <p:cNvSpPr/>
          <p:nvPr/>
        </p:nvSpPr>
        <p:spPr bwMode="auto">
          <a:xfrm rot="16200000">
            <a:off x="1775092" y="4369133"/>
            <a:ext cx="1775616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0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4E22872-1EF3-189F-6F29-4D12C5AE8DA6}"/>
              </a:ext>
            </a:extLst>
          </p:cNvPr>
          <p:cNvSpPr/>
          <p:nvPr/>
        </p:nvSpPr>
        <p:spPr bwMode="auto">
          <a:xfrm rot="16200000">
            <a:off x="3257072" y="4369132"/>
            <a:ext cx="1775615" cy="338554"/>
          </a:xfrm>
          <a:prstGeom prst="rect">
            <a:avLst/>
          </a:prstGeom>
          <a:solidFill>
            <a:srgbClr val="DDEAF6"/>
          </a:solidFill>
          <a:ln w="127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LOCAL_RANK 1</a:t>
            </a:r>
            <a:endParaRPr kumimoji="0" lang="zh-CN" altLang="en-US" sz="16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2452195-D164-65DD-7777-F52667C564F4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 bwMode="auto">
          <a:xfrm flipH="1">
            <a:off x="2662900" y="2687434"/>
            <a:ext cx="712116" cy="3882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9B0BE02-8307-EDA2-C590-6715D153D5B2}"/>
              </a:ext>
            </a:extLst>
          </p:cNvPr>
          <p:cNvCxnSpPr>
            <a:cxnSpLocks/>
            <a:stCxn id="46" idx="0"/>
            <a:endCxn id="44" idx="2"/>
          </p:cNvCxnSpPr>
          <p:nvPr/>
        </p:nvCxnSpPr>
        <p:spPr bwMode="auto">
          <a:xfrm flipH="1" flipV="1">
            <a:off x="3375016" y="2687434"/>
            <a:ext cx="770402" cy="3882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DD38354-D4E4-7438-1E28-957B7AF169A3}"/>
              </a:ext>
            </a:extLst>
          </p:cNvPr>
          <p:cNvCxnSpPr>
            <a:cxnSpLocks/>
            <a:stCxn id="48" idx="3"/>
            <a:endCxn id="45" idx="2"/>
          </p:cNvCxnSpPr>
          <p:nvPr/>
        </p:nvCxnSpPr>
        <p:spPr bwMode="auto">
          <a:xfrm flipV="1">
            <a:off x="2662900" y="3414235"/>
            <a:ext cx="0" cy="2363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5C5403F6-83DE-9306-10EE-CAEA2B74D88F}"/>
              </a:ext>
            </a:extLst>
          </p:cNvPr>
          <p:cNvCxnSpPr>
            <a:cxnSpLocks/>
            <a:stCxn id="51" idx="3"/>
            <a:endCxn id="46" idx="2"/>
          </p:cNvCxnSpPr>
          <p:nvPr/>
        </p:nvCxnSpPr>
        <p:spPr bwMode="auto">
          <a:xfrm flipV="1">
            <a:off x="4144879" y="3414235"/>
            <a:ext cx="539" cy="2363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4B7AD495-D2CC-859F-C59D-79ADCA1C8BDC}"/>
              </a:ext>
            </a:extLst>
          </p:cNvPr>
          <p:cNvSpPr txBox="1"/>
          <p:nvPr/>
        </p:nvSpPr>
        <p:spPr>
          <a:xfrm>
            <a:off x="2992389" y="1817666"/>
            <a:ext cx="80021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单机多卡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EEE1A74D-F49D-F3D3-73C8-D806246F9708}"/>
              </a:ext>
            </a:extLst>
          </p:cNvPr>
          <p:cNvSpPr txBox="1"/>
          <p:nvPr/>
        </p:nvSpPr>
        <p:spPr>
          <a:xfrm>
            <a:off x="6474682" y="1817666"/>
            <a:ext cx="80021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多机多卡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FE85A22E-CAFF-8AFC-D33F-8BD5D53966E2}"/>
              </a:ext>
            </a:extLst>
          </p:cNvPr>
          <p:cNvSpPr txBox="1"/>
          <p:nvPr/>
        </p:nvSpPr>
        <p:spPr>
          <a:xfrm rot="16200000">
            <a:off x="2330918" y="5719947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350D421-3D82-B37E-3892-CC75DC2E038A}"/>
              </a:ext>
            </a:extLst>
          </p:cNvPr>
          <p:cNvSpPr txBox="1"/>
          <p:nvPr/>
        </p:nvSpPr>
        <p:spPr>
          <a:xfrm rot="16200000">
            <a:off x="3812897" y="5719946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81424FE-2985-E52E-EB68-54132CE692F7}"/>
              </a:ext>
            </a:extLst>
          </p:cNvPr>
          <p:cNvSpPr txBox="1"/>
          <p:nvPr/>
        </p:nvSpPr>
        <p:spPr>
          <a:xfrm rot="16200000">
            <a:off x="5295353" y="5733586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9E2746D-3D71-72DF-E09A-E38CCCA35165}"/>
              </a:ext>
            </a:extLst>
          </p:cNvPr>
          <p:cNvSpPr txBox="1"/>
          <p:nvPr/>
        </p:nvSpPr>
        <p:spPr>
          <a:xfrm rot="16200000">
            <a:off x="5688387" y="5739602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D2FA84B-DFF4-EE24-8B64-B02D8194321D}"/>
              </a:ext>
            </a:extLst>
          </p:cNvPr>
          <p:cNvSpPr txBox="1"/>
          <p:nvPr/>
        </p:nvSpPr>
        <p:spPr>
          <a:xfrm rot="16200000">
            <a:off x="6089803" y="5739602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FC28DEE-D4F5-DAE1-BD07-EC0AA8283080}"/>
              </a:ext>
            </a:extLst>
          </p:cNvPr>
          <p:cNvSpPr txBox="1"/>
          <p:nvPr/>
        </p:nvSpPr>
        <p:spPr>
          <a:xfrm rot="16200000">
            <a:off x="6939471" y="5739602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0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7BF56DA-EC00-993C-A672-C1EE18DFB296}"/>
              </a:ext>
            </a:extLst>
          </p:cNvPr>
          <p:cNvSpPr txBox="1"/>
          <p:nvPr/>
        </p:nvSpPr>
        <p:spPr>
          <a:xfrm rot="16200000">
            <a:off x="7346085" y="5739602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1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6CA50BE-0AE9-2D98-1274-9345252F7335}"/>
              </a:ext>
            </a:extLst>
          </p:cNvPr>
          <p:cNvSpPr txBox="1"/>
          <p:nvPr/>
        </p:nvSpPr>
        <p:spPr>
          <a:xfrm rot="16200000">
            <a:off x="7753044" y="5727452"/>
            <a:ext cx="66396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 2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C19AFA8-AB3B-314E-0E48-B613F395E4BB}"/>
              </a:ext>
            </a:extLst>
          </p:cNvPr>
          <p:cNvSpPr txBox="1"/>
          <p:nvPr/>
        </p:nvSpPr>
        <p:spPr>
          <a:xfrm>
            <a:off x="310249" y="2381384"/>
            <a:ext cx="1261884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全局进程总数量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325BB82-B6B6-8851-1015-7E16CE7CA30E}"/>
              </a:ext>
            </a:extLst>
          </p:cNvPr>
          <p:cNvSpPr txBox="1"/>
          <p:nvPr/>
        </p:nvSpPr>
        <p:spPr>
          <a:xfrm>
            <a:off x="310249" y="3147855"/>
            <a:ext cx="1180131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机器序号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A89B6083-3C24-4E0F-DD82-13972F50FE9B}"/>
              </a:ext>
            </a:extLst>
          </p:cNvPr>
          <p:cNvSpPr txBox="1"/>
          <p:nvPr/>
        </p:nvSpPr>
        <p:spPr>
          <a:xfrm>
            <a:off x="323850" y="4409143"/>
            <a:ext cx="83067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序号</a:t>
            </a:r>
          </a:p>
        </p:txBody>
      </p:sp>
    </p:spTree>
    <p:extLst>
      <p:ext uri="{BB962C8B-B14F-4D97-AF65-F5344CB8AC3E}">
        <p14:creationId xmlns:p14="http://schemas.microsoft.com/office/powerpoint/2010/main" val="364998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96300" cy="5111750"/>
          </a:xfrm>
          <a:noFill/>
        </p:spPr>
        <p:txBody>
          <a:bodyPr/>
          <a:lstStyle/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pytorch1.7 + cuda10 + TeslaV100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的环境下，使用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ResNet34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=16, SGD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对花草数据集训练的情况如下：使用一块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，使用两块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5.5s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块是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。这里有一个问题，为什么运行时间不是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9/8≈1.1s ?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因为使用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数量越多，设备之间的通讯会越来越复杂，所以随着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数量的增加，训练速度的提升也是递减的。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https://github.com/WZMIAOMIAO/deep-learning-for-image-processing/tree/master/pytorch_classification/train_multi_GPU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1327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多卡训练原理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training time">
            <a:extLst>
              <a:ext uri="{FF2B5EF4-FFF2-40B4-BE49-F238E27FC236}">
                <a16:creationId xmlns:a16="http://schemas.microsoft.com/office/drawing/2014/main" id="{43818FA7-5307-85D5-2B8C-0AEA1CC1B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919" y="2281424"/>
            <a:ext cx="5471517" cy="410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43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496300" cy="2880320"/>
          </a:xfrm>
          <a:noFill/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误差梯度如何在不同设备之间通信？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step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结束后，将每块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的损失梯度求平均，而不是每块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各计算各的。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如何在不同设备之间同步？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计算的均值和方差都针对这两个样本而言的。而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的特性是：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越大，均值和方差越接近与整个数据集的均值和方差，效果越好。使用多块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时，会计算每个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层在所有设备上输入的均值和方差。如果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都分别得到两个特征层，那么两块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一共计算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个特征层的均值和方差，可以认为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batch_size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。注意：如果不用同步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，而是每个设备计算自己的批次数据的均值方差，效果与单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一致，仅仅能提升训练速度；如果使用同步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，效果会有一定提升，但是会损失一部分并行速度。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1327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多卡训练原理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27" name="组合 17426">
            <a:extLst>
              <a:ext uri="{FF2B5EF4-FFF2-40B4-BE49-F238E27FC236}">
                <a16:creationId xmlns:a16="http://schemas.microsoft.com/office/drawing/2014/main" id="{D280BF2C-CD44-3849-7F74-3AF4969A0142}"/>
              </a:ext>
            </a:extLst>
          </p:cNvPr>
          <p:cNvGrpSpPr/>
          <p:nvPr/>
        </p:nvGrpSpPr>
        <p:grpSpPr>
          <a:xfrm>
            <a:off x="2051720" y="4576813"/>
            <a:ext cx="1328765" cy="1440000"/>
            <a:chOff x="1710521" y="4714532"/>
            <a:chExt cx="1328765" cy="144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C16CA9D-8C87-8033-32A5-1589E8BABE47}"/>
                </a:ext>
              </a:extLst>
            </p:cNvPr>
            <p:cNvSpPr/>
            <p:nvPr/>
          </p:nvSpPr>
          <p:spPr bwMode="auto">
            <a:xfrm>
              <a:off x="1710521" y="4714532"/>
              <a:ext cx="1277303" cy="1440000"/>
            </a:xfrm>
            <a:prstGeom prst="rect">
              <a:avLst/>
            </a:prstGeom>
            <a:solidFill>
              <a:srgbClr val="DFEAF7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958F34-B42B-35E3-F620-DAA30CBB82D4}"/>
                    </a:ext>
                  </a:extLst>
                </p:cNvPr>
                <p:cNvSpPr/>
                <p:nvPr/>
              </p:nvSpPr>
              <p:spPr bwMode="auto">
                <a:xfrm>
                  <a:off x="2178572" y="4811556"/>
                  <a:ext cx="341199" cy="247119"/>
                </a:xfrm>
                <a:prstGeom prst="rect">
                  <a:avLst/>
                </a:prstGeom>
                <a:solidFill>
                  <a:srgbClr val="DDEAF6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0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B958F34-B42B-35E3-F620-DAA30CBB8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8572" y="4811556"/>
                  <a:ext cx="341199" cy="2471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E01005B-8656-C90F-0FCA-74D94051E92A}"/>
                    </a:ext>
                  </a:extLst>
                </p:cNvPr>
                <p:cNvSpPr/>
                <p:nvPr/>
              </p:nvSpPr>
              <p:spPr bwMode="auto">
                <a:xfrm>
                  <a:off x="2178572" y="5517232"/>
                  <a:ext cx="341199" cy="247119"/>
                </a:xfrm>
                <a:prstGeom prst="rect">
                  <a:avLst/>
                </a:prstGeom>
                <a:solidFill>
                  <a:srgbClr val="DDEAF6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000" b="1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oMath>
                    </m:oMathPara>
                  </a14:m>
                  <a:endParaRPr kumimoji="0" lang="zh-CN" altLang="en-US" sz="10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DE01005B-8656-C90F-0FCA-74D94051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8572" y="5517232"/>
                  <a:ext cx="341199" cy="2471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3A0DC1A-02CA-D137-97BB-ABA43BEF67E1}"/>
                    </a:ext>
                  </a:extLst>
                </p:cNvPr>
                <p:cNvSpPr/>
                <p:nvPr/>
              </p:nvSpPr>
              <p:spPr bwMode="auto">
                <a:xfrm>
                  <a:off x="2178572" y="5846177"/>
                  <a:ext cx="341199" cy="247119"/>
                </a:xfrm>
                <a:prstGeom prst="rect">
                  <a:avLst/>
                </a:prstGeom>
                <a:solidFill>
                  <a:srgbClr val="DDEAF6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0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13A0DC1A-02CA-D137-97BB-ABA43BEF67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78572" y="5846177"/>
                  <a:ext cx="341199" cy="2471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62C20D2-37D9-820F-038A-8D545208088D}"/>
                    </a:ext>
                  </a:extLst>
                </p:cNvPr>
                <p:cNvSpPr txBox="1"/>
                <p:nvPr/>
              </p:nvSpPr>
              <p:spPr>
                <a:xfrm>
                  <a:off x="1860094" y="5103975"/>
                  <a:ext cx="978153" cy="269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        </m:t>
                        </m:r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62C20D2-37D9-820F-038A-8D5452080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0094" y="5103975"/>
                  <a:ext cx="978153" cy="2692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55E6BC6-0980-0FE3-06CC-7C2BC2282808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 flipV="1">
              <a:off x="2083852" y="5058675"/>
              <a:ext cx="265320" cy="9702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D9B6641-EFB1-460B-FC13-BAB68A0E3858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 flipH="1" flipV="1">
              <a:off x="2349172" y="5058675"/>
              <a:ext cx="265319" cy="8182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5FFF503-6DAF-75F1-D755-2398F716AA0D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 bwMode="auto">
            <a:xfrm flipV="1">
              <a:off x="2349172" y="5058675"/>
              <a:ext cx="0" cy="45855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591341C-5F64-69C8-F4B3-DBC064B898F1}"/>
                </a:ext>
              </a:extLst>
            </p:cNvPr>
            <p:cNvCxnSpPr>
              <a:cxnSpLocks/>
              <a:stCxn id="10" idx="0"/>
            </p:cNvCxnSpPr>
            <p:nvPr/>
          </p:nvCxnSpPr>
          <p:spPr bwMode="auto">
            <a:xfrm flipV="1">
              <a:off x="2349172" y="5387620"/>
              <a:ext cx="297451" cy="1296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2DC8045-0040-33C7-2B53-5329BD511CF4}"/>
                </a:ext>
              </a:extLst>
            </p:cNvPr>
            <p:cNvCxnSpPr>
              <a:cxnSpLocks/>
              <a:stCxn id="10" idx="0"/>
            </p:cNvCxnSpPr>
            <p:nvPr/>
          </p:nvCxnSpPr>
          <p:spPr bwMode="auto">
            <a:xfrm flipH="1" flipV="1">
              <a:off x="2051720" y="5409742"/>
              <a:ext cx="297452" cy="10749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5" name="文本框 17424">
              <a:extLst>
                <a:ext uri="{FF2B5EF4-FFF2-40B4-BE49-F238E27FC236}">
                  <a16:creationId xmlns:a16="http://schemas.microsoft.com/office/drawing/2014/main" id="{D2CF3A0C-1BF2-295A-253B-72E3F7D9DB74}"/>
                </a:ext>
              </a:extLst>
            </p:cNvPr>
            <p:cNvSpPr txBox="1"/>
            <p:nvPr/>
          </p:nvSpPr>
          <p:spPr>
            <a:xfrm>
              <a:off x="2530813" y="4725003"/>
              <a:ext cx="508473" cy="21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GPU1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28" name="组合 17427">
            <a:extLst>
              <a:ext uri="{FF2B5EF4-FFF2-40B4-BE49-F238E27FC236}">
                <a16:creationId xmlns:a16="http://schemas.microsoft.com/office/drawing/2014/main" id="{DFA527AE-F195-CE39-C58D-311C62208BCD}"/>
              </a:ext>
            </a:extLst>
          </p:cNvPr>
          <p:cNvGrpSpPr/>
          <p:nvPr/>
        </p:nvGrpSpPr>
        <p:grpSpPr>
          <a:xfrm>
            <a:off x="5364088" y="4587284"/>
            <a:ext cx="1292509" cy="1440000"/>
            <a:chOff x="4926132" y="4714532"/>
            <a:chExt cx="1292509" cy="1440000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8309B7F-513B-B024-8F37-30FE3B0AA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132" y="4714532"/>
              <a:ext cx="1278000" cy="1440000"/>
            </a:xfrm>
            <a:prstGeom prst="rect">
              <a:avLst/>
            </a:prstGeom>
            <a:solidFill>
              <a:srgbClr val="FCEFCA"/>
            </a:solidFill>
            <a:ln w="12700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6" name="矩形 17415">
                  <a:extLst>
                    <a:ext uri="{FF2B5EF4-FFF2-40B4-BE49-F238E27FC236}">
                      <a16:creationId xmlns:a16="http://schemas.microsoft.com/office/drawing/2014/main" id="{68CC0C40-34DC-0E52-3FC2-75D0CE8E0512}"/>
                    </a:ext>
                  </a:extLst>
                </p:cNvPr>
                <p:cNvSpPr/>
                <p:nvPr/>
              </p:nvSpPr>
              <p:spPr bwMode="auto">
                <a:xfrm>
                  <a:off x="5394534" y="4791461"/>
                  <a:ext cx="341199" cy="247119"/>
                </a:xfrm>
                <a:prstGeom prst="rect">
                  <a:avLst/>
                </a:prstGeom>
                <a:solidFill>
                  <a:srgbClr val="FCEFCA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0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416" name="矩形 17415">
                  <a:extLst>
                    <a:ext uri="{FF2B5EF4-FFF2-40B4-BE49-F238E27FC236}">
                      <a16:creationId xmlns:a16="http://schemas.microsoft.com/office/drawing/2014/main" id="{68CC0C40-34DC-0E52-3FC2-75D0CE8E05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4534" y="4791461"/>
                  <a:ext cx="341199" cy="2471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7" name="矩形 17416">
                  <a:extLst>
                    <a:ext uri="{FF2B5EF4-FFF2-40B4-BE49-F238E27FC236}">
                      <a16:creationId xmlns:a16="http://schemas.microsoft.com/office/drawing/2014/main" id="{67D6FEE2-E1EF-7A94-E04C-DD831F9D4EBF}"/>
                    </a:ext>
                  </a:extLst>
                </p:cNvPr>
                <p:cNvSpPr/>
                <p:nvPr/>
              </p:nvSpPr>
              <p:spPr bwMode="auto">
                <a:xfrm>
                  <a:off x="5394534" y="5497137"/>
                  <a:ext cx="341199" cy="247119"/>
                </a:xfrm>
                <a:prstGeom prst="rect">
                  <a:avLst/>
                </a:prstGeom>
                <a:solidFill>
                  <a:srgbClr val="FCEFCA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000" b="1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oMath>
                    </m:oMathPara>
                  </a14:m>
                  <a:endParaRPr kumimoji="0" lang="zh-CN" altLang="en-US" sz="10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417" name="矩形 17416">
                  <a:extLst>
                    <a:ext uri="{FF2B5EF4-FFF2-40B4-BE49-F238E27FC236}">
                      <a16:creationId xmlns:a16="http://schemas.microsoft.com/office/drawing/2014/main" id="{67D6FEE2-E1EF-7A94-E04C-DD831F9D4E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4534" y="5497137"/>
                  <a:ext cx="341199" cy="247119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8" name="矩形 17417">
                  <a:extLst>
                    <a:ext uri="{FF2B5EF4-FFF2-40B4-BE49-F238E27FC236}">
                      <a16:creationId xmlns:a16="http://schemas.microsoft.com/office/drawing/2014/main" id="{294374B8-5036-828D-A54A-65D294F6F666}"/>
                    </a:ext>
                  </a:extLst>
                </p:cNvPr>
                <p:cNvSpPr/>
                <p:nvPr/>
              </p:nvSpPr>
              <p:spPr bwMode="auto">
                <a:xfrm>
                  <a:off x="5394534" y="5826082"/>
                  <a:ext cx="341199" cy="247119"/>
                </a:xfrm>
                <a:prstGeom prst="rect">
                  <a:avLst/>
                </a:prstGeom>
                <a:solidFill>
                  <a:srgbClr val="FCEFCA"/>
                </a:solid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zh-CN" sz="1000" b="1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00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418" name="矩形 17417">
                  <a:extLst>
                    <a:ext uri="{FF2B5EF4-FFF2-40B4-BE49-F238E27FC236}">
                      <a16:creationId xmlns:a16="http://schemas.microsoft.com/office/drawing/2014/main" id="{294374B8-5036-828D-A54A-65D294F6F6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4534" y="5826082"/>
                  <a:ext cx="341199" cy="2471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9" name="文本框 17418">
                  <a:extLst>
                    <a:ext uri="{FF2B5EF4-FFF2-40B4-BE49-F238E27FC236}">
                      <a16:creationId xmlns:a16="http://schemas.microsoft.com/office/drawing/2014/main" id="{3684E1AC-1F6A-671F-0981-D9B93C1D1C3B}"/>
                    </a:ext>
                  </a:extLst>
                </p:cNvPr>
                <p:cNvSpPr txBox="1"/>
                <p:nvPr/>
              </p:nvSpPr>
              <p:spPr>
                <a:xfrm>
                  <a:off x="5076056" y="5083880"/>
                  <a:ext cx="978153" cy="2692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2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           </m:t>
                        </m:r>
                        <m:sSubSup>
                          <m:sSubSupPr>
                            <m:ctrlP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1200" b="1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7419" name="文本框 17418">
                  <a:extLst>
                    <a:ext uri="{FF2B5EF4-FFF2-40B4-BE49-F238E27FC236}">
                      <a16:creationId xmlns:a16="http://schemas.microsoft.com/office/drawing/2014/main" id="{3684E1AC-1F6A-671F-0981-D9B93C1D1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5083880"/>
                  <a:ext cx="978153" cy="269241"/>
                </a:xfrm>
                <a:prstGeom prst="rect">
                  <a:avLst/>
                </a:prstGeom>
                <a:blipFill>
                  <a:blip r:embed="rId9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20" name="直接连接符 17419">
              <a:extLst>
                <a:ext uri="{FF2B5EF4-FFF2-40B4-BE49-F238E27FC236}">
                  <a16:creationId xmlns:a16="http://schemas.microsoft.com/office/drawing/2014/main" id="{3E874F8B-9390-DE6D-0B85-FE249337EB8D}"/>
                </a:ext>
              </a:extLst>
            </p:cNvPr>
            <p:cNvCxnSpPr>
              <a:cxnSpLocks/>
              <a:endCxn id="17416" idx="2"/>
            </p:cNvCxnSpPr>
            <p:nvPr/>
          </p:nvCxnSpPr>
          <p:spPr bwMode="auto">
            <a:xfrm flipV="1">
              <a:off x="5299814" y="5038580"/>
              <a:ext cx="265320" cy="9702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1" name="直接连接符 17420">
              <a:extLst>
                <a:ext uri="{FF2B5EF4-FFF2-40B4-BE49-F238E27FC236}">
                  <a16:creationId xmlns:a16="http://schemas.microsoft.com/office/drawing/2014/main" id="{F2F7D66D-2E5D-FAF0-80D2-727262021DCF}"/>
                </a:ext>
              </a:extLst>
            </p:cNvPr>
            <p:cNvCxnSpPr>
              <a:cxnSpLocks/>
              <a:endCxn id="17416" idx="2"/>
            </p:cNvCxnSpPr>
            <p:nvPr/>
          </p:nvCxnSpPr>
          <p:spPr bwMode="auto">
            <a:xfrm flipH="1" flipV="1">
              <a:off x="5565134" y="5038580"/>
              <a:ext cx="265319" cy="81826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2" name="直接连接符 17421">
              <a:extLst>
                <a:ext uri="{FF2B5EF4-FFF2-40B4-BE49-F238E27FC236}">
                  <a16:creationId xmlns:a16="http://schemas.microsoft.com/office/drawing/2014/main" id="{4F574FBE-A63A-CBB2-BCB8-8E8417C99D44}"/>
                </a:ext>
              </a:extLst>
            </p:cNvPr>
            <p:cNvCxnSpPr>
              <a:cxnSpLocks/>
              <a:stCxn id="17417" idx="0"/>
              <a:endCxn id="17416" idx="2"/>
            </p:cNvCxnSpPr>
            <p:nvPr/>
          </p:nvCxnSpPr>
          <p:spPr bwMode="auto">
            <a:xfrm flipV="1">
              <a:off x="5565134" y="5038580"/>
              <a:ext cx="0" cy="45855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3" name="直接连接符 17422">
              <a:extLst>
                <a:ext uri="{FF2B5EF4-FFF2-40B4-BE49-F238E27FC236}">
                  <a16:creationId xmlns:a16="http://schemas.microsoft.com/office/drawing/2014/main" id="{BF90E1AE-94B1-0AF4-BDD1-F02C40BC5760}"/>
                </a:ext>
              </a:extLst>
            </p:cNvPr>
            <p:cNvCxnSpPr>
              <a:cxnSpLocks/>
              <a:stCxn id="17417" idx="0"/>
            </p:cNvCxnSpPr>
            <p:nvPr/>
          </p:nvCxnSpPr>
          <p:spPr bwMode="auto">
            <a:xfrm flipV="1">
              <a:off x="5565134" y="5367525"/>
              <a:ext cx="297451" cy="12961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24" name="直接连接符 17423">
              <a:extLst>
                <a:ext uri="{FF2B5EF4-FFF2-40B4-BE49-F238E27FC236}">
                  <a16:creationId xmlns:a16="http://schemas.microsoft.com/office/drawing/2014/main" id="{4CD50A51-EBDD-3A58-8A20-5D26CBB4FC96}"/>
                </a:ext>
              </a:extLst>
            </p:cNvPr>
            <p:cNvCxnSpPr>
              <a:cxnSpLocks/>
              <a:stCxn id="17417" idx="0"/>
            </p:cNvCxnSpPr>
            <p:nvPr/>
          </p:nvCxnSpPr>
          <p:spPr bwMode="auto">
            <a:xfrm flipH="1" flipV="1">
              <a:off x="5267682" y="5389647"/>
              <a:ext cx="297452" cy="10749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426" name="文本框 17425">
              <a:extLst>
                <a:ext uri="{FF2B5EF4-FFF2-40B4-BE49-F238E27FC236}">
                  <a16:creationId xmlns:a16="http://schemas.microsoft.com/office/drawing/2014/main" id="{BA6D17F7-ABCA-694F-BAA7-BCBD18468454}"/>
                </a:ext>
              </a:extLst>
            </p:cNvPr>
            <p:cNvSpPr txBox="1"/>
            <p:nvPr/>
          </p:nvSpPr>
          <p:spPr>
            <a:xfrm>
              <a:off x="5710168" y="4719459"/>
              <a:ext cx="508473" cy="2169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GPU2</a:t>
              </a:r>
              <a:endParaRPr lang="zh-CN" altLang="en-US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0096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CE8CD2FF-652F-990B-9938-E5E316F8B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268760"/>
            <a:ext cx="849630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下图为单</a:t>
            </a:r>
            <a:r>
              <a:rPr lang="en-US" altLang="zh-CN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、以及是否使用同步</a:t>
            </a:r>
            <a:r>
              <a:rPr lang="en-US" altLang="zh-CN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训练的三种情况，可以看到使用同步</a:t>
            </a:r>
            <a:r>
              <a:rPr lang="en-US" altLang="zh-CN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（橙线）比不使用同步</a:t>
            </a:r>
            <a:r>
              <a:rPr lang="en-US" altLang="zh-CN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（蓝线）总体效果要好一些，不过训练时间也会更长。使用单</a:t>
            </a:r>
            <a:r>
              <a:rPr lang="en-US" altLang="zh-CN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（黑线）和不使用同步</a:t>
            </a:r>
            <a:r>
              <a:rPr lang="en-US" altLang="zh-CN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BN</a:t>
            </a:r>
            <a:r>
              <a:rPr lang="zh-CN" altLang="en-US" sz="16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的效果是差不多的。</a:t>
            </a: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6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r>
              <a:rPr lang="zh-CN" altLang="en-US" sz="1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来源：</a:t>
            </a:r>
            <a:r>
              <a:rPr lang="en-US" altLang="zh-CN" sz="1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https://github.com/WZMIAOMIAO/deep-learning-for-image-processing/tree/master/pytorch_classification/train_multi_GPU</a:t>
            </a: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sz="12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4C61AE9-961A-2FB5-D8E7-8F70F1493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13276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多卡训练原理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 descr="accuracy">
            <a:extLst>
              <a:ext uri="{FF2B5EF4-FFF2-40B4-BE49-F238E27FC236}">
                <a16:creationId xmlns:a16="http://schemas.microsoft.com/office/drawing/2014/main" id="{72AE9E93-1C40-8746-B1E5-43A1F7757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683" y="2060848"/>
            <a:ext cx="5856634" cy="439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0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23850" y="2924944"/>
            <a:ext cx="8496300" cy="649288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5400" b="1" dirty="0">
                <a:solidFill>
                  <a:srgbClr val="132767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5400" b="1" dirty="0">
                <a:solidFill>
                  <a:srgbClr val="132767"/>
                </a:solidFill>
                <a:ea typeface="宋体" panose="02010600030101010101" pitchFamily="2" charset="-122"/>
              </a:rPr>
              <a:t>2</a:t>
            </a:r>
            <a:r>
              <a:rPr lang="zh-CN" altLang="en-US" sz="5400" b="1" dirty="0">
                <a:solidFill>
                  <a:srgbClr val="132767"/>
                </a:solidFill>
                <a:ea typeface="宋体" panose="02010600030101010101" pitchFamily="2" charset="-122"/>
              </a:rPr>
              <a:t>讲 </a:t>
            </a:r>
            <a:r>
              <a:rPr lang="en-US" altLang="zh-CN" sz="54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54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</a:p>
          <a:p>
            <a:pPr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5400" b="1" dirty="0">
              <a:solidFill>
                <a:srgbClr val="132767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904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9E8E376-18C3-313B-34D1-7990DD0FB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760"/>
            <a:ext cx="849630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训练方法：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DataParallel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DistributedDataParallel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DataParallel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是单进程多线程的，仅仅能工作在单机中。而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DistributedDataParallel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是多进程的，可以工作在单机或多机器中。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DataParallel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通常会慢于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DistributedDataParallel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。所以目前主流的方法是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DistributedDataParallel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yTorch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中常见的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启动方式（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命令）：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torch.distributed.launch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代码量少，启动速度快；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torchrun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(new)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同上，后续新版本会代替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torch.distributed.launch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torch.multiprocessing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拥有更好的控制和灵活性；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不同平台的多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通讯后端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Gloo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facebook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开源的一套集体通信库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NCCL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英伟达基于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NCIDIA-GPU</a:t>
            </a:r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的一套开源的集体通信库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1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torch.distributed.launch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/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torchrun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方法如果开始训练后，手动终止程序，最好先看下显存占用情况，有小概率进程没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的情况，会占用一部分</a:t>
            </a:r>
            <a:r>
              <a:rPr lang="en-US" altLang="zh-CN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2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显存资源。</a:t>
            </a:r>
            <a:endParaRPr lang="en-US" altLang="zh-CN" sz="12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238CCB2-AACD-DC43-6612-E8EE2E8F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942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D149989-5C5D-6694-8E62-33E0773D6BFA}"/>
              </a:ext>
            </a:extLst>
          </p:cNvPr>
          <p:cNvSpPr/>
          <p:nvPr/>
        </p:nvSpPr>
        <p:spPr bwMode="auto">
          <a:xfrm>
            <a:off x="359693" y="1556792"/>
            <a:ext cx="8424614" cy="38880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15">
            <a:extLst>
              <a:ext uri="{FF2B5EF4-FFF2-40B4-BE49-F238E27FC236}">
                <a16:creationId xmlns:a16="http://schemas.microsoft.com/office/drawing/2014/main" id="{61ED2D7C-EB3A-A5CC-154F-098816921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268760"/>
            <a:ext cx="8496300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导入模块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导入基础模块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os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sys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tempfile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argparse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导入进度条模块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from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tqdm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tqdm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导入 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torch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相关模块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torch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torch.nn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as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nn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导入优化器相关模块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torch.optim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as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optim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导入分布式训练相关模块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torch.distributed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as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dist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from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torch.utils.tensorboard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import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SummaryWriter</a:t>
            </a: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endParaRPr lang="en-US" altLang="zh-CN" sz="1100" b="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# </a:t>
            </a:r>
            <a:r>
              <a:rPr lang="zh-CN" altLang="en-US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导入数据集相关模块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from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torchvision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import transforms</a:t>
            </a:r>
          </a:p>
          <a:p>
            <a:pPr marL="0" indent="0" eaLnBrk="1" hangingPunct="1">
              <a:spcBef>
                <a:spcPts val="100"/>
              </a:spcBef>
              <a:buNone/>
            </a:pP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from </a:t>
            </a:r>
            <a:r>
              <a:rPr lang="en-US" altLang="zh-CN" sz="1100" b="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torchvision.datasets</a:t>
            </a:r>
            <a:r>
              <a:rPr lang="en-US" altLang="zh-CN" sz="1100" b="0" dirty="0">
                <a:latin typeface="Consolas" panose="020B0609020204030204" pitchFamily="49" charset="0"/>
                <a:ea typeface="微软雅黑" panose="020B0503020204020204" pitchFamily="34" charset="-122"/>
              </a:rPr>
              <a:t> import MNIST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728854-628A-9C60-FCAA-54ED2069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981" y="188913"/>
            <a:ext cx="40290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 err="1">
                <a:solidFill>
                  <a:srgbClr val="132767"/>
                </a:solidFill>
                <a:ea typeface="宋体" panose="02010600030101010101" pitchFamily="2" charset="-122"/>
              </a:rPr>
              <a:t>PyTorch</a:t>
            </a:r>
            <a:r>
              <a:rPr lang="zh-CN" altLang="en-US" sz="2800" b="1" dirty="0">
                <a:solidFill>
                  <a:srgbClr val="132767"/>
                </a:solidFill>
                <a:ea typeface="宋体" panose="02010600030101010101" pitchFamily="2" charset="-122"/>
              </a:rPr>
              <a:t>多卡训练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8122834"/>
      </p:ext>
    </p:extLst>
  </p:cSld>
  <p:clrMapOvr>
    <a:masterClrMapping/>
  </p:clrMapOvr>
</p:sld>
</file>

<file path=ppt/theme/theme1.xml><?xml version="1.0" encoding="utf-8"?>
<a:theme xmlns:a="http://schemas.openxmlformats.org/drawingml/2006/main" name="数字地球-科技PPT模板">
  <a:themeElements>
    <a:clrScheme name="数字地球-科技PPT模板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数字地球-科技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数字地球-科技PPT模板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数字地球-科技PPT模板</Template>
  <TotalTime>5937</TotalTime>
  <Words>3392</Words>
  <Application>Microsoft Office PowerPoint</Application>
  <PresentationFormat>全屏显示(4:3)</PresentationFormat>
  <Paragraphs>369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宋体</vt:lpstr>
      <vt:lpstr>微软雅黑</vt:lpstr>
      <vt:lpstr>Arial</vt:lpstr>
      <vt:lpstr>Cambria Math</vt:lpstr>
      <vt:lpstr>Consolas</vt:lpstr>
      <vt:lpstr>Wingdings</vt:lpstr>
      <vt:lpstr>数字地球-科技PPT模板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ZSPT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Mirrich Wang</cp:lastModifiedBy>
  <cp:revision>712</cp:revision>
  <dcterms:created xsi:type="dcterms:W3CDTF">2010-04-28T06:45:59Z</dcterms:created>
  <dcterms:modified xsi:type="dcterms:W3CDTF">2024-01-18T10:25:58Z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00080054120000000000010250500207f7000400038000</vt:lpwstr>
  </property>
</Properties>
</file>