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5"/>
  </p:notesMasterIdLst>
  <p:handoutMasterIdLst>
    <p:handoutMasterId r:id="rId46"/>
  </p:handoutMasterIdLst>
  <p:sldIdLst>
    <p:sldId id="256" r:id="rId2"/>
    <p:sldId id="258" r:id="rId3"/>
    <p:sldId id="261" r:id="rId4"/>
    <p:sldId id="260" r:id="rId5"/>
    <p:sldId id="259" r:id="rId6"/>
    <p:sldId id="346" r:id="rId7"/>
    <p:sldId id="309" r:id="rId8"/>
    <p:sldId id="271" r:id="rId9"/>
    <p:sldId id="263" r:id="rId10"/>
    <p:sldId id="274" r:id="rId11"/>
    <p:sldId id="310" r:id="rId12"/>
    <p:sldId id="311" r:id="rId13"/>
    <p:sldId id="312" r:id="rId14"/>
    <p:sldId id="313" r:id="rId15"/>
    <p:sldId id="314" r:id="rId16"/>
    <p:sldId id="285" r:id="rId17"/>
    <p:sldId id="316" r:id="rId18"/>
    <p:sldId id="317" r:id="rId19"/>
    <p:sldId id="318" r:id="rId20"/>
    <p:sldId id="347" r:id="rId21"/>
    <p:sldId id="320" r:id="rId22"/>
    <p:sldId id="327" r:id="rId23"/>
    <p:sldId id="329" r:id="rId24"/>
    <p:sldId id="321" r:id="rId25"/>
    <p:sldId id="322" r:id="rId26"/>
    <p:sldId id="323" r:id="rId27"/>
    <p:sldId id="324" r:id="rId28"/>
    <p:sldId id="348" r:id="rId29"/>
    <p:sldId id="330" r:id="rId30"/>
    <p:sldId id="331" r:id="rId31"/>
    <p:sldId id="328" r:id="rId32"/>
    <p:sldId id="332" r:id="rId33"/>
    <p:sldId id="333" r:id="rId34"/>
    <p:sldId id="334" r:id="rId35"/>
    <p:sldId id="345" r:id="rId36"/>
    <p:sldId id="336" r:id="rId37"/>
    <p:sldId id="337" r:id="rId38"/>
    <p:sldId id="338" r:id="rId39"/>
    <p:sldId id="339" r:id="rId40"/>
    <p:sldId id="342" r:id="rId41"/>
    <p:sldId id="341" r:id="rId42"/>
    <p:sldId id="343" r:id="rId43"/>
    <p:sldId id="288" r:id="rId44"/>
  </p:sldIdLst>
  <p:sldSz cx="9144000" cy="5143500" type="screen16x9"/>
  <p:notesSz cx="6858000" cy="9144000"/>
  <p:embeddedFontLst>
    <p:embeddedFont>
      <p:font typeface="Book Antiqua" panose="02040602050305030304" pitchFamily="18" charset="0"/>
      <p:regular r:id="rId47"/>
      <p:bold r:id="rId48"/>
      <p:italic r:id="rId49"/>
      <p:boldItalic r:id="rId50"/>
    </p:embeddedFont>
    <p:embeddedFont>
      <p:font typeface="Cambria Math" panose="02040503050406030204" pitchFamily="18" charset="0"/>
      <p:regular r:id="rId51"/>
    </p:embeddedFont>
    <p:embeddedFont>
      <p:font typeface="Didact Gothic" panose="00000500000000000000" pitchFamily="2" charset="0"/>
      <p:regular r:id="rId52"/>
    </p:embeddedFont>
    <p:embeddedFont>
      <p:font typeface="Fira Sans Extra Condensed Medium" panose="02010600030101010101" charset="0"/>
      <p:regular r:id="rId53"/>
      <p:bold r:id="rId54"/>
      <p:italic r:id="rId55"/>
      <p:boldItalic r:id="rId56"/>
    </p:embeddedFont>
    <p:embeddedFont>
      <p:font typeface="Montserrat" panose="00000500000000000000" pitchFamily="2" charset="0"/>
      <p:regular r:id="rId57"/>
      <p:bold r:id="rId58"/>
      <p:italic r:id="rId59"/>
      <p:boldItalic r:id="rId60"/>
    </p:embeddedFont>
    <p:embeddedFont>
      <p:font typeface="Montserrat SemiBold" panose="00000700000000000000" pitchFamily="2" charset="0"/>
      <p:regular r:id="rId61"/>
      <p:bold r:id="rId62"/>
      <p:italic r:id="rId63"/>
      <p:boldItalic r:id="rId64"/>
    </p:embeddedFont>
    <p:embeddedFont>
      <p:font typeface="等线" panose="02010600030101010101" pitchFamily="2" charset="-122"/>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1C51AD"/>
    <a:srgbClr val="0E46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98C943-B810-49A3-8277-00C4F3DFE1F8}">
  <a:tblStyle styleId="{4798C943-B810-49A3-8277-00C4F3DFE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559" autoAdjust="0"/>
  </p:normalViewPr>
  <p:slideViewPr>
    <p:cSldViewPr snapToGrid="0">
      <p:cViewPr varScale="1">
        <p:scale>
          <a:sx n="116" d="100"/>
          <a:sy n="116" d="100"/>
        </p:scale>
        <p:origin x="364" y="72"/>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8FAE560-7C66-A3A3-282B-F3A8070556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BE304BB-0AB0-168D-2431-EF425F289D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55BFAC-77D8-4E90-A337-765E3500CD7A}" type="datetimeFigureOut">
              <a:rPr lang="zh-CN" altLang="en-US" smtClean="0"/>
              <a:t>2023/11/16</a:t>
            </a:fld>
            <a:endParaRPr lang="zh-CN" altLang="en-US"/>
          </a:p>
        </p:txBody>
      </p:sp>
      <p:sp>
        <p:nvSpPr>
          <p:cNvPr id="4" name="页脚占位符 3">
            <a:extLst>
              <a:ext uri="{FF2B5EF4-FFF2-40B4-BE49-F238E27FC236}">
                <a16:creationId xmlns:a16="http://schemas.microsoft.com/office/drawing/2014/main" id="{421FE336-B9F6-D5D8-F2D6-7A452717B5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678D86E-F127-80A8-943C-3DAD3FEB05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42520-BFB8-41BD-B088-CE88C2145315}" type="slidenum">
              <a:rPr lang="zh-CN" altLang="en-US" smtClean="0"/>
              <a:t>‹#›</a:t>
            </a:fld>
            <a:endParaRPr lang="zh-CN" altLang="en-US"/>
          </a:p>
        </p:txBody>
      </p:sp>
    </p:spTree>
    <p:extLst>
      <p:ext uri="{BB962C8B-B14F-4D97-AF65-F5344CB8AC3E}">
        <p14:creationId xmlns:p14="http://schemas.microsoft.com/office/powerpoint/2010/main" val="612802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478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9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769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351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98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9fa940987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9fa940987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1136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839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21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9fa940987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9fa940987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754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048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566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859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104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325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820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3871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a9fa940987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a9fa940987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789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013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059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1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22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fa94098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fa94098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339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723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4533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7266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4238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236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9fa940987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9fa940987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834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19307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84402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b="0" i="0" dirty="0">
                <a:solidFill>
                  <a:srgbClr val="000000"/>
                </a:solidFill>
                <a:effectLst/>
                <a:latin typeface="Palatino-Roman"/>
              </a:rPr>
              <a:t>Concert Technology is a set of libraries offering an API that includes modeling facilities to allow a programmer to embed CPLEX optimizers in C++, Java, or .NET applications.</a:t>
            </a:r>
            <a:r>
              <a:rPr lang="en-US" altLang="zh-CN" dirty="0"/>
              <a:t> </a:t>
            </a:r>
          </a:p>
          <a:p>
            <a:pPr marL="0" lvl="0" indent="0" algn="l" rtl="0">
              <a:spcBef>
                <a:spcPts val="0"/>
              </a:spcBef>
              <a:spcAft>
                <a:spcPts val="0"/>
              </a:spcAft>
              <a:buNone/>
            </a:pPr>
            <a:r>
              <a:rPr lang="en-US" altLang="zh-CN" sz="1800" b="0" i="0" dirty="0">
                <a:solidFill>
                  <a:srgbClr val="000000"/>
                </a:solidFill>
                <a:effectLst/>
                <a:latin typeface="Palatino-Roman"/>
              </a:rPr>
              <a:t>The CPLEX Callable Library is a C library that allows the programmer to embed CPLEX optimizers in applications written in C, Visual Basic, Fortran or any other language that can call C functions. </a:t>
            </a:r>
          </a:p>
          <a:p>
            <a:pPr marL="0" lvl="0" indent="0" algn="l" rtl="0">
              <a:spcBef>
                <a:spcPts val="0"/>
              </a:spcBef>
              <a:spcAft>
                <a:spcPts val="0"/>
              </a:spcAft>
              <a:buNone/>
            </a:pPr>
            <a:r>
              <a:rPr lang="en-US" altLang="zh-CN" sz="1800" b="0" i="0" dirty="0">
                <a:solidFill>
                  <a:srgbClr val="000000"/>
                </a:solidFill>
                <a:effectLst/>
                <a:latin typeface="Palatino-Roman"/>
              </a:rPr>
              <a:t>The Concert Technology libraries make use of the Callable Library.</a:t>
            </a:r>
          </a:p>
          <a:p>
            <a:pPr marL="0" lvl="0" indent="0" algn="l" rtl="0">
              <a:spcBef>
                <a:spcPts val="0"/>
              </a:spcBef>
              <a:spcAft>
                <a:spcPts val="0"/>
              </a:spcAft>
              <a:buNone/>
            </a:pPr>
            <a:r>
              <a:rPr lang="en-US" altLang="zh-CN" sz="1800" b="0" i="0" dirty="0">
                <a:solidFill>
                  <a:srgbClr val="000000"/>
                </a:solidFill>
                <a:effectLst/>
                <a:latin typeface="Palatino-Roman"/>
              </a:rPr>
              <a:t>The Python API for CPLEX a full-featured Python application programming interface supporting all aspects of CPLEX optimization.</a:t>
            </a:r>
          </a:p>
          <a:p>
            <a:pPr marL="0" lvl="0" indent="0" algn="l" rtl="0">
              <a:spcBef>
                <a:spcPts val="0"/>
              </a:spcBef>
              <a:spcAft>
                <a:spcPts val="0"/>
              </a:spcAft>
              <a:buNone/>
            </a:pPr>
            <a:r>
              <a:rPr lang="en-US" altLang="zh-CN" sz="1800" b="0" i="0" dirty="0">
                <a:solidFill>
                  <a:srgbClr val="000000"/>
                </a:solidFill>
                <a:effectLst/>
                <a:latin typeface="Palatino-Roman"/>
              </a:rPr>
              <a:t>The .NET platform (pronounced as “dot net”) is a free and open-source, managed computer software framework for Windows, Linux and macOS operating system.</a:t>
            </a:r>
            <a:br>
              <a:rPr lang="en-US" altLang="zh-CN" dirty="0"/>
            </a:br>
            <a:br>
              <a:rPr lang="en-US" altLang="zh-CN" dirty="0"/>
            </a:b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b="0" i="0" dirty="0">
                <a:solidFill>
                  <a:srgbClr val="000000"/>
                </a:solidFill>
                <a:effectLst/>
                <a:latin typeface="Palatino-Roman"/>
              </a:rPr>
              <a:t>CPLEX also offers a network optimizer aimed at a special class of linear problem with network structures. </a:t>
            </a:r>
          </a:p>
          <a:p>
            <a:pPr marL="0" lvl="0" indent="0" algn="l" rtl="0">
              <a:spcBef>
                <a:spcPts val="0"/>
              </a:spcBef>
              <a:spcAft>
                <a:spcPts val="0"/>
              </a:spcAft>
              <a:buNone/>
            </a:pPr>
            <a:r>
              <a:rPr lang="en-US" altLang="zh-CN" sz="1800" b="0" i="0" dirty="0">
                <a:solidFill>
                  <a:srgbClr val="000000"/>
                </a:solidFill>
                <a:effectLst/>
                <a:latin typeface="Palatino-Roman"/>
              </a:rPr>
              <a:t>A QP model has a quadratic objective function and linear constraints; a QCP includes quadratic constraints, and it may have a linear or quadratic objective function.</a:t>
            </a:r>
            <a:br>
              <a:rPr lang="en-US" altLang="zh-CN" dirty="0"/>
            </a:br>
            <a:endParaRPr dirty="0"/>
          </a:p>
        </p:txBody>
      </p:sp>
    </p:spTree>
    <p:extLst>
      <p:ext uri="{BB962C8B-B14F-4D97-AF65-F5344CB8AC3E}">
        <p14:creationId xmlns:p14="http://schemas.microsoft.com/office/powerpoint/2010/main" val="96642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61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A user-written Java application and CPLEX internals use separate memory heaps.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b="0" i="0" dirty="0">
                <a:solidFill>
                  <a:srgbClr val="000000"/>
                </a:solidFill>
                <a:effectLst/>
                <a:latin typeface="Arial" panose="020B0604020202020204" pitchFamily="34" charset="0"/>
              </a:rPr>
              <a:t>A semi-continuous variable is a variable that by default can take the value 0 (zero) or any value between its semi-continuous lower bound (</a:t>
            </a:r>
            <a:r>
              <a:rPr lang="en-US" altLang="zh-CN" b="0" i="0" dirty="0" err="1">
                <a:solidFill>
                  <a:srgbClr val="000000"/>
                </a:solidFill>
                <a:effectLst/>
                <a:latin typeface="Arial" panose="020B0604020202020204" pitchFamily="34" charset="0"/>
              </a:rPr>
              <a:t>sclb</a:t>
            </a:r>
            <a:r>
              <a:rPr lang="en-US" altLang="zh-CN" b="0" i="0" dirty="0">
                <a:solidFill>
                  <a:srgbClr val="000000"/>
                </a:solidFill>
                <a:effectLst/>
                <a:latin typeface="Arial" panose="020B0604020202020204" pitchFamily="34" charset="0"/>
              </a:rPr>
              <a:t>) and its upper bound (ub).</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CE7E5C38-ED1B-A3C8-0B60-EF726C59EA5B}"/>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114E848C-FC30-5D03-CF7C-766DB4F679D8}"/>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86" name="Google Shape;86;p16"/>
          <p:cNvSpPr txBox="1">
            <a:spLocks noGrp="1"/>
          </p:cNvSpPr>
          <p:nvPr>
            <p:ph type="subTitle" idx="1"/>
          </p:nvPr>
        </p:nvSpPr>
        <p:spPr>
          <a:xfrm>
            <a:off x="1098800" y="377520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87" name="Google Shape;87;p16"/>
          <p:cNvSpPr txBox="1">
            <a:spLocks noGrp="1"/>
          </p:cNvSpPr>
          <p:nvPr>
            <p:ph type="subTitle" idx="2"/>
          </p:nvPr>
        </p:nvSpPr>
        <p:spPr>
          <a:xfrm>
            <a:off x="1098800" y="305130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88" name="Google Shape;88;p16"/>
          <p:cNvSpPr txBox="1">
            <a:spLocks noGrp="1"/>
          </p:cNvSpPr>
          <p:nvPr>
            <p:ph type="subTitle" idx="3"/>
          </p:nvPr>
        </p:nvSpPr>
        <p:spPr>
          <a:xfrm>
            <a:off x="1098800" y="2315550"/>
            <a:ext cx="28131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89" name="Google Shape;89;p16"/>
          <p:cNvSpPr txBox="1">
            <a:spLocks noGrp="1"/>
          </p:cNvSpPr>
          <p:nvPr>
            <p:ph type="subTitle" idx="4"/>
          </p:nvPr>
        </p:nvSpPr>
        <p:spPr>
          <a:xfrm>
            <a:off x="1098800" y="1591650"/>
            <a:ext cx="2813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90" name="Google Shape;90;p16"/>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8F262BB5-FC43-C3F7-D489-E71791630554}"/>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A084FCBA-A333-0FB9-B5A4-193A9F4ED14F}"/>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ECF73F63-E6DD-5DF6-96B7-03F6F381498B}"/>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50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73A1A190-179F-68A1-3BDE-803770B69FF6}"/>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713225" y="2371675"/>
            <a:ext cx="2987100" cy="127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43"/>
              </a:buClr>
              <a:buSzPts val="1400"/>
              <a:buFont typeface="Quicksand Medium"/>
              <a:buChar char=""/>
              <a:defRPr sz="1400">
                <a:solidFill>
                  <a:schemeClr val="dk1"/>
                </a:solidFill>
              </a:defRPr>
            </a:lvl1pPr>
            <a:lvl2pPr marL="914400" lvl="1" indent="-317500">
              <a:spcBef>
                <a:spcPts val="0"/>
              </a:spcBef>
              <a:spcAft>
                <a:spcPts val="0"/>
              </a:spcAft>
              <a:buClr>
                <a:srgbClr val="000043"/>
              </a:buClr>
              <a:buSzPts val="1400"/>
              <a:buFont typeface="Quicksand Medium"/>
              <a:buChar char="●"/>
              <a:defRPr sz="1200"/>
            </a:lvl2pPr>
            <a:lvl3pPr marL="1371600" lvl="2" indent="-317500">
              <a:spcBef>
                <a:spcPts val="1600"/>
              </a:spcBef>
              <a:spcAft>
                <a:spcPts val="0"/>
              </a:spcAft>
              <a:buClr>
                <a:srgbClr val="000043"/>
              </a:buClr>
              <a:buSzPts val="1400"/>
              <a:buFont typeface="Quicksand Medium"/>
              <a:buChar char="■"/>
              <a:defRPr sz="1200"/>
            </a:lvl3pPr>
            <a:lvl4pPr marL="1828800" lvl="3" indent="-317500">
              <a:spcBef>
                <a:spcPts val="1600"/>
              </a:spcBef>
              <a:spcAft>
                <a:spcPts val="0"/>
              </a:spcAft>
              <a:buClr>
                <a:srgbClr val="000043"/>
              </a:buClr>
              <a:buSzPts val="1400"/>
              <a:buFont typeface="Quicksand Medium"/>
              <a:buChar char="●"/>
              <a:defRPr sz="1200"/>
            </a:lvl4pPr>
            <a:lvl5pPr marL="2286000" lvl="4" indent="-317500">
              <a:spcBef>
                <a:spcPts val="1600"/>
              </a:spcBef>
              <a:spcAft>
                <a:spcPts val="0"/>
              </a:spcAft>
              <a:buClr>
                <a:srgbClr val="000043"/>
              </a:buClr>
              <a:buSzPts val="1400"/>
              <a:buFont typeface="Quicksand Medium"/>
              <a:buChar char="○"/>
              <a:defRPr sz="1200"/>
            </a:lvl5pPr>
            <a:lvl6pPr marL="2743200" lvl="5" indent="-317500">
              <a:spcBef>
                <a:spcPts val="1600"/>
              </a:spcBef>
              <a:spcAft>
                <a:spcPts val="0"/>
              </a:spcAft>
              <a:buClr>
                <a:srgbClr val="000043"/>
              </a:buClr>
              <a:buSzPts val="1400"/>
              <a:buFont typeface="Quicksand Medium"/>
              <a:buChar char="■"/>
              <a:defRPr sz="1200"/>
            </a:lvl6pPr>
            <a:lvl7pPr marL="3200400" lvl="6" indent="-317500">
              <a:spcBef>
                <a:spcPts val="1600"/>
              </a:spcBef>
              <a:spcAft>
                <a:spcPts val="0"/>
              </a:spcAft>
              <a:buClr>
                <a:srgbClr val="000043"/>
              </a:buClr>
              <a:buSzPts val="1400"/>
              <a:buFont typeface="Quicksand Medium"/>
              <a:buChar char="●"/>
              <a:defRPr sz="1200"/>
            </a:lvl7pPr>
            <a:lvl8pPr marL="3657600" lvl="7" indent="-317500">
              <a:spcBef>
                <a:spcPts val="1600"/>
              </a:spcBef>
              <a:spcAft>
                <a:spcPts val="0"/>
              </a:spcAft>
              <a:buClr>
                <a:srgbClr val="000043"/>
              </a:buClr>
              <a:buSzPts val="1400"/>
              <a:buFont typeface="Quicksand Medium"/>
              <a:buChar char="○"/>
              <a:defRPr sz="1200"/>
            </a:lvl8pPr>
            <a:lvl9pPr marL="4114800" lvl="8" indent="-317500">
              <a:spcBef>
                <a:spcPts val="1600"/>
              </a:spcBef>
              <a:spcAft>
                <a:spcPts val="1600"/>
              </a:spcAft>
              <a:buClr>
                <a:srgbClr val="000043"/>
              </a:buClr>
              <a:buSzPts val="1400"/>
              <a:buFont typeface="Quicksand Medium"/>
              <a:buChar char="■"/>
              <a:defRPr sz="1200"/>
            </a:lvl9pPr>
          </a:lstStyle>
          <a:p>
            <a:endParaRPr/>
          </a:p>
        </p:txBody>
      </p:sp>
      <p:sp>
        <p:nvSpPr>
          <p:cNvPr id="24" name="Google Shape;24;p5"/>
          <p:cNvSpPr txBox="1">
            <a:spLocks noGrp="1"/>
          </p:cNvSpPr>
          <p:nvPr>
            <p:ph type="body" idx="2"/>
          </p:nvPr>
        </p:nvSpPr>
        <p:spPr>
          <a:xfrm>
            <a:off x="3962400" y="2371675"/>
            <a:ext cx="2987100" cy="127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43"/>
              </a:buClr>
              <a:buSzPts val="1400"/>
              <a:buFont typeface="Quicksand Medium"/>
              <a:buChar char=""/>
              <a:defRPr sz="1400">
                <a:solidFill>
                  <a:schemeClr val="dk1"/>
                </a:solidFill>
              </a:defRPr>
            </a:lvl1pPr>
            <a:lvl2pPr marL="914400" lvl="1" indent="-317500">
              <a:spcBef>
                <a:spcPts val="0"/>
              </a:spcBef>
              <a:spcAft>
                <a:spcPts val="0"/>
              </a:spcAft>
              <a:buClr>
                <a:srgbClr val="000043"/>
              </a:buClr>
              <a:buSzPts val="1400"/>
              <a:buFont typeface="Quicksand Medium"/>
              <a:buChar char="●"/>
              <a:defRPr sz="1200"/>
            </a:lvl2pPr>
            <a:lvl3pPr marL="1371600" lvl="2" indent="-317500">
              <a:spcBef>
                <a:spcPts val="1600"/>
              </a:spcBef>
              <a:spcAft>
                <a:spcPts val="0"/>
              </a:spcAft>
              <a:buClr>
                <a:srgbClr val="000043"/>
              </a:buClr>
              <a:buSzPts val="1400"/>
              <a:buFont typeface="Quicksand Medium"/>
              <a:buChar char="■"/>
              <a:defRPr sz="1200"/>
            </a:lvl3pPr>
            <a:lvl4pPr marL="1828800" lvl="3" indent="-317500">
              <a:spcBef>
                <a:spcPts val="1600"/>
              </a:spcBef>
              <a:spcAft>
                <a:spcPts val="0"/>
              </a:spcAft>
              <a:buClr>
                <a:srgbClr val="000043"/>
              </a:buClr>
              <a:buSzPts val="1400"/>
              <a:buFont typeface="Quicksand Medium"/>
              <a:buChar char="●"/>
              <a:defRPr sz="1200"/>
            </a:lvl4pPr>
            <a:lvl5pPr marL="2286000" lvl="4" indent="-317500">
              <a:spcBef>
                <a:spcPts val="1600"/>
              </a:spcBef>
              <a:spcAft>
                <a:spcPts val="0"/>
              </a:spcAft>
              <a:buClr>
                <a:srgbClr val="000043"/>
              </a:buClr>
              <a:buSzPts val="1400"/>
              <a:buFont typeface="Quicksand Medium"/>
              <a:buChar char="○"/>
              <a:defRPr sz="1200"/>
            </a:lvl5pPr>
            <a:lvl6pPr marL="2743200" lvl="5" indent="-317500">
              <a:spcBef>
                <a:spcPts val="1600"/>
              </a:spcBef>
              <a:spcAft>
                <a:spcPts val="0"/>
              </a:spcAft>
              <a:buClr>
                <a:srgbClr val="000043"/>
              </a:buClr>
              <a:buSzPts val="1400"/>
              <a:buFont typeface="Quicksand Medium"/>
              <a:buChar char="■"/>
              <a:defRPr sz="1200"/>
            </a:lvl6pPr>
            <a:lvl7pPr marL="3200400" lvl="6" indent="-317500">
              <a:spcBef>
                <a:spcPts val="1600"/>
              </a:spcBef>
              <a:spcAft>
                <a:spcPts val="0"/>
              </a:spcAft>
              <a:buClr>
                <a:srgbClr val="000043"/>
              </a:buClr>
              <a:buSzPts val="1400"/>
              <a:buFont typeface="Quicksand Medium"/>
              <a:buChar char="●"/>
              <a:defRPr sz="1200"/>
            </a:lvl7pPr>
            <a:lvl8pPr marL="3657600" lvl="7" indent="-317500">
              <a:spcBef>
                <a:spcPts val="1600"/>
              </a:spcBef>
              <a:spcAft>
                <a:spcPts val="0"/>
              </a:spcAft>
              <a:buClr>
                <a:srgbClr val="000043"/>
              </a:buClr>
              <a:buSzPts val="1400"/>
              <a:buFont typeface="Quicksand Medium"/>
              <a:buChar char="○"/>
              <a:defRPr sz="1200"/>
            </a:lvl8pPr>
            <a:lvl9pPr marL="4114800" lvl="8" indent="-317500">
              <a:spcBef>
                <a:spcPts val="1600"/>
              </a:spcBef>
              <a:spcAft>
                <a:spcPts val="1600"/>
              </a:spcAft>
              <a:buClr>
                <a:srgbClr val="000043"/>
              </a:buClr>
              <a:buSzPts val="1400"/>
              <a:buFont typeface="Quicksand Medium"/>
              <a:buChar char="■"/>
              <a:defRPr sz="1200"/>
            </a:lvl9pPr>
          </a:lstStyle>
          <a:p>
            <a:endParaRPr/>
          </a:p>
        </p:txBody>
      </p:sp>
      <p:sp>
        <p:nvSpPr>
          <p:cNvPr id="25" name="Google Shape;25;p5"/>
          <p:cNvSpPr txBox="1">
            <a:spLocks noGrp="1"/>
          </p:cNvSpPr>
          <p:nvPr>
            <p:ph type="subTitle" idx="3"/>
          </p:nvPr>
        </p:nvSpPr>
        <p:spPr>
          <a:xfrm>
            <a:off x="713225" y="1925800"/>
            <a:ext cx="2987100" cy="470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3962400" y="1925800"/>
            <a:ext cx="2987100" cy="47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 name="Google Shape;27;p5"/>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8DEA4E62-62EB-EA23-7A75-93C59E774D0F}"/>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E7B42E22-A2A6-C34A-D442-C109C70FC02D}"/>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14F3FEE2-7B17-F014-189D-C3CF1071BCA8}"/>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13F10399-80D0-6B4C-4A1E-8E231CA8F572}"/>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3D9DA0B3-9A99-A6A4-E789-8B72667E8627}"/>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2" name="图片 1">
            <a:extLst>
              <a:ext uri="{FF2B5EF4-FFF2-40B4-BE49-F238E27FC236}">
                <a16:creationId xmlns:a16="http://schemas.microsoft.com/office/drawing/2014/main" id="{F8DF1B7E-07FE-E3F4-5F9F-2F62347C4F01}"/>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683950" y="3273525"/>
            <a:ext cx="575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8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3"/>
          <p:cNvSpPr txBox="1">
            <a:spLocks noGrp="1"/>
          </p:cNvSpPr>
          <p:nvPr>
            <p:ph type="subTitle" idx="1"/>
          </p:nvPr>
        </p:nvSpPr>
        <p:spPr>
          <a:xfrm flipH="1">
            <a:off x="2684000" y="1247225"/>
            <a:ext cx="5757300" cy="185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p:nvPr/>
        </p:nvSpPr>
        <p:spPr>
          <a:xfrm rot="10800000" flipH="1">
            <a:off x="1216200" y="2571750"/>
            <a:ext cx="1216200" cy="257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10800000" flipH="1">
            <a:off x="0" y="1061825"/>
            <a:ext cx="1216200" cy="150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766BFFCC-6AEA-BD18-FC35-ACA512EBC3B1}"/>
              </a:ext>
            </a:extLst>
          </p:cNvPr>
          <p:cNvPicPr>
            <a:picLocks noChangeAspect="1"/>
          </p:cNvPicPr>
          <p:nvPr userDrawn="1"/>
        </p:nvPicPr>
        <p:blipFill>
          <a:blip r:embed="rId2"/>
          <a:stretch>
            <a:fillRect/>
          </a:stretch>
        </p:blipFill>
        <p:spPr>
          <a:xfrm>
            <a:off x="8622296" y="99380"/>
            <a:ext cx="404392" cy="40439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59" r:id="rId9"/>
    <p:sldLayoutId id="2147483660" r:id="rId10"/>
    <p:sldLayoutId id="2147483662" r:id="rId11"/>
    <p:sldLayoutId id="2147483666" r:id="rId12"/>
    <p:sldLayoutId id="2147483672"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545450"/>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CPLEX For </a:t>
            </a:r>
            <a:br>
              <a:rPr lang="en-US" dirty="0">
                <a:solidFill>
                  <a:schemeClr val="accent1"/>
                </a:solidFill>
              </a:rPr>
            </a:br>
            <a:r>
              <a:rPr lang="en-US" dirty="0">
                <a:solidFill>
                  <a:srgbClr val="4A8CFF"/>
                </a:solidFill>
              </a:rPr>
              <a:t>Java</a:t>
            </a:r>
            <a:r>
              <a:rPr lang="en-US" dirty="0">
                <a:solidFill>
                  <a:schemeClr val="accent1"/>
                </a:solidFill>
              </a:rPr>
              <a:t> and </a:t>
            </a:r>
            <a:r>
              <a:rPr lang="en-US" dirty="0">
                <a:solidFill>
                  <a:srgbClr val="4A8CFF"/>
                </a:solidFill>
              </a:rPr>
              <a:t>Python </a:t>
            </a:r>
            <a:r>
              <a:rPr lang="en-US" dirty="0">
                <a:solidFill>
                  <a:schemeClr val="accent1"/>
                </a:solidFill>
              </a:rPr>
              <a:t>Users</a:t>
            </a:r>
          </a:p>
        </p:txBody>
      </p:sp>
      <p:sp>
        <p:nvSpPr>
          <p:cNvPr id="186" name="Google Shape;186;p30"/>
          <p:cNvSpPr txBox="1">
            <a:spLocks noGrp="1"/>
          </p:cNvSpPr>
          <p:nvPr>
            <p:ph type="subTitle" idx="1"/>
          </p:nvPr>
        </p:nvSpPr>
        <p:spPr>
          <a:xfrm>
            <a:off x="1643858" y="383962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Speaker: GengHong Wang</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IloModeler</a:t>
            </a:r>
            <a:endParaRPr dirty="0"/>
          </a:p>
        </p:txBody>
      </p:sp>
      <p:sp>
        <p:nvSpPr>
          <p:cNvPr id="461" name="Google Shape;461;p48"/>
          <p:cNvSpPr txBox="1">
            <a:spLocks noGrp="1"/>
          </p:cNvSpPr>
          <p:nvPr>
            <p:ph type="body" idx="1"/>
          </p:nvPr>
        </p:nvSpPr>
        <p:spPr>
          <a:xfrm>
            <a:off x="641634" y="1910933"/>
            <a:ext cx="6879066" cy="29828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dirty="0">
                <a:latin typeface="Times New Roman" panose="02020603050405020304" pitchFamily="18" charset="0"/>
                <a:cs typeface="Times New Roman" panose="02020603050405020304" pitchFamily="18" charset="0"/>
              </a:rPr>
              <a:t>IloNumVar x = cplex.numVar(lb, ub, IloNumVarType.Float, “name”);</a:t>
            </a:r>
          </a:p>
          <a:p>
            <a:pPr marL="0" lvl="0" indent="0" algn="l" rtl="0">
              <a:spcBef>
                <a:spcPts val="0"/>
              </a:spcBef>
              <a:spcAft>
                <a:spcPts val="0"/>
              </a:spcAft>
              <a:buClr>
                <a:schemeClr val="dk1"/>
              </a:buClr>
              <a:buSzPts val="1100"/>
              <a:buFont typeface="Arial"/>
              <a:buNone/>
            </a:pPr>
            <a:endParaRPr lang="en"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600" b="1" dirty="0">
                <a:latin typeface="Times New Roman" panose="02020603050405020304" pitchFamily="18" charset="0"/>
                <a:cs typeface="Times New Roman" panose="02020603050405020304" pitchFamily="18" charset="0"/>
              </a:rPr>
              <a:t>IloIntVar x = cplex.intVar(lb, ub, “name”);</a:t>
            </a:r>
          </a:p>
          <a:p>
            <a:pPr marL="0" lvl="0" indent="0" algn="l" rtl="0">
              <a:spcBef>
                <a:spcPts val="0"/>
              </a:spcBef>
              <a:spcAft>
                <a:spcPts val="0"/>
              </a:spcAft>
              <a:buClr>
                <a:schemeClr val="dk1"/>
              </a:buClr>
              <a:buSzPts val="1100"/>
              <a:buFont typeface="Arial"/>
              <a:buNone/>
            </a:pPr>
            <a:endParaRPr lang="en"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 sz="1600" b="1" dirty="0">
                <a:latin typeface="Times New Roman" panose="02020603050405020304" pitchFamily="18" charset="0"/>
                <a:cs typeface="Times New Roman" panose="02020603050405020304" pitchFamily="18" charset="0"/>
              </a:rPr>
              <a:t>IloIntVar x = cplex.boolVar(“name”);</a:t>
            </a:r>
          </a:p>
          <a:p>
            <a:pPr marL="0" lvl="0" indent="0" algn="l" rtl="0">
              <a:spcBef>
                <a:spcPts val="0"/>
              </a:spcBef>
              <a:spcAft>
                <a:spcPts val="0"/>
              </a:spcAft>
              <a:buClr>
                <a:schemeClr val="dk1"/>
              </a:buClr>
              <a:buSzPts val="1100"/>
              <a:buFont typeface="Arial"/>
              <a:buNone/>
            </a:pPr>
            <a:endParaRPr lang="en"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IloNumVar[] x = cplex.numVarArray(num, min, max, “name”);</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IloIntVar[] x = cplex.intVarArray(num, min, max, “name”);</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IloIntVar[] x = cplex.boolVarArray(num, “name”);</a:t>
            </a:r>
            <a:endParaRPr sz="1600" b="1" dirty="0">
              <a:latin typeface="Times New Roman" panose="02020603050405020304" pitchFamily="18" charset="0"/>
              <a:cs typeface="Times New Roman" panose="02020603050405020304" pitchFamily="18" charset="0"/>
            </a:endParaRPr>
          </a:p>
        </p:txBody>
      </p:sp>
      <p:sp>
        <p:nvSpPr>
          <p:cNvPr id="463" name="Google Shape;463;p48"/>
          <p:cNvSpPr txBox="1">
            <a:spLocks noGrp="1"/>
          </p:cNvSpPr>
          <p:nvPr>
            <p:ph type="subTitle" idx="3"/>
          </p:nvPr>
        </p:nvSpPr>
        <p:spPr>
          <a:xfrm>
            <a:off x="713225" y="1198640"/>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Variables in a Model</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IloModeler</a:t>
            </a:r>
            <a:endParaRPr dirty="0"/>
          </a:p>
        </p:txBody>
      </p:sp>
      <p:sp>
        <p:nvSpPr>
          <p:cNvPr id="461" name="Google Shape;461;p48"/>
          <p:cNvSpPr txBox="1">
            <a:spLocks noGrp="1"/>
          </p:cNvSpPr>
          <p:nvPr>
            <p:ph type="body" idx="1"/>
          </p:nvPr>
        </p:nvSpPr>
        <p:spPr>
          <a:xfrm>
            <a:off x="713225" y="1971604"/>
            <a:ext cx="6477284" cy="20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IloNumVar[] x = new IloNumVar[num];</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IloIntVar[] x = new IloNumVar[num];</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IloNumVar[][] y = new IloNumVar[rnum][cnum];</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IloIntVar[][] y = new IloIntVar[rnum][cnum];</a:t>
            </a:r>
          </a:p>
        </p:txBody>
      </p:sp>
      <p:sp>
        <p:nvSpPr>
          <p:cNvPr id="463" name="Google Shape;463;p48"/>
          <p:cNvSpPr txBox="1">
            <a:spLocks noGrp="1"/>
          </p:cNvSpPr>
          <p:nvPr>
            <p:ph type="subTitle" idx="3"/>
          </p:nvPr>
        </p:nvSpPr>
        <p:spPr>
          <a:xfrm>
            <a:off x="713225" y="1228976"/>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Variables in a Model</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40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IloModeler</a:t>
            </a:r>
            <a:endParaRPr dirty="0"/>
          </a:p>
        </p:txBody>
      </p:sp>
      <p:sp>
        <p:nvSpPr>
          <p:cNvPr id="461" name="Google Shape;461;p48"/>
          <p:cNvSpPr txBox="1">
            <a:spLocks noGrp="1"/>
          </p:cNvSpPr>
          <p:nvPr>
            <p:ph type="body" idx="1"/>
          </p:nvPr>
        </p:nvSpPr>
        <p:spPr>
          <a:xfrm>
            <a:off x="713225" y="1971604"/>
            <a:ext cx="6477284" cy="27878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IloNumVar[] x = new IloNumVar[num];</a:t>
            </a: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for (int i = 0;  i &lt; num; i++)</a:t>
            </a: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      x[i] = cplex.numVar(lb, ub, “name”);</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IloNumVar[][] y = new IloNumVar[rnum][cnum];</a:t>
            </a: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for (int i = 0; i &lt; rnum; i++)</a:t>
            </a: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      for (int j = 0; j &lt; cnum; j++)</a:t>
            </a: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            y[i][j] = cplex.numVar(lb, ub, “name”);</a:t>
            </a:r>
          </a:p>
        </p:txBody>
      </p:sp>
      <p:sp>
        <p:nvSpPr>
          <p:cNvPr id="463" name="Google Shape;463;p48"/>
          <p:cNvSpPr txBox="1">
            <a:spLocks noGrp="1"/>
          </p:cNvSpPr>
          <p:nvPr>
            <p:ph type="subTitle" idx="3"/>
          </p:nvPr>
        </p:nvSpPr>
        <p:spPr>
          <a:xfrm>
            <a:off x="713225" y="1228976"/>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Variables in a Model</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31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IloModeler</a:t>
            </a:r>
            <a:endParaRPr dirty="0"/>
          </a:p>
        </p:txBody>
      </p:sp>
      <p:sp>
        <p:nvSpPr>
          <p:cNvPr id="461" name="Google Shape;461;p48"/>
          <p:cNvSpPr txBox="1">
            <a:spLocks noGrp="1"/>
          </p:cNvSpPr>
          <p:nvPr>
            <p:ph type="body" idx="1"/>
          </p:nvPr>
        </p:nvSpPr>
        <p:spPr>
          <a:xfrm>
            <a:off x="717889" y="2573959"/>
            <a:ext cx="6234830" cy="22670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x1 + 2*x2</a:t>
            </a: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IloNumExpr expr = cplex.sum(x1, cplex.prod(2.0, x2));</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IloLinearNumExpr lin = cplex.linearNumExpr();</a:t>
            </a: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for (int i = 0; i &lt; num; i++)</a:t>
            </a: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      lin.addTerm(value[i], variable[i]);</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IloLinearNumExpr lin = cplex.scalProd(value, variable);</a:t>
            </a:r>
          </a:p>
        </p:txBody>
      </p:sp>
      <p:sp>
        <p:nvSpPr>
          <p:cNvPr id="463" name="Google Shape;463;p48"/>
          <p:cNvSpPr txBox="1">
            <a:spLocks noGrp="1"/>
          </p:cNvSpPr>
          <p:nvPr>
            <p:ph type="subTitle" idx="3"/>
          </p:nvPr>
        </p:nvSpPr>
        <p:spPr>
          <a:xfrm>
            <a:off x="713225" y="1084970"/>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Expressions</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9;p45">
            <a:extLst>
              <a:ext uri="{FF2B5EF4-FFF2-40B4-BE49-F238E27FC236}">
                <a16:creationId xmlns:a16="http://schemas.microsoft.com/office/drawing/2014/main" id="{AED92926-9B7F-EB3F-BB87-6747BD7BD0BB}"/>
              </a:ext>
            </a:extLst>
          </p:cNvPr>
          <p:cNvSpPr txBox="1">
            <a:spLocks/>
          </p:cNvSpPr>
          <p:nvPr/>
        </p:nvSpPr>
        <p:spPr>
          <a:xfrm>
            <a:off x="713225" y="1683593"/>
            <a:ext cx="6234830" cy="628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n-US" sz="1400" dirty="0">
                <a:solidFill>
                  <a:schemeClr val="accent2"/>
                </a:solidFill>
              </a:rPr>
              <a:t>Expressions are represented by objects of type </a:t>
            </a:r>
            <a:r>
              <a:rPr lang="en-US" sz="1400" b="1" dirty="0">
                <a:solidFill>
                  <a:schemeClr val="bg2">
                    <a:lumMod val="75000"/>
                  </a:schemeClr>
                </a:solidFill>
                <a:latin typeface="Times New Roman" panose="02020603050405020304" pitchFamily="18" charset="0"/>
                <a:cs typeface="Times New Roman" panose="02020603050405020304" pitchFamily="18" charset="0"/>
              </a:rPr>
              <a:t>IloNumExpr</a:t>
            </a:r>
            <a:r>
              <a:rPr lang="en-US" sz="1400" dirty="0">
                <a:solidFill>
                  <a:schemeClr val="accent2"/>
                </a:solidFill>
              </a:rPr>
              <a:t>. They are built using method such as </a:t>
            </a:r>
            <a:r>
              <a:rPr lang="en-US" sz="1400" b="1" dirty="0">
                <a:solidFill>
                  <a:schemeClr val="bg2">
                    <a:lumMod val="75000"/>
                  </a:schemeClr>
                </a:solidFill>
                <a:latin typeface="Times New Roman" panose="02020603050405020304" pitchFamily="18" charset="0"/>
                <a:cs typeface="Times New Roman" panose="02020603050405020304" pitchFamily="18" charset="0"/>
              </a:rPr>
              <a:t>sum</a:t>
            </a:r>
            <a:r>
              <a:rPr lang="en-US" sz="1400" dirty="0">
                <a:solidFill>
                  <a:schemeClr val="accent2"/>
                </a:solidFill>
              </a:rPr>
              <a:t>, </a:t>
            </a:r>
            <a:r>
              <a:rPr lang="en-US" sz="1400" b="1" dirty="0">
                <a:solidFill>
                  <a:schemeClr val="bg2">
                    <a:lumMod val="75000"/>
                  </a:schemeClr>
                </a:solidFill>
                <a:latin typeface="Times New Roman" panose="02020603050405020304" pitchFamily="18" charset="0"/>
                <a:cs typeface="Times New Roman" panose="02020603050405020304" pitchFamily="18" charset="0"/>
              </a:rPr>
              <a:t>prod</a:t>
            </a:r>
            <a:r>
              <a:rPr lang="en-US" sz="1400" dirty="0">
                <a:solidFill>
                  <a:schemeClr val="accent2"/>
                </a:solidFill>
              </a:rPr>
              <a:t>, </a:t>
            </a:r>
            <a:r>
              <a:rPr lang="en-US" sz="1400" b="1" dirty="0">
                <a:solidFill>
                  <a:schemeClr val="bg2">
                    <a:lumMod val="75000"/>
                  </a:schemeClr>
                </a:solidFill>
                <a:latin typeface="Times New Roman" panose="02020603050405020304" pitchFamily="18" charset="0"/>
                <a:cs typeface="Times New Roman" panose="02020603050405020304" pitchFamily="18" charset="0"/>
              </a:rPr>
              <a:t>diff</a:t>
            </a:r>
            <a:r>
              <a:rPr lang="en-US" sz="1400" dirty="0">
                <a:solidFill>
                  <a:schemeClr val="accent2"/>
                </a:solidFill>
              </a:rPr>
              <a:t>, </a:t>
            </a:r>
            <a:r>
              <a:rPr lang="en-US" sz="1400" b="1" dirty="0">
                <a:solidFill>
                  <a:schemeClr val="bg2">
                    <a:lumMod val="75000"/>
                  </a:schemeClr>
                </a:solidFill>
                <a:latin typeface="Times New Roman" panose="02020603050405020304" pitchFamily="18" charset="0"/>
                <a:cs typeface="Times New Roman" panose="02020603050405020304" pitchFamily="18" charset="0"/>
              </a:rPr>
              <a:t>negative</a:t>
            </a:r>
            <a:r>
              <a:rPr lang="en-US" sz="1400" dirty="0">
                <a:solidFill>
                  <a:schemeClr val="accent2"/>
                </a:solidFill>
              </a:rPr>
              <a:t>, and </a:t>
            </a:r>
            <a:r>
              <a:rPr lang="en-US" sz="1400" b="1" dirty="0">
                <a:solidFill>
                  <a:schemeClr val="bg2">
                    <a:lumMod val="75000"/>
                  </a:schemeClr>
                </a:solidFill>
                <a:latin typeface="Times New Roman" panose="02020603050405020304" pitchFamily="18" charset="0"/>
                <a:cs typeface="Times New Roman" panose="02020603050405020304" pitchFamily="18" charset="0"/>
              </a:rPr>
              <a:t>square</a:t>
            </a:r>
            <a:r>
              <a:rPr lang="en-US" sz="1400" dirty="0">
                <a:solidFill>
                  <a:schemeClr val="accent2"/>
                </a:solidFill>
              </a:rPr>
              <a:t>.</a:t>
            </a:r>
          </a:p>
        </p:txBody>
      </p:sp>
      <p:cxnSp>
        <p:nvCxnSpPr>
          <p:cNvPr id="5" name="连接符: 曲线 4">
            <a:extLst>
              <a:ext uri="{FF2B5EF4-FFF2-40B4-BE49-F238E27FC236}">
                <a16:creationId xmlns:a16="http://schemas.microsoft.com/office/drawing/2014/main" id="{317C3CD6-2E94-531C-0B0D-7D972E57F204}"/>
              </a:ext>
            </a:extLst>
          </p:cNvPr>
          <p:cNvCxnSpPr>
            <a:cxnSpLocks/>
            <a:endCxn id="6" idx="2"/>
          </p:cNvCxnSpPr>
          <p:nvPr/>
        </p:nvCxnSpPr>
        <p:spPr>
          <a:xfrm flipV="1">
            <a:off x="2957945" y="3751244"/>
            <a:ext cx="2348346" cy="211156"/>
          </a:xfrm>
          <a:prstGeom prst="curvedConnector3">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794A7343-4EA4-EBFC-D4F8-4BC661468ED5}"/>
              </a:ext>
            </a:extLst>
          </p:cNvPr>
          <p:cNvSpPr/>
          <p:nvPr/>
        </p:nvSpPr>
        <p:spPr>
          <a:xfrm>
            <a:off x="5306291" y="3141644"/>
            <a:ext cx="3837709" cy="1219200"/>
          </a:xfrm>
          <a:prstGeom prst="ellipse">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It is recommended that you build expressions in terms of data that is either integer or double-precision floating-point</a:t>
            </a:r>
            <a:r>
              <a:rPr lang="en-US" altLang="zh-CN" dirty="0">
                <a:solidFill>
                  <a:schemeClr val="bg2">
                    <a:lumMod val="75000"/>
                  </a:schemeClr>
                </a:solidFill>
              </a:rPr>
              <a:t>.</a:t>
            </a:r>
            <a:endParaRPr lang="zh-CN" altLang="en-US" dirty="0">
              <a:solidFill>
                <a:schemeClr val="bg2">
                  <a:lumMod val="75000"/>
                </a:schemeClr>
              </a:solidFill>
            </a:endParaRPr>
          </a:p>
        </p:txBody>
      </p:sp>
    </p:spTree>
    <p:extLst>
      <p:ext uri="{BB962C8B-B14F-4D97-AF65-F5344CB8AC3E}">
        <p14:creationId xmlns:p14="http://schemas.microsoft.com/office/powerpoint/2010/main" val="25477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IloModeler</a:t>
            </a:r>
            <a:endParaRPr dirty="0"/>
          </a:p>
        </p:txBody>
      </p:sp>
      <p:sp>
        <p:nvSpPr>
          <p:cNvPr id="461" name="Google Shape;461;p48"/>
          <p:cNvSpPr txBox="1">
            <a:spLocks noGrp="1"/>
          </p:cNvSpPr>
          <p:nvPr>
            <p:ph type="body" idx="1"/>
          </p:nvPr>
        </p:nvSpPr>
        <p:spPr>
          <a:xfrm>
            <a:off x="713225" y="2282215"/>
            <a:ext cx="6234830" cy="19572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IloRange rng = cplex.range(lb, expr, ub, “name”);</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IloRange rng = cplex.le(expr, ub);</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IloRange rng = cplex.eq(expr, value);</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IloRange rng = cplex.ge(lb, expr);</a:t>
            </a:r>
          </a:p>
        </p:txBody>
      </p:sp>
      <p:sp>
        <p:nvSpPr>
          <p:cNvPr id="463" name="Google Shape;463;p48"/>
          <p:cNvSpPr txBox="1">
            <a:spLocks noGrp="1"/>
          </p:cNvSpPr>
          <p:nvPr>
            <p:ph type="subTitle" idx="3"/>
          </p:nvPr>
        </p:nvSpPr>
        <p:spPr>
          <a:xfrm>
            <a:off x="713225" y="1084970"/>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Ranged Constraints</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9;p45">
            <a:extLst>
              <a:ext uri="{FF2B5EF4-FFF2-40B4-BE49-F238E27FC236}">
                <a16:creationId xmlns:a16="http://schemas.microsoft.com/office/drawing/2014/main" id="{AED92926-9B7F-EB3F-BB87-6747BD7BD0BB}"/>
              </a:ext>
            </a:extLst>
          </p:cNvPr>
          <p:cNvSpPr txBox="1">
            <a:spLocks/>
          </p:cNvSpPr>
          <p:nvPr/>
        </p:nvSpPr>
        <p:spPr>
          <a:xfrm>
            <a:off x="713225" y="1683593"/>
            <a:ext cx="6234830" cy="394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n-US" sz="1400" dirty="0">
                <a:solidFill>
                  <a:schemeClr val="accent2"/>
                </a:solidFill>
              </a:rPr>
              <a:t>Ranged constraints are constraints of the form: </a:t>
            </a:r>
            <a:r>
              <a:rPr lang="en-US" sz="1400" i="1" dirty="0">
                <a:solidFill>
                  <a:schemeClr val="accent2"/>
                </a:solidFill>
              </a:rPr>
              <a:t>lb </a:t>
            </a:r>
            <a:r>
              <a:rPr lang="en-US" sz="1400" i="1" dirty="0">
                <a:solidFill>
                  <a:schemeClr val="accent2"/>
                </a:solidFill>
                <a:sym typeface="Symbol" panose="05050102010706020507" pitchFamily="18" charset="2"/>
              </a:rPr>
              <a:t>  expression  ub</a:t>
            </a:r>
            <a:endParaRPr lang="en-US" sz="1400" i="1" dirty="0">
              <a:solidFill>
                <a:schemeClr val="accent2"/>
              </a:solidFill>
            </a:endParaRPr>
          </a:p>
        </p:txBody>
      </p:sp>
    </p:spTree>
    <p:extLst>
      <p:ext uri="{BB962C8B-B14F-4D97-AF65-F5344CB8AC3E}">
        <p14:creationId xmlns:p14="http://schemas.microsoft.com/office/powerpoint/2010/main" val="294924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IloModeler</a:t>
            </a:r>
            <a:endParaRPr dirty="0"/>
          </a:p>
        </p:txBody>
      </p:sp>
      <p:sp>
        <p:nvSpPr>
          <p:cNvPr id="461" name="Google Shape;461;p48"/>
          <p:cNvSpPr txBox="1">
            <a:spLocks noGrp="1"/>
          </p:cNvSpPr>
          <p:nvPr>
            <p:ph type="body" idx="1"/>
          </p:nvPr>
        </p:nvSpPr>
        <p:spPr>
          <a:xfrm>
            <a:off x="713225" y="2282214"/>
            <a:ext cx="6234830" cy="696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IloObjective obj = cplex. objective(IloObjectiveSense.Maximize, expr, “name”);</a:t>
            </a:r>
          </a:p>
        </p:txBody>
      </p:sp>
      <p:sp>
        <p:nvSpPr>
          <p:cNvPr id="463" name="Google Shape;463;p48"/>
          <p:cNvSpPr txBox="1">
            <a:spLocks noGrp="1"/>
          </p:cNvSpPr>
          <p:nvPr>
            <p:ph type="subTitle" idx="3"/>
          </p:nvPr>
        </p:nvSpPr>
        <p:spPr>
          <a:xfrm>
            <a:off x="713225" y="1084970"/>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Objective Function</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9;p45">
            <a:extLst>
              <a:ext uri="{FF2B5EF4-FFF2-40B4-BE49-F238E27FC236}">
                <a16:creationId xmlns:a16="http://schemas.microsoft.com/office/drawing/2014/main" id="{AED92926-9B7F-EB3F-BB87-6747BD7BD0BB}"/>
              </a:ext>
            </a:extLst>
          </p:cNvPr>
          <p:cNvSpPr txBox="1">
            <a:spLocks/>
          </p:cNvSpPr>
          <p:nvPr/>
        </p:nvSpPr>
        <p:spPr>
          <a:xfrm>
            <a:off x="713224" y="1683593"/>
            <a:ext cx="6581193" cy="394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n-US" sz="1400" dirty="0">
                <a:solidFill>
                  <a:schemeClr val="accent2"/>
                </a:solidFill>
              </a:rPr>
              <a:t>The objective function is represented by an object of type </a:t>
            </a:r>
            <a:r>
              <a:rPr lang="en-US" sz="1400" b="1" dirty="0">
                <a:solidFill>
                  <a:schemeClr val="bg2">
                    <a:lumMod val="75000"/>
                  </a:schemeClr>
                </a:solidFill>
              </a:rPr>
              <a:t>IloObjective</a:t>
            </a:r>
            <a:r>
              <a:rPr lang="en-US" sz="1400" dirty="0">
                <a:solidFill>
                  <a:schemeClr val="accent2"/>
                </a:solidFill>
              </a:rPr>
              <a:t>.</a:t>
            </a:r>
          </a:p>
        </p:txBody>
      </p:sp>
    </p:spTree>
    <p:extLst>
      <p:ext uri="{BB962C8B-B14F-4D97-AF65-F5344CB8AC3E}">
        <p14:creationId xmlns:p14="http://schemas.microsoft.com/office/powerpoint/2010/main" val="406823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Active Model </a:t>
            </a:r>
            <a:endParaRPr dirty="0"/>
          </a:p>
        </p:txBody>
      </p:sp>
      <p:sp>
        <p:nvSpPr>
          <p:cNvPr id="602" name="Google Shape;602;p59"/>
          <p:cNvSpPr txBox="1">
            <a:spLocks noGrp="1"/>
          </p:cNvSpPr>
          <p:nvPr>
            <p:ph type="subTitle" idx="2"/>
          </p:nvPr>
        </p:nvSpPr>
        <p:spPr>
          <a:xfrm>
            <a:off x="717800" y="2531163"/>
            <a:ext cx="5731491" cy="869363"/>
          </a:xfrm>
          <a:prstGeom prst="rect">
            <a:avLst/>
          </a:prstGeom>
        </p:spPr>
        <p:txBody>
          <a:bodyPr spcFirstLastPara="1" wrap="square" lIns="91425" tIns="91425" rIns="91425" bIns="91425" anchor="t" anchorCtr="0">
            <a:noAutofit/>
          </a:bodyPr>
          <a:lstStyle/>
          <a:p>
            <a:pPr marL="0" indent="0">
              <a:spcAft>
                <a:spcPts val="1600"/>
              </a:spcAft>
              <a:buClr>
                <a:schemeClr val="dk1"/>
              </a:buClr>
              <a:buSzPts val="1100"/>
            </a:pPr>
            <a:r>
              <a:rPr lang="en" altLang="zh-CN" dirty="0"/>
              <a:t>The active model is the model implemented by the </a:t>
            </a:r>
            <a:r>
              <a:rPr lang="en" altLang="zh-CN" b="1" dirty="0">
                <a:solidFill>
                  <a:schemeClr val="bg2">
                    <a:lumMod val="75000"/>
                  </a:schemeClr>
                </a:solidFill>
              </a:rPr>
              <a:t>IloCplex</a:t>
            </a:r>
            <a:r>
              <a:rPr lang="en" altLang="zh-CN" dirty="0"/>
              <a:t> object itself. </a:t>
            </a:r>
            <a:r>
              <a:rPr lang="en-US" altLang="zh-CN" dirty="0"/>
              <a:t>A model is just a set of modeling objects of type </a:t>
            </a:r>
            <a:r>
              <a:rPr lang="en-US" altLang="zh-CN" b="1" dirty="0">
                <a:solidFill>
                  <a:schemeClr val="bg2">
                    <a:lumMod val="75000"/>
                  </a:schemeClr>
                </a:solidFill>
              </a:rPr>
              <a:t>IloAddable</a:t>
            </a:r>
            <a:r>
              <a:rPr lang="en-US" altLang="zh-CN" dirty="0"/>
              <a:t> such as </a:t>
            </a:r>
            <a:r>
              <a:rPr lang="en-US" altLang="zh-CN" b="1" dirty="0">
                <a:solidFill>
                  <a:schemeClr val="bg2">
                    <a:lumMod val="75000"/>
                  </a:schemeClr>
                </a:solidFill>
              </a:rPr>
              <a:t>IloObjective</a:t>
            </a:r>
            <a:r>
              <a:rPr lang="en-US" altLang="zh-CN" dirty="0"/>
              <a:t> and </a:t>
            </a:r>
            <a:r>
              <a:rPr lang="en-US" altLang="zh-CN" b="1" dirty="0">
                <a:solidFill>
                  <a:schemeClr val="bg2">
                    <a:lumMod val="75000"/>
                  </a:schemeClr>
                </a:solidFill>
              </a:rPr>
              <a:t>IloRange</a:t>
            </a:r>
            <a:r>
              <a:rPr lang="en-US" altLang="zh-CN" dirty="0"/>
              <a:t>.</a:t>
            </a:r>
          </a:p>
          <a:p>
            <a:pPr marL="0" lvl="0" indent="0" algn="l" rtl="0">
              <a:spcBef>
                <a:spcPts val="0"/>
              </a:spcBef>
              <a:spcAft>
                <a:spcPts val="1600"/>
              </a:spcAft>
              <a:buClr>
                <a:schemeClr val="dk1"/>
              </a:buClr>
              <a:buSzPts val="1100"/>
              <a:buFont typeface="Arial"/>
              <a:buNone/>
            </a:pPr>
            <a:endParaRPr dirty="0"/>
          </a:p>
        </p:txBody>
      </p:sp>
      <p:sp>
        <p:nvSpPr>
          <p:cNvPr id="605" name="Google Shape;605;p59"/>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txBox="1">
            <a:spLocks noGrp="1"/>
          </p:cNvSpPr>
          <p:nvPr>
            <p:ph type="subTitle" idx="4"/>
          </p:nvPr>
        </p:nvSpPr>
        <p:spPr>
          <a:xfrm>
            <a:off x="648527" y="1279686"/>
            <a:ext cx="4934855" cy="121964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t>Modeling objects, constraints and objective functions are created to explained in “Using IloModeler”, then these components must be added to the active model. </a:t>
            </a:r>
          </a:p>
        </p:txBody>
      </p:sp>
      <p:sp>
        <p:nvSpPr>
          <p:cNvPr id="8" name="Google Shape;461;p48">
            <a:extLst>
              <a:ext uri="{FF2B5EF4-FFF2-40B4-BE49-F238E27FC236}">
                <a16:creationId xmlns:a16="http://schemas.microsoft.com/office/drawing/2014/main" id="{D86B2EC0-640A-DE6A-DBE9-CD01E0647804}"/>
              </a:ext>
            </a:extLst>
          </p:cNvPr>
          <p:cNvSpPr txBox="1">
            <a:spLocks/>
          </p:cNvSpPr>
          <p:nvPr/>
        </p:nvSpPr>
        <p:spPr>
          <a:xfrm>
            <a:off x="717800" y="3441034"/>
            <a:ext cx="6234830" cy="971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buClr>
                <a:schemeClr val="dk1"/>
              </a:buClr>
              <a:buSzPts val="1100"/>
              <a:buFont typeface="Arial"/>
              <a:buNone/>
            </a:pPr>
            <a:r>
              <a:rPr lang="en-US" sz="1600" dirty="0">
                <a:solidFill>
                  <a:schemeClr val="tx1"/>
                </a:solidFill>
                <a:latin typeface="Times New Roman" panose="02020603050405020304" pitchFamily="18" charset="0"/>
                <a:cs typeface="Times New Roman" panose="02020603050405020304" pitchFamily="18" charset="0"/>
              </a:rPr>
              <a:t>IloObjective obj = cplex. addMaximize(expr);</a:t>
            </a:r>
          </a:p>
          <a:p>
            <a:pPr marL="0" indent="0">
              <a:buClr>
                <a:schemeClr val="dk1"/>
              </a:buClr>
              <a:buSzPts val="1100"/>
              <a:buFont typeface="Arial"/>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buClr>
                <a:schemeClr val="dk1"/>
              </a:buClr>
              <a:buSzPts val="1100"/>
              <a:buFont typeface="Arial"/>
              <a:buNone/>
            </a:pPr>
            <a:r>
              <a:rPr lang="en-US" sz="1600" dirty="0">
                <a:solidFill>
                  <a:schemeClr val="tx1"/>
                </a:solidFill>
                <a:latin typeface="Times New Roman" panose="02020603050405020304" pitchFamily="18" charset="0"/>
                <a:cs typeface="Times New Roman" panose="02020603050405020304" pitchFamily="18" charset="0"/>
              </a:rPr>
              <a:t>IloObjective obj = cplex.add(cplex.maximize(expr));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717800" y="383175"/>
            <a:ext cx="7898918"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Building the Model</a:t>
            </a:r>
            <a:endParaRPr dirty="0"/>
          </a:p>
        </p:txBody>
      </p:sp>
      <p:pic>
        <p:nvPicPr>
          <p:cNvPr id="8" name="图片 7">
            <a:extLst>
              <a:ext uri="{FF2B5EF4-FFF2-40B4-BE49-F238E27FC236}">
                <a16:creationId xmlns:a16="http://schemas.microsoft.com/office/drawing/2014/main" id="{5CFEEE75-F809-F16B-27CA-2565B3A3A9DD}"/>
              </a:ext>
            </a:extLst>
          </p:cNvPr>
          <p:cNvPicPr>
            <a:picLocks noChangeAspect="1"/>
          </p:cNvPicPr>
          <p:nvPr/>
        </p:nvPicPr>
        <p:blipFill>
          <a:blip r:embed="rId3"/>
          <a:stretch>
            <a:fillRect/>
          </a:stretch>
        </p:blipFill>
        <p:spPr>
          <a:xfrm>
            <a:off x="717800" y="1234773"/>
            <a:ext cx="4381482" cy="3237198"/>
          </a:xfrm>
          <a:prstGeom prst="rect">
            <a:avLst/>
          </a:prstGeom>
        </p:spPr>
      </p:pic>
    </p:spTree>
    <p:extLst>
      <p:ext uri="{BB962C8B-B14F-4D97-AF65-F5344CB8AC3E}">
        <p14:creationId xmlns:p14="http://schemas.microsoft.com/office/powerpoint/2010/main" val="101863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Solving the Model</a:t>
            </a:r>
            <a:endParaRPr dirty="0"/>
          </a:p>
        </p:txBody>
      </p:sp>
      <p:graphicFrame>
        <p:nvGraphicFramePr>
          <p:cNvPr id="252" name="Google Shape;252;p37"/>
          <p:cNvGraphicFramePr/>
          <p:nvPr>
            <p:extLst>
              <p:ext uri="{D42A27DB-BD31-4B8C-83A1-F6EECF244321}">
                <p14:modId xmlns:p14="http://schemas.microsoft.com/office/powerpoint/2010/main" val="1271915179"/>
              </p:ext>
            </p:extLst>
          </p:nvPr>
        </p:nvGraphicFramePr>
        <p:xfrm>
          <a:off x="717800" y="1102905"/>
          <a:ext cx="7433371" cy="3687930"/>
        </p:xfrm>
        <a:graphic>
          <a:graphicData uri="http://schemas.openxmlformats.org/drawingml/2006/table">
            <a:tbl>
              <a:tblPr>
                <a:noFill/>
                <a:tableStyleId>{4798C943-B810-49A3-8277-00C4F3DFE1F8}</a:tableStyleId>
              </a:tblPr>
              <a:tblGrid>
                <a:gridCol w="2138866">
                  <a:extLst>
                    <a:ext uri="{9D8B030D-6E8A-4147-A177-3AD203B41FA5}">
                      <a16:colId xmlns:a16="http://schemas.microsoft.com/office/drawing/2014/main" val="20001"/>
                    </a:ext>
                  </a:extLst>
                </a:gridCol>
                <a:gridCol w="5294505">
                  <a:extLst>
                    <a:ext uri="{9D8B030D-6E8A-4147-A177-3AD203B41FA5}">
                      <a16:colId xmlns:a16="http://schemas.microsoft.com/office/drawing/2014/main" val="20002"/>
                    </a:ext>
                  </a:extLst>
                </a:gridCol>
              </a:tblGrid>
              <a:tr h="333950">
                <a:tc>
                  <a:txBody>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Return Status</a:t>
                      </a:r>
                      <a:endParaRPr b="1" dirty="0">
                        <a:solidFill>
                          <a:schemeClr val="lt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Active Model</a:t>
                      </a:r>
                      <a:endParaRPr b="1" dirty="0">
                        <a:solidFill>
                          <a:schemeClr val="lt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49600">
                <a:tc>
                  <a:txBody>
                    <a:bodyPr/>
                    <a:lstStyle/>
                    <a:p>
                      <a:pPr marL="0" lvl="0" indent="0" algn="l" rtl="0">
                        <a:spcBef>
                          <a:spcPts val="0"/>
                        </a:spcBef>
                        <a:spcAft>
                          <a:spcPts val="0"/>
                        </a:spcAft>
                        <a:buNone/>
                      </a:pPr>
                      <a:r>
                        <a:rPr lang="en-US" dirty="0"/>
                        <a:t>Error</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dirty="0"/>
                        <a:t>It has not been possible to process the active model, or an error occurred during the optimization</a:t>
                      </a:r>
                      <a:endParaRPr lang="en-US" i="1" dirty="0">
                        <a:latin typeface="Book Antiqua" panose="02040602050305030304" pitchFamily="18" charset="0"/>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96600">
                <a:tc>
                  <a:txBody>
                    <a:bodyPr/>
                    <a:lstStyle/>
                    <a:p>
                      <a:pPr marL="0" lvl="0" indent="0" algn="l" rtl="0">
                        <a:spcBef>
                          <a:spcPts val="0"/>
                        </a:spcBef>
                        <a:spcAft>
                          <a:spcPts val="0"/>
                        </a:spcAft>
                        <a:buNone/>
                      </a:pPr>
                      <a:r>
                        <a:rPr lang="en-US" dirty="0"/>
                        <a:t>Unknown</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dirty="0"/>
                        <a:t>It reports that the optimizer has not gathered any information about the active model. This is usually the status before a solve method has been called, or after the model has been manipulated.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9600">
                <a:tc>
                  <a:txBody>
                    <a:bodyPr/>
                    <a:lstStyle/>
                    <a:p>
                      <a:pPr marL="0" lvl="0" indent="0" algn="l" rtl="0">
                        <a:spcBef>
                          <a:spcPts val="0"/>
                        </a:spcBef>
                        <a:spcAft>
                          <a:spcPts val="0"/>
                        </a:spcAft>
                        <a:buNone/>
                      </a:pPr>
                      <a:r>
                        <a:rPr lang="en-US" dirty="0"/>
                        <a:t>Feasible</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dirty="0"/>
                        <a:t>A feasible solution for the model has been proven to exist. Neither the optimality nor the nonoptimality of this solution has been proven.</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US" altLang="zh-CN" dirty="0"/>
                        <a:t>Bounded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altLang="zh-CN" dirty="0"/>
                        <a:t>It has been proven that the active model has a finite bound in the direction of optimization. However, this does not imply the existence of a feasible solution.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3448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Solving the Model</a:t>
            </a:r>
            <a:endParaRPr dirty="0"/>
          </a:p>
        </p:txBody>
      </p:sp>
      <p:graphicFrame>
        <p:nvGraphicFramePr>
          <p:cNvPr id="252" name="Google Shape;252;p37"/>
          <p:cNvGraphicFramePr/>
          <p:nvPr>
            <p:extLst>
              <p:ext uri="{D42A27DB-BD31-4B8C-83A1-F6EECF244321}">
                <p14:modId xmlns:p14="http://schemas.microsoft.com/office/powerpoint/2010/main" val="3710412045"/>
              </p:ext>
            </p:extLst>
          </p:nvPr>
        </p:nvGraphicFramePr>
        <p:xfrm>
          <a:off x="717800" y="1102905"/>
          <a:ext cx="7433371" cy="3841320"/>
        </p:xfrm>
        <a:graphic>
          <a:graphicData uri="http://schemas.openxmlformats.org/drawingml/2006/table">
            <a:tbl>
              <a:tblPr>
                <a:noFill/>
                <a:tableStyleId>{4798C943-B810-49A3-8277-00C4F3DFE1F8}</a:tableStyleId>
              </a:tblPr>
              <a:tblGrid>
                <a:gridCol w="2138866">
                  <a:extLst>
                    <a:ext uri="{9D8B030D-6E8A-4147-A177-3AD203B41FA5}">
                      <a16:colId xmlns:a16="http://schemas.microsoft.com/office/drawing/2014/main" val="20001"/>
                    </a:ext>
                  </a:extLst>
                </a:gridCol>
                <a:gridCol w="5294505">
                  <a:extLst>
                    <a:ext uri="{9D8B030D-6E8A-4147-A177-3AD203B41FA5}">
                      <a16:colId xmlns:a16="http://schemas.microsoft.com/office/drawing/2014/main" val="20002"/>
                    </a:ext>
                  </a:extLst>
                </a:gridCol>
              </a:tblGrid>
              <a:tr h="333950">
                <a:tc>
                  <a:txBody>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Return Status</a:t>
                      </a:r>
                      <a:endParaRPr b="1" dirty="0">
                        <a:solidFill>
                          <a:schemeClr val="lt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Active Model</a:t>
                      </a:r>
                      <a:endParaRPr b="1" dirty="0">
                        <a:solidFill>
                          <a:schemeClr val="lt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49600">
                <a:tc>
                  <a:txBody>
                    <a:bodyPr/>
                    <a:lstStyle/>
                    <a:p>
                      <a:pPr marL="0" lvl="0" indent="0" algn="l" rtl="0">
                        <a:spcBef>
                          <a:spcPts val="0"/>
                        </a:spcBef>
                        <a:spcAft>
                          <a:spcPts val="0"/>
                        </a:spcAft>
                        <a:buNone/>
                      </a:pPr>
                      <a:r>
                        <a:rPr lang="en-US" dirty="0"/>
                        <a:t>Optimal</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dirty="0"/>
                        <a:t>The active model has been solved to optimality. The optimal solution can be queried.</a:t>
                      </a:r>
                      <a:endParaRPr b="1" i="0" dirty="0">
                        <a:solidFill>
                          <a:schemeClr val="bg2">
                            <a:lumMod val="75000"/>
                          </a:schemeClr>
                        </a:solidFill>
                        <a:latin typeface="Times New Roman" panose="02020603050405020304" pitchFamily="18" charset="0"/>
                        <a:cs typeface="Times New Roman" panose="02020603050405020304" pitchFamily="18" charset="0"/>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0329347"/>
                  </a:ext>
                </a:extLst>
              </a:tr>
              <a:tr h="549600">
                <a:tc>
                  <a:txBody>
                    <a:bodyPr/>
                    <a:lstStyle/>
                    <a:p>
                      <a:pPr marL="0" lvl="0" indent="0" algn="l" rtl="0">
                        <a:spcBef>
                          <a:spcPts val="0"/>
                        </a:spcBef>
                        <a:spcAft>
                          <a:spcPts val="0"/>
                        </a:spcAft>
                        <a:buNone/>
                      </a:pPr>
                      <a:r>
                        <a:rPr lang="en-US" dirty="0"/>
                        <a:t>Infeasible</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dirty="0"/>
                        <a:t>The active model has been proven to process no feasible solution.</a:t>
                      </a:r>
                      <a:endParaRPr lang="en-US" i="1" dirty="0">
                        <a:latin typeface="Book Antiqua" panose="02040602050305030304" pitchFamily="18" charset="0"/>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96600">
                <a:tc>
                  <a:txBody>
                    <a:bodyPr/>
                    <a:lstStyle/>
                    <a:p>
                      <a:pPr marL="0" lvl="0" indent="0" algn="l" rtl="0">
                        <a:spcBef>
                          <a:spcPts val="0"/>
                        </a:spcBef>
                        <a:spcAft>
                          <a:spcPts val="0"/>
                        </a:spcAft>
                        <a:buNone/>
                      </a:pPr>
                      <a:r>
                        <a:rPr lang="en-US" dirty="0"/>
                        <a:t>Unbounded</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dirty="0"/>
                        <a:t>The active model has been proven to be unbounded. The notion of unboundedness adopted by </a:t>
                      </a:r>
                      <a:r>
                        <a:rPr lang="en-US" b="1" dirty="0">
                          <a:solidFill>
                            <a:schemeClr val="bg2">
                              <a:lumMod val="75000"/>
                            </a:schemeClr>
                          </a:solidFill>
                        </a:rPr>
                        <a:t>IloCplex</a:t>
                      </a:r>
                      <a:r>
                        <a:rPr lang="en-US" dirty="0"/>
                        <a:t> is technically that of dual feasibility; this does not include the notion that the model has been proven to feasible. Instead, what has been proven is that if there is a feasible solution with objective value </a:t>
                      </a:r>
                      <a:r>
                        <a:rPr lang="en-US" i="1" dirty="0"/>
                        <a:t>z*</a:t>
                      </a:r>
                      <a:r>
                        <a:rPr lang="en-US" i="0" dirty="0"/>
                        <a:t>, there exists a feasible solution with objective value </a:t>
                      </a:r>
                      <a:r>
                        <a:rPr lang="en-US" i="1" dirty="0"/>
                        <a:t>z*</a:t>
                      </a:r>
                      <a:r>
                        <a:rPr lang="en-US" i="0" dirty="0">
                          <a:sym typeface="Symbol" panose="05050102010706020507" pitchFamily="18" charset="2"/>
                        </a:rPr>
                        <a:t></a:t>
                      </a:r>
                      <a:r>
                        <a:rPr lang="en-US" i="0" dirty="0"/>
                        <a:t>1 for a minimization problem, or </a:t>
                      </a:r>
                      <a:r>
                        <a:rPr lang="en-US" altLang="zh-CN" i="1" dirty="0"/>
                        <a:t>z*</a:t>
                      </a:r>
                      <a:r>
                        <a:rPr lang="en-US" altLang="zh-CN" i="0" dirty="0">
                          <a:sym typeface="Symbol" panose="05050102010706020507" pitchFamily="18" charset="2"/>
                        </a:rPr>
                        <a:t></a:t>
                      </a:r>
                      <a:r>
                        <a:rPr lang="en-US" altLang="zh-CN" i="0" dirty="0"/>
                        <a:t>1 for a maximization problem.</a:t>
                      </a:r>
                      <a:endParaRPr i="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9600">
                <a:tc>
                  <a:txBody>
                    <a:bodyPr/>
                    <a:lstStyle/>
                    <a:p>
                      <a:pPr marL="0" lvl="0" indent="0" algn="l" rtl="0">
                        <a:spcBef>
                          <a:spcPts val="0"/>
                        </a:spcBef>
                        <a:spcAft>
                          <a:spcPts val="0"/>
                        </a:spcAft>
                        <a:buNone/>
                      </a:pPr>
                      <a:r>
                        <a:rPr lang="en-US" dirty="0"/>
                        <a:t>InfeasibleOrUnbounded</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dirty="0"/>
                        <a:t>The active model has been proven to be infeasible or unbounded</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134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98" name="Google Shape;198;p32"/>
          <p:cNvSpPr txBox="1">
            <a:spLocks noGrp="1"/>
          </p:cNvSpPr>
          <p:nvPr>
            <p:ph type="ctrTitle" idx="2"/>
          </p:nvPr>
        </p:nvSpPr>
        <p:spPr>
          <a:xfrm>
            <a:off x="1834650" y="1458526"/>
            <a:ext cx="237605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Meet CPLEX</a:t>
            </a:r>
            <a:endParaRPr dirty="0"/>
          </a:p>
        </p:txBody>
      </p:sp>
      <p:sp>
        <p:nvSpPr>
          <p:cNvPr id="199" name="Google Shape;199;p32"/>
          <p:cNvSpPr txBox="1">
            <a:spLocks noGrp="1"/>
          </p:cNvSpPr>
          <p:nvPr>
            <p:ph type="title" idx="3"/>
          </p:nvPr>
        </p:nvSpPr>
        <p:spPr>
          <a:xfrm>
            <a:off x="2421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00" name="Google Shape;200;p32"/>
          <p:cNvSpPr txBox="1">
            <a:spLocks noGrp="1"/>
          </p:cNvSpPr>
          <p:nvPr>
            <p:ph type="subTitle" idx="1"/>
          </p:nvPr>
        </p:nvSpPr>
        <p:spPr>
          <a:xfrm>
            <a:off x="1831500" y="1858878"/>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Introduces CPLEX</a:t>
            </a:r>
            <a:endParaRPr dirty="0"/>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3" name="Google Shape;203;p32"/>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Explores the features CPLEX offers to Java users</a:t>
            </a:r>
            <a:endParaRPr dirty="0"/>
          </a:p>
          <a:p>
            <a:pPr marL="0" lvl="0" indent="0" algn="l" rtl="0">
              <a:spcBef>
                <a:spcPts val="0"/>
              </a:spcBef>
              <a:spcAft>
                <a:spcPts val="0"/>
              </a:spcAft>
              <a:buNone/>
            </a:pPr>
            <a:endParaRPr dirty="0"/>
          </a:p>
        </p:txBody>
      </p:sp>
      <p:sp>
        <p:nvSpPr>
          <p:cNvPr id="204" name="Google Shape;204;p32"/>
          <p:cNvSpPr txBox="1">
            <a:spLocks noGrp="1"/>
          </p:cNvSpPr>
          <p:nvPr>
            <p:ph type="ctrTitle" idx="7"/>
          </p:nvPr>
        </p:nvSpPr>
        <p:spPr>
          <a:xfrm>
            <a:off x="1831500" y="2868777"/>
            <a:ext cx="31697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CPLEX for Python Users</a:t>
            </a:r>
            <a:endParaRPr dirty="0"/>
          </a:p>
        </p:txBody>
      </p:sp>
      <p:sp>
        <p:nvSpPr>
          <p:cNvPr id="205" name="Google Shape;205;p32"/>
          <p:cNvSpPr txBox="1">
            <a:spLocks noGrp="1"/>
          </p:cNvSpPr>
          <p:nvPr>
            <p:ph type="title" idx="8"/>
          </p:nvPr>
        </p:nvSpPr>
        <p:spPr>
          <a:xfrm>
            <a:off x="2421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06" name="Google Shape;206;p32"/>
          <p:cNvSpPr txBox="1">
            <a:spLocks noGrp="1"/>
          </p:cNvSpPr>
          <p:nvPr>
            <p:ph type="subTitle" idx="9"/>
          </p:nvPr>
        </p:nvSpPr>
        <p:spPr>
          <a:xfrm>
            <a:off x="1831500" y="329832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Explores the features CPLEX offers to users of Python</a:t>
            </a:r>
            <a:endParaRPr dirty="0"/>
          </a:p>
          <a:p>
            <a:pPr marL="0" lvl="0" indent="0" algn="l" rtl="0">
              <a:spcBef>
                <a:spcPts val="0"/>
              </a:spcBef>
              <a:spcAft>
                <a:spcPts val="0"/>
              </a:spcAft>
              <a:buNone/>
            </a:pPr>
            <a:endParaRPr dirty="0"/>
          </a:p>
        </p:txBody>
      </p:sp>
      <p:sp>
        <p:nvSpPr>
          <p:cNvPr id="208" name="Google Shape;208;p32"/>
          <p:cNvSpPr txBox="1">
            <a:spLocks noGrp="1"/>
          </p:cNvSpPr>
          <p:nvPr>
            <p:ph type="title" idx="14"/>
          </p:nvPr>
        </p:nvSpPr>
        <p:spPr>
          <a:xfrm>
            <a:off x="4686400" y="2960450"/>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209" name="Google Shape;209;p32"/>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CPLEX is applied to solve the problems</a:t>
            </a:r>
            <a:endParaRPr dirty="0"/>
          </a:p>
          <a:p>
            <a:pPr marL="0" lvl="0" indent="0" algn="l" rtl="0">
              <a:spcBef>
                <a:spcPts val="0"/>
              </a:spcBef>
              <a:spcAft>
                <a:spcPts val="0"/>
              </a:spcAft>
              <a:buNone/>
            </a:pPr>
            <a:endParaRPr dirty="0"/>
          </a:p>
        </p:txBody>
      </p:sp>
      <p:sp>
        <p:nvSpPr>
          <p:cNvPr id="2" name="Google Shape;204;p32">
            <a:extLst>
              <a:ext uri="{FF2B5EF4-FFF2-40B4-BE49-F238E27FC236}">
                <a16:creationId xmlns:a16="http://schemas.microsoft.com/office/drawing/2014/main" id="{921ABB92-F1B6-5DC0-5A46-0503599830E8}"/>
              </a:ext>
            </a:extLst>
          </p:cNvPr>
          <p:cNvSpPr txBox="1">
            <a:spLocks/>
          </p:cNvSpPr>
          <p:nvPr/>
        </p:nvSpPr>
        <p:spPr>
          <a:xfrm>
            <a:off x="6278950" y="1446813"/>
            <a:ext cx="272535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dirty="0"/>
              <a:t>CPLEX for Java Users</a:t>
            </a:r>
          </a:p>
        </p:txBody>
      </p:sp>
      <p:sp>
        <p:nvSpPr>
          <p:cNvPr id="9" name="Google Shape;204;p32">
            <a:extLst>
              <a:ext uri="{FF2B5EF4-FFF2-40B4-BE49-F238E27FC236}">
                <a16:creationId xmlns:a16="http://schemas.microsoft.com/office/drawing/2014/main" id="{3115A44C-6938-7FE9-01E0-11CB316BF020}"/>
              </a:ext>
            </a:extLst>
          </p:cNvPr>
          <p:cNvSpPr txBox="1">
            <a:spLocks/>
          </p:cNvSpPr>
          <p:nvPr/>
        </p:nvSpPr>
        <p:spPr>
          <a:xfrm>
            <a:off x="6275800" y="2868777"/>
            <a:ext cx="237605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US" dirty="0"/>
              <a:t>Case Study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dirty="0"/>
              <a:t>Accessing solution </a:t>
            </a:r>
            <a:r>
              <a:rPr lang="en-US" altLang="zh-CN" dirty="0"/>
              <a:t>information</a:t>
            </a:r>
            <a:endParaRPr dirty="0"/>
          </a:p>
        </p:txBody>
      </p:sp>
      <p:sp>
        <p:nvSpPr>
          <p:cNvPr id="605" name="Google Shape;605;p59"/>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txBox="1">
            <a:spLocks noGrp="1"/>
          </p:cNvSpPr>
          <p:nvPr>
            <p:ph type="subTitle" idx="4"/>
          </p:nvPr>
        </p:nvSpPr>
        <p:spPr>
          <a:xfrm>
            <a:off x="717800" y="1405455"/>
            <a:ext cx="4865582" cy="770787"/>
          </a:xfrm>
          <a:prstGeom prst="rect">
            <a:avLst/>
          </a:prstGeom>
        </p:spPr>
        <p:txBody>
          <a:bodyPr spcFirstLastPara="1" wrap="square" lIns="91425" tIns="91425" rIns="91425" bIns="91425" anchor="t" anchorCtr="0">
            <a:noAutofit/>
          </a:bodyPr>
          <a:lstStyle/>
          <a:p>
            <a:pPr marL="0" indent="0">
              <a:spcAft>
                <a:spcPts val="1600"/>
              </a:spcAft>
              <a:buClr>
                <a:schemeClr val="dk1"/>
              </a:buClr>
              <a:buSzPts val="1100"/>
              <a:buFont typeface="Arial"/>
              <a:buNone/>
            </a:pPr>
            <a:r>
              <a:rPr lang="en-US" altLang="zh-CN" sz="1400" dirty="0">
                <a:solidFill>
                  <a:schemeClr val="accent2"/>
                </a:solidFill>
              </a:rPr>
              <a:t>If a solution has been found with the </a:t>
            </a:r>
            <a:r>
              <a:rPr lang="en-US" altLang="zh-CN" sz="1400" b="1" dirty="0">
                <a:solidFill>
                  <a:schemeClr val="bg2">
                    <a:lumMod val="75000"/>
                  </a:schemeClr>
                </a:solidFill>
              </a:rPr>
              <a:t>solve</a:t>
            </a:r>
            <a:r>
              <a:rPr lang="en-US" altLang="zh-CN" sz="1400" dirty="0">
                <a:solidFill>
                  <a:schemeClr val="accent2"/>
                </a:solidFill>
              </a:rPr>
              <a:t> method, you access it and then query it using a variety of methods. </a:t>
            </a:r>
          </a:p>
        </p:txBody>
      </p:sp>
      <p:sp>
        <p:nvSpPr>
          <p:cNvPr id="8" name="Google Shape;461;p48">
            <a:extLst>
              <a:ext uri="{FF2B5EF4-FFF2-40B4-BE49-F238E27FC236}">
                <a16:creationId xmlns:a16="http://schemas.microsoft.com/office/drawing/2014/main" id="{D86B2EC0-640A-DE6A-DBE9-CD01E0647804}"/>
              </a:ext>
            </a:extLst>
          </p:cNvPr>
          <p:cNvSpPr txBox="1">
            <a:spLocks/>
          </p:cNvSpPr>
          <p:nvPr/>
        </p:nvSpPr>
        <p:spPr>
          <a:xfrm>
            <a:off x="717800" y="2625822"/>
            <a:ext cx="6234830" cy="1507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lvl="0" indent="0" algn="l" rtl="0">
              <a:spcBef>
                <a:spcPts val="0"/>
              </a:spcBef>
              <a:spcAft>
                <a:spcPts val="0"/>
              </a:spcAft>
              <a:buClr>
                <a:schemeClr val="dk1"/>
              </a:buClr>
              <a:buSzPts val="1100"/>
              <a:buFont typeface="Arial"/>
              <a:buNone/>
            </a:pPr>
            <a:r>
              <a:rPr lang="en-US" altLang="zh-CN" sz="1600" b="1" dirty="0">
                <a:solidFill>
                  <a:schemeClr val="tx1"/>
                </a:solidFill>
                <a:latin typeface="Times New Roman" panose="02020603050405020304" pitchFamily="18" charset="0"/>
                <a:cs typeface="Times New Roman" panose="02020603050405020304" pitchFamily="18" charset="0"/>
              </a:rPr>
              <a:t>double objval = cplex.getObjValue();</a:t>
            </a:r>
          </a:p>
          <a:p>
            <a:pPr marL="0" lvl="0" indent="0" algn="l" rtl="0">
              <a:spcBef>
                <a:spcPts val="0"/>
              </a:spcBef>
              <a:spcAft>
                <a:spcPts val="0"/>
              </a:spcAft>
              <a:buClr>
                <a:schemeClr val="dk1"/>
              </a:buClr>
              <a:buSzPts val="1100"/>
              <a:buFont typeface="Arial"/>
              <a:buNone/>
            </a:pPr>
            <a:endParaRPr lang="en-US" altLang="zh-CN" sz="16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altLang="zh-CN" sz="1600" b="1" dirty="0">
                <a:solidFill>
                  <a:schemeClr val="tx1"/>
                </a:solidFill>
                <a:latin typeface="Times New Roman" panose="02020603050405020304" pitchFamily="18" charset="0"/>
                <a:cs typeface="Times New Roman" panose="02020603050405020304" pitchFamily="18" charset="0"/>
              </a:rPr>
              <a:t>double x1 = cplex.getValue(var1);</a:t>
            </a:r>
          </a:p>
          <a:p>
            <a:pPr marL="0" lvl="0" indent="0" algn="l" rtl="0">
              <a:spcBef>
                <a:spcPts val="0"/>
              </a:spcBef>
              <a:spcAft>
                <a:spcPts val="0"/>
              </a:spcAft>
              <a:buClr>
                <a:schemeClr val="dk1"/>
              </a:buClr>
              <a:buSzPts val="1100"/>
              <a:buFont typeface="Arial"/>
              <a:buNone/>
            </a:pPr>
            <a:endParaRPr lang="en-US" altLang="zh-CN" sz="16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altLang="zh-CN" sz="1600" b="1" dirty="0">
                <a:solidFill>
                  <a:schemeClr val="tx1"/>
                </a:solidFill>
                <a:latin typeface="Times New Roman" panose="02020603050405020304" pitchFamily="18" charset="0"/>
                <a:cs typeface="Times New Roman" panose="02020603050405020304" pitchFamily="18" charset="0"/>
              </a:rPr>
              <a:t>double[] x1 = cplex.getValues(vars);</a:t>
            </a:r>
          </a:p>
        </p:txBody>
      </p:sp>
    </p:spTree>
    <p:extLst>
      <p:ext uri="{BB962C8B-B14F-4D97-AF65-F5344CB8AC3E}">
        <p14:creationId xmlns:p14="http://schemas.microsoft.com/office/powerpoint/2010/main" val="79560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4" y="2227050"/>
            <a:ext cx="771732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CPLEX for Python Users</a:t>
            </a:r>
            <a:endParaRPr dirty="0"/>
          </a:p>
        </p:txBody>
      </p:sp>
      <p:sp>
        <p:nvSpPr>
          <p:cNvPr id="498" name="Google Shape;498;p53"/>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Explores the features that CPLEX offers to users of Python to solve mathematical programming problems</a:t>
            </a:r>
            <a:endParaRPr dirty="0"/>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138431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1"/>
          <p:cNvSpPr txBox="1">
            <a:spLocks noGrp="1"/>
          </p:cNvSpPr>
          <p:nvPr>
            <p:ph type="subTitle" idx="1"/>
          </p:nvPr>
        </p:nvSpPr>
        <p:spPr>
          <a:xfrm>
            <a:off x="711900" y="1172176"/>
            <a:ext cx="2261700" cy="40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cplex</a:t>
            </a:r>
            <a:endParaRPr dirty="0"/>
          </a:p>
        </p:txBody>
      </p:sp>
      <p:sp>
        <p:nvSpPr>
          <p:cNvPr id="632" name="Google Shape;632;p61"/>
          <p:cNvSpPr txBox="1">
            <a:spLocks noGrp="1"/>
          </p:cNvSpPr>
          <p:nvPr>
            <p:ph type="subTitle" idx="2"/>
          </p:nvPr>
        </p:nvSpPr>
        <p:spPr>
          <a:xfrm>
            <a:off x="711899" y="1714479"/>
            <a:ext cx="6874430" cy="1177577"/>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1600"/>
              </a:spcAft>
              <a:buClr>
                <a:schemeClr val="dk1"/>
              </a:buClr>
              <a:buSzPts val="1100"/>
              <a:buFont typeface="Arial"/>
              <a:buNone/>
            </a:pPr>
            <a:r>
              <a:rPr lang="en-US" dirty="0"/>
              <a:t>The cplex is a lightweight wrapper around the C API (CPLEX Callable Library). As such, it provides access to nearly all of the functionality CPLEX has to offer. Variables and constraints are identified by their indices in the matrix. </a:t>
            </a:r>
            <a:endParaRPr dirty="0"/>
          </a:p>
        </p:txBody>
      </p:sp>
      <p:sp>
        <p:nvSpPr>
          <p:cNvPr id="637" name="Google Shape;637;p61"/>
          <p:cNvSpPr txBox="1">
            <a:spLocks noGrp="1"/>
          </p:cNvSpPr>
          <p:nvPr>
            <p:ph type="subTitle" idx="7"/>
          </p:nvPr>
        </p:nvSpPr>
        <p:spPr>
          <a:xfrm>
            <a:off x="711899" y="2892056"/>
            <a:ext cx="2261700" cy="40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docplex</a:t>
            </a:r>
            <a:endParaRPr dirty="0"/>
          </a:p>
        </p:txBody>
      </p:sp>
      <p:sp>
        <p:nvSpPr>
          <p:cNvPr id="638" name="Google Shape;638;p61"/>
          <p:cNvSpPr txBox="1">
            <a:spLocks noGrp="1"/>
          </p:cNvSpPr>
          <p:nvPr>
            <p:ph type="subTitle" idx="8"/>
          </p:nvPr>
        </p:nvSpPr>
        <p:spPr>
          <a:xfrm>
            <a:off x="711899" y="3432721"/>
            <a:ext cx="6874429" cy="1432676"/>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None/>
            </a:pPr>
            <a:r>
              <a:rPr lang="en-US" dirty="0"/>
              <a:t>The docplex is an object-oriented modeling Python API that is numpy/pandas friendly. The model can be solved locally (using the CPLEX Python API under the hood), or on the cloud. In addition to providing access to CPLEX for mathematical programming, it can also be used to access the CP Optimizer constraint programming engine. </a:t>
            </a:r>
            <a:endParaRPr dirty="0"/>
          </a:p>
        </p:txBody>
      </p:sp>
      <p:sp>
        <p:nvSpPr>
          <p:cNvPr id="643" name="Google Shape;643;p61"/>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CPLEX Library</a:t>
            </a:r>
            <a:endParaRPr dirty="0"/>
          </a:p>
        </p:txBody>
      </p:sp>
    </p:spTree>
    <p:extLst>
      <p:ext uri="{BB962C8B-B14F-4D97-AF65-F5344CB8AC3E}">
        <p14:creationId xmlns:p14="http://schemas.microsoft.com/office/powerpoint/2010/main" val="3056125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Cplex</a:t>
            </a:r>
            <a:endParaRPr dirty="0"/>
          </a:p>
        </p:txBody>
      </p:sp>
    </p:spTree>
    <p:extLst>
      <p:ext uri="{BB962C8B-B14F-4D97-AF65-F5344CB8AC3E}">
        <p14:creationId xmlns:p14="http://schemas.microsoft.com/office/powerpoint/2010/main" val="821516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3" name="Google Shape;463;p48"/>
          <p:cNvSpPr txBox="1">
            <a:spLocks noGrp="1"/>
          </p:cNvSpPr>
          <p:nvPr>
            <p:ph type="subTitle" idx="3"/>
          </p:nvPr>
        </p:nvSpPr>
        <p:spPr>
          <a:xfrm>
            <a:off x="713225" y="1105596"/>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Variables in a Model</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Modifying and querying problem data</a:t>
            </a:r>
            <a:endParaRPr dirty="0"/>
          </a:p>
        </p:txBody>
      </p:sp>
      <p:sp>
        <p:nvSpPr>
          <p:cNvPr id="461" name="Google Shape;461;p48"/>
          <p:cNvSpPr txBox="1">
            <a:spLocks noGrp="1"/>
          </p:cNvSpPr>
          <p:nvPr>
            <p:ph type="body" idx="1"/>
          </p:nvPr>
        </p:nvSpPr>
        <p:spPr>
          <a:xfrm>
            <a:off x="713225" y="1639803"/>
            <a:ext cx="6747448" cy="29828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x = cp.variables.add(lb=[0], ub=[cplex.infinity], </a:t>
            </a:r>
          </a:p>
          <a:p>
            <a:pPr marL="0" lvl="0" indent="0" algn="l" rtl="0">
              <a:spcBef>
                <a:spcPts val="0"/>
              </a:spcBef>
              <a:spcAft>
                <a:spcPts val="0"/>
              </a:spcAft>
              <a:buClr>
                <a:schemeClr val="dk1"/>
              </a:buClr>
              <a:buSzPts val="1100"/>
              <a:buFont typeface="Arial"/>
              <a:buNone/>
            </a:pPr>
            <a:r>
              <a:rPr lang="en-US" altLang="zh-CN" sz="1600" b="1" dirty="0">
                <a:latin typeface="Times New Roman" panose="02020603050405020304" pitchFamily="18" charset="0"/>
                <a:cs typeface="Times New Roman" panose="02020603050405020304" pitchFamily="18" charset="0"/>
              </a:rPr>
              <a:t>	names=[</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1600" b="1" dirty="0">
                <a:latin typeface="Times New Roman" panose="02020603050405020304" pitchFamily="18" charset="0"/>
                <a:cs typeface="Times New Roman" panose="02020603050405020304" pitchFamily="18" charset="0"/>
              </a:rPr>
              <a:t>], types=[</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cp.variables.type.integer</a:t>
            </a:r>
            <a:r>
              <a:rPr lang="en-US" altLang="zh-CN" sz="1600" b="1"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cp.variables.get_upper_bounds(</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x</a:t>
            </a:r>
            <a:r>
              <a:rPr lang="en-US" sz="1600" b="1"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cp.variables.get_upper_bounds(0)</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cp.variables.set_upper_bounds(0, 3.0)</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cp.variables.set_upper_bounds(</a:t>
            </a:r>
            <a:r>
              <a:rPr lang="en-US" sz="1600" b="1" dirty="0">
                <a:latin typeface="Times New Roman" panose="02020603050405020304" pitchFamily="18" charset="0"/>
                <a:cs typeface="Times New Roman" panose="02020603050405020304" pitchFamily="18" charset="0"/>
                <a:sym typeface="Symbol" panose="05050102010706020507" pitchFamily="18" charset="2"/>
              </a:rPr>
              <a:t>x, 5.0)</a:t>
            </a:r>
            <a:endParaRPr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740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3" name="Google Shape;463;p48"/>
          <p:cNvSpPr txBox="1">
            <a:spLocks noGrp="1"/>
          </p:cNvSpPr>
          <p:nvPr>
            <p:ph type="subTitle" idx="3"/>
          </p:nvPr>
        </p:nvSpPr>
        <p:spPr>
          <a:xfrm>
            <a:off x="713225" y="1198189"/>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The Objective Function</a:t>
            </a:r>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Modifying and querying problem data</a:t>
            </a:r>
            <a:endParaRPr dirty="0"/>
          </a:p>
        </p:txBody>
      </p:sp>
      <p:sp>
        <p:nvSpPr>
          <p:cNvPr id="461" name="Google Shape;461;p48"/>
          <p:cNvSpPr txBox="1">
            <a:spLocks noGrp="1"/>
          </p:cNvSpPr>
          <p:nvPr>
            <p:ph type="body" idx="1"/>
          </p:nvPr>
        </p:nvSpPr>
        <p:spPr>
          <a:xfrm>
            <a:off x="713225" y="1910031"/>
            <a:ext cx="6879066" cy="105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cp.objective.set_linear([[</a:t>
            </a:r>
            <a:r>
              <a:rPr lang="en-US" sz="1600" b="1" dirty="0">
                <a:latin typeface="Times New Roman" panose="02020603050405020304" pitchFamily="18" charset="0"/>
                <a:cs typeface="Times New Roman" panose="02020603050405020304" pitchFamily="18" charset="0"/>
                <a:sym typeface="Symbol" panose="05050102010706020507" pitchFamily="18" charset="2"/>
              </a:rPr>
              <a:t>x, y</a:t>
            </a:r>
            <a:r>
              <a:rPr lang="en-US" sz="1600" b="1" dirty="0">
                <a:latin typeface="Times New Roman" panose="02020603050405020304" pitchFamily="18" charset="0"/>
                <a:cs typeface="Times New Roman" panose="02020603050405020304" pitchFamily="18" charset="0"/>
              </a:rPr>
              <a:t>], [1.0, 1.0]])</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cp.objective.set_sense(cp.objective.sense.maximize)</a:t>
            </a:r>
            <a:endParaRPr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08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3" name="Google Shape;463;p48"/>
          <p:cNvSpPr txBox="1">
            <a:spLocks noGrp="1"/>
          </p:cNvSpPr>
          <p:nvPr>
            <p:ph type="subTitle" idx="3"/>
          </p:nvPr>
        </p:nvSpPr>
        <p:spPr>
          <a:xfrm>
            <a:off x="713225" y="1198189"/>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Ranged Constraints</a:t>
            </a:r>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Modifying and querying problem data</a:t>
            </a:r>
            <a:endParaRPr dirty="0"/>
          </a:p>
        </p:txBody>
      </p:sp>
      <p:sp>
        <p:nvSpPr>
          <p:cNvPr id="461" name="Google Shape;461;p48"/>
          <p:cNvSpPr txBox="1">
            <a:spLocks noGrp="1"/>
          </p:cNvSpPr>
          <p:nvPr>
            <p:ph type="body" idx="1"/>
          </p:nvPr>
        </p:nvSpPr>
        <p:spPr>
          <a:xfrm>
            <a:off x="713225" y="1910030"/>
            <a:ext cx="6879066" cy="22207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cp.linear_constraints. add(lin_expr=[[</a:t>
            </a:r>
            <a:r>
              <a:rPr lang="en-US" sz="1600" b="1" dirty="0">
                <a:latin typeface="Times New Roman" panose="02020603050405020304" pitchFamily="18" charset="0"/>
                <a:cs typeface="Times New Roman" panose="02020603050405020304" pitchFamily="18" charset="0"/>
                <a:sym typeface="Symbol" panose="05050102010706020507" pitchFamily="18" charset="2"/>
              </a:rPr>
              <a:t>x, y</a:t>
            </a:r>
            <a:r>
              <a:rPr lang="en-US" sz="1600" b="1" dirty="0">
                <a:latin typeface="Times New Roman" panose="02020603050405020304" pitchFamily="18" charset="0"/>
                <a:cs typeface="Times New Roman" panose="02020603050405020304" pitchFamily="18" charset="0"/>
              </a:rPr>
              <a:t>], [1.0, 2.0]], senses=[</a:t>
            </a:r>
            <a:r>
              <a:rPr 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sz="16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a:t>
            </a:r>
            <a:r>
              <a:rPr 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sz="1600" b="1" dirty="0">
                <a:latin typeface="Times New Roman" panose="02020603050405020304" pitchFamily="18" charset="0"/>
                <a:cs typeface="Times New Roman" panose="02020603050405020304" pitchFamily="18" charset="0"/>
              </a:rPr>
              <a:t>], rhs=[30], names=[</a:t>
            </a:r>
            <a:r>
              <a:rPr lang="zh-CN"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c1</a:t>
            </a:r>
            <a:r>
              <a:rPr lang="zh-CN"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sz="1600" b="1"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indent="0">
              <a:buClr>
                <a:schemeClr val="dk1"/>
              </a:buClr>
              <a:buSzPts val="1100"/>
              <a:buNone/>
            </a:pPr>
            <a:r>
              <a:rPr lang="en-US" altLang="zh-CN" sz="1600" b="1" dirty="0">
                <a:latin typeface="Times New Roman" panose="02020603050405020304" pitchFamily="18" charset="0"/>
                <a:cs typeface="Times New Roman" panose="02020603050405020304" pitchFamily="18" charset="0"/>
              </a:rPr>
              <a:t>cp.linear_constraints. add(lin_expr=[[</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x, y</a:t>
            </a:r>
            <a:r>
              <a:rPr lang="en-US" altLang="zh-CN" sz="1600" b="1" dirty="0">
                <a:latin typeface="Times New Roman" panose="02020603050405020304" pitchFamily="18" charset="0"/>
                <a:cs typeface="Times New Roman" panose="02020603050405020304" pitchFamily="18" charset="0"/>
              </a:rPr>
              <a:t>], [1.0, 2.0]], senses=[</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latin typeface="Times New Roman" panose="02020603050405020304" pitchFamily="18" charset="0"/>
                <a:cs typeface="Times New Roman" panose="02020603050405020304" pitchFamily="18" charset="0"/>
              </a:rPr>
              <a:t>], rhs=[30], names=[</a:t>
            </a:r>
            <a:r>
              <a:rPr lang="zh-CN"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c1</a:t>
            </a:r>
            <a:r>
              <a:rPr lang="zh-CN"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latin typeface="Times New Roman" panose="02020603050405020304" pitchFamily="18" charset="0"/>
                <a:cs typeface="Times New Roman" panose="02020603050405020304" pitchFamily="18" charset="0"/>
              </a:rPr>
              <a:t>])</a:t>
            </a:r>
          </a:p>
          <a:p>
            <a:pPr marL="0" indent="0">
              <a:buClr>
                <a:schemeClr val="dk1"/>
              </a:buClr>
              <a:buSzPts val="1100"/>
              <a:buNone/>
            </a:pPr>
            <a:endParaRPr lang="en-US" altLang="zh-CN" sz="1600" b="1" dirty="0">
              <a:latin typeface="Times New Roman" panose="02020603050405020304" pitchFamily="18" charset="0"/>
              <a:cs typeface="Times New Roman" panose="02020603050405020304" pitchFamily="18" charset="0"/>
            </a:endParaRPr>
          </a:p>
          <a:p>
            <a:pPr marL="0" indent="0">
              <a:buClr>
                <a:schemeClr val="dk1"/>
              </a:buClr>
              <a:buSzPts val="1100"/>
              <a:buNone/>
            </a:pPr>
            <a:r>
              <a:rPr lang="en-US" altLang="zh-CN" sz="1600" b="1" dirty="0">
                <a:latin typeface="Times New Roman" panose="02020603050405020304" pitchFamily="18" charset="0"/>
                <a:cs typeface="Times New Roman" panose="02020603050405020304" pitchFamily="18" charset="0"/>
              </a:rPr>
              <a:t>cp.linear_constraints. add(lin_expr=[[</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x, y</a:t>
            </a:r>
            <a:r>
              <a:rPr lang="en-US" altLang="zh-CN" sz="1600" b="1" dirty="0">
                <a:latin typeface="Times New Roman" panose="02020603050405020304" pitchFamily="18" charset="0"/>
                <a:cs typeface="Times New Roman" panose="02020603050405020304" pitchFamily="18" charset="0"/>
              </a:rPr>
              <a:t>], [1.0, 2.0]], senses=[</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latin typeface="Times New Roman" panose="02020603050405020304" pitchFamily="18" charset="0"/>
                <a:cs typeface="Times New Roman" panose="02020603050405020304" pitchFamily="18" charset="0"/>
              </a:rPr>
              <a:t>], rhs=[30], names=[</a:t>
            </a:r>
            <a:r>
              <a:rPr lang="zh-CN"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c1</a:t>
            </a:r>
            <a:r>
              <a:rPr lang="zh-CN"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600" b="1" dirty="0">
                <a:latin typeface="Times New Roman" panose="02020603050405020304" pitchFamily="18" charset="0"/>
                <a:cs typeface="Times New Roman" panose="02020603050405020304" pitchFamily="18" charset="0"/>
              </a:rPr>
              <a:t>])</a:t>
            </a:r>
          </a:p>
          <a:p>
            <a:pPr marL="0" indent="0">
              <a:buClr>
                <a:schemeClr val="dk1"/>
              </a:buClr>
              <a:buSzPts val="1100"/>
              <a:buNone/>
            </a:pPr>
            <a:endParaRPr lang="en-US" altLang="zh-CN"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637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717800" y="383175"/>
            <a:ext cx="7898918"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Building the Model</a:t>
            </a:r>
            <a:endParaRPr dirty="0"/>
          </a:p>
        </p:txBody>
      </p:sp>
      <p:pic>
        <p:nvPicPr>
          <p:cNvPr id="8" name="图片 7">
            <a:extLst>
              <a:ext uri="{FF2B5EF4-FFF2-40B4-BE49-F238E27FC236}">
                <a16:creationId xmlns:a16="http://schemas.microsoft.com/office/drawing/2014/main" id="{5CFEEE75-F809-F16B-27CA-2565B3A3A9DD}"/>
              </a:ext>
            </a:extLst>
          </p:cNvPr>
          <p:cNvPicPr>
            <a:picLocks noChangeAspect="1"/>
          </p:cNvPicPr>
          <p:nvPr/>
        </p:nvPicPr>
        <p:blipFill>
          <a:blip r:embed="rId3"/>
          <a:stretch>
            <a:fillRect/>
          </a:stretch>
        </p:blipFill>
        <p:spPr>
          <a:xfrm>
            <a:off x="717800" y="1234773"/>
            <a:ext cx="4381482" cy="3237198"/>
          </a:xfrm>
          <a:prstGeom prst="rect">
            <a:avLst/>
          </a:prstGeom>
        </p:spPr>
      </p:pic>
    </p:spTree>
    <p:extLst>
      <p:ext uri="{BB962C8B-B14F-4D97-AF65-F5344CB8AC3E}">
        <p14:creationId xmlns:p14="http://schemas.microsoft.com/office/powerpoint/2010/main" val="899934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zh-CN" dirty="0"/>
              <a:t>Accessing solution </a:t>
            </a:r>
            <a:r>
              <a:rPr lang="en-US" altLang="zh-CN" dirty="0"/>
              <a:t>information</a:t>
            </a:r>
            <a:endParaRPr dirty="0"/>
          </a:p>
        </p:txBody>
      </p:sp>
      <p:sp>
        <p:nvSpPr>
          <p:cNvPr id="605" name="Google Shape;605;p59"/>
          <p:cNvSpPr/>
          <p:nvPr/>
        </p:nvSpPr>
        <p:spPr>
          <a:xfrm rot="10800000" flipH="1">
            <a:off x="5416200" y="1010100"/>
            <a:ext cx="1216200" cy="15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rot="10800000" flipH="1">
            <a:off x="6632400" y="2571600"/>
            <a:ext cx="1216200" cy="2571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txBox="1">
            <a:spLocks noGrp="1"/>
          </p:cNvSpPr>
          <p:nvPr>
            <p:ph type="subTitle" idx="4"/>
          </p:nvPr>
        </p:nvSpPr>
        <p:spPr>
          <a:xfrm>
            <a:off x="717800" y="1405455"/>
            <a:ext cx="4865582" cy="770787"/>
          </a:xfrm>
          <a:prstGeom prst="rect">
            <a:avLst/>
          </a:prstGeom>
        </p:spPr>
        <p:txBody>
          <a:bodyPr spcFirstLastPara="1" wrap="square" lIns="91425" tIns="91425" rIns="91425" bIns="91425" anchor="t" anchorCtr="0">
            <a:noAutofit/>
          </a:bodyPr>
          <a:lstStyle/>
          <a:p>
            <a:pPr marL="0" indent="0">
              <a:spcAft>
                <a:spcPts val="1600"/>
              </a:spcAft>
              <a:buClr>
                <a:schemeClr val="dk1"/>
              </a:buClr>
              <a:buSzPts val="1100"/>
              <a:buFont typeface="Arial"/>
              <a:buNone/>
            </a:pPr>
            <a:r>
              <a:rPr lang="en-US" altLang="zh-CN" sz="1400" dirty="0">
                <a:solidFill>
                  <a:schemeClr val="accent2"/>
                </a:solidFill>
              </a:rPr>
              <a:t>If a solution has been found with the </a:t>
            </a:r>
            <a:r>
              <a:rPr lang="en-US" altLang="zh-CN" sz="1400" b="1" dirty="0">
                <a:solidFill>
                  <a:schemeClr val="bg2">
                    <a:lumMod val="75000"/>
                  </a:schemeClr>
                </a:solidFill>
              </a:rPr>
              <a:t>solve</a:t>
            </a:r>
            <a:r>
              <a:rPr lang="en-US" altLang="zh-CN" sz="1400" dirty="0">
                <a:solidFill>
                  <a:schemeClr val="accent2"/>
                </a:solidFill>
              </a:rPr>
              <a:t> method, you access it and then query it using a variety of methods. </a:t>
            </a:r>
          </a:p>
        </p:txBody>
      </p:sp>
      <p:sp>
        <p:nvSpPr>
          <p:cNvPr id="8" name="Google Shape;461;p48">
            <a:extLst>
              <a:ext uri="{FF2B5EF4-FFF2-40B4-BE49-F238E27FC236}">
                <a16:creationId xmlns:a16="http://schemas.microsoft.com/office/drawing/2014/main" id="{D86B2EC0-640A-DE6A-DBE9-CD01E0647804}"/>
              </a:ext>
            </a:extLst>
          </p:cNvPr>
          <p:cNvSpPr txBox="1">
            <a:spLocks/>
          </p:cNvSpPr>
          <p:nvPr/>
        </p:nvSpPr>
        <p:spPr>
          <a:xfrm>
            <a:off x="717800" y="2625822"/>
            <a:ext cx="6234830" cy="1904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lvl="0" indent="0" algn="l" rtl="0">
              <a:spcBef>
                <a:spcPts val="0"/>
              </a:spcBef>
              <a:spcAft>
                <a:spcPts val="0"/>
              </a:spcAft>
              <a:buClr>
                <a:schemeClr val="dk1"/>
              </a:buClr>
              <a:buSzPts val="1100"/>
              <a:buFont typeface="Arial"/>
              <a:buNone/>
            </a:pPr>
            <a:r>
              <a:rPr lang="en-US" altLang="zh-CN" sz="1600" b="1" dirty="0">
                <a:solidFill>
                  <a:schemeClr val="tx1"/>
                </a:solidFill>
                <a:latin typeface="Times New Roman" panose="02020603050405020304" pitchFamily="18" charset="0"/>
                <a:cs typeface="Times New Roman" panose="02020603050405020304" pitchFamily="18" charset="0"/>
              </a:rPr>
              <a:t>cp.solution.status[cp.solution.get_status()]</a:t>
            </a:r>
          </a:p>
          <a:p>
            <a:pPr marL="0" lvl="0" indent="0" algn="l" rtl="0">
              <a:spcBef>
                <a:spcPts val="0"/>
              </a:spcBef>
              <a:spcAft>
                <a:spcPts val="0"/>
              </a:spcAft>
              <a:buClr>
                <a:schemeClr val="dk1"/>
              </a:buClr>
              <a:buSzPts val="1100"/>
              <a:buFont typeface="Arial"/>
              <a:buNone/>
            </a:pPr>
            <a:endParaRPr lang="en-US" altLang="zh-CN" sz="16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altLang="zh-CN" sz="1600" b="1" dirty="0">
                <a:solidFill>
                  <a:schemeClr val="tx1"/>
                </a:solidFill>
                <a:latin typeface="Times New Roman" panose="02020603050405020304" pitchFamily="18" charset="0"/>
                <a:cs typeface="Times New Roman" panose="02020603050405020304" pitchFamily="18" charset="0"/>
              </a:rPr>
              <a:t>cp.solution.get_objective</a:t>
            </a:r>
            <a:r>
              <a:rPr lang="en-US" altLang="zh-CN" sz="1600" dirty="0">
                <a:solidFill>
                  <a:schemeClr val="tx1"/>
                </a:solidFill>
                <a:latin typeface="Times New Roman" panose="02020603050405020304" pitchFamily="18" charset="0"/>
                <a:cs typeface="Times New Roman" panose="02020603050405020304" pitchFamily="18" charset="0"/>
              </a:rPr>
              <a:t>_value()</a:t>
            </a:r>
          </a:p>
          <a:p>
            <a:pPr marL="0" lvl="0" indent="0" algn="l" rtl="0">
              <a:spcBef>
                <a:spcPts val="0"/>
              </a:spcBef>
              <a:spcAft>
                <a:spcPts val="0"/>
              </a:spcAft>
              <a:buClr>
                <a:schemeClr val="dk1"/>
              </a:buClr>
              <a:buSzPts val="1100"/>
              <a:buFont typeface="Arial"/>
              <a:buNone/>
            </a:pPr>
            <a:endParaRPr lang="en-US" altLang="zh-CN" sz="16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altLang="zh-CN" sz="1600" b="1" dirty="0">
                <a:solidFill>
                  <a:schemeClr val="tx1"/>
                </a:solidFill>
                <a:latin typeface="Times New Roman" panose="02020603050405020304" pitchFamily="18" charset="0"/>
                <a:cs typeface="Times New Roman" panose="02020603050405020304" pitchFamily="18" charset="0"/>
              </a:rPr>
              <a:t>cp.</a:t>
            </a:r>
            <a:r>
              <a:rPr lang="en-US" altLang="zh-CN" sz="1600" dirty="0">
                <a:solidFill>
                  <a:schemeClr val="tx1"/>
                </a:solidFill>
                <a:latin typeface="Times New Roman" panose="02020603050405020304" pitchFamily="18" charset="0"/>
                <a:cs typeface="Times New Roman" panose="02020603050405020304" pitchFamily="18" charset="0"/>
              </a:rPr>
              <a:t>variables.get_num()</a:t>
            </a:r>
          </a:p>
          <a:p>
            <a:pPr marL="0" lvl="0" indent="0" algn="l" rtl="0">
              <a:spcBef>
                <a:spcPts val="0"/>
              </a:spcBef>
              <a:spcAft>
                <a:spcPts val="0"/>
              </a:spcAft>
              <a:buClr>
                <a:schemeClr val="dk1"/>
              </a:buClr>
              <a:buSzPts val="1100"/>
              <a:buFont typeface="Arial"/>
              <a:buNone/>
            </a:pPr>
            <a:endParaRPr lang="en-US" altLang="zh-CN" sz="16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altLang="zh-CN" sz="1600" dirty="0">
                <a:solidFill>
                  <a:schemeClr val="tx1"/>
                </a:solidFill>
                <a:latin typeface="Times New Roman" panose="02020603050405020304" pitchFamily="18" charset="0"/>
                <a:cs typeface="Times New Roman" panose="02020603050405020304" pitchFamily="18" charset="0"/>
              </a:rPr>
              <a:t>cp.solution.get_values()</a:t>
            </a:r>
            <a:endParaRPr lang="en-US" altLang="zh-CN"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238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DOcplex</a:t>
            </a:r>
            <a:endParaRPr dirty="0"/>
          </a:p>
        </p:txBody>
      </p:sp>
    </p:spTree>
    <p:extLst>
      <p:ext uri="{BB962C8B-B14F-4D97-AF65-F5344CB8AC3E}">
        <p14:creationId xmlns:p14="http://schemas.microsoft.com/office/powerpoint/2010/main" val="369772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2091829" y="514656"/>
            <a:ext cx="5957946" cy="72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 Standard Form of the Model</a:t>
            </a:r>
            <a:endParaRPr dirty="0"/>
          </a:p>
        </p:txBody>
      </p:sp>
      <p:pic>
        <p:nvPicPr>
          <p:cNvPr id="7" name="图片 6">
            <a:extLst>
              <a:ext uri="{FF2B5EF4-FFF2-40B4-BE49-F238E27FC236}">
                <a16:creationId xmlns:a16="http://schemas.microsoft.com/office/drawing/2014/main" id="{3A3502F2-6767-7EAD-3AC1-4FA0EFE18DA5}"/>
              </a:ext>
            </a:extLst>
          </p:cNvPr>
          <p:cNvPicPr>
            <a:picLocks noChangeAspect="1"/>
          </p:cNvPicPr>
          <p:nvPr/>
        </p:nvPicPr>
        <p:blipFill>
          <a:blip r:embed="rId3"/>
          <a:stretch>
            <a:fillRect/>
          </a:stretch>
        </p:blipFill>
        <p:spPr>
          <a:xfrm>
            <a:off x="4145220" y="1422191"/>
            <a:ext cx="3904555" cy="348553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DOcplex</a:t>
            </a:r>
            <a:endParaRPr dirty="0"/>
          </a:p>
        </p:txBody>
      </p:sp>
      <p:sp>
        <p:nvSpPr>
          <p:cNvPr id="461" name="Google Shape;461;p48"/>
          <p:cNvSpPr txBox="1">
            <a:spLocks noGrp="1"/>
          </p:cNvSpPr>
          <p:nvPr>
            <p:ph type="body" idx="1"/>
          </p:nvPr>
        </p:nvSpPr>
        <p:spPr>
          <a:xfrm>
            <a:off x="713224" y="1910933"/>
            <a:ext cx="6807475" cy="29828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x = cp.continuous_var(lb=0.0, ub=model.infinity, name=</a:t>
            </a:r>
            <a:r>
              <a:rPr lang="en-US" sz="1600" b="1" dirty="0">
                <a:latin typeface="Times New Roman" panose="02020603050405020304" pitchFamily="18" charset="0"/>
                <a:cs typeface="Times New Roman" panose="02020603050405020304" pitchFamily="18" charset="0"/>
                <a:sym typeface="Symbol" panose="05050102010706020507" pitchFamily="18" charset="2"/>
              </a:rPr>
              <a:t>x)</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sym typeface="Symbol" panose="05050102010706020507" pitchFamily="18" charset="2"/>
              </a:rPr>
              <a:t>x = cp.continuous_var_list(3</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 ub=model.infinity, name= x)</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sym typeface="Symbol" panose="05050102010706020507" pitchFamily="18" charset="2"/>
              </a:rPr>
              <a:t>x = cp.integer_var(lb=0, ub=10, name=</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 x</a:t>
            </a:r>
            <a:r>
              <a:rPr lang="en-US" sz="1600" b="1" dirty="0">
                <a:latin typeface="Times New Roman" panose="02020603050405020304" pitchFamily="18" charset="0"/>
                <a:cs typeface="Times New Roman" panose="02020603050405020304" pitchFamily="18" charset="0"/>
                <a:sym typeface="Symbol" panose="05050102010706020507" pitchFamily="18" charset="2"/>
              </a:rPr>
              <a:t>)</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indent="0">
              <a:buClr>
                <a:schemeClr val="dk1"/>
              </a:buClr>
              <a:buSzPts val="1100"/>
              <a:buNone/>
            </a:pP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x = cp.integer_var_list(3, ub=model.infinity, name= x)</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sym typeface="Symbol" panose="05050102010706020507" pitchFamily="18" charset="2"/>
              </a:rPr>
              <a:t>x = cp.binary_var(name=</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 x)</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indent="0">
              <a:buClr>
                <a:schemeClr val="dk1"/>
              </a:buClr>
              <a:buSzPts val="1100"/>
              <a:buNone/>
            </a:pP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x = cp.binary_var_list(3, name= x)</a:t>
            </a:r>
          </a:p>
          <a:p>
            <a:pPr marL="0" lvl="0" indent="0" algn="l" rtl="0">
              <a:spcBef>
                <a:spcPts val="0"/>
              </a:spcBef>
              <a:spcAft>
                <a:spcPts val="0"/>
              </a:spcAft>
              <a:buClr>
                <a:schemeClr val="dk1"/>
              </a:buClr>
              <a:buSzPts val="1100"/>
              <a:buFont typeface="Arial"/>
              <a:buNone/>
            </a:pPr>
            <a:endParaRPr sz="1600" b="1" dirty="0">
              <a:latin typeface="Times New Roman" panose="02020603050405020304" pitchFamily="18" charset="0"/>
              <a:cs typeface="Times New Roman" panose="02020603050405020304" pitchFamily="18" charset="0"/>
            </a:endParaRPr>
          </a:p>
        </p:txBody>
      </p:sp>
      <p:sp>
        <p:nvSpPr>
          <p:cNvPr id="463" name="Google Shape;463;p48"/>
          <p:cNvSpPr txBox="1">
            <a:spLocks noGrp="1"/>
          </p:cNvSpPr>
          <p:nvPr>
            <p:ph type="subTitle" idx="3"/>
          </p:nvPr>
        </p:nvSpPr>
        <p:spPr>
          <a:xfrm>
            <a:off x="713225" y="1198640"/>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Variables in a Model</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954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DOcplex</a:t>
            </a:r>
            <a:endParaRPr dirty="0"/>
          </a:p>
        </p:txBody>
      </p:sp>
      <p:sp>
        <p:nvSpPr>
          <p:cNvPr id="461" name="Google Shape;461;p48"/>
          <p:cNvSpPr txBox="1">
            <a:spLocks noGrp="1"/>
          </p:cNvSpPr>
          <p:nvPr>
            <p:ph type="body" idx="1"/>
          </p:nvPr>
        </p:nvSpPr>
        <p:spPr>
          <a:xfrm>
            <a:off x="713224" y="1910933"/>
            <a:ext cx="6807475" cy="1076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cp.maximize(3*x + 4*y)</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cp.minimize(3*x</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cs typeface="Times New Roman" panose="02020603050405020304" pitchFamily="18" charset="0"/>
              </a:rPr>
              <a:t>4*y)</a:t>
            </a:r>
          </a:p>
          <a:p>
            <a:pPr marL="0" lvl="0" indent="0" algn="l" rtl="0">
              <a:spcBef>
                <a:spcPts val="0"/>
              </a:spcBef>
              <a:spcAft>
                <a:spcPts val="0"/>
              </a:spcAft>
              <a:buClr>
                <a:schemeClr val="dk1"/>
              </a:buClr>
              <a:buSzPts val="1100"/>
              <a:buFont typeface="Arial"/>
              <a:buNone/>
            </a:pPr>
            <a:endParaRPr sz="1600" b="1" dirty="0">
              <a:latin typeface="Times New Roman" panose="02020603050405020304" pitchFamily="18" charset="0"/>
              <a:cs typeface="Times New Roman" panose="02020603050405020304" pitchFamily="18" charset="0"/>
            </a:endParaRPr>
          </a:p>
        </p:txBody>
      </p:sp>
      <p:sp>
        <p:nvSpPr>
          <p:cNvPr id="463" name="Google Shape;463;p48"/>
          <p:cNvSpPr txBox="1">
            <a:spLocks noGrp="1"/>
          </p:cNvSpPr>
          <p:nvPr>
            <p:ph type="subTitle" idx="3"/>
          </p:nvPr>
        </p:nvSpPr>
        <p:spPr>
          <a:xfrm>
            <a:off x="713225" y="1198640"/>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The Objective Function</a:t>
            </a:r>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77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DOcplex</a:t>
            </a:r>
            <a:endParaRPr dirty="0"/>
          </a:p>
        </p:txBody>
      </p:sp>
      <p:sp>
        <p:nvSpPr>
          <p:cNvPr id="461" name="Google Shape;461;p48"/>
          <p:cNvSpPr txBox="1">
            <a:spLocks noGrp="1"/>
          </p:cNvSpPr>
          <p:nvPr>
            <p:ph type="body" idx="1"/>
          </p:nvPr>
        </p:nvSpPr>
        <p:spPr>
          <a:xfrm>
            <a:off x="713224" y="1910932"/>
            <a:ext cx="6807475" cy="9758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rPr>
              <a:t>x = cp.add_constraint(ct=4*x + y &lt;= 20, ctname=</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 c1</a:t>
            </a:r>
            <a:r>
              <a:rPr lang="en-US" sz="1600" b="1" dirty="0">
                <a:latin typeface="Times New Roman" panose="02020603050405020304" pitchFamily="18" charset="0"/>
                <a:cs typeface="Times New Roman" panose="02020603050405020304" pitchFamily="18" charset="0"/>
                <a:sym typeface="Symbol" panose="05050102010706020507" pitchFamily="18" charset="2"/>
              </a:rPr>
              <a:t>)</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indent="0">
              <a:buClr>
                <a:schemeClr val="dk1"/>
              </a:buClr>
              <a:buSzPts val="1100"/>
              <a:buNone/>
            </a:pPr>
            <a:r>
              <a:rPr lang="en-US" altLang="zh-CN" sz="1600" b="1" dirty="0">
                <a:latin typeface="Times New Roman" panose="02020603050405020304" pitchFamily="18" charset="0"/>
                <a:cs typeface="Times New Roman" panose="02020603050405020304" pitchFamily="18" charset="0"/>
              </a:rPr>
              <a:t>x = cp.add_constraint(ct=x + 3*y &lt;= 15, ctname=</a:t>
            </a:r>
            <a:r>
              <a:rPr lang="en-US" altLang="zh-CN" sz="1600" b="1" dirty="0">
                <a:latin typeface="Times New Roman" panose="02020603050405020304" pitchFamily="18" charset="0"/>
                <a:cs typeface="Times New Roman" panose="02020603050405020304" pitchFamily="18" charset="0"/>
                <a:sym typeface="Symbol" panose="05050102010706020507" pitchFamily="18" charset="2"/>
              </a:rPr>
              <a:t> c2)</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63" name="Google Shape;463;p48"/>
          <p:cNvSpPr txBox="1">
            <a:spLocks noGrp="1"/>
          </p:cNvSpPr>
          <p:nvPr>
            <p:ph type="subTitle" idx="3"/>
          </p:nvPr>
        </p:nvSpPr>
        <p:spPr>
          <a:xfrm>
            <a:off x="713225" y="1198640"/>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Constraints</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870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DOcplex</a:t>
            </a:r>
            <a:endParaRPr dirty="0"/>
          </a:p>
        </p:txBody>
      </p:sp>
      <p:sp>
        <p:nvSpPr>
          <p:cNvPr id="463" name="Google Shape;463;p48"/>
          <p:cNvSpPr txBox="1">
            <a:spLocks noGrp="1"/>
          </p:cNvSpPr>
          <p:nvPr>
            <p:ph type="subTitle" idx="3"/>
          </p:nvPr>
        </p:nvSpPr>
        <p:spPr>
          <a:xfrm>
            <a:off x="713225" y="1198640"/>
            <a:ext cx="29871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tLang="zh-CN" dirty="0"/>
              <a:t>Building the Model</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图片 3">
            <a:extLst>
              <a:ext uri="{FF2B5EF4-FFF2-40B4-BE49-F238E27FC236}">
                <a16:creationId xmlns:a16="http://schemas.microsoft.com/office/drawing/2014/main" id="{DB2A9730-1A32-E98A-803B-4AE50CF03E30}"/>
              </a:ext>
            </a:extLst>
          </p:cNvPr>
          <p:cNvPicPr>
            <a:picLocks noChangeAspect="1"/>
          </p:cNvPicPr>
          <p:nvPr/>
        </p:nvPicPr>
        <p:blipFill>
          <a:blip r:embed="rId3"/>
          <a:stretch>
            <a:fillRect/>
          </a:stretch>
        </p:blipFill>
        <p:spPr>
          <a:xfrm>
            <a:off x="713225" y="1867408"/>
            <a:ext cx="4204333" cy="3106314"/>
          </a:xfrm>
          <a:prstGeom prst="rect">
            <a:avLst/>
          </a:prstGeom>
        </p:spPr>
      </p:pic>
    </p:spTree>
    <p:extLst>
      <p:ext uri="{BB962C8B-B14F-4D97-AF65-F5344CB8AC3E}">
        <p14:creationId xmlns:p14="http://schemas.microsoft.com/office/powerpoint/2010/main" val="92265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DOcplex</a:t>
            </a:r>
            <a:endParaRPr dirty="0"/>
          </a:p>
        </p:txBody>
      </p:sp>
      <p:sp>
        <p:nvSpPr>
          <p:cNvPr id="463" name="Google Shape;463;p48"/>
          <p:cNvSpPr txBox="1">
            <a:spLocks noGrp="1"/>
          </p:cNvSpPr>
          <p:nvPr>
            <p:ph type="subTitle" idx="3"/>
          </p:nvPr>
        </p:nvSpPr>
        <p:spPr>
          <a:xfrm>
            <a:off x="713225" y="1198640"/>
            <a:ext cx="4071426"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tLang="zh-CN" dirty="0"/>
              <a:t>Accessing solution </a:t>
            </a:r>
            <a:r>
              <a:rPr lang="en-US" altLang="zh-CN" dirty="0"/>
              <a:t>information</a:t>
            </a:r>
            <a:endParaRPr dirty="0"/>
          </a:p>
        </p:txBody>
      </p:sp>
      <p:sp>
        <p:nvSpPr>
          <p:cNvPr id="465" name="Google Shape;465;p48"/>
          <p:cNvSpPr/>
          <p:nvPr/>
        </p:nvSpPr>
        <p:spPr>
          <a:xfrm>
            <a:off x="7520700" y="20511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6304500" y="0"/>
            <a:ext cx="1216200" cy="205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61;p48">
            <a:extLst>
              <a:ext uri="{FF2B5EF4-FFF2-40B4-BE49-F238E27FC236}">
                <a16:creationId xmlns:a16="http://schemas.microsoft.com/office/drawing/2014/main" id="{4CC71328-77E1-3980-7035-283BA1A2524D}"/>
              </a:ext>
            </a:extLst>
          </p:cNvPr>
          <p:cNvSpPr txBox="1">
            <a:spLocks noGrp="1"/>
          </p:cNvSpPr>
          <p:nvPr>
            <p:ph type="body" idx="1"/>
          </p:nvPr>
        </p:nvSpPr>
        <p:spPr>
          <a:xfrm>
            <a:off x="713225" y="1985360"/>
            <a:ext cx="6807475" cy="19008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sym typeface="Symbol" panose="05050102010706020507" pitchFamily="18" charset="2"/>
              </a:rPr>
              <a:t>solution.get_objective_value()</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sym typeface="Symbol" panose="05050102010706020507" pitchFamily="18" charset="2"/>
              </a:rPr>
              <a:t>solution.get_value(x)</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sym typeface="Symbol" panose="05050102010706020507" pitchFamily="18" charset="2"/>
              </a:rPr>
              <a:t>solution.get_values(y)</a:t>
            </a:r>
          </a:p>
          <a:p>
            <a:pPr marL="0" lvl="0" indent="0" algn="l" rtl="0">
              <a:spcBef>
                <a:spcPts val="0"/>
              </a:spcBef>
              <a:spcAft>
                <a:spcPts val="0"/>
              </a:spcAft>
              <a:buClr>
                <a:schemeClr val="dk1"/>
              </a:buClr>
              <a:buSzPts val="1100"/>
              <a:buFont typeface="Arial"/>
              <a:buNone/>
            </a:pPr>
            <a:endParaRPr lang="en-US" sz="1600" b="1" dirty="0">
              <a:latin typeface="Times New Roman" panose="02020603050405020304" pitchFamily="18" charset="0"/>
              <a:cs typeface="Times New Roman" panose="02020603050405020304" pitchFamily="18" charset="0"/>
              <a:sym typeface="Symbol" panose="05050102010706020507" pitchFamily="18" charset="2"/>
            </a:endParaRPr>
          </a:p>
          <a:p>
            <a:pPr marL="0" lvl="0" indent="0" algn="l" rtl="0">
              <a:spcBef>
                <a:spcPts val="0"/>
              </a:spcBef>
              <a:spcAft>
                <a:spcPts val="0"/>
              </a:spcAft>
              <a:buClr>
                <a:schemeClr val="dk1"/>
              </a:buClr>
              <a:buSzPts val="1100"/>
              <a:buFont typeface="Arial"/>
              <a:buNone/>
            </a:pPr>
            <a:r>
              <a:rPr lang="en-US" sz="1600" b="1" dirty="0">
                <a:latin typeface="Times New Roman" panose="02020603050405020304" pitchFamily="18" charset="0"/>
                <a:cs typeface="Times New Roman" panose="02020603050405020304" pitchFamily="18" charset="0"/>
                <a:sym typeface="Symbol" panose="05050102010706020507" pitchFamily="18" charset="2"/>
              </a:rPr>
              <a:t>print(solution)</a:t>
            </a:r>
          </a:p>
        </p:txBody>
      </p:sp>
    </p:spTree>
    <p:extLst>
      <p:ext uri="{BB962C8B-B14F-4D97-AF65-F5344CB8AC3E}">
        <p14:creationId xmlns:p14="http://schemas.microsoft.com/office/powerpoint/2010/main" val="1028033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544134" y="2227050"/>
            <a:ext cx="4886791"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Case Study</a:t>
            </a:r>
            <a:endParaRPr dirty="0"/>
          </a:p>
        </p:txBody>
      </p:sp>
      <p:sp>
        <p:nvSpPr>
          <p:cNvPr id="223" name="Google Shape;223;p34"/>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p>
            <a:pPr marL="0" indent="0"/>
            <a:r>
              <a:rPr lang="en-US" dirty="0">
                <a:solidFill>
                  <a:schemeClr val="accent2"/>
                </a:solidFill>
              </a:rPr>
              <a:t>CPLEX is applied to solve mathematical programming problems</a:t>
            </a: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987841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717800" y="383175"/>
            <a:ext cx="7898918"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Multiple-Choice Knapsack Problem</a:t>
            </a:r>
            <a:endParaRPr dirty="0"/>
          </a:p>
        </p:txBody>
      </p:sp>
      <p:graphicFrame>
        <p:nvGraphicFramePr>
          <p:cNvPr id="9" name="Google Shape;252;p37">
            <a:extLst>
              <a:ext uri="{FF2B5EF4-FFF2-40B4-BE49-F238E27FC236}">
                <a16:creationId xmlns:a16="http://schemas.microsoft.com/office/drawing/2014/main" id="{009A8A51-C387-D4A8-112A-07CD213F0D12}"/>
              </a:ext>
            </a:extLst>
          </p:cNvPr>
          <p:cNvGraphicFramePr/>
          <p:nvPr>
            <p:extLst>
              <p:ext uri="{D42A27DB-BD31-4B8C-83A1-F6EECF244321}">
                <p14:modId xmlns:p14="http://schemas.microsoft.com/office/powerpoint/2010/main" val="278005511"/>
              </p:ext>
            </p:extLst>
          </p:nvPr>
        </p:nvGraphicFramePr>
        <p:xfrm>
          <a:off x="717800" y="2836454"/>
          <a:ext cx="7920000" cy="2124000"/>
        </p:xfrm>
        <a:graphic>
          <a:graphicData uri="http://schemas.openxmlformats.org/drawingml/2006/table">
            <a:tbl>
              <a:tblPr>
                <a:noFill/>
                <a:tableStyleId>{4798C943-B810-49A3-8277-00C4F3DFE1F8}</a:tableStyleId>
              </a:tblPr>
              <a:tblGrid>
                <a:gridCol w="613740">
                  <a:extLst>
                    <a:ext uri="{9D8B030D-6E8A-4147-A177-3AD203B41FA5}">
                      <a16:colId xmlns:a16="http://schemas.microsoft.com/office/drawing/2014/main" val="20001"/>
                    </a:ext>
                  </a:extLst>
                </a:gridCol>
                <a:gridCol w="2435420">
                  <a:extLst>
                    <a:ext uri="{9D8B030D-6E8A-4147-A177-3AD203B41FA5}">
                      <a16:colId xmlns:a16="http://schemas.microsoft.com/office/drawing/2014/main" val="20002"/>
                    </a:ext>
                  </a:extLst>
                </a:gridCol>
                <a:gridCol w="2435420">
                  <a:extLst>
                    <a:ext uri="{9D8B030D-6E8A-4147-A177-3AD203B41FA5}">
                      <a16:colId xmlns:a16="http://schemas.microsoft.com/office/drawing/2014/main" val="4106215720"/>
                    </a:ext>
                  </a:extLst>
                </a:gridCol>
                <a:gridCol w="2435420">
                  <a:extLst>
                    <a:ext uri="{9D8B030D-6E8A-4147-A177-3AD203B41FA5}">
                      <a16:colId xmlns:a16="http://schemas.microsoft.com/office/drawing/2014/main" val="757356307"/>
                    </a:ext>
                  </a:extLst>
                </a:gridCol>
              </a:tblGrid>
              <a:tr h="424800">
                <a:tc>
                  <a:txBody>
                    <a:bodyPr/>
                    <a:lstStyle/>
                    <a:p>
                      <a:pPr marL="0" lvl="0" indent="0" algn="ctr" rtl="0">
                        <a:spcBef>
                          <a:spcPts val="0"/>
                        </a:spcBef>
                        <a:spcAft>
                          <a:spcPts val="0"/>
                        </a:spcAft>
                        <a:buNone/>
                      </a:pPr>
                      <a:endParaRPr b="1"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b="1" i="1" dirty="0">
                          <a:solidFill>
                            <a:schemeClr val="lt1"/>
                          </a:solidFill>
                          <a:latin typeface="Times New Roman" panose="02020603050405020304" pitchFamily="18" charset="0"/>
                          <a:ea typeface="Montserrat"/>
                          <a:cs typeface="Times New Roman" panose="02020603050405020304" pitchFamily="18" charset="0"/>
                          <a:sym typeface="Montserrat"/>
                        </a:rPr>
                        <a:t>s</a:t>
                      </a:r>
                      <a:r>
                        <a:rPr lang="en" b="1" i="1" baseline="-25000" dirty="0">
                          <a:solidFill>
                            <a:schemeClr val="lt1"/>
                          </a:solidFill>
                          <a:latin typeface="Times New Roman" panose="02020603050405020304" pitchFamily="18" charset="0"/>
                          <a:ea typeface="Montserrat"/>
                          <a:cs typeface="Times New Roman" panose="02020603050405020304" pitchFamily="18" charset="0"/>
                          <a:sym typeface="Montserrat"/>
                        </a:rPr>
                        <a:t>i</a:t>
                      </a:r>
                      <a:endParaRPr b="1" i="1"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US" b="1" i="1" baseline="0" dirty="0">
                          <a:solidFill>
                            <a:schemeClr val="lt1"/>
                          </a:solidFill>
                          <a:latin typeface="Times New Roman" panose="02020603050405020304" pitchFamily="18" charset="0"/>
                          <a:ea typeface="Montserrat"/>
                          <a:cs typeface="Times New Roman" panose="02020603050405020304" pitchFamily="18" charset="0"/>
                          <a:sym typeface="Montserrat"/>
                        </a:rPr>
                        <a:t>w</a:t>
                      </a:r>
                      <a:r>
                        <a:rPr lang="en-US" b="1" i="1" baseline="-25000" dirty="0">
                          <a:solidFill>
                            <a:schemeClr val="lt1"/>
                          </a:solidFill>
                          <a:latin typeface="Times New Roman" panose="02020603050405020304" pitchFamily="18" charset="0"/>
                          <a:ea typeface="Montserrat"/>
                          <a:cs typeface="Times New Roman" panose="02020603050405020304" pitchFamily="18" charset="0"/>
                          <a:sym typeface="Montserrat"/>
                        </a:rPr>
                        <a:t>i</a:t>
                      </a:r>
                      <a:endParaRPr b="1" i="1"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US" b="1" i="1" baseline="0" dirty="0">
                          <a:solidFill>
                            <a:schemeClr val="lt1"/>
                          </a:solidFill>
                          <a:latin typeface="Times New Roman" panose="02020603050405020304" pitchFamily="18" charset="0"/>
                          <a:ea typeface="Montserrat"/>
                          <a:cs typeface="Times New Roman" panose="02020603050405020304" pitchFamily="18" charset="0"/>
                          <a:sym typeface="Montserrat"/>
                        </a:rPr>
                        <a:t>v</a:t>
                      </a:r>
                      <a:r>
                        <a:rPr lang="en-US" b="1" i="1" baseline="-25000" dirty="0">
                          <a:solidFill>
                            <a:schemeClr val="lt1"/>
                          </a:solidFill>
                          <a:latin typeface="Times New Roman" panose="02020603050405020304" pitchFamily="18" charset="0"/>
                          <a:ea typeface="Montserrat"/>
                          <a:cs typeface="Times New Roman" panose="02020603050405020304" pitchFamily="18" charset="0"/>
                          <a:sym typeface="Montserrat"/>
                        </a:rPr>
                        <a:t>i</a:t>
                      </a:r>
                      <a:endParaRPr b="1" i="1"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24800">
                <a:tc>
                  <a:txBody>
                    <a:bodyPr/>
                    <a:lstStyle/>
                    <a:p>
                      <a:pPr marL="0" lvl="0" indent="0" algn="ctr" rtl="0">
                        <a:spcBef>
                          <a:spcPts val="0"/>
                        </a:spcBef>
                        <a:spcAft>
                          <a:spcPts val="0"/>
                        </a:spcAft>
                        <a:buNone/>
                      </a:pPr>
                      <a:r>
                        <a:rPr lang="en-US" dirty="0"/>
                        <a:t>1</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1</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4800">
                <a:tc>
                  <a:txBody>
                    <a:bodyPr/>
                    <a:lstStyle/>
                    <a:p>
                      <a:pPr marL="0" lvl="0" indent="0" algn="ctr" rtl="0">
                        <a:spcBef>
                          <a:spcPts val="0"/>
                        </a:spcBef>
                        <a:spcAft>
                          <a:spcPts val="0"/>
                        </a:spcAft>
                        <a:buNone/>
                      </a:pPr>
                      <a:r>
                        <a:rPr lang="en-US" dirty="0"/>
                        <a:t>2</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1</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4800">
                <a:tc>
                  <a:txBody>
                    <a:bodyPr/>
                    <a:lstStyle/>
                    <a:p>
                      <a:pPr marL="0" lvl="0" indent="0" algn="ctr" rtl="0">
                        <a:spcBef>
                          <a:spcPts val="0"/>
                        </a:spcBef>
                        <a:spcAft>
                          <a:spcPts val="0"/>
                        </a:spcAft>
                        <a:buNone/>
                      </a:pPr>
                      <a:r>
                        <a:rPr lang="en-US" dirty="0"/>
                        <a:t>3</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84002"/>
                  </a:ext>
                </a:extLst>
              </a:tr>
              <a:tr h="424800">
                <a:tc>
                  <a:txBody>
                    <a:bodyPr/>
                    <a:lstStyle/>
                    <a:p>
                      <a:pPr marL="0" lvl="0" indent="0" algn="ctr" rtl="0">
                        <a:spcBef>
                          <a:spcPts val="0"/>
                        </a:spcBef>
                        <a:spcAft>
                          <a:spcPts val="0"/>
                        </a:spcAft>
                        <a:buNone/>
                      </a:pPr>
                      <a:r>
                        <a:rPr lang="en-US" dirty="0"/>
                        <a:t>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452654"/>
                  </a:ext>
                </a:extLst>
              </a:tr>
            </a:tbl>
          </a:graphicData>
        </a:graphic>
      </p:graphicFrame>
      <p:sp>
        <p:nvSpPr>
          <p:cNvPr id="12" name="文本框 11">
            <a:extLst>
              <a:ext uri="{FF2B5EF4-FFF2-40B4-BE49-F238E27FC236}">
                <a16:creationId xmlns:a16="http://schemas.microsoft.com/office/drawing/2014/main" id="{3B4E2B1D-5C73-BB6A-52E1-048F972A7E2D}"/>
              </a:ext>
            </a:extLst>
          </p:cNvPr>
          <p:cNvSpPr txBox="1"/>
          <p:nvPr/>
        </p:nvSpPr>
        <p:spPr>
          <a:xfrm>
            <a:off x="717799" y="1130300"/>
            <a:ext cx="7898917" cy="1477328"/>
          </a:xfrm>
          <a:prstGeom prst="rect">
            <a:avLst/>
          </a:prstGeom>
          <a:noFill/>
        </p:spPr>
        <p:txBody>
          <a:bodyPr wrap="square" rtlCol="0">
            <a:spAutoFit/>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Given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4 mutually disjoint classes of items to be packed into a knapsack of capacity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V</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5</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There are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items in the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 class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Each item has a weight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w</a:t>
            </a:r>
            <a:r>
              <a:rPr lang="en-US" altLang="zh-CN" sz="18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and a profit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v</a:t>
            </a:r>
            <a:r>
              <a:rPr lang="en-US" altLang="zh-CN" sz="18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The problem is to choose the items from each class into the knapsack such that the profit sum is maximized without exceeding the capacity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V</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in the corresponding weight sum</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altLang="en-US" dirty="0"/>
          </a:p>
        </p:txBody>
      </p:sp>
    </p:spTree>
    <p:extLst>
      <p:ext uri="{BB962C8B-B14F-4D97-AF65-F5344CB8AC3E}">
        <p14:creationId xmlns:p14="http://schemas.microsoft.com/office/powerpoint/2010/main" val="85769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717800" y="383175"/>
            <a:ext cx="7898918"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Multiple-Choice Knapsack Problem</a:t>
            </a:r>
            <a:endParaRPr dirty="0"/>
          </a:p>
        </p:txBody>
      </p:sp>
      <p:sp>
        <p:nvSpPr>
          <p:cNvPr id="2" name="文本框 1">
            <a:extLst>
              <a:ext uri="{FF2B5EF4-FFF2-40B4-BE49-F238E27FC236}">
                <a16:creationId xmlns:a16="http://schemas.microsoft.com/office/drawing/2014/main" id="{020450CF-0EA0-2EA1-8470-B689C17BF596}"/>
              </a:ext>
            </a:extLst>
          </p:cNvPr>
          <p:cNvSpPr txBox="1"/>
          <p:nvPr/>
        </p:nvSpPr>
        <p:spPr>
          <a:xfrm>
            <a:off x="717800" y="1126888"/>
            <a:ext cx="5740150" cy="2062744"/>
          </a:xfrm>
          <a:prstGeom prst="rect">
            <a:avLst/>
          </a:prstGeom>
          <a:noFill/>
        </p:spPr>
        <p:txBody>
          <a:bodyPr wrap="square" rtlCol="0">
            <a:spAutoFit/>
          </a:bodyPr>
          <a:lstStyle/>
          <a:p>
            <a:pPr algn="just">
              <a:lnSpc>
                <a:spcPct val="120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Assume that there are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items to be picked in the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 class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Maximize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Z</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2</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4</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4</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3</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5</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subject to </a:t>
            </a:r>
          </a:p>
          <a:p>
            <a:pPr algn="just">
              <a:lnSpc>
                <a:spcPct val="120000"/>
              </a:lnSpc>
            </a:pPr>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2</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3</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3</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4</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4</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and </a:t>
            </a:r>
          </a:p>
          <a:p>
            <a:pPr algn="just">
              <a:lnSpc>
                <a:spcPct val="120000"/>
              </a:lnSpc>
            </a:pPr>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3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0</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1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0</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3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3</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0</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2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4</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3" name="Google Shape;252;p37">
            <a:extLst>
              <a:ext uri="{FF2B5EF4-FFF2-40B4-BE49-F238E27FC236}">
                <a16:creationId xmlns:a16="http://schemas.microsoft.com/office/drawing/2014/main" id="{F5DA21BF-46A9-2F60-BFED-4F0477C51366}"/>
              </a:ext>
            </a:extLst>
          </p:cNvPr>
          <p:cNvGraphicFramePr/>
          <p:nvPr>
            <p:extLst>
              <p:ext uri="{D42A27DB-BD31-4B8C-83A1-F6EECF244321}">
                <p14:modId xmlns:p14="http://schemas.microsoft.com/office/powerpoint/2010/main" val="3531982301"/>
              </p:ext>
            </p:extLst>
          </p:nvPr>
        </p:nvGraphicFramePr>
        <p:xfrm>
          <a:off x="717800" y="3189632"/>
          <a:ext cx="7920000" cy="1920827"/>
        </p:xfrm>
        <a:graphic>
          <a:graphicData uri="http://schemas.openxmlformats.org/drawingml/2006/table">
            <a:tbl>
              <a:tblPr>
                <a:noFill/>
                <a:tableStyleId>{4798C943-B810-49A3-8277-00C4F3DFE1F8}</a:tableStyleId>
              </a:tblPr>
              <a:tblGrid>
                <a:gridCol w="506535">
                  <a:extLst>
                    <a:ext uri="{9D8B030D-6E8A-4147-A177-3AD203B41FA5}">
                      <a16:colId xmlns:a16="http://schemas.microsoft.com/office/drawing/2014/main" val="20001"/>
                    </a:ext>
                  </a:extLst>
                </a:gridCol>
                <a:gridCol w="2605067">
                  <a:extLst>
                    <a:ext uri="{9D8B030D-6E8A-4147-A177-3AD203B41FA5}">
                      <a16:colId xmlns:a16="http://schemas.microsoft.com/office/drawing/2014/main" val="20002"/>
                    </a:ext>
                  </a:extLst>
                </a:gridCol>
                <a:gridCol w="2485296">
                  <a:extLst>
                    <a:ext uri="{9D8B030D-6E8A-4147-A177-3AD203B41FA5}">
                      <a16:colId xmlns:a16="http://schemas.microsoft.com/office/drawing/2014/main" val="4106215720"/>
                    </a:ext>
                  </a:extLst>
                </a:gridCol>
                <a:gridCol w="2323102">
                  <a:extLst>
                    <a:ext uri="{9D8B030D-6E8A-4147-A177-3AD203B41FA5}">
                      <a16:colId xmlns:a16="http://schemas.microsoft.com/office/drawing/2014/main" val="757356307"/>
                    </a:ext>
                  </a:extLst>
                </a:gridCol>
              </a:tblGrid>
              <a:tr h="388800">
                <a:tc>
                  <a:txBody>
                    <a:bodyPr/>
                    <a:lstStyle/>
                    <a:p>
                      <a:pPr marL="0" lvl="0" indent="0" algn="ctr" rtl="0">
                        <a:spcBef>
                          <a:spcPts val="0"/>
                        </a:spcBef>
                        <a:spcAft>
                          <a:spcPts val="0"/>
                        </a:spcAft>
                        <a:buNone/>
                      </a:pPr>
                      <a:endParaRPr sz="1200" b="1"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sz="1200" b="1" i="1" dirty="0">
                          <a:solidFill>
                            <a:schemeClr val="lt1"/>
                          </a:solidFill>
                          <a:latin typeface="Times New Roman" panose="02020603050405020304" pitchFamily="18" charset="0"/>
                          <a:ea typeface="Montserrat"/>
                          <a:cs typeface="Times New Roman" panose="02020603050405020304" pitchFamily="18" charset="0"/>
                          <a:sym typeface="Montserrat"/>
                        </a:rPr>
                        <a:t>v</a:t>
                      </a:r>
                      <a:r>
                        <a:rPr lang="en" sz="1200" b="1" i="1" baseline="-25000" dirty="0">
                          <a:solidFill>
                            <a:schemeClr val="lt1"/>
                          </a:solidFill>
                          <a:latin typeface="Times New Roman" panose="02020603050405020304" pitchFamily="18" charset="0"/>
                          <a:ea typeface="Montserrat"/>
                          <a:cs typeface="Times New Roman" panose="02020603050405020304" pitchFamily="18" charset="0"/>
                          <a:sym typeface="Montserrat"/>
                        </a:rPr>
                        <a:t>i</a:t>
                      </a:r>
                      <a:endParaRPr sz="1200" b="1" i="1"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US" sz="1200" b="1" i="1" baseline="0" dirty="0">
                          <a:solidFill>
                            <a:schemeClr val="lt1"/>
                          </a:solidFill>
                          <a:latin typeface="Times New Roman" panose="02020603050405020304" pitchFamily="18" charset="0"/>
                          <a:ea typeface="Montserrat"/>
                          <a:cs typeface="Times New Roman" panose="02020603050405020304" pitchFamily="18" charset="0"/>
                          <a:sym typeface="Montserrat"/>
                        </a:rPr>
                        <a:t>w</a:t>
                      </a:r>
                      <a:r>
                        <a:rPr lang="en-US" sz="1200" b="1" i="1" baseline="-25000" dirty="0">
                          <a:solidFill>
                            <a:schemeClr val="lt1"/>
                          </a:solidFill>
                          <a:latin typeface="Times New Roman" panose="02020603050405020304" pitchFamily="18" charset="0"/>
                          <a:ea typeface="Montserrat"/>
                          <a:cs typeface="Times New Roman" panose="02020603050405020304" pitchFamily="18" charset="0"/>
                          <a:sym typeface="Montserrat"/>
                        </a:rPr>
                        <a:t>i</a:t>
                      </a:r>
                      <a:endParaRPr sz="1200" b="1" i="1"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US" sz="1200" b="1" i="1" baseline="0" dirty="0">
                          <a:solidFill>
                            <a:schemeClr val="lt1"/>
                          </a:solidFill>
                          <a:latin typeface="Times New Roman" panose="02020603050405020304" pitchFamily="18" charset="0"/>
                          <a:ea typeface="Montserrat"/>
                          <a:cs typeface="Times New Roman" panose="02020603050405020304" pitchFamily="18" charset="0"/>
                          <a:sym typeface="Montserrat"/>
                        </a:rPr>
                        <a:t>s</a:t>
                      </a:r>
                      <a:r>
                        <a:rPr lang="en-US" sz="1200" b="1" i="1" baseline="-25000" dirty="0">
                          <a:solidFill>
                            <a:schemeClr val="lt1"/>
                          </a:solidFill>
                          <a:latin typeface="Times New Roman" panose="02020603050405020304" pitchFamily="18" charset="0"/>
                          <a:ea typeface="Montserrat"/>
                          <a:cs typeface="Times New Roman" panose="02020603050405020304" pitchFamily="18" charset="0"/>
                          <a:sym typeface="Montserrat"/>
                        </a:rPr>
                        <a:t>i</a:t>
                      </a:r>
                      <a:endParaRPr sz="1200" b="1" i="1"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24000">
                <a:tc>
                  <a:txBody>
                    <a:bodyPr/>
                    <a:lstStyle/>
                    <a:p>
                      <a:pPr marL="0" lvl="0" indent="0" algn="ctr" rtl="0">
                        <a:spcBef>
                          <a:spcPts val="0"/>
                        </a:spcBef>
                        <a:spcAft>
                          <a:spcPts val="0"/>
                        </a:spcAft>
                        <a:buNone/>
                      </a:pPr>
                      <a:r>
                        <a:rPr lang="en-US" sz="1200" dirty="0"/>
                        <a:t>1</a:t>
                      </a:r>
                      <a:endParaRPr sz="1200"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1</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1767">
                <a:tc>
                  <a:txBody>
                    <a:bodyPr/>
                    <a:lstStyle/>
                    <a:p>
                      <a:pPr marL="0" lvl="0" indent="0" algn="ctr" rtl="0">
                        <a:spcBef>
                          <a:spcPts val="0"/>
                        </a:spcBef>
                        <a:spcAft>
                          <a:spcPts val="0"/>
                        </a:spcAft>
                        <a:buNone/>
                      </a:pPr>
                      <a:r>
                        <a:rPr lang="en-US" sz="1200" dirty="0"/>
                        <a:t>2</a:t>
                      </a:r>
                      <a:endParaRPr sz="1200"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1</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8800">
                <a:tc>
                  <a:txBody>
                    <a:bodyPr/>
                    <a:lstStyle/>
                    <a:p>
                      <a:pPr marL="0" lvl="0" indent="0" algn="ctr" rtl="0">
                        <a:spcBef>
                          <a:spcPts val="0"/>
                        </a:spcBef>
                        <a:spcAft>
                          <a:spcPts val="0"/>
                        </a:spcAft>
                        <a:buNone/>
                      </a:pPr>
                      <a:r>
                        <a:rPr lang="en-US" sz="1200" dirty="0"/>
                        <a:t>3</a:t>
                      </a:r>
                      <a:endParaRPr sz="1200"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84002"/>
                  </a:ext>
                </a:extLst>
              </a:tr>
              <a:tr h="360000">
                <a:tc>
                  <a:txBody>
                    <a:bodyPr/>
                    <a:lstStyle/>
                    <a:p>
                      <a:pPr marL="0" lvl="0" indent="0" algn="ctr" rtl="0">
                        <a:spcBef>
                          <a:spcPts val="0"/>
                        </a:spcBef>
                        <a:spcAft>
                          <a:spcPts val="0"/>
                        </a:spcAft>
                        <a:buNone/>
                      </a:pPr>
                      <a:r>
                        <a:rPr lang="en-US" sz="1200" dirty="0"/>
                        <a:t>4</a:t>
                      </a:r>
                      <a:endParaRPr sz="1200"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200" i="0" dirty="0">
                          <a:latin typeface="Times New Roman" panose="02020603050405020304" pitchFamily="18" charset="0"/>
                          <a:cs typeface="Times New Roman" panose="02020603050405020304" pitchFamily="18" charset="0"/>
                        </a:rPr>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452654"/>
                  </a:ext>
                </a:extLst>
              </a:tr>
            </a:tbl>
          </a:graphicData>
        </a:graphic>
      </p:graphicFrame>
    </p:spTree>
    <p:extLst>
      <p:ext uri="{BB962C8B-B14F-4D97-AF65-F5344CB8AC3E}">
        <p14:creationId xmlns:p14="http://schemas.microsoft.com/office/powerpoint/2010/main" val="805481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717800" y="383175"/>
            <a:ext cx="7898918"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Travelling Salesman Problem</a:t>
            </a:r>
            <a:endParaRPr dirty="0"/>
          </a:p>
        </p:txBody>
      </p:sp>
      <p:sp>
        <p:nvSpPr>
          <p:cNvPr id="12" name="文本框 11">
            <a:extLst>
              <a:ext uri="{FF2B5EF4-FFF2-40B4-BE49-F238E27FC236}">
                <a16:creationId xmlns:a16="http://schemas.microsoft.com/office/drawing/2014/main" id="{3B4E2B1D-5C73-BB6A-52E1-048F972A7E2D}"/>
              </a:ext>
            </a:extLst>
          </p:cNvPr>
          <p:cNvSpPr txBox="1"/>
          <p:nvPr/>
        </p:nvSpPr>
        <p:spPr>
          <a:xfrm>
            <a:off x="717799" y="1130300"/>
            <a:ext cx="7898917" cy="923330"/>
          </a:xfrm>
          <a:prstGeom prst="rect">
            <a:avLst/>
          </a:prstGeom>
          <a:noFill/>
        </p:spPr>
        <p:txBody>
          <a:bodyPr wrap="square" rtlCol="0">
            <a:spAutoFit/>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Given a set of cities and distances between every pair of cities, the problem is to find the shortest possible route that visits every city once and returns to the starting point.</a:t>
            </a:r>
            <a:endParaRPr lang="zh-CN" altLang="en-US" dirty="0"/>
          </a:p>
        </p:txBody>
      </p:sp>
      <p:sp>
        <p:nvSpPr>
          <p:cNvPr id="2" name="椭圆 1">
            <a:extLst>
              <a:ext uri="{FF2B5EF4-FFF2-40B4-BE49-F238E27FC236}">
                <a16:creationId xmlns:a16="http://schemas.microsoft.com/office/drawing/2014/main" id="{8C18380B-AD4B-48E6-9000-3D6BE170437B}"/>
              </a:ext>
            </a:extLst>
          </p:cNvPr>
          <p:cNvSpPr/>
          <p:nvPr/>
        </p:nvSpPr>
        <p:spPr>
          <a:xfrm>
            <a:off x="5338906" y="2928395"/>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3" name="椭圆 2">
            <a:extLst>
              <a:ext uri="{FF2B5EF4-FFF2-40B4-BE49-F238E27FC236}">
                <a16:creationId xmlns:a16="http://schemas.microsoft.com/office/drawing/2014/main" id="{B93BD8C0-A452-6CB0-611B-2BA50E469AE8}"/>
              </a:ext>
            </a:extLst>
          </p:cNvPr>
          <p:cNvSpPr/>
          <p:nvPr/>
        </p:nvSpPr>
        <p:spPr>
          <a:xfrm>
            <a:off x="3411643" y="4243432"/>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4" name="椭圆 3">
            <a:extLst>
              <a:ext uri="{FF2B5EF4-FFF2-40B4-BE49-F238E27FC236}">
                <a16:creationId xmlns:a16="http://schemas.microsoft.com/office/drawing/2014/main" id="{30FD1963-D7E4-F75F-B8C9-9AD32B852A95}"/>
              </a:ext>
            </a:extLst>
          </p:cNvPr>
          <p:cNvSpPr/>
          <p:nvPr/>
        </p:nvSpPr>
        <p:spPr>
          <a:xfrm>
            <a:off x="2870449" y="2928395"/>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5" name="椭圆 4">
            <a:extLst>
              <a:ext uri="{FF2B5EF4-FFF2-40B4-BE49-F238E27FC236}">
                <a16:creationId xmlns:a16="http://schemas.microsoft.com/office/drawing/2014/main" id="{E6457F7C-11E9-87A3-2C2B-B1A65A8E5CF7}"/>
              </a:ext>
            </a:extLst>
          </p:cNvPr>
          <p:cNvSpPr/>
          <p:nvPr/>
        </p:nvSpPr>
        <p:spPr>
          <a:xfrm>
            <a:off x="4104677" y="2153056"/>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 name="椭圆 5">
            <a:extLst>
              <a:ext uri="{FF2B5EF4-FFF2-40B4-BE49-F238E27FC236}">
                <a16:creationId xmlns:a16="http://schemas.microsoft.com/office/drawing/2014/main" id="{88F4D85D-5580-7B48-84B1-DBAEF93F856C}"/>
              </a:ext>
            </a:extLst>
          </p:cNvPr>
          <p:cNvSpPr/>
          <p:nvPr/>
        </p:nvSpPr>
        <p:spPr>
          <a:xfrm>
            <a:off x="4797712" y="4243432"/>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cxnSp>
        <p:nvCxnSpPr>
          <p:cNvPr id="28" name="直接连接符 27">
            <a:extLst>
              <a:ext uri="{FF2B5EF4-FFF2-40B4-BE49-F238E27FC236}">
                <a16:creationId xmlns:a16="http://schemas.microsoft.com/office/drawing/2014/main" id="{AE503AED-6A56-9F2F-B1F0-11563DF2EF55}"/>
              </a:ext>
            </a:extLst>
          </p:cNvPr>
          <p:cNvCxnSpPr>
            <a:stCxn id="5" idx="4"/>
            <a:endCxn id="6" idx="0"/>
          </p:cNvCxnSpPr>
          <p:nvPr/>
        </p:nvCxnSpPr>
        <p:spPr>
          <a:xfrm>
            <a:off x="4375274" y="2669949"/>
            <a:ext cx="693035" cy="1573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54ABFC4-A0BC-E0BC-A5C0-BF9A6B315B89}"/>
              </a:ext>
            </a:extLst>
          </p:cNvPr>
          <p:cNvCxnSpPr>
            <a:stCxn id="3" idx="0"/>
            <a:endCxn id="5" idx="4"/>
          </p:cNvCxnSpPr>
          <p:nvPr/>
        </p:nvCxnSpPr>
        <p:spPr>
          <a:xfrm flipV="1">
            <a:off x="3682240" y="2669949"/>
            <a:ext cx="693034" cy="1573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B1DB501-00B7-EAA1-59AA-1DE2D51E8A21}"/>
              </a:ext>
            </a:extLst>
          </p:cNvPr>
          <p:cNvCxnSpPr>
            <a:cxnSpLocks/>
            <a:stCxn id="3" idx="6"/>
            <a:endCxn id="6" idx="2"/>
          </p:cNvCxnSpPr>
          <p:nvPr/>
        </p:nvCxnSpPr>
        <p:spPr>
          <a:xfrm>
            <a:off x="3952837" y="4501879"/>
            <a:ext cx="844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E76EE4E-65A0-A155-8A92-68FE9EE8ED6D}"/>
              </a:ext>
            </a:extLst>
          </p:cNvPr>
          <p:cNvCxnSpPr>
            <a:stCxn id="6" idx="6"/>
            <a:endCxn id="2" idx="4"/>
          </p:cNvCxnSpPr>
          <p:nvPr/>
        </p:nvCxnSpPr>
        <p:spPr>
          <a:xfrm flipV="1">
            <a:off x="5338906" y="3445288"/>
            <a:ext cx="270597" cy="105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1C20652-294B-E077-B6BD-DB9698C47DAA}"/>
              </a:ext>
            </a:extLst>
          </p:cNvPr>
          <p:cNvCxnSpPr>
            <a:stCxn id="2" idx="0"/>
            <a:endCxn id="5" idx="6"/>
          </p:cNvCxnSpPr>
          <p:nvPr/>
        </p:nvCxnSpPr>
        <p:spPr>
          <a:xfrm flipH="1" flipV="1">
            <a:off x="4645871" y="2411502"/>
            <a:ext cx="963632" cy="516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1D582CE-2C43-A098-9E05-76BD5A78CCF3}"/>
              </a:ext>
            </a:extLst>
          </p:cNvPr>
          <p:cNvCxnSpPr>
            <a:stCxn id="4" idx="0"/>
            <a:endCxn id="5" idx="2"/>
          </p:cNvCxnSpPr>
          <p:nvPr/>
        </p:nvCxnSpPr>
        <p:spPr>
          <a:xfrm flipV="1">
            <a:off x="3141046" y="2411502"/>
            <a:ext cx="963631" cy="516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831810-BF17-0660-89D1-9266E75C543B}"/>
              </a:ext>
            </a:extLst>
          </p:cNvPr>
          <p:cNvCxnSpPr>
            <a:stCxn id="3" idx="2"/>
            <a:endCxn id="4" idx="4"/>
          </p:cNvCxnSpPr>
          <p:nvPr/>
        </p:nvCxnSpPr>
        <p:spPr>
          <a:xfrm flipH="1" flipV="1">
            <a:off x="3141046" y="3445288"/>
            <a:ext cx="270597" cy="105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A6889BF-1EB5-C321-740F-DA476B0C614A}"/>
              </a:ext>
            </a:extLst>
          </p:cNvPr>
          <p:cNvCxnSpPr>
            <a:stCxn id="4" idx="6"/>
            <a:endCxn id="2" idx="2"/>
          </p:cNvCxnSpPr>
          <p:nvPr/>
        </p:nvCxnSpPr>
        <p:spPr>
          <a:xfrm>
            <a:off x="3411643" y="3186842"/>
            <a:ext cx="192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A03CC879-6666-8AAA-6646-5F8112C32AFC}"/>
              </a:ext>
            </a:extLst>
          </p:cNvPr>
          <p:cNvCxnSpPr>
            <a:cxnSpLocks/>
            <a:stCxn id="4" idx="6"/>
            <a:endCxn id="6" idx="0"/>
          </p:cNvCxnSpPr>
          <p:nvPr/>
        </p:nvCxnSpPr>
        <p:spPr>
          <a:xfrm>
            <a:off x="3411643" y="3186842"/>
            <a:ext cx="1656666" cy="105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8ADDDF5-DF8D-821B-EC36-BE8F52F4314F}"/>
              </a:ext>
            </a:extLst>
          </p:cNvPr>
          <p:cNvCxnSpPr>
            <a:stCxn id="2" idx="2"/>
            <a:endCxn id="3" idx="0"/>
          </p:cNvCxnSpPr>
          <p:nvPr/>
        </p:nvCxnSpPr>
        <p:spPr>
          <a:xfrm flipH="1">
            <a:off x="3682240" y="3186842"/>
            <a:ext cx="1656666" cy="1056590"/>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E32BC47F-4DB6-03CE-197F-B502274F3CC0}"/>
              </a:ext>
            </a:extLst>
          </p:cNvPr>
          <p:cNvSpPr txBox="1"/>
          <p:nvPr/>
        </p:nvSpPr>
        <p:spPr>
          <a:xfrm>
            <a:off x="4478318" y="2689266"/>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10</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32B0A065-3787-AB61-66B5-CC40930718FB}"/>
              </a:ext>
            </a:extLst>
          </p:cNvPr>
          <p:cNvSpPr txBox="1"/>
          <p:nvPr/>
        </p:nvSpPr>
        <p:spPr>
          <a:xfrm>
            <a:off x="3834080" y="2689266"/>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15</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61" name="文本框 60">
            <a:extLst>
              <a:ext uri="{FF2B5EF4-FFF2-40B4-BE49-F238E27FC236}">
                <a16:creationId xmlns:a16="http://schemas.microsoft.com/office/drawing/2014/main" id="{EE53EE85-FDF0-6CCC-3901-7422ADCC8812}"/>
              </a:ext>
            </a:extLst>
          </p:cNvPr>
          <p:cNvSpPr txBox="1"/>
          <p:nvPr/>
        </p:nvSpPr>
        <p:spPr>
          <a:xfrm>
            <a:off x="4900756" y="2876683"/>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20</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64CC9252-FC8D-B472-57ED-1D6956117B5B}"/>
              </a:ext>
            </a:extLst>
          </p:cNvPr>
          <p:cNvSpPr txBox="1"/>
          <p:nvPr/>
        </p:nvSpPr>
        <p:spPr>
          <a:xfrm>
            <a:off x="5007922" y="3336529"/>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25</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0D938A2F-9AE8-BF35-4DC8-0DFFA0C1E6F3}"/>
              </a:ext>
            </a:extLst>
          </p:cNvPr>
          <p:cNvSpPr txBox="1"/>
          <p:nvPr/>
        </p:nvSpPr>
        <p:spPr>
          <a:xfrm>
            <a:off x="4374995" y="3958658"/>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30</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4" name="文本框 383">
            <a:extLst>
              <a:ext uri="{FF2B5EF4-FFF2-40B4-BE49-F238E27FC236}">
                <a16:creationId xmlns:a16="http://schemas.microsoft.com/office/drawing/2014/main" id="{EB2639B8-F87C-2488-B195-E02FA2EC06DA}"/>
              </a:ext>
            </a:extLst>
          </p:cNvPr>
          <p:cNvSpPr txBox="1"/>
          <p:nvPr/>
        </p:nvSpPr>
        <p:spPr>
          <a:xfrm>
            <a:off x="3344408" y="2298418"/>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12</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5" name="文本框 384">
            <a:extLst>
              <a:ext uri="{FF2B5EF4-FFF2-40B4-BE49-F238E27FC236}">
                <a16:creationId xmlns:a16="http://schemas.microsoft.com/office/drawing/2014/main" id="{5BE1D70C-4D47-FC3D-6041-C01810CECC68}"/>
              </a:ext>
            </a:extLst>
          </p:cNvPr>
          <p:cNvSpPr txBox="1"/>
          <p:nvPr/>
        </p:nvSpPr>
        <p:spPr>
          <a:xfrm>
            <a:off x="5119513" y="2319308"/>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24</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6" name="文本框 385">
            <a:extLst>
              <a:ext uri="{FF2B5EF4-FFF2-40B4-BE49-F238E27FC236}">
                <a16:creationId xmlns:a16="http://schemas.microsoft.com/office/drawing/2014/main" id="{235C3C3B-56F1-8441-D4DD-BD1C636233DB}"/>
              </a:ext>
            </a:extLst>
          </p:cNvPr>
          <p:cNvSpPr txBox="1"/>
          <p:nvPr/>
        </p:nvSpPr>
        <p:spPr>
          <a:xfrm>
            <a:off x="5541989" y="3904878"/>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22</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7" name="文本框 386">
            <a:extLst>
              <a:ext uri="{FF2B5EF4-FFF2-40B4-BE49-F238E27FC236}">
                <a16:creationId xmlns:a16="http://schemas.microsoft.com/office/drawing/2014/main" id="{ECC6DE10-1B20-BA08-8AD8-4D60780BC52F}"/>
              </a:ext>
            </a:extLst>
          </p:cNvPr>
          <p:cNvSpPr txBox="1"/>
          <p:nvPr/>
        </p:nvSpPr>
        <p:spPr>
          <a:xfrm>
            <a:off x="4156199" y="4555659"/>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18</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8" name="文本框 387">
            <a:extLst>
              <a:ext uri="{FF2B5EF4-FFF2-40B4-BE49-F238E27FC236}">
                <a16:creationId xmlns:a16="http://schemas.microsoft.com/office/drawing/2014/main" id="{FEEC1ABD-C8A7-2C76-43AC-2EAEE64EC8D7}"/>
              </a:ext>
            </a:extLst>
          </p:cNvPr>
          <p:cNvSpPr txBox="1"/>
          <p:nvPr/>
        </p:nvSpPr>
        <p:spPr>
          <a:xfrm>
            <a:off x="2754279" y="3803159"/>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34</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255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717800" y="383175"/>
            <a:ext cx="7898918"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Travelling Salesman Problem</a:t>
            </a:r>
            <a:endParaRPr dirty="0"/>
          </a:p>
        </p:txBody>
      </p:sp>
      <p:sp>
        <p:nvSpPr>
          <p:cNvPr id="2" name="椭圆 1">
            <a:extLst>
              <a:ext uri="{FF2B5EF4-FFF2-40B4-BE49-F238E27FC236}">
                <a16:creationId xmlns:a16="http://schemas.microsoft.com/office/drawing/2014/main" id="{8C18380B-AD4B-48E6-9000-3D6BE170437B}"/>
              </a:ext>
            </a:extLst>
          </p:cNvPr>
          <p:cNvSpPr/>
          <p:nvPr/>
        </p:nvSpPr>
        <p:spPr>
          <a:xfrm>
            <a:off x="3302427" y="2054857"/>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3" name="椭圆 2">
            <a:extLst>
              <a:ext uri="{FF2B5EF4-FFF2-40B4-BE49-F238E27FC236}">
                <a16:creationId xmlns:a16="http://schemas.microsoft.com/office/drawing/2014/main" id="{B93BD8C0-A452-6CB0-611B-2BA50E469AE8}"/>
              </a:ext>
            </a:extLst>
          </p:cNvPr>
          <p:cNvSpPr/>
          <p:nvPr/>
        </p:nvSpPr>
        <p:spPr>
          <a:xfrm>
            <a:off x="1375164" y="3369894"/>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4" name="椭圆 3">
            <a:extLst>
              <a:ext uri="{FF2B5EF4-FFF2-40B4-BE49-F238E27FC236}">
                <a16:creationId xmlns:a16="http://schemas.microsoft.com/office/drawing/2014/main" id="{30FD1963-D7E4-F75F-B8C9-9AD32B852A95}"/>
              </a:ext>
            </a:extLst>
          </p:cNvPr>
          <p:cNvSpPr/>
          <p:nvPr/>
        </p:nvSpPr>
        <p:spPr>
          <a:xfrm>
            <a:off x="833970" y="2054857"/>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5" name="椭圆 4">
            <a:extLst>
              <a:ext uri="{FF2B5EF4-FFF2-40B4-BE49-F238E27FC236}">
                <a16:creationId xmlns:a16="http://schemas.microsoft.com/office/drawing/2014/main" id="{E6457F7C-11E9-87A3-2C2B-B1A65A8E5CF7}"/>
              </a:ext>
            </a:extLst>
          </p:cNvPr>
          <p:cNvSpPr/>
          <p:nvPr/>
        </p:nvSpPr>
        <p:spPr>
          <a:xfrm>
            <a:off x="2068198" y="1279518"/>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 name="椭圆 5">
            <a:extLst>
              <a:ext uri="{FF2B5EF4-FFF2-40B4-BE49-F238E27FC236}">
                <a16:creationId xmlns:a16="http://schemas.microsoft.com/office/drawing/2014/main" id="{88F4D85D-5580-7B48-84B1-DBAEF93F856C}"/>
              </a:ext>
            </a:extLst>
          </p:cNvPr>
          <p:cNvSpPr/>
          <p:nvPr/>
        </p:nvSpPr>
        <p:spPr>
          <a:xfrm>
            <a:off x="2761233" y="3369894"/>
            <a:ext cx="541194" cy="516893"/>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cxnSp>
        <p:nvCxnSpPr>
          <p:cNvPr id="28" name="直接连接符 27">
            <a:extLst>
              <a:ext uri="{FF2B5EF4-FFF2-40B4-BE49-F238E27FC236}">
                <a16:creationId xmlns:a16="http://schemas.microsoft.com/office/drawing/2014/main" id="{AE503AED-6A56-9F2F-B1F0-11563DF2EF55}"/>
              </a:ext>
            </a:extLst>
          </p:cNvPr>
          <p:cNvCxnSpPr>
            <a:stCxn id="5" idx="4"/>
            <a:endCxn id="6" idx="0"/>
          </p:cNvCxnSpPr>
          <p:nvPr/>
        </p:nvCxnSpPr>
        <p:spPr>
          <a:xfrm>
            <a:off x="2338795" y="1796411"/>
            <a:ext cx="693035" cy="1573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54ABFC4-A0BC-E0BC-A5C0-BF9A6B315B89}"/>
              </a:ext>
            </a:extLst>
          </p:cNvPr>
          <p:cNvCxnSpPr>
            <a:stCxn id="3" idx="0"/>
            <a:endCxn id="5" idx="4"/>
          </p:cNvCxnSpPr>
          <p:nvPr/>
        </p:nvCxnSpPr>
        <p:spPr>
          <a:xfrm flipV="1">
            <a:off x="1645761" y="1796411"/>
            <a:ext cx="693034" cy="1573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B1DB501-00B7-EAA1-59AA-1DE2D51E8A21}"/>
              </a:ext>
            </a:extLst>
          </p:cNvPr>
          <p:cNvCxnSpPr>
            <a:cxnSpLocks/>
            <a:stCxn id="3" idx="6"/>
            <a:endCxn id="6" idx="2"/>
          </p:cNvCxnSpPr>
          <p:nvPr/>
        </p:nvCxnSpPr>
        <p:spPr>
          <a:xfrm>
            <a:off x="1916358" y="3628341"/>
            <a:ext cx="844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E76EE4E-65A0-A155-8A92-68FE9EE8ED6D}"/>
              </a:ext>
            </a:extLst>
          </p:cNvPr>
          <p:cNvCxnSpPr>
            <a:stCxn id="6" idx="6"/>
            <a:endCxn id="2" idx="4"/>
          </p:cNvCxnSpPr>
          <p:nvPr/>
        </p:nvCxnSpPr>
        <p:spPr>
          <a:xfrm flipV="1">
            <a:off x="3302427" y="2571750"/>
            <a:ext cx="270597" cy="105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1C20652-294B-E077-B6BD-DB9698C47DAA}"/>
              </a:ext>
            </a:extLst>
          </p:cNvPr>
          <p:cNvCxnSpPr>
            <a:stCxn id="2" idx="0"/>
            <a:endCxn id="5" idx="6"/>
          </p:cNvCxnSpPr>
          <p:nvPr/>
        </p:nvCxnSpPr>
        <p:spPr>
          <a:xfrm flipH="1" flipV="1">
            <a:off x="2609392" y="1537964"/>
            <a:ext cx="963632" cy="516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1D582CE-2C43-A098-9E05-76BD5A78CCF3}"/>
              </a:ext>
            </a:extLst>
          </p:cNvPr>
          <p:cNvCxnSpPr>
            <a:stCxn id="4" idx="0"/>
            <a:endCxn id="5" idx="2"/>
          </p:cNvCxnSpPr>
          <p:nvPr/>
        </p:nvCxnSpPr>
        <p:spPr>
          <a:xfrm flipV="1">
            <a:off x="1104567" y="1537964"/>
            <a:ext cx="963631" cy="516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95831810-BF17-0660-89D1-9266E75C543B}"/>
              </a:ext>
            </a:extLst>
          </p:cNvPr>
          <p:cNvCxnSpPr>
            <a:stCxn id="3" idx="2"/>
            <a:endCxn id="4" idx="4"/>
          </p:cNvCxnSpPr>
          <p:nvPr/>
        </p:nvCxnSpPr>
        <p:spPr>
          <a:xfrm flipH="1" flipV="1">
            <a:off x="1104567" y="2571750"/>
            <a:ext cx="270597" cy="105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A6889BF-1EB5-C321-740F-DA476B0C614A}"/>
              </a:ext>
            </a:extLst>
          </p:cNvPr>
          <p:cNvCxnSpPr>
            <a:stCxn id="4" idx="6"/>
            <a:endCxn id="2" idx="2"/>
          </p:cNvCxnSpPr>
          <p:nvPr/>
        </p:nvCxnSpPr>
        <p:spPr>
          <a:xfrm>
            <a:off x="1375164" y="2313304"/>
            <a:ext cx="192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A03CC879-6666-8AAA-6646-5F8112C32AFC}"/>
              </a:ext>
            </a:extLst>
          </p:cNvPr>
          <p:cNvCxnSpPr>
            <a:cxnSpLocks/>
            <a:stCxn id="4" idx="6"/>
            <a:endCxn id="6" idx="0"/>
          </p:cNvCxnSpPr>
          <p:nvPr/>
        </p:nvCxnSpPr>
        <p:spPr>
          <a:xfrm>
            <a:off x="1375164" y="2313304"/>
            <a:ext cx="1656666" cy="1056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8ADDDF5-DF8D-821B-EC36-BE8F52F4314F}"/>
              </a:ext>
            </a:extLst>
          </p:cNvPr>
          <p:cNvCxnSpPr>
            <a:stCxn id="2" idx="2"/>
            <a:endCxn id="3" idx="0"/>
          </p:cNvCxnSpPr>
          <p:nvPr/>
        </p:nvCxnSpPr>
        <p:spPr>
          <a:xfrm flipH="1">
            <a:off x="1645761" y="2313304"/>
            <a:ext cx="1656666" cy="1056590"/>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E32BC47F-4DB6-03CE-197F-B502274F3CC0}"/>
              </a:ext>
            </a:extLst>
          </p:cNvPr>
          <p:cNvSpPr txBox="1"/>
          <p:nvPr/>
        </p:nvSpPr>
        <p:spPr>
          <a:xfrm>
            <a:off x="2441839" y="1815728"/>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10</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32B0A065-3787-AB61-66B5-CC40930718FB}"/>
              </a:ext>
            </a:extLst>
          </p:cNvPr>
          <p:cNvSpPr txBox="1"/>
          <p:nvPr/>
        </p:nvSpPr>
        <p:spPr>
          <a:xfrm>
            <a:off x="1797601" y="1815728"/>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15</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61" name="文本框 60">
            <a:extLst>
              <a:ext uri="{FF2B5EF4-FFF2-40B4-BE49-F238E27FC236}">
                <a16:creationId xmlns:a16="http://schemas.microsoft.com/office/drawing/2014/main" id="{EE53EE85-FDF0-6CCC-3901-7422ADCC8812}"/>
              </a:ext>
            </a:extLst>
          </p:cNvPr>
          <p:cNvSpPr txBox="1"/>
          <p:nvPr/>
        </p:nvSpPr>
        <p:spPr>
          <a:xfrm>
            <a:off x="2864277" y="2003145"/>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20</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62" name="文本框 61">
            <a:extLst>
              <a:ext uri="{FF2B5EF4-FFF2-40B4-BE49-F238E27FC236}">
                <a16:creationId xmlns:a16="http://schemas.microsoft.com/office/drawing/2014/main" id="{64CC9252-FC8D-B472-57ED-1D6956117B5B}"/>
              </a:ext>
            </a:extLst>
          </p:cNvPr>
          <p:cNvSpPr txBox="1"/>
          <p:nvPr/>
        </p:nvSpPr>
        <p:spPr>
          <a:xfrm>
            <a:off x="2971443" y="2462991"/>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25</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0D938A2F-9AE8-BF35-4DC8-0DFFA0C1E6F3}"/>
              </a:ext>
            </a:extLst>
          </p:cNvPr>
          <p:cNvSpPr txBox="1"/>
          <p:nvPr/>
        </p:nvSpPr>
        <p:spPr>
          <a:xfrm>
            <a:off x="2338516" y="3085120"/>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30</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4" name="文本框 383">
            <a:extLst>
              <a:ext uri="{FF2B5EF4-FFF2-40B4-BE49-F238E27FC236}">
                <a16:creationId xmlns:a16="http://schemas.microsoft.com/office/drawing/2014/main" id="{EB2639B8-F87C-2488-B195-E02FA2EC06DA}"/>
              </a:ext>
            </a:extLst>
          </p:cNvPr>
          <p:cNvSpPr txBox="1"/>
          <p:nvPr/>
        </p:nvSpPr>
        <p:spPr>
          <a:xfrm>
            <a:off x="1307929" y="1424880"/>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12</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5" name="文本框 384">
            <a:extLst>
              <a:ext uri="{FF2B5EF4-FFF2-40B4-BE49-F238E27FC236}">
                <a16:creationId xmlns:a16="http://schemas.microsoft.com/office/drawing/2014/main" id="{5BE1D70C-4D47-FC3D-6041-C01810CECC68}"/>
              </a:ext>
            </a:extLst>
          </p:cNvPr>
          <p:cNvSpPr txBox="1"/>
          <p:nvPr/>
        </p:nvSpPr>
        <p:spPr>
          <a:xfrm>
            <a:off x="3083034" y="1445770"/>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24</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6" name="文本框 385">
            <a:extLst>
              <a:ext uri="{FF2B5EF4-FFF2-40B4-BE49-F238E27FC236}">
                <a16:creationId xmlns:a16="http://schemas.microsoft.com/office/drawing/2014/main" id="{235C3C3B-56F1-8441-D4DD-BD1C636233DB}"/>
              </a:ext>
            </a:extLst>
          </p:cNvPr>
          <p:cNvSpPr txBox="1"/>
          <p:nvPr/>
        </p:nvSpPr>
        <p:spPr>
          <a:xfrm>
            <a:off x="3505510" y="3031340"/>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22</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7" name="文本框 386">
            <a:extLst>
              <a:ext uri="{FF2B5EF4-FFF2-40B4-BE49-F238E27FC236}">
                <a16:creationId xmlns:a16="http://schemas.microsoft.com/office/drawing/2014/main" id="{ECC6DE10-1B20-BA08-8AD8-4D60780BC52F}"/>
              </a:ext>
            </a:extLst>
          </p:cNvPr>
          <p:cNvSpPr txBox="1"/>
          <p:nvPr/>
        </p:nvSpPr>
        <p:spPr>
          <a:xfrm>
            <a:off x="2119720" y="3682121"/>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18</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p:sp>
        <p:nvSpPr>
          <p:cNvPr id="388" name="文本框 387">
            <a:extLst>
              <a:ext uri="{FF2B5EF4-FFF2-40B4-BE49-F238E27FC236}">
                <a16:creationId xmlns:a16="http://schemas.microsoft.com/office/drawing/2014/main" id="{FEEC1ABD-C8A7-2C76-43AC-2EAEE64EC8D7}"/>
              </a:ext>
            </a:extLst>
          </p:cNvPr>
          <p:cNvSpPr txBox="1"/>
          <p:nvPr/>
        </p:nvSpPr>
        <p:spPr>
          <a:xfrm>
            <a:off x="717800" y="2929621"/>
            <a:ext cx="438150" cy="338554"/>
          </a:xfrm>
          <a:prstGeom prst="rect">
            <a:avLst/>
          </a:prstGeom>
          <a:noFill/>
        </p:spPr>
        <p:txBody>
          <a:bodyPr wrap="square" rtlCol="0">
            <a:spAutoFit/>
          </a:bodyPr>
          <a:lstStyle/>
          <a:p>
            <a:r>
              <a:rPr lang="en-US" altLang="zh-CN" sz="1600" dirty="0">
                <a:solidFill>
                  <a:srgbClr val="7030A0"/>
                </a:solidFill>
                <a:latin typeface="Times New Roman" panose="02020603050405020304" pitchFamily="18" charset="0"/>
                <a:cs typeface="Times New Roman" panose="02020603050405020304" pitchFamily="18" charset="0"/>
              </a:rPr>
              <a:t>34</a:t>
            </a:r>
            <a:endParaRPr lang="zh-CN" altLang="en-US" sz="16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81B46B2-832F-C02A-CB35-D9D549BC1016}"/>
                  </a:ext>
                </a:extLst>
              </p:cNvPr>
              <p:cNvSpPr txBox="1"/>
              <p:nvPr/>
            </p:nvSpPr>
            <p:spPr>
              <a:xfrm>
                <a:off x="4042241" y="1277488"/>
                <a:ext cx="4572000" cy="3084499"/>
              </a:xfrm>
              <a:prstGeom prst="rect">
                <a:avLst/>
              </a:prstGeom>
              <a:noFill/>
            </p:spPr>
            <p:txBody>
              <a:bodyPr wrap="square">
                <a:spAutoFit/>
              </a:bodyPr>
              <a:lstStyle/>
              <a:p>
                <a:pPr algn="just">
                  <a:lnSpc>
                    <a:spcPct val="120000"/>
                  </a:lnSpc>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Assume that if the path goes from city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to city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otherwise</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0</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u</a:t>
                </a:r>
                <a:r>
                  <a:rPr lang="en-US" altLang="zh-CN"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is used to keep the track of the order in which the cities are visited</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Minimize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Z</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nary>
                      <m:naryPr>
                        <m:chr m:val="∑"/>
                        <m:limLoc m:val="undOv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1</m:t>
                        </m:r>
                      </m:sub>
                      <m:sup>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5</m:t>
                        </m:r>
                      </m:sup>
                      <m:e>
                        <m:nary>
                          <m:naryPr>
                            <m:chr m:val="∑"/>
                            <m:limLoc m:val="undOv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j</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1, </m:t>
                            </m:r>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j</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m:t>
                            </m:r>
                          </m:sub>
                          <m:sup>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5</m:t>
                            </m:r>
                          </m:sup>
                          <m:e>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c</m:t>
                                </m:r>
                              </m:e>
                              <m:sub>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ij</m:t>
                                </m:r>
                              </m:sub>
                            </m:sSub>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x</m:t>
                                </m:r>
                              </m:e>
                              <m:sub>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ij</m:t>
                                </m:r>
                              </m:sub>
                            </m:sSub>
                          </m:e>
                        </m:nary>
                      </m:e>
                    </m:nary>
                  </m:oMath>
                </a14:m>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subject to </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nary>
                      <m:naryPr>
                        <m:chr m:val="∑"/>
                        <m:limLoc m:val="subSup"/>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m:t>
                        </m:r>
                        <m:r>
                          <m:rPr>
                            <m:nor/>
                          </m:rPr>
                          <a:rPr lang="en-US" altLang="zh-CN" kern="100">
                            <a:effectLst/>
                            <a:latin typeface="Cambria Math" panose="020405030504060302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Cambria Math" panose="020405030504060302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1</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j</m:t>
                        </m:r>
                      </m:sub>
                      <m:sup>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5</m:t>
                        </m:r>
                      </m:sup>
                      <m:e>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x</m:t>
                            </m:r>
                          </m:e>
                          <m:sub>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ij</m:t>
                            </m:r>
                          </m:sub>
                        </m:sSub>
                      </m:e>
                    </m:nary>
                  </m:oMath>
                </a14:m>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 for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n</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nary>
                      <m:naryPr>
                        <m:chr m:val="∑"/>
                        <m:limLoc m:val="subSup"/>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j</m:t>
                        </m:r>
                        <m:r>
                          <m:rPr>
                            <m:nor/>
                          </m:rPr>
                          <a:rPr lang="en-US" altLang="zh-CN" kern="100">
                            <a:effectLst/>
                            <a:latin typeface="Cambria Math" panose="020405030504060302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Cambria Math" panose="020405030504060302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1</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j</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m:t></m:t>
                        </m:r>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 </m:t>
                        </m:r>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m:t>
                        </m:r>
                      </m:sub>
                      <m:sup>
                        <m:r>
                          <m:rPr>
                            <m:nor/>
                          </m:rPr>
                          <a:rPr lang="en-US" altLang="zh-CN" kern="100">
                            <a:effectLst/>
                            <a:latin typeface="Times New Roman" panose="02020603050405020304" pitchFamily="18" charset="0"/>
                            <a:ea typeface="等线" panose="02010600030101010101" pitchFamily="2" charset="-122"/>
                            <a:cs typeface="Times New Roman" panose="02020603050405020304" pitchFamily="18" charset="0"/>
                          </a:rPr>
                          <m:t>5</m:t>
                        </m:r>
                      </m:sup>
                      <m:e>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x</m:t>
                            </m:r>
                          </m:e>
                          <m:sub>
                            <m:r>
                              <m:rPr>
                                <m:nor/>
                              </m:rPr>
                              <a:rPr lang="en-US" altLang="zh-CN" i="1" kern="100">
                                <a:effectLst/>
                                <a:latin typeface="Times New Roman" panose="02020603050405020304" pitchFamily="18" charset="0"/>
                                <a:ea typeface="等线" panose="02010600030101010101" pitchFamily="2" charset="-122"/>
                                <a:cs typeface="Times New Roman" panose="02020603050405020304" pitchFamily="18" charset="0"/>
                              </a:rPr>
                              <m:t>ij</m:t>
                            </m:r>
                          </m:sub>
                        </m:sSub>
                      </m:e>
                    </m:nary>
                  </m:oMath>
                </a14:m>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 for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n</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	u</a:t>
                </a:r>
                <a:r>
                  <a:rPr lang="en-US" altLang="zh-CN"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u</a:t>
                </a:r>
                <a:r>
                  <a:rPr lang="en-US" altLang="zh-CN"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nx</a:t>
                </a:r>
                <a:r>
                  <a:rPr lang="en-US" altLang="zh-CN"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 for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2,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j</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and</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altLang="zh-CN" i="1" kern="100" baseline="-25000" dirty="0">
                    <a:effectLst/>
                    <a:latin typeface="Times New Roman" panose="02020603050405020304" pitchFamily="18" charset="0"/>
                    <a:ea typeface="等线" panose="02010600030101010101" pitchFamily="2" charset="-122"/>
                    <a:cs typeface="Times New Roman" panose="02020603050405020304" pitchFamily="18" charset="0"/>
                  </a:rPr>
                  <a:t>ij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0, for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n</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and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j</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1,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i="1" kern="100" dirty="0">
                    <a:effectLst/>
                    <a:latin typeface="Times New Roman" panose="02020603050405020304" pitchFamily="18" charset="0"/>
                    <a:ea typeface="等线" panose="02010600030101010101" pitchFamily="2" charset="-122"/>
                    <a:cs typeface="Times New Roman" panose="02020603050405020304" pitchFamily="18" charset="0"/>
                  </a:rPr>
                  <a:t>n</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081B46B2-832F-C02A-CB35-D9D549BC1016}"/>
                  </a:ext>
                </a:extLst>
              </p:cNvPr>
              <p:cNvSpPr txBox="1">
                <a:spLocks noRot="1" noChangeAspect="1" noMove="1" noResize="1" noEditPoints="1" noAdjustHandles="1" noChangeArrowheads="1" noChangeShapeType="1" noTextEdit="1"/>
              </p:cNvSpPr>
              <p:nvPr/>
            </p:nvSpPr>
            <p:spPr>
              <a:xfrm>
                <a:off x="4042241" y="1277488"/>
                <a:ext cx="4572000" cy="3084499"/>
              </a:xfrm>
              <a:prstGeom prst="rect">
                <a:avLst/>
              </a:prstGeom>
              <a:blipFill>
                <a:blip r:embed="rId3"/>
                <a:stretch>
                  <a:fillRect l="-400" r="-400" b="-9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630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544134" y="2227050"/>
            <a:ext cx="4886791"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Meet CPLEX</a:t>
            </a:r>
            <a:endParaRPr dirty="0"/>
          </a:p>
        </p:txBody>
      </p:sp>
      <p:sp>
        <p:nvSpPr>
          <p:cNvPr id="223" name="Google Shape;223;p34"/>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accent2"/>
                </a:solidFill>
              </a:rPr>
              <a:t>Introduces CPLEX, explains what it does</a:t>
            </a:r>
            <a:endParaRPr dirty="0">
              <a:solidFill>
                <a:schemeClr val="accent2"/>
              </a:solidFill>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9"/>
          <p:cNvSpPr txBox="1">
            <a:spLocks noGrp="1"/>
          </p:cNvSpPr>
          <p:nvPr>
            <p:ph type="title"/>
          </p:nvPr>
        </p:nvSpPr>
        <p:spPr>
          <a:xfrm>
            <a:off x="2683950" y="3273525"/>
            <a:ext cx="5757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—Chiyun Jung and Tae-Eog Lee</a:t>
            </a:r>
            <a:endParaRPr dirty="0"/>
          </a:p>
        </p:txBody>
      </p:sp>
      <p:sp>
        <p:nvSpPr>
          <p:cNvPr id="472" name="Google Shape;472;p49"/>
          <p:cNvSpPr txBox="1">
            <a:spLocks noGrp="1"/>
          </p:cNvSpPr>
          <p:nvPr>
            <p:ph type="subTitle" idx="1"/>
          </p:nvPr>
        </p:nvSpPr>
        <p:spPr>
          <a:xfrm flipH="1">
            <a:off x="2235200" y="1247225"/>
            <a:ext cx="6206100" cy="185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US" altLang="zh-CN" dirty="0"/>
              <a:t>An Efficient Mixed Integer Programming Model Based on Timed Petri Nets for Diverse Complex Cluster Tool Scheduling Problems</a:t>
            </a:r>
            <a:endParaRPr dirty="0"/>
          </a:p>
        </p:txBody>
      </p:sp>
    </p:spTree>
    <p:extLst>
      <p:ext uri="{BB962C8B-B14F-4D97-AF65-F5344CB8AC3E}">
        <p14:creationId xmlns:p14="http://schemas.microsoft.com/office/powerpoint/2010/main" val="685141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8" name="图片 7">
            <a:extLst>
              <a:ext uri="{FF2B5EF4-FFF2-40B4-BE49-F238E27FC236}">
                <a16:creationId xmlns:a16="http://schemas.microsoft.com/office/drawing/2014/main" id="{BEF01D73-3F56-64C5-7480-63D258031C2C}"/>
              </a:ext>
            </a:extLst>
          </p:cNvPr>
          <p:cNvPicPr>
            <a:picLocks noChangeAspect="1"/>
          </p:cNvPicPr>
          <p:nvPr/>
        </p:nvPicPr>
        <p:blipFill>
          <a:blip r:embed="rId3"/>
          <a:stretch>
            <a:fillRect/>
          </a:stretch>
        </p:blipFill>
        <p:spPr>
          <a:xfrm>
            <a:off x="470382" y="880479"/>
            <a:ext cx="3841277" cy="3382542"/>
          </a:xfrm>
          <a:prstGeom prst="rect">
            <a:avLst/>
          </a:prstGeom>
        </p:spPr>
      </p:pic>
      <p:pic>
        <p:nvPicPr>
          <p:cNvPr id="13" name="图片 12">
            <a:extLst>
              <a:ext uri="{FF2B5EF4-FFF2-40B4-BE49-F238E27FC236}">
                <a16:creationId xmlns:a16="http://schemas.microsoft.com/office/drawing/2014/main" id="{1C252B4E-539A-0098-1042-E9E1C9BB0411}"/>
              </a:ext>
            </a:extLst>
          </p:cNvPr>
          <p:cNvPicPr>
            <a:picLocks noChangeAspect="1"/>
          </p:cNvPicPr>
          <p:nvPr/>
        </p:nvPicPr>
        <p:blipFill>
          <a:blip r:embed="rId4"/>
          <a:stretch>
            <a:fillRect/>
          </a:stretch>
        </p:blipFill>
        <p:spPr>
          <a:xfrm>
            <a:off x="4572000" y="880479"/>
            <a:ext cx="3841278" cy="3382542"/>
          </a:xfrm>
          <a:prstGeom prst="rect">
            <a:avLst/>
          </a:prstGeom>
        </p:spPr>
      </p:pic>
    </p:spTree>
    <p:extLst>
      <p:ext uri="{BB962C8B-B14F-4D97-AF65-F5344CB8AC3E}">
        <p14:creationId xmlns:p14="http://schemas.microsoft.com/office/powerpoint/2010/main" val="2189671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717800" y="383175"/>
            <a:ext cx="7898918"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Exercise</a:t>
            </a:r>
            <a:endParaRPr dirty="0"/>
          </a:p>
        </p:txBody>
      </p:sp>
      <p:graphicFrame>
        <p:nvGraphicFramePr>
          <p:cNvPr id="9" name="Google Shape;252;p37">
            <a:extLst>
              <a:ext uri="{FF2B5EF4-FFF2-40B4-BE49-F238E27FC236}">
                <a16:creationId xmlns:a16="http://schemas.microsoft.com/office/drawing/2014/main" id="{009A8A51-C387-D4A8-112A-07CD213F0D12}"/>
              </a:ext>
            </a:extLst>
          </p:cNvPr>
          <p:cNvGraphicFramePr/>
          <p:nvPr>
            <p:extLst>
              <p:ext uri="{D42A27DB-BD31-4B8C-83A1-F6EECF244321}">
                <p14:modId xmlns:p14="http://schemas.microsoft.com/office/powerpoint/2010/main" val="2467366050"/>
              </p:ext>
            </p:extLst>
          </p:nvPr>
        </p:nvGraphicFramePr>
        <p:xfrm>
          <a:off x="728341" y="3252170"/>
          <a:ext cx="7920000" cy="1274400"/>
        </p:xfrm>
        <a:graphic>
          <a:graphicData uri="http://schemas.openxmlformats.org/drawingml/2006/table">
            <a:tbl>
              <a:tblPr>
                <a:noFill/>
                <a:tableStyleId>{4798C943-B810-49A3-8277-00C4F3DFE1F8}</a:tableStyleId>
              </a:tblPr>
              <a:tblGrid>
                <a:gridCol w="613740">
                  <a:extLst>
                    <a:ext uri="{9D8B030D-6E8A-4147-A177-3AD203B41FA5}">
                      <a16:colId xmlns:a16="http://schemas.microsoft.com/office/drawing/2014/main" val="20001"/>
                    </a:ext>
                  </a:extLst>
                </a:gridCol>
                <a:gridCol w="2435420">
                  <a:extLst>
                    <a:ext uri="{9D8B030D-6E8A-4147-A177-3AD203B41FA5}">
                      <a16:colId xmlns:a16="http://schemas.microsoft.com/office/drawing/2014/main" val="20002"/>
                    </a:ext>
                  </a:extLst>
                </a:gridCol>
                <a:gridCol w="2435420">
                  <a:extLst>
                    <a:ext uri="{9D8B030D-6E8A-4147-A177-3AD203B41FA5}">
                      <a16:colId xmlns:a16="http://schemas.microsoft.com/office/drawing/2014/main" val="4106215720"/>
                    </a:ext>
                  </a:extLst>
                </a:gridCol>
                <a:gridCol w="2435420">
                  <a:extLst>
                    <a:ext uri="{9D8B030D-6E8A-4147-A177-3AD203B41FA5}">
                      <a16:colId xmlns:a16="http://schemas.microsoft.com/office/drawing/2014/main" val="757356307"/>
                    </a:ext>
                  </a:extLst>
                </a:gridCol>
              </a:tblGrid>
              <a:tr h="424800">
                <a:tc>
                  <a:txBody>
                    <a:bodyPr/>
                    <a:lstStyle/>
                    <a:p>
                      <a:pPr marL="0" lvl="0" indent="0" algn="ctr" rtl="0">
                        <a:spcBef>
                          <a:spcPts val="0"/>
                        </a:spcBef>
                        <a:spcAft>
                          <a:spcPts val="0"/>
                        </a:spcAft>
                        <a:buNone/>
                      </a:pPr>
                      <a:endParaRPr b="1"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b="1" i="1" dirty="0">
                          <a:solidFill>
                            <a:schemeClr val="lt1"/>
                          </a:solidFill>
                          <a:latin typeface="Times New Roman" panose="02020603050405020304" pitchFamily="18" charset="0"/>
                          <a:ea typeface="Montserrat"/>
                          <a:cs typeface="Times New Roman" panose="02020603050405020304" pitchFamily="18" charset="0"/>
                          <a:sym typeface="Montserrat"/>
                        </a:rPr>
                        <a:t>T</a:t>
                      </a:r>
                      <a:r>
                        <a:rPr lang="en" b="1" i="0" baseline="-25000" dirty="0">
                          <a:solidFill>
                            <a:schemeClr val="lt1"/>
                          </a:solidFill>
                          <a:latin typeface="Times New Roman" panose="02020603050405020304" pitchFamily="18" charset="0"/>
                          <a:ea typeface="Montserrat"/>
                          <a:cs typeface="Times New Roman" panose="02020603050405020304" pitchFamily="18" charset="0"/>
                          <a:sym typeface="Montserrat"/>
                        </a:rPr>
                        <a:t>1</a:t>
                      </a:r>
                      <a:endParaRPr b="1" i="0"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US" b="1" i="1" baseline="0" dirty="0">
                          <a:solidFill>
                            <a:schemeClr val="lt1"/>
                          </a:solidFill>
                          <a:latin typeface="Times New Roman" panose="02020603050405020304" pitchFamily="18" charset="0"/>
                          <a:ea typeface="Montserrat"/>
                          <a:cs typeface="Times New Roman" panose="02020603050405020304" pitchFamily="18" charset="0"/>
                          <a:sym typeface="Montserrat"/>
                        </a:rPr>
                        <a:t>T</a:t>
                      </a:r>
                      <a:r>
                        <a:rPr lang="en-US" b="1" i="0" baseline="-25000" dirty="0">
                          <a:solidFill>
                            <a:schemeClr val="lt1"/>
                          </a:solidFill>
                          <a:latin typeface="Times New Roman" panose="02020603050405020304" pitchFamily="18" charset="0"/>
                          <a:ea typeface="Montserrat"/>
                          <a:cs typeface="Times New Roman" panose="02020603050405020304" pitchFamily="18" charset="0"/>
                          <a:sym typeface="Montserrat"/>
                        </a:rPr>
                        <a:t>2</a:t>
                      </a:r>
                      <a:endParaRPr b="1" i="0"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US" b="1" i="1" baseline="0" dirty="0">
                          <a:solidFill>
                            <a:schemeClr val="lt1"/>
                          </a:solidFill>
                          <a:latin typeface="Times New Roman" panose="02020603050405020304" pitchFamily="18" charset="0"/>
                          <a:ea typeface="Montserrat"/>
                          <a:cs typeface="Times New Roman" panose="02020603050405020304" pitchFamily="18" charset="0"/>
                          <a:sym typeface="Montserrat"/>
                        </a:rPr>
                        <a:t>T</a:t>
                      </a:r>
                      <a:r>
                        <a:rPr lang="en-US" b="1" i="0" baseline="-25000" dirty="0">
                          <a:solidFill>
                            <a:schemeClr val="lt1"/>
                          </a:solidFill>
                          <a:latin typeface="Times New Roman" panose="02020603050405020304" pitchFamily="18" charset="0"/>
                          <a:ea typeface="Montserrat"/>
                          <a:cs typeface="Times New Roman" panose="02020603050405020304" pitchFamily="18" charset="0"/>
                          <a:sym typeface="Montserrat"/>
                        </a:rPr>
                        <a:t>3</a:t>
                      </a:r>
                      <a:endParaRPr b="1" i="0" baseline="-25000" dirty="0">
                        <a:solidFill>
                          <a:schemeClr val="lt1"/>
                        </a:solidFill>
                        <a:latin typeface="Times New Roman" panose="02020603050405020304" pitchFamily="18" charset="0"/>
                        <a:ea typeface="Montserrat"/>
                        <a:cs typeface="Times New Roman" panose="02020603050405020304" pitchFamily="18" charset="0"/>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24800">
                <a:tc>
                  <a:txBody>
                    <a:bodyPr/>
                    <a:lstStyle/>
                    <a:p>
                      <a:pPr marL="0" lvl="0" indent="0" algn="ctr" rtl="0">
                        <a:spcBef>
                          <a:spcPts val="0"/>
                        </a:spcBef>
                        <a:spcAft>
                          <a:spcPts val="0"/>
                        </a:spcAft>
                        <a:buNone/>
                      </a:pPr>
                      <a:r>
                        <a:rPr lang="en-US" i="1" dirty="0">
                          <a:latin typeface="Times New Roman" panose="02020603050405020304" pitchFamily="18" charset="0"/>
                          <a:cs typeface="Times New Roman" panose="02020603050405020304" pitchFamily="18" charset="0"/>
                        </a:rPr>
                        <a:t>M</a:t>
                      </a:r>
                      <a:r>
                        <a:rPr lang="en-US" baseline="-25000" dirty="0">
                          <a:latin typeface="Times New Roman" panose="02020603050405020304" pitchFamily="18" charset="0"/>
                          <a:cs typeface="Times New Roman" panose="02020603050405020304" pitchFamily="18" charset="0"/>
                        </a:rPr>
                        <a:t>1</a:t>
                      </a:r>
                      <a:endParaRPr baseline="-25000"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10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12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18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4800">
                <a:tc>
                  <a:txBody>
                    <a:bodyPr/>
                    <a:lstStyle/>
                    <a:p>
                      <a:pPr marL="0" lvl="0" indent="0" algn="ctr" rtl="0">
                        <a:spcBef>
                          <a:spcPts val="0"/>
                        </a:spcBef>
                        <a:spcAft>
                          <a:spcPts val="0"/>
                        </a:spcAft>
                        <a:buNone/>
                      </a:pPr>
                      <a:r>
                        <a:rPr lang="en-US" i="1" dirty="0">
                          <a:latin typeface="Times New Roman" panose="02020603050405020304" pitchFamily="18" charset="0"/>
                          <a:cs typeface="Times New Roman" panose="02020603050405020304" pitchFamily="18" charset="0"/>
                        </a:rPr>
                        <a:t>M</a:t>
                      </a:r>
                      <a:r>
                        <a:rPr lang="en-US" baseline="-25000" dirty="0">
                          <a:latin typeface="Times New Roman" panose="02020603050405020304" pitchFamily="18" charset="0"/>
                          <a:cs typeface="Times New Roman" panose="02020603050405020304" pitchFamily="18" charset="0"/>
                        </a:rPr>
                        <a:t>2</a:t>
                      </a:r>
                      <a:endParaRPr baseline="-25000"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15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i="0" dirty="0">
                          <a:latin typeface="Times New Roman" panose="02020603050405020304" pitchFamily="18" charset="0"/>
                          <a:cs typeface="Times New Roman" panose="02020603050405020304" pitchFamily="18" charset="0"/>
                        </a:rPr>
                        <a:t>20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文本框 11">
            <a:extLst>
              <a:ext uri="{FF2B5EF4-FFF2-40B4-BE49-F238E27FC236}">
                <a16:creationId xmlns:a16="http://schemas.microsoft.com/office/drawing/2014/main" id="{3B4E2B1D-5C73-BB6A-52E1-048F972A7E2D}"/>
              </a:ext>
            </a:extLst>
          </p:cNvPr>
          <p:cNvSpPr txBox="1"/>
          <p:nvPr/>
        </p:nvSpPr>
        <p:spPr>
          <a:xfrm>
            <a:off x="728341" y="1276350"/>
            <a:ext cx="7898917" cy="1397947"/>
          </a:xfrm>
          <a:prstGeom prst="rect">
            <a:avLst/>
          </a:prstGeom>
          <a:noFill/>
        </p:spPr>
        <p:txBody>
          <a:bodyPr wrap="square" rtlCol="0">
            <a:spAutoFit/>
          </a:bodyPr>
          <a:lstStyle/>
          <a:p>
            <a:pPr algn="just">
              <a:lnSpc>
                <a:spcPct val="120000"/>
              </a:lnSpc>
            </a:pPr>
            <a:r>
              <a:rPr lang="en-US" altLang="zh-CN" sz="1800" kern="100">
                <a:effectLst/>
                <a:latin typeface="Times New Roman" panose="02020603050405020304" pitchFamily="18" charset="0"/>
                <a:ea typeface="等线" panose="02010600030101010101" pitchFamily="2" charset="-122"/>
                <a:cs typeface="Times New Roman" panose="02020603050405020304" pitchFamily="18" charset="0"/>
              </a:rPr>
              <a:t>Given 3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classes of tasks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3</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and 2 classes of machines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M</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M</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Now 5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3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and 2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3</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are scheduled on 1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M</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and 2 </a:t>
            </a:r>
            <a:r>
              <a:rPr lang="en-US" altLang="zh-CN" sz="1800" i="1" kern="100" dirty="0">
                <a:effectLst/>
                <a:latin typeface="Times New Roman" panose="02020603050405020304" pitchFamily="18" charset="0"/>
                <a:ea typeface="等线" panose="02010600030101010101" pitchFamily="2" charset="-122"/>
                <a:cs typeface="Times New Roman" panose="02020603050405020304" pitchFamily="18" charset="0"/>
              </a:rPr>
              <a:t>M</a:t>
            </a:r>
            <a:r>
              <a:rPr lang="en-US" altLang="zh-CN" sz="1800" kern="100" baseline="-25000" dirty="0">
                <a:effectLst/>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 machine only tackles a task at a time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The time taken by different machines for different tasks is showed as follows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problem is to minimize the makespan such that 10 tasks are completed</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27215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a:spLocks noGrp="1"/>
          </p:cNvSpPr>
          <p:nvPr>
            <p:ph type="title"/>
          </p:nvPr>
        </p:nvSpPr>
        <p:spPr>
          <a:xfrm>
            <a:off x="713100" y="1643443"/>
            <a:ext cx="3858900" cy="13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655941" y="27990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CPLEX?</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73;p64">
            <a:extLst>
              <a:ext uri="{FF2B5EF4-FFF2-40B4-BE49-F238E27FC236}">
                <a16:creationId xmlns:a16="http://schemas.microsoft.com/office/drawing/2014/main" id="{3B51DFBC-7893-975B-1396-E01C4794D964}"/>
              </a:ext>
            </a:extLst>
          </p:cNvPr>
          <p:cNvSpPr txBox="1">
            <a:spLocks/>
          </p:cNvSpPr>
          <p:nvPr/>
        </p:nvSpPr>
        <p:spPr>
          <a:xfrm>
            <a:off x="717800" y="1255775"/>
            <a:ext cx="4631700" cy="339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Montserrat"/>
              <a:buChar char="●"/>
              <a:defRPr sz="1400" b="0" i="0" u="none" strike="noStrike" cap="none">
                <a:solidFill>
                  <a:schemeClr val="accent2"/>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9pPr>
          </a:lstStyle>
          <a:p>
            <a:pPr marR="50800" indent="-317500">
              <a:spcBef>
                <a:spcPts val="1600"/>
              </a:spcBef>
              <a:buSzPts val="1400"/>
            </a:pPr>
            <a:r>
              <a:rPr lang="en-US" altLang="zh-CN" dirty="0"/>
              <a:t>IBM ILOG CPLEX offers </a:t>
            </a:r>
            <a:r>
              <a:rPr lang="en-US" altLang="zh-CN" dirty="0">
                <a:solidFill>
                  <a:schemeClr val="bg2">
                    <a:lumMod val="75000"/>
                  </a:schemeClr>
                </a:solidFill>
              </a:rPr>
              <a:t>C, C++, Java, .NET</a:t>
            </a:r>
            <a:r>
              <a:rPr lang="en-US" altLang="zh-CN" dirty="0"/>
              <a:t>, and </a:t>
            </a:r>
            <a:r>
              <a:rPr lang="en-US" altLang="zh-CN" dirty="0">
                <a:solidFill>
                  <a:schemeClr val="bg2">
                    <a:lumMod val="75000"/>
                  </a:schemeClr>
                </a:solidFill>
              </a:rPr>
              <a:t>Python</a:t>
            </a:r>
            <a:r>
              <a:rPr lang="en-US" altLang="zh-CN" dirty="0"/>
              <a:t> libraries that solve linear programming (LP) and related problems</a:t>
            </a:r>
            <a:endParaRPr lang="en-US" dirty="0"/>
          </a:p>
          <a:p>
            <a:pPr marR="50800" indent="-317500">
              <a:buSzPts val="1400"/>
            </a:pPr>
            <a:endParaRPr lang="en-US" altLang="zh-CN" dirty="0"/>
          </a:p>
          <a:p>
            <a:pPr marR="50800" indent="-317500">
              <a:buSzPts val="1400"/>
            </a:pPr>
            <a:r>
              <a:rPr lang="en-US" altLang="zh-CN" dirty="0"/>
              <a:t>Specifically, it solves </a:t>
            </a:r>
            <a:r>
              <a:rPr lang="en-US" altLang="zh-CN" dirty="0">
                <a:solidFill>
                  <a:schemeClr val="bg2">
                    <a:lumMod val="75000"/>
                  </a:schemeClr>
                </a:solidFill>
              </a:rPr>
              <a:t>linearly or quadratically constrained optimization problems </a:t>
            </a:r>
            <a:r>
              <a:rPr lang="en-US" altLang="zh-CN" dirty="0"/>
              <a:t>where the objective to be optimized can be expressed as </a:t>
            </a:r>
            <a:r>
              <a:rPr lang="en-US" altLang="zh-CN" dirty="0">
                <a:solidFill>
                  <a:schemeClr val="tx1"/>
                </a:solidFill>
              </a:rPr>
              <a:t>a linear function or a convex quadratic function</a:t>
            </a:r>
            <a:r>
              <a:rPr lang="en-US" altLang="zh-CN" dirty="0"/>
              <a:t>.</a:t>
            </a:r>
          </a:p>
          <a:p>
            <a:pPr marR="50800" indent="-317500">
              <a:buSzPts val="1400"/>
            </a:pPr>
            <a:endParaRPr lang="en-US" altLang="zh-CN" dirty="0"/>
          </a:p>
          <a:p>
            <a:pPr marR="50800" indent="-317500">
              <a:buSzPts val="1400"/>
            </a:pPr>
            <a:r>
              <a:rPr lang="en-US" altLang="zh-CN" dirty="0"/>
              <a:t>The variables in the model may be declared as </a:t>
            </a:r>
            <a:r>
              <a:rPr lang="en-US" altLang="zh-CN" dirty="0">
                <a:solidFill>
                  <a:schemeClr val="bg2">
                    <a:lumMod val="75000"/>
                  </a:schemeClr>
                </a:solidFill>
              </a:rPr>
              <a:t>continuous</a:t>
            </a:r>
            <a:r>
              <a:rPr lang="en-US" altLang="zh-CN" dirty="0"/>
              <a:t> or further constrained to take only </a:t>
            </a:r>
            <a:r>
              <a:rPr lang="en-US" altLang="zh-CN" dirty="0">
                <a:solidFill>
                  <a:schemeClr val="bg2">
                    <a:lumMod val="75000"/>
                  </a:schemeClr>
                </a:solidFill>
              </a:rPr>
              <a:t>integer</a:t>
            </a:r>
            <a:r>
              <a:rPr lang="en-US" altLang="zh-CN" dirty="0"/>
              <a:t> values.</a:t>
            </a:r>
            <a:endParaRPr lang="en-US" dirty="0">
              <a:solidFill>
                <a:srgbClr val="000043"/>
              </a:solidFill>
            </a:endParaRPr>
          </a:p>
          <a:p>
            <a:pPr marL="0" indent="0">
              <a:spcBef>
                <a:spcPts val="1600"/>
              </a:spcBef>
              <a:spcAft>
                <a:spcPts val="1600"/>
              </a:spcAft>
              <a:buFont typeface="Montserra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655940" y="279900"/>
            <a:ext cx="4506609"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does CPLEX do?</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73;p64">
            <a:extLst>
              <a:ext uri="{FF2B5EF4-FFF2-40B4-BE49-F238E27FC236}">
                <a16:creationId xmlns:a16="http://schemas.microsoft.com/office/drawing/2014/main" id="{3B51DFBC-7893-975B-1396-E01C4794D964}"/>
              </a:ext>
            </a:extLst>
          </p:cNvPr>
          <p:cNvSpPr txBox="1">
            <a:spLocks/>
          </p:cNvSpPr>
          <p:nvPr/>
        </p:nvSpPr>
        <p:spPr>
          <a:xfrm>
            <a:off x="717800" y="1255774"/>
            <a:ext cx="4631700" cy="3607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2"/>
              </a:buClr>
              <a:buSzPts val="1200"/>
              <a:buFont typeface="Montserrat"/>
              <a:buChar char="●"/>
              <a:defRPr sz="1400" b="0" i="0" u="none" strike="noStrike" cap="none">
                <a:solidFill>
                  <a:schemeClr val="accent2"/>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2pPr>
            <a:lvl3pPr marL="1371600" marR="0" lvl="2"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3pPr>
            <a:lvl4pPr marL="1828800" marR="0" lvl="3"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4pPr>
            <a:lvl5pPr marL="2286000" marR="0" lvl="4"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5pPr>
            <a:lvl6pPr marL="2743200" marR="0" lvl="5"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6pPr>
            <a:lvl7pPr marL="3200400" marR="0" lvl="6"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7pPr>
            <a:lvl8pPr marL="3657600" marR="0" lvl="7" indent="-304800" algn="l" rtl="0">
              <a:lnSpc>
                <a:spcPct val="100000"/>
              </a:lnSpc>
              <a:spcBef>
                <a:spcPts val="1600"/>
              </a:spcBef>
              <a:spcAft>
                <a:spcPts val="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8pPr>
            <a:lvl9pPr marL="4114800" marR="0" lvl="8" indent="-304800" algn="l" rtl="0">
              <a:lnSpc>
                <a:spcPct val="100000"/>
              </a:lnSpc>
              <a:spcBef>
                <a:spcPts val="1600"/>
              </a:spcBef>
              <a:spcAft>
                <a:spcPts val="1600"/>
              </a:spcAft>
              <a:buClr>
                <a:schemeClr val="dk2"/>
              </a:buClr>
              <a:buSzPts val="1200"/>
              <a:buFont typeface="Montserrat"/>
              <a:buChar char="■"/>
              <a:defRPr sz="1200" b="0" i="0" u="none" strike="noStrike" cap="none">
                <a:solidFill>
                  <a:schemeClr val="dk2"/>
                </a:solidFill>
                <a:latin typeface="Montserrat"/>
                <a:ea typeface="Montserrat"/>
                <a:cs typeface="Montserrat"/>
                <a:sym typeface="Montserrat"/>
              </a:defRPr>
            </a:lvl9pPr>
          </a:lstStyle>
          <a:p>
            <a:pPr marR="50800" indent="-317500">
              <a:spcBef>
                <a:spcPts val="1600"/>
              </a:spcBef>
              <a:buSzPts val="1400"/>
            </a:pPr>
            <a:r>
              <a:rPr lang="en-US" altLang="zh-CN" dirty="0"/>
              <a:t>CPLEX is a tool for solving </a:t>
            </a:r>
            <a:r>
              <a:rPr lang="en-US" altLang="zh-CN" dirty="0">
                <a:solidFill>
                  <a:schemeClr val="bg2">
                    <a:lumMod val="75000"/>
                  </a:schemeClr>
                </a:solidFill>
              </a:rPr>
              <a:t>linear optimization problem</a:t>
            </a:r>
            <a:r>
              <a:rPr lang="en-US" altLang="zh-CN" dirty="0"/>
              <a:t>s.</a:t>
            </a:r>
            <a:endParaRPr lang="en-US" dirty="0"/>
          </a:p>
          <a:p>
            <a:pPr marR="50800" indent="-317500">
              <a:buSzPts val="1400"/>
            </a:pPr>
            <a:endParaRPr lang="en-US" altLang="zh-CN" dirty="0"/>
          </a:p>
          <a:p>
            <a:pPr marR="50800" indent="-317500">
              <a:buSzPts val="1400"/>
            </a:pPr>
            <a:r>
              <a:rPr lang="en-US" altLang="zh-CN" dirty="0"/>
              <a:t>CPLEX can also handle certain problems in which the objective function is not linear but quadratic. Such problems are known as quadratic programs or </a:t>
            </a:r>
            <a:r>
              <a:rPr lang="en-US" altLang="zh-CN" dirty="0">
                <a:solidFill>
                  <a:schemeClr val="bg2">
                    <a:lumMod val="75000"/>
                  </a:schemeClr>
                </a:solidFill>
              </a:rPr>
              <a:t>QP</a:t>
            </a:r>
            <a:r>
              <a:rPr lang="en-US" altLang="zh-CN" dirty="0"/>
              <a:t>s. </a:t>
            </a:r>
          </a:p>
          <a:p>
            <a:pPr marR="50800" indent="-317500">
              <a:buSzPts val="1400"/>
            </a:pPr>
            <a:endParaRPr lang="en-US" altLang="zh-CN" dirty="0"/>
          </a:p>
          <a:p>
            <a:pPr marR="50800" indent="-317500">
              <a:buSzPts val="1400"/>
            </a:pPr>
            <a:r>
              <a:rPr lang="en-US" altLang="zh-CN" dirty="0"/>
              <a:t>CPLEX also solves kinds of quadratically constrained problems. Such problems are known as quadratically constrained programs or </a:t>
            </a:r>
            <a:r>
              <a:rPr lang="en-US" altLang="zh-CN" dirty="0">
                <a:solidFill>
                  <a:schemeClr val="bg2">
                    <a:lumMod val="75000"/>
                  </a:schemeClr>
                </a:solidFill>
              </a:rPr>
              <a:t>QCP</a:t>
            </a:r>
            <a:r>
              <a:rPr lang="en-US" altLang="zh-CN" dirty="0"/>
              <a:t>s.</a:t>
            </a:r>
          </a:p>
          <a:p>
            <a:pPr marR="50800" indent="-317500">
              <a:buSzPts val="1400"/>
            </a:pPr>
            <a:endParaRPr lang="en-US" altLang="zh-CN" dirty="0"/>
          </a:p>
          <a:p>
            <a:pPr marR="50800" indent="-317500">
              <a:buSzPts val="1400"/>
            </a:pPr>
            <a:r>
              <a:rPr lang="en-US" altLang="zh-CN" dirty="0"/>
              <a:t>CPLEX is also a tool for solving mixed integer programs or </a:t>
            </a:r>
            <a:r>
              <a:rPr lang="en-US" altLang="zh-CN" dirty="0">
                <a:solidFill>
                  <a:schemeClr val="bg2">
                    <a:lumMod val="75000"/>
                  </a:schemeClr>
                </a:solidFill>
              </a:rPr>
              <a:t>MIP</a:t>
            </a:r>
            <a:r>
              <a:rPr lang="en-US" altLang="zh-CN" dirty="0"/>
              <a:t>s.</a:t>
            </a:r>
            <a:endParaRPr lang="en-US" dirty="0">
              <a:solidFill>
                <a:srgbClr val="000043"/>
              </a:solidFill>
            </a:endParaRPr>
          </a:p>
          <a:p>
            <a:pPr marL="0" indent="0">
              <a:spcBef>
                <a:spcPts val="1600"/>
              </a:spcBef>
              <a:spcAft>
                <a:spcPts val="1600"/>
              </a:spcAft>
              <a:buFont typeface="Montserrat"/>
              <a:buNone/>
            </a:pPr>
            <a:endParaRPr lang="en-US" dirty="0"/>
          </a:p>
        </p:txBody>
      </p:sp>
    </p:spTree>
    <p:extLst>
      <p:ext uri="{BB962C8B-B14F-4D97-AF65-F5344CB8AC3E}">
        <p14:creationId xmlns:p14="http://schemas.microsoft.com/office/powerpoint/2010/main" val="265333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3" y="2227050"/>
            <a:ext cx="6878917"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CPLEX for Java Users</a:t>
            </a:r>
            <a:endParaRPr dirty="0"/>
          </a:p>
        </p:txBody>
      </p:sp>
      <p:sp>
        <p:nvSpPr>
          <p:cNvPr id="498" name="Google Shape;498;p53"/>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Explores the features CPLEX offers to </a:t>
            </a:r>
            <a:r>
              <a:rPr lang="en-US" altLang="zh-CN" dirty="0">
                <a:solidFill>
                  <a:schemeClr val="dk1"/>
                </a:solidFill>
              </a:rPr>
              <a:t>Java users to solve mathematical programming problems</a:t>
            </a:r>
            <a:endParaRPr lang="en-US" dirty="0"/>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Tree>
    <p:extLst>
      <p:ext uri="{BB962C8B-B14F-4D97-AF65-F5344CB8AC3E}">
        <p14:creationId xmlns:p14="http://schemas.microsoft.com/office/powerpoint/2010/main" val="20611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717800" y="383175"/>
            <a:ext cx="7898918"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Architecture of a CPLEX Java application</a:t>
            </a:r>
            <a:endParaRPr dirty="0"/>
          </a:p>
        </p:txBody>
      </p:sp>
      <p:sp>
        <p:nvSpPr>
          <p:cNvPr id="418" name="Google Shape;418;p45"/>
          <p:cNvSpPr txBox="1">
            <a:spLocks noGrp="1"/>
          </p:cNvSpPr>
          <p:nvPr>
            <p:ph type="subTitle" idx="4294967295"/>
          </p:nvPr>
        </p:nvSpPr>
        <p:spPr>
          <a:xfrm>
            <a:off x="165898" y="1251524"/>
            <a:ext cx="2780165" cy="7238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solidFill>
                  <a:schemeClr val="accent1"/>
                </a:solidFill>
              </a:rPr>
              <a:t>Concer Technology modeling interaces</a:t>
            </a:r>
            <a:endParaRPr b="1" dirty="0">
              <a:solidFill>
                <a:schemeClr val="accent1"/>
              </a:solidFill>
            </a:endParaRPr>
          </a:p>
        </p:txBody>
      </p:sp>
      <p:sp>
        <p:nvSpPr>
          <p:cNvPr id="419" name="Google Shape;419;p45"/>
          <p:cNvSpPr txBox="1">
            <a:spLocks noGrp="1"/>
          </p:cNvSpPr>
          <p:nvPr>
            <p:ph type="subTitle" idx="4294967295"/>
          </p:nvPr>
        </p:nvSpPr>
        <p:spPr>
          <a:xfrm>
            <a:off x="165897" y="2004183"/>
            <a:ext cx="2780165" cy="43983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dirty="0">
                <a:solidFill>
                  <a:schemeClr val="accent2"/>
                </a:solidFill>
              </a:rPr>
              <a:t>Java Interface.</a:t>
            </a:r>
            <a:endParaRPr sz="1400" dirty="0">
              <a:solidFill>
                <a:schemeClr val="accent2"/>
              </a:solidFill>
            </a:endParaRPr>
          </a:p>
        </p:txBody>
      </p:sp>
      <p:sp>
        <p:nvSpPr>
          <p:cNvPr id="420" name="Google Shape;420;p45"/>
          <p:cNvSpPr txBox="1">
            <a:spLocks noGrp="1"/>
          </p:cNvSpPr>
          <p:nvPr>
            <p:ph type="subTitle" idx="4294967295"/>
          </p:nvPr>
        </p:nvSpPr>
        <p:spPr>
          <a:xfrm>
            <a:off x="6171428" y="2239722"/>
            <a:ext cx="2707946"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dirty="0">
                <a:solidFill>
                  <a:schemeClr val="accent1"/>
                </a:solidFill>
              </a:rPr>
              <a:t>IloCplex</a:t>
            </a:r>
            <a:endParaRPr b="1" dirty="0">
              <a:solidFill>
                <a:schemeClr val="accent1"/>
              </a:solidFill>
            </a:endParaRPr>
          </a:p>
        </p:txBody>
      </p:sp>
      <p:sp>
        <p:nvSpPr>
          <p:cNvPr id="421" name="Google Shape;421;p45"/>
          <p:cNvSpPr txBox="1">
            <a:spLocks noGrp="1"/>
          </p:cNvSpPr>
          <p:nvPr>
            <p:ph type="subTitle" idx="4294967295"/>
          </p:nvPr>
        </p:nvSpPr>
        <p:spPr>
          <a:xfrm>
            <a:off x="6162805" y="2676461"/>
            <a:ext cx="2716570" cy="1715429"/>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 sz="1400" dirty="0">
                <a:solidFill>
                  <a:schemeClr val="accent2"/>
                </a:solidFill>
              </a:rPr>
              <a:t>It uses t</a:t>
            </a:r>
            <a:r>
              <a:rPr lang="en-US" sz="1400" dirty="0">
                <a:solidFill>
                  <a:schemeClr val="accent2"/>
                </a:solidFill>
              </a:rPr>
              <a:t>he</a:t>
            </a:r>
            <a:r>
              <a:rPr lang="en" sz="1400" dirty="0">
                <a:solidFill>
                  <a:schemeClr val="accent2"/>
                </a:solidFill>
              </a:rPr>
              <a:t> Concert Technology moding interface implemented by IloCplex to create the variables, the constraints, </a:t>
            </a:r>
            <a:r>
              <a:rPr lang="en-US" sz="1400" dirty="0">
                <a:solidFill>
                  <a:schemeClr val="accent2"/>
                </a:solidFill>
              </a:rPr>
              <a:t>and</a:t>
            </a:r>
            <a:r>
              <a:rPr lang="en" sz="1400" dirty="0">
                <a:solidFill>
                  <a:schemeClr val="accent2"/>
                </a:solidFill>
              </a:rPr>
              <a:t> the objective function of the model to be solved.</a:t>
            </a:r>
            <a:endParaRPr sz="1400" dirty="0">
              <a:solidFill>
                <a:schemeClr val="accent2"/>
              </a:solidFill>
            </a:endParaRPr>
          </a:p>
        </p:txBody>
      </p:sp>
      <p:pic>
        <p:nvPicPr>
          <p:cNvPr id="3" name="图片 2">
            <a:extLst>
              <a:ext uri="{FF2B5EF4-FFF2-40B4-BE49-F238E27FC236}">
                <a16:creationId xmlns:a16="http://schemas.microsoft.com/office/drawing/2014/main" id="{54E443DB-7289-8B64-6ABB-15049AD71782}"/>
              </a:ext>
            </a:extLst>
          </p:cNvPr>
          <p:cNvPicPr>
            <a:picLocks noChangeAspect="1"/>
          </p:cNvPicPr>
          <p:nvPr/>
        </p:nvPicPr>
        <p:blipFill>
          <a:blip r:embed="rId3"/>
          <a:stretch>
            <a:fillRect/>
          </a:stretch>
        </p:blipFill>
        <p:spPr>
          <a:xfrm>
            <a:off x="3130312" y="1613473"/>
            <a:ext cx="2780165" cy="2489064"/>
          </a:xfrm>
          <a:prstGeom prst="rect">
            <a:avLst/>
          </a:prstGeom>
        </p:spPr>
      </p:pic>
      <p:sp>
        <p:nvSpPr>
          <p:cNvPr id="20" name="Google Shape;418;p45">
            <a:extLst>
              <a:ext uri="{FF2B5EF4-FFF2-40B4-BE49-F238E27FC236}">
                <a16:creationId xmlns:a16="http://schemas.microsoft.com/office/drawing/2014/main" id="{5C26B9AC-29AC-C308-A686-2BFF61AB234A}"/>
              </a:ext>
            </a:extLst>
          </p:cNvPr>
          <p:cNvSpPr txBox="1">
            <a:spLocks/>
          </p:cNvSpPr>
          <p:nvPr/>
        </p:nvSpPr>
        <p:spPr>
          <a:xfrm>
            <a:off x="165898" y="3000911"/>
            <a:ext cx="2780164" cy="375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600"/>
              </a:spcAft>
              <a:buFont typeface="Montserrat"/>
              <a:buNone/>
            </a:pPr>
            <a:r>
              <a:rPr lang="en-US" b="1" dirty="0">
                <a:solidFill>
                  <a:schemeClr val="accent1"/>
                </a:solidFill>
              </a:rPr>
              <a:t>CPLEX internals</a:t>
            </a:r>
          </a:p>
        </p:txBody>
      </p:sp>
      <p:sp>
        <p:nvSpPr>
          <p:cNvPr id="21" name="Google Shape;419;p45">
            <a:extLst>
              <a:ext uri="{FF2B5EF4-FFF2-40B4-BE49-F238E27FC236}">
                <a16:creationId xmlns:a16="http://schemas.microsoft.com/office/drawing/2014/main" id="{C2B347A1-7A8F-0ECA-5868-272889F19F6D}"/>
              </a:ext>
            </a:extLst>
          </p:cNvPr>
          <p:cNvSpPr txBox="1">
            <a:spLocks/>
          </p:cNvSpPr>
          <p:nvPr/>
        </p:nvSpPr>
        <p:spPr>
          <a:xfrm>
            <a:off x="201034" y="3476470"/>
            <a:ext cx="2780164" cy="10550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600"/>
              </a:spcAft>
              <a:buClr>
                <a:schemeClr val="dk1"/>
              </a:buClr>
              <a:buSzPts val="1100"/>
              <a:buFont typeface="Arial"/>
              <a:buNone/>
            </a:pPr>
            <a:r>
              <a:rPr lang="en-US" sz="1400" dirty="0">
                <a:solidFill>
                  <a:schemeClr val="accent2"/>
                </a:solidFill>
              </a:rPr>
              <a:t>It include the computing environment, its communication channels, and your problem objects.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Modeling Classes</a:t>
            </a:r>
            <a:endParaRPr dirty="0"/>
          </a:p>
        </p:txBody>
      </p:sp>
      <p:graphicFrame>
        <p:nvGraphicFramePr>
          <p:cNvPr id="252" name="Google Shape;252;p37"/>
          <p:cNvGraphicFramePr/>
          <p:nvPr>
            <p:extLst>
              <p:ext uri="{D42A27DB-BD31-4B8C-83A1-F6EECF244321}">
                <p14:modId xmlns:p14="http://schemas.microsoft.com/office/powerpoint/2010/main" val="2708565155"/>
              </p:ext>
            </p:extLst>
          </p:nvPr>
        </p:nvGraphicFramePr>
        <p:xfrm>
          <a:off x="717800" y="1102905"/>
          <a:ext cx="7433371" cy="3597450"/>
        </p:xfrm>
        <a:graphic>
          <a:graphicData uri="http://schemas.openxmlformats.org/drawingml/2006/table">
            <a:tbl>
              <a:tblPr>
                <a:noFill/>
                <a:tableStyleId>{4798C943-B810-49A3-8277-00C4F3DFE1F8}</a:tableStyleId>
              </a:tblPr>
              <a:tblGrid>
                <a:gridCol w="2863600">
                  <a:extLst>
                    <a:ext uri="{9D8B030D-6E8A-4147-A177-3AD203B41FA5}">
                      <a16:colId xmlns:a16="http://schemas.microsoft.com/office/drawing/2014/main" val="20001"/>
                    </a:ext>
                  </a:extLst>
                </a:gridCol>
                <a:gridCol w="4569771">
                  <a:extLst>
                    <a:ext uri="{9D8B030D-6E8A-4147-A177-3AD203B41FA5}">
                      <a16:colId xmlns:a16="http://schemas.microsoft.com/office/drawing/2014/main" val="20002"/>
                    </a:ext>
                  </a:extLst>
                </a:gridCol>
              </a:tblGrid>
              <a:tr h="333950">
                <a:tc>
                  <a:txBody>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To Model This</a:t>
                      </a:r>
                      <a:endParaRPr b="1" dirty="0">
                        <a:solidFill>
                          <a:schemeClr val="lt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b="1" dirty="0">
                          <a:solidFill>
                            <a:schemeClr val="lt1"/>
                          </a:solidFill>
                          <a:latin typeface="Montserrat"/>
                          <a:ea typeface="Montserrat"/>
                          <a:cs typeface="Montserrat"/>
                          <a:sym typeface="Montserrat"/>
                        </a:rPr>
                        <a:t>Use an Object of This Class or Interface</a:t>
                      </a:r>
                      <a:endParaRPr b="1" dirty="0">
                        <a:solidFill>
                          <a:schemeClr val="lt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49600">
                <a:tc>
                  <a:txBody>
                    <a:bodyPr/>
                    <a:lstStyle/>
                    <a:p>
                      <a:pPr marL="0" lvl="0" indent="0" algn="l" rtl="0">
                        <a:spcBef>
                          <a:spcPts val="0"/>
                        </a:spcBef>
                        <a:spcAft>
                          <a:spcPts val="0"/>
                        </a:spcAft>
                        <a:buNone/>
                      </a:pPr>
                      <a:r>
                        <a:rPr lang="en-US" dirty="0"/>
                        <a:t>variable</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b="1" i="0" dirty="0">
                          <a:solidFill>
                            <a:schemeClr val="bg2">
                              <a:lumMod val="75000"/>
                            </a:schemeClr>
                          </a:solidFill>
                          <a:latin typeface="Times New Roman" panose="02020603050405020304" pitchFamily="18" charset="0"/>
                          <a:cs typeface="Times New Roman" panose="02020603050405020304" pitchFamily="18" charset="0"/>
                        </a:rPr>
                        <a:t>IloNumVar</a:t>
                      </a:r>
                      <a:r>
                        <a:rPr lang="en-US" dirty="0"/>
                        <a:t> and its extensions </a:t>
                      </a:r>
                      <a:r>
                        <a:rPr lang="en-US" b="1" i="0" dirty="0">
                          <a:solidFill>
                            <a:schemeClr val="bg2">
                              <a:lumMod val="75000"/>
                            </a:schemeClr>
                          </a:solidFill>
                          <a:latin typeface="Times New Roman" panose="02020603050405020304" pitchFamily="18" charset="0"/>
                          <a:cs typeface="Times New Roman" panose="02020603050405020304" pitchFamily="18" charset="0"/>
                        </a:rPr>
                        <a:t>IloIntVar</a:t>
                      </a:r>
                      <a:r>
                        <a:rPr lang="en-US" dirty="0"/>
                        <a:t> and </a:t>
                      </a:r>
                      <a:r>
                        <a:rPr lang="en-US" b="1" i="0" dirty="0">
                          <a:solidFill>
                            <a:schemeClr val="bg2">
                              <a:lumMod val="75000"/>
                            </a:schemeClr>
                          </a:solidFill>
                          <a:latin typeface="Times New Roman" panose="02020603050405020304" pitchFamily="18" charset="0"/>
                          <a:cs typeface="Times New Roman" panose="02020603050405020304" pitchFamily="18" charset="0"/>
                        </a:rPr>
                        <a:t>IloSemiContVar</a:t>
                      </a:r>
                      <a:r>
                        <a:rPr lang="en-US" i="1" dirty="0">
                          <a:latin typeface="Book Antiqua" panose="02040602050305030304" pitchFamily="18" charset="0"/>
                        </a:rPr>
                        <a:t> </a:t>
                      </a:r>
                      <a:endParaRPr i="1" dirty="0">
                        <a:latin typeface="Book Antiqua" panose="02040602050305030304" pitchFamily="18" charset="0"/>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96600">
                <a:tc>
                  <a:txBody>
                    <a:bodyPr/>
                    <a:lstStyle/>
                    <a:p>
                      <a:pPr marL="0" lvl="0" indent="0" algn="l" rtl="0">
                        <a:spcBef>
                          <a:spcPts val="0"/>
                        </a:spcBef>
                        <a:spcAft>
                          <a:spcPts val="0"/>
                        </a:spcAft>
                        <a:buNone/>
                      </a:pPr>
                      <a:r>
                        <a:rPr lang="en-US" dirty="0"/>
                        <a:t>range constraint</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b="1" i="0" dirty="0">
                          <a:solidFill>
                            <a:schemeClr val="bg2">
                              <a:lumMod val="75000"/>
                            </a:schemeClr>
                          </a:solidFill>
                          <a:latin typeface="Times New Roman" panose="02020603050405020304" pitchFamily="18" charset="0"/>
                          <a:cs typeface="Times New Roman" panose="02020603050405020304" pitchFamily="18" charset="0"/>
                        </a:rPr>
                        <a:t>IloRange</a:t>
                      </a:r>
                      <a:r>
                        <a:rPr lang="en-US" dirty="0"/>
                        <a:t> with (piecewise) linear or quadratic expressions</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9600">
                <a:tc>
                  <a:txBody>
                    <a:bodyPr/>
                    <a:lstStyle/>
                    <a:p>
                      <a:pPr marL="0" lvl="0" indent="0" algn="l" rtl="0">
                        <a:spcBef>
                          <a:spcPts val="0"/>
                        </a:spcBef>
                        <a:spcAft>
                          <a:spcPts val="0"/>
                        </a:spcAft>
                        <a:buNone/>
                      </a:pPr>
                      <a:r>
                        <a:rPr lang="en-US" dirty="0"/>
                        <a:t>other relational constraint</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b="1" i="0" dirty="0">
                          <a:solidFill>
                            <a:schemeClr val="bg2">
                              <a:lumMod val="75000"/>
                            </a:schemeClr>
                          </a:solidFill>
                          <a:latin typeface="Times New Roman" panose="02020603050405020304" pitchFamily="18" charset="0"/>
                          <a:cs typeface="Times New Roman" panose="02020603050405020304" pitchFamily="18" charset="0"/>
                        </a:rPr>
                        <a:t>IloConstraint</a:t>
                      </a:r>
                      <a:r>
                        <a:rPr lang="en-US" dirty="0"/>
                        <a:t> of the form </a:t>
                      </a:r>
                      <a:r>
                        <a:rPr lang="en-US" i="1" dirty="0">
                          <a:latin typeface="Book Antiqua" panose="02040602050305030304" pitchFamily="18" charset="0"/>
                        </a:rPr>
                        <a:t>expr1 relation expr2</a:t>
                      </a:r>
                      <a:r>
                        <a:rPr lang="en-US" dirty="0"/>
                        <a:t>, where both expressions are linear or quadratic and may optionally contain piecewise linear terms</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US" altLang="zh-CN" dirty="0"/>
                        <a:t>linear or quadratic objective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altLang="zh-CN" b="1" i="0" dirty="0">
                          <a:solidFill>
                            <a:schemeClr val="bg2">
                              <a:lumMod val="75000"/>
                            </a:schemeClr>
                          </a:solidFill>
                          <a:latin typeface="Times New Roman" panose="02020603050405020304" pitchFamily="18" charset="0"/>
                          <a:cs typeface="Times New Roman" panose="02020603050405020304" pitchFamily="18" charset="0"/>
                        </a:rPr>
                        <a:t>IloObjective</a:t>
                      </a:r>
                      <a:r>
                        <a:rPr lang="en-US" altLang="zh-CN" dirty="0"/>
                        <a:t>  with (piecewise) linear or quadratic expressions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9600">
                <a:tc>
                  <a:txBody>
                    <a:bodyPr/>
                    <a:lstStyle/>
                    <a:p>
                      <a:pPr marL="0" lvl="0" indent="0" algn="l" rtl="0">
                        <a:spcBef>
                          <a:spcPts val="0"/>
                        </a:spcBef>
                        <a:spcAft>
                          <a:spcPts val="0"/>
                        </a:spcAft>
                        <a:buNone/>
                      </a:pPr>
                      <a:r>
                        <a:rPr lang="en-US" dirty="0"/>
                        <a:t>logical constraints</a:t>
                      </a:r>
                      <a:endParaRPr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b="1" i="0" dirty="0">
                          <a:solidFill>
                            <a:schemeClr val="bg2">
                              <a:lumMod val="75000"/>
                            </a:schemeClr>
                          </a:solidFill>
                          <a:latin typeface="Times New Roman" panose="02020603050405020304" pitchFamily="18" charset="0"/>
                          <a:cs typeface="Times New Roman" panose="02020603050405020304" pitchFamily="18" charset="0"/>
                        </a:rPr>
                        <a:t>IloOr</a:t>
                      </a:r>
                      <a:r>
                        <a:rPr lang="en-US" dirty="0"/>
                        <a:t>, </a:t>
                      </a:r>
                      <a:r>
                        <a:rPr lang="en-US" b="1" i="0" dirty="0">
                          <a:solidFill>
                            <a:schemeClr val="bg2">
                              <a:lumMod val="75000"/>
                            </a:schemeClr>
                          </a:solidFill>
                          <a:latin typeface="Times New Roman" panose="02020603050405020304" pitchFamily="18" charset="0"/>
                          <a:cs typeface="Times New Roman" panose="02020603050405020304" pitchFamily="18" charset="0"/>
                        </a:rPr>
                        <a:t>IloAnd</a:t>
                      </a:r>
                      <a:r>
                        <a:rPr lang="en-US" dirty="0"/>
                        <a:t>, and methods such as </a:t>
                      </a:r>
                      <a:r>
                        <a:rPr lang="en-US" b="1" i="0" dirty="0">
                          <a:solidFill>
                            <a:schemeClr val="bg2">
                              <a:lumMod val="75000"/>
                            </a:schemeClr>
                          </a:solidFill>
                          <a:latin typeface="Times New Roman" panose="02020603050405020304" pitchFamily="18" charset="0"/>
                          <a:cs typeface="Times New Roman" panose="02020603050405020304" pitchFamily="18" charset="0"/>
                        </a:rPr>
                        <a:t>not</a:t>
                      </a:r>
                      <a:endParaRPr b="1" i="0" dirty="0">
                        <a:solidFill>
                          <a:schemeClr val="bg2">
                            <a:lumMod val="75000"/>
                          </a:schemeClr>
                        </a:solidFill>
                        <a:latin typeface="Times New Roman" panose="02020603050405020304" pitchFamily="18" charset="0"/>
                        <a:cs typeface="Times New Roman" panose="02020603050405020304" pitchFamily="18" charset="0"/>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5198</TotalTime>
  <Words>2676</Words>
  <Application>Microsoft Office PowerPoint</Application>
  <PresentationFormat>全屏显示(16:9)</PresentationFormat>
  <Paragraphs>345</Paragraphs>
  <Slides>43</Slides>
  <Notes>43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Symbol</vt:lpstr>
      <vt:lpstr>Times New Roman</vt:lpstr>
      <vt:lpstr>Quicksand Medium</vt:lpstr>
      <vt:lpstr>Didact Gothic</vt:lpstr>
      <vt:lpstr>Cambria Math</vt:lpstr>
      <vt:lpstr>Fira Sans Extra Condensed Medium</vt:lpstr>
      <vt:lpstr>Montserrat SemiBold</vt:lpstr>
      <vt:lpstr>Montserrat</vt:lpstr>
      <vt:lpstr>等线</vt:lpstr>
      <vt:lpstr>Book Antiqua</vt:lpstr>
      <vt:lpstr>Arial</vt:lpstr>
      <vt:lpstr>Palatino-Roman</vt:lpstr>
      <vt:lpstr>Management Consulting Toolkit by Slidesgo</vt:lpstr>
      <vt:lpstr>CPLEX For  Java and Python Users</vt:lpstr>
      <vt:lpstr>Table of Contents</vt:lpstr>
      <vt:lpstr>A Standard Form of the Model</vt:lpstr>
      <vt:lpstr>Meet CPLEX</vt:lpstr>
      <vt:lpstr>What is CPLEX?</vt:lpstr>
      <vt:lpstr>What does CPLEX do?</vt:lpstr>
      <vt:lpstr>CPLEX for Java Users</vt:lpstr>
      <vt:lpstr>Architecture of a CPLEX Java application</vt:lpstr>
      <vt:lpstr>Modeling Classes</vt:lpstr>
      <vt:lpstr>Using IloModeler</vt:lpstr>
      <vt:lpstr>Using IloModeler</vt:lpstr>
      <vt:lpstr>Using IloModeler</vt:lpstr>
      <vt:lpstr>Using IloModeler</vt:lpstr>
      <vt:lpstr>Using IloModeler</vt:lpstr>
      <vt:lpstr>Using IloModeler</vt:lpstr>
      <vt:lpstr>The Active Model </vt:lpstr>
      <vt:lpstr>Building the Model</vt:lpstr>
      <vt:lpstr>Solving the Model</vt:lpstr>
      <vt:lpstr>Solving the Model</vt:lpstr>
      <vt:lpstr>Accessing solution information</vt:lpstr>
      <vt:lpstr>CPLEX for Python Users</vt:lpstr>
      <vt:lpstr>CPLEX Library</vt:lpstr>
      <vt:lpstr>Cplex</vt:lpstr>
      <vt:lpstr>Modifying and querying problem data</vt:lpstr>
      <vt:lpstr>Modifying and querying problem data</vt:lpstr>
      <vt:lpstr>Modifying and querying problem data</vt:lpstr>
      <vt:lpstr>Building the Model</vt:lpstr>
      <vt:lpstr>Accessing solution information</vt:lpstr>
      <vt:lpstr>DOcplex</vt:lpstr>
      <vt:lpstr>DOcplex</vt:lpstr>
      <vt:lpstr>DOcplex</vt:lpstr>
      <vt:lpstr>DOcplex</vt:lpstr>
      <vt:lpstr>DOcplex</vt:lpstr>
      <vt:lpstr>DOcplex</vt:lpstr>
      <vt:lpstr>Case Study</vt:lpstr>
      <vt:lpstr>The Multiple-Choice Knapsack Problem</vt:lpstr>
      <vt:lpstr>The Multiple-Choice Knapsack Problem</vt:lpstr>
      <vt:lpstr>The Travelling Salesman Problem</vt:lpstr>
      <vt:lpstr>The Travelling Salesman Problem</vt:lpstr>
      <vt:lpstr>—Chiyun Jung and Tae-Eog Lee</vt:lpstr>
      <vt:lpstr>PowerPoint 演示文稿</vt:lpstr>
      <vt:lpstr>Exercise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Consulting Toolkit</dc:title>
  <dc:creator>Hong Geng</dc:creator>
  <cp:lastModifiedBy>Hong Geng</cp:lastModifiedBy>
  <cp:revision>86</cp:revision>
  <dcterms:modified xsi:type="dcterms:W3CDTF">2023-11-16T15:42:16Z</dcterms:modified>
</cp:coreProperties>
</file>