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TT Supermolot Neue Expanded" panose="020B0604020202020204" charset="0"/>
      <p:regular r:id="rId10"/>
    </p:embeddedFont>
    <p:embeddedFont>
      <p:font typeface="TT Supermolot Neue Expanded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57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sv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40989" y="1536593"/>
            <a:ext cx="1751134" cy="1124105"/>
          </a:xfrm>
          <a:custGeom>
            <a:avLst/>
            <a:gdLst/>
            <a:ahLst/>
            <a:cxnLst/>
            <a:rect l="l" t="t" r="r" b="b"/>
            <a:pathLst>
              <a:path w="1751134" h="1124105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877854" y="7626302"/>
            <a:ext cx="1751134" cy="1124105"/>
          </a:xfrm>
          <a:custGeom>
            <a:avLst/>
            <a:gdLst/>
            <a:ahLst/>
            <a:cxnLst/>
            <a:rect l="l" t="t" r="r" b="b"/>
            <a:pathLst>
              <a:path w="1751134" h="1124105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089639" y="8469381"/>
            <a:ext cx="3397020" cy="562052"/>
          </a:xfrm>
          <a:custGeom>
            <a:avLst/>
            <a:gdLst/>
            <a:ahLst/>
            <a:cxnLst/>
            <a:rect l="l" t="t" r="r" b="b"/>
            <a:pathLst>
              <a:path w="3397020" h="562052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829682" y="2239158"/>
            <a:ext cx="3397020" cy="562052"/>
          </a:xfrm>
          <a:custGeom>
            <a:avLst/>
            <a:gdLst/>
            <a:ahLst/>
            <a:cxnLst/>
            <a:rect l="l" t="t" r="r" b="b"/>
            <a:pathLst>
              <a:path w="3397020" h="562052">
                <a:moveTo>
                  <a:pt x="0" y="0"/>
                </a:moveTo>
                <a:lnTo>
                  <a:pt x="3397020" y="0"/>
                </a:lnTo>
                <a:lnTo>
                  <a:pt x="3397020" y="562053"/>
                </a:lnTo>
                <a:lnTo>
                  <a:pt x="0" y="5620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66875" y="2810736"/>
            <a:ext cx="14313744" cy="5165829"/>
          </a:xfrm>
          <a:custGeom>
            <a:avLst/>
            <a:gdLst/>
            <a:ahLst/>
            <a:cxnLst/>
            <a:rect l="l" t="t" r="r" b="b"/>
            <a:pathLst>
              <a:path w="14313744" h="5165829">
                <a:moveTo>
                  <a:pt x="0" y="0"/>
                </a:moveTo>
                <a:lnTo>
                  <a:pt x="14313744" y="0"/>
                </a:lnTo>
                <a:lnTo>
                  <a:pt x="14313744" y="5165829"/>
                </a:lnTo>
                <a:lnTo>
                  <a:pt x="0" y="51658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48168" b="-58722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179081" y="3894437"/>
            <a:ext cx="11929838" cy="236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497"/>
              </a:lnSpc>
              <a:spcBef>
                <a:spcPct val="0"/>
              </a:spcBef>
            </a:pPr>
            <a:r>
              <a:rPr lang="en-US" sz="6783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Mini Shopping Cart App with Python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578030" y="698500"/>
            <a:ext cx="4270642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MOHAMED ABUALGASEM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19431" y="8248549"/>
            <a:ext cx="12649139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  <a:spcBef>
                <a:spcPct val="0"/>
              </a:spcBef>
            </a:pPr>
            <a:r>
              <a:rPr lang="en-US" sz="3600" spc="298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A Python Final Project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b="-18444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9599304" y="1639594"/>
            <a:ext cx="6750960" cy="7365899"/>
          </a:xfrm>
          <a:custGeom>
            <a:avLst/>
            <a:gdLst/>
            <a:ahLst/>
            <a:cxnLst/>
            <a:rect l="l" t="t" r="r" b="b"/>
            <a:pathLst>
              <a:path w="6750960" h="7365899">
                <a:moveTo>
                  <a:pt x="6750961" y="0"/>
                </a:moveTo>
                <a:lnTo>
                  <a:pt x="0" y="0"/>
                </a:lnTo>
                <a:lnTo>
                  <a:pt x="0" y="7365900"/>
                </a:lnTo>
                <a:lnTo>
                  <a:pt x="6750961" y="7365900"/>
                </a:lnTo>
                <a:lnTo>
                  <a:pt x="675096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40989" y="1536593"/>
            <a:ext cx="1751134" cy="1124105"/>
          </a:xfrm>
          <a:custGeom>
            <a:avLst/>
            <a:gdLst/>
            <a:ahLst/>
            <a:cxnLst/>
            <a:rect l="l" t="t" r="r" b="b"/>
            <a:pathLst>
              <a:path w="1751134" h="1124105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877854" y="7626302"/>
            <a:ext cx="1751134" cy="1124105"/>
          </a:xfrm>
          <a:custGeom>
            <a:avLst/>
            <a:gdLst/>
            <a:ahLst/>
            <a:cxnLst/>
            <a:rect l="l" t="t" r="r" b="b"/>
            <a:pathLst>
              <a:path w="1751134" h="1124105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698510" y="8977274"/>
            <a:ext cx="3397020" cy="562052"/>
          </a:xfrm>
          <a:custGeom>
            <a:avLst/>
            <a:gdLst/>
            <a:ahLst/>
            <a:cxnLst/>
            <a:rect l="l" t="t" r="r" b="b"/>
            <a:pathLst>
              <a:path w="3397020" h="562052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543759" y="1639594"/>
            <a:ext cx="3397020" cy="562052"/>
          </a:xfrm>
          <a:custGeom>
            <a:avLst/>
            <a:gdLst/>
            <a:ahLst/>
            <a:cxnLst/>
            <a:rect l="l" t="t" r="r" b="b"/>
            <a:pathLst>
              <a:path w="3397020" h="562052">
                <a:moveTo>
                  <a:pt x="0" y="0"/>
                </a:moveTo>
                <a:lnTo>
                  <a:pt x="3397020" y="0"/>
                </a:lnTo>
                <a:lnTo>
                  <a:pt x="3397020" y="562053"/>
                </a:lnTo>
                <a:lnTo>
                  <a:pt x="0" y="5620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698510" y="1442691"/>
            <a:ext cx="5836899" cy="655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20"/>
              </a:lnSpc>
              <a:spcBef>
                <a:spcPct val="0"/>
              </a:spcBef>
            </a:pPr>
            <a:r>
              <a:rPr lang="en-US" sz="3800" b="1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PROJECT OVERVIEW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98510" y="3173031"/>
            <a:ext cx="8468995" cy="4453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Goal: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 Build a Python-based shopping cart system that allows users to:</a:t>
            </a:r>
          </a:p>
          <a:p>
            <a:pPr marL="604383" lvl="1" indent="-302192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Browse products 🛍️</a:t>
            </a:r>
          </a:p>
          <a:p>
            <a:pPr marL="604383" lvl="1" indent="-302192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Add/remove items from cart 🛒</a:t>
            </a:r>
          </a:p>
          <a:p>
            <a:pPr marL="604383" lvl="1" indent="-302192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View cart and total price 💵</a:t>
            </a:r>
          </a:p>
          <a:p>
            <a:pPr marL="604383" lvl="1" indent="-302192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Visualize cart contents 📊</a:t>
            </a:r>
          </a:p>
          <a:p>
            <a:pPr marL="604383" lvl="1" indent="-302192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Save cart to a file 💾</a:t>
            </a:r>
          </a:p>
          <a:p>
            <a:pPr marL="0" lvl="0" indent="0" algn="just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FFFFFF"/>
              </a:solidFill>
              <a:latin typeface="TT Supermolot Neue Expanded"/>
              <a:ea typeface="TT Supermolot Neue Expanded"/>
              <a:cs typeface="TT Supermolot Neue Expanded"/>
              <a:sym typeface="TT Supermolot Neue Expand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40989" y="1536593"/>
            <a:ext cx="1751134" cy="1124105"/>
          </a:xfrm>
          <a:custGeom>
            <a:avLst/>
            <a:gdLst/>
            <a:ahLst/>
            <a:cxnLst/>
            <a:rect l="l" t="t" r="r" b="b"/>
            <a:pathLst>
              <a:path w="1751134" h="1124105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870820" y="2914667"/>
            <a:ext cx="7486090" cy="5582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4915" lvl="1" indent="-312457" algn="l">
              <a:lnSpc>
                <a:spcPts val="4052"/>
              </a:lnSpc>
              <a:buFont typeface="Arial"/>
              <a:buChar char="•"/>
            </a:pPr>
            <a:r>
              <a:rPr lang="en-US" sz="2894" b="1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Python Programming Language</a:t>
            </a:r>
          </a:p>
          <a:p>
            <a:pPr marL="624915" lvl="1" indent="-312457" algn="l">
              <a:lnSpc>
                <a:spcPts val="4052"/>
              </a:lnSpc>
              <a:buFont typeface="Arial"/>
              <a:buChar char="•"/>
            </a:pPr>
            <a:r>
              <a:rPr lang="en-US" sz="2894" b="1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Built-in Concepts:</a:t>
            </a:r>
          </a:p>
          <a:p>
            <a:pPr marL="1249830" lvl="2" indent="-416610" algn="l">
              <a:lnSpc>
                <a:spcPts val="4052"/>
              </a:lnSpc>
              <a:buFont typeface="Arial"/>
              <a:buChar char="⚬"/>
            </a:pPr>
            <a:r>
              <a:rPr lang="en-US" sz="2894" b="1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Arrays (List)</a:t>
            </a:r>
          </a:p>
          <a:p>
            <a:pPr marL="1249830" lvl="2" indent="-416610" algn="l">
              <a:lnSpc>
                <a:spcPts val="4052"/>
              </a:lnSpc>
              <a:buFont typeface="Arial"/>
              <a:buChar char="⚬"/>
            </a:pPr>
            <a:r>
              <a:rPr lang="en-US" sz="2894" b="1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Tuples &amp; Dictionaries</a:t>
            </a:r>
          </a:p>
          <a:p>
            <a:pPr marL="1249830" lvl="2" indent="-416610" algn="l">
              <a:lnSpc>
                <a:spcPts val="4052"/>
              </a:lnSpc>
              <a:buFont typeface="Arial"/>
              <a:buChar char="⚬"/>
            </a:pPr>
            <a:r>
              <a:rPr lang="en-US" sz="2894" b="1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Functions</a:t>
            </a:r>
          </a:p>
          <a:p>
            <a:pPr marL="1249830" lvl="2" indent="-416610" algn="l">
              <a:lnSpc>
                <a:spcPts val="4052"/>
              </a:lnSpc>
              <a:buFont typeface="Arial"/>
              <a:buChar char="⚬"/>
            </a:pPr>
            <a:r>
              <a:rPr lang="en-US" sz="2894" b="1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Module Import</a:t>
            </a:r>
          </a:p>
          <a:p>
            <a:pPr marL="1249830" lvl="2" indent="-416610" algn="l">
              <a:lnSpc>
                <a:spcPts val="4052"/>
              </a:lnSpc>
              <a:buFont typeface="Arial"/>
              <a:buChar char="⚬"/>
            </a:pPr>
            <a:r>
              <a:rPr lang="en-US" sz="2894" b="1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Exception Handling</a:t>
            </a:r>
          </a:p>
          <a:p>
            <a:pPr marL="1249830" lvl="2" indent="-416610" algn="l">
              <a:lnSpc>
                <a:spcPts val="4052"/>
              </a:lnSpc>
              <a:buFont typeface="Arial"/>
              <a:buChar char="⚬"/>
            </a:pPr>
            <a:r>
              <a:rPr lang="en-US" sz="2894" b="1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File Handling</a:t>
            </a:r>
          </a:p>
          <a:p>
            <a:pPr marL="624915" lvl="1" indent="-312457" algn="l">
              <a:lnSpc>
                <a:spcPts val="4052"/>
              </a:lnSpc>
              <a:buFont typeface="Arial"/>
              <a:buChar char="•"/>
            </a:pPr>
            <a:r>
              <a:rPr lang="en-US" sz="2894" b="1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External Library:</a:t>
            </a:r>
          </a:p>
          <a:p>
            <a:pPr algn="l">
              <a:lnSpc>
                <a:spcPts val="4052"/>
              </a:lnSpc>
            </a:pPr>
            <a:r>
              <a:rPr lang="en-US" sz="2894" b="1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matplotlib for data visualization</a:t>
            </a:r>
          </a:p>
          <a:p>
            <a:pPr marL="0" lvl="0" indent="0" algn="l">
              <a:lnSpc>
                <a:spcPts val="4052"/>
              </a:lnSpc>
              <a:spcBef>
                <a:spcPct val="0"/>
              </a:spcBef>
            </a:pPr>
            <a:endParaRPr lang="en-US" sz="2894" b="1">
              <a:solidFill>
                <a:srgbClr val="FFFFFF"/>
              </a:solidFill>
              <a:latin typeface="TT Supermolot Neue Expanded Bold"/>
              <a:ea typeface="TT Supermolot Neue Expanded Bold"/>
              <a:cs typeface="TT Supermolot Neue Expanded Bold"/>
              <a:sym typeface="TT Supermolot Neue Expanded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6877854" y="7626302"/>
            <a:ext cx="1751134" cy="1124105"/>
          </a:xfrm>
          <a:custGeom>
            <a:avLst/>
            <a:gdLst/>
            <a:ahLst/>
            <a:cxnLst/>
            <a:rect l="l" t="t" r="r" b="b"/>
            <a:pathLst>
              <a:path w="1751134" h="1124105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698510" y="8977274"/>
            <a:ext cx="3397020" cy="562052"/>
          </a:xfrm>
          <a:custGeom>
            <a:avLst/>
            <a:gdLst/>
            <a:ahLst/>
            <a:cxnLst/>
            <a:rect l="l" t="t" r="r" b="b"/>
            <a:pathLst>
              <a:path w="3397020" h="562052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543759" y="1639594"/>
            <a:ext cx="3397020" cy="562052"/>
          </a:xfrm>
          <a:custGeom>
            <a:avLst/>
            <a:gdLst/>
            <a:ahLst/>
            <a:cxnLst/>
            <a:rect l="l" t="t" r="r" b="b"/>
            <a:pathLst>
              <a:path w="3397020" h="562052">
                <a:moveTo>
                  <a:pt x="0" y="0"/>
                </a:moveTo>
                <a:lnTo>
                  <a:pt x="3397020" y="0"/>
                </a:lnTo>
                <a:lnTo>
                  <a:pt x="3397020" y="562053"/>
                </a:lnTo>
                <a:lnTo>
                  <a:pt x="0" y="5620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690410" y="1420786"/>
            <a:ext cx="6907180" cy="677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613"/>
              </a:lnSpc>
              <a:spcBef>
                <a:spcPct val="0"/>
              </a:spcBef>
            </a:pPr>
            <a:r>
              <a:rPr lang="en-US" sz="4009" b="1" dirty="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TOOLS &amp; TOPICS USED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b="-1844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40989" y="1536593"/>
            <a:ext cx="1751134" cy="1124105"/>
          </a:xfrm>
          <a:custGeom>
            <a:avLst/>
            <a:gdLst/>
            <a:ahLst/>
            <a:cxnLst/>
            <a:rect l="l" t="t" r="r" b="b"/>
            <a:pathLst>
              <a:path w="1751134" h="1124105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877854" y="7626302"/>
            <a:ext cx="1751134" cy="1124105"/>
          </a:xfrm>
          <a:custGeom>
            <a:avLst/>
            <a:gdLst/>
            <a:ahLst/>
            <a:cxnLst/>
            <a:rect l="l" t="t" r="r" b="b"/>
            <a:pathLst>
              <a:path w="1751134" h="1124105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698510" y="8977274"/>
            <a:ext cx="3397020" cy="562052"/>
          </a:xfrm>
          <a:custGeom>
            <a:avLst/>
            <a:gdLst/>
            <a:ahLst/>
            <a:cxnLst/>
            <a:rect l="l" t="t" r="r" b="b"/>
            <a:pathLst>
              <a:path w="3397020" h="562052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543759" y="1639594"/>
            <a:ext cx="3397020" cy="562052"/>
          </a:xfrm>
          <a:custGeom>
            <a:avLst/>
            <a:gdLst/>
            <a:ahLst/>
            <a:cxnLst/>
            <a:rect l="l" t="t" r="r" b="b"/>
            <a:pathLst>
              <a:path w="3397020" h="562052">
                <a:moveTo>
                  <a:pt x="0" y="0"/>
                </a:moveTo>
                <a:lnTo>
                  <a:pt x="3397020" y="0"/>
                </a:lnTo>
                <a:lnTo>
                  <a:pt x="3397020" y="562053"/>
                </a:lnTo>
                <a:lnTo>
                  <a:pt x="0" y="5620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185914" y="1066546"/>
            <a:ext cx="9916172" cy="764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160"/>
              </a:lnSpc>
              <a:spcBef>
                <a:spcPct val="0"/>
              </a:spcBef>
            </a:pPr>
            <a:r>
              <a:rPr lang="en-US" sz="4400" b="1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HOW IT WORKS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457605" y="1994954"/>
            <a:ext cx="3372791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Step-by-step Features: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371050" y="2680460"/>
            <a:ext cx="9545900" cy="5806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9612" lvl="1" indent="-424806" algn="just">
              <a:lnSpc>
                <a:spcPts val="7752"/>
              </a:lnSpc>
              <a:buFont typeface="Arial"/>
              <a:buChar char="•"/>
            </a:pPr>
            <a:r>
              <a:rPr lang="en-US" sz="3935" spc="16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🧾 Show product list with prices</a:t>
            </a:r>
          </a:p>
          <a:p>
            <a:pPr marL="849612" lvl="1" indent="-424806" algn="just">
              <a:lnSpc>
                <a:spcPts val="7752"/>
              </a:lnSpc>
              <a:buFont typeface="Arial"/>
              <a:buChar char="•"/>
            </a:pPr>
            <a:r>
              <a:rPr lang="en-US" sz="3935" spc="16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➕ Add product to cart</a:t>
            </a:r>
          </a:p>
          <a:p>
            <a:pPr marL="849612" lvl="1" indent="-424806" algn="just">
              <a:lnSpc>
                <a:spcPts val="7752"/>
              </a:lnSpc>
              <a:buFont typeface="Arial"/>
              <a:buChar char="•"/>
            </a:pPr>
            <a:r>
              <a:rPr lang="en-US" sz="3935" spc="16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➖ Remove product</a:t>
            </a:r>
          </a:p>
          <a:p>
            <a:pPr marL="849612" lvl="1" indent="-424806" algn="just">
              <a:lnSpc>
                <a:spcPts val="7752"/>
              </a:lnSpc>
              <a:buFont typeface="Arial"/>
              <a:buChar char="•"/>
            </a:pPr>
            <a:r>
              <a:rPr lang="en-US" sz="3935" spc="16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👁️ View cart &amp; calculate total</a:t>
            </a:r>
          </a:p>
          <a:p>
            <a:pPr marL="849612" lvl="1" indent="-424806" algn="just">
              <a:lnSpc>
                <a:spcPts val="7752"/>
              </a:lnSpc>
              <a:buFont typeface="Arial"/>
              <a:buChar char="•"/>
            </a:pPr>
            <a:r>
              <a:rPr lang="en-US" sz="3935" spc="16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💾 Save cart to a .txt file</a:t>
            </a:r>
          </a:p>
          <a:p>
            <a:pPr marL="849612" lvl="1" indent="-424806" algn="just">
              <a:lnSpc>
                <a:spcPts val="7752"/>
              </a:lnSpc>
              <a:buFont typeface="Arial"/>
              <a:buChar char="•"/>
            </a:pPr>
            <a:r>
              <a:rPr lang="en-US" sz="3935" spc="16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📊 Visualize items in a bar chart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40989" y="1536593"/>
            <a:ext cx="1751134" cy="1124105"/>
          </a:xfrm>
          <a:custGeom>
            <a:avLst/>
            <a:gdLst/>
            <a:ahLst/>
            <a:cxnLst/>
            <a:rect l="l" t="t" r="r" b="b"/>
            <a:pathLst>
              <a:path w="1751134" h="1124105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877854" y="7626302"/>
            <a:ext cx="1751134" cy="1124105"/>
          </a:xfrm>
          <a:custGeom>
            <a:avLst/>
            <a:gdLst/>
            <a:ahLst/>
            <a:cxnLst/>
            <a:rect l="l" t="t" r="r" b="b"/>
            <a:pathLst>
              <a:path w="1751134" h="1124105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698510" y="8977274"/>
            <a:ext cx="3397020" cy="562052"/>
          </a:xfrm>
          <a:custGeom>
            <a:avLst/>
            <a:gdLst/>
            <a:ahLst/>
            <a:cxnLst/>
            <a:rect l="l" t="t" r="r" b="b"/>
            <a:pathLst>
              <a:path w="3397020" h="562052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543759" y="1639594"/>
            <a:ext cx="3397020" cy="562052"/>
          </a:xfrm>
          <a:custGeom>
            <a:avLst/>
            <a:gdLst/>
            <a:ahLst/>
            <a:cxnLst/>
            <a:rect l="l" t="t" r="r" b="b"/>
            <a:pathLst>
              <a:path w="3397020" h="562052">
                <a:moveTo>
                  <a:pt x="0" y="0"/>
                </a:moveTo>
                <a:lnTo>
                  <a:pt x="3397020" y="0"/>
                </a:lnTo>
                <a:lnTo>
                  <a:pt x="3397020" y="562053"/>
                </a:lnTo>
                <a:lnTo>
                  <a:pt x="0" y="5620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753684" y="3942956"/>
            <a:ext cx="12780632" cy="2401088"/>
          </a:xfrm>
          <a:custGeom>
            <a:avLst/>
            <a:gdLst/>
            <a:ahLst/>
            <a:cxnLst/>
            <a:rect l="l" t="t" r="r" b="b"/>
            <a:pathLst>
              <a:path w="12780632" h="2401088">
                <a:moveTo>
                  <a:pt x="0" y="0"/>
                </a:moveTo>
                <a:lnTo>
                  <a:pt x="12780632" y="0"/>
                </a:lnTo>
                <a:lnTo>
                  <a:pt x="12780632" y="2401088"/>
                </a:lnTo>
                <a:lnTo>
                  <a:pt x="0" y="24010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b="-1263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183708" y="1066546"/>
            <a:ext cx="7920584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20"/>
              </a:lnSpc>
              <a:spcBef>
                <a:spcPct val="0"/>
              </a:spcBef>
            </a:pPr>
            <a:r>
              <a:rPr lang="en-US" sz="4800" b="1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 CODE 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b="-1844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877854" y="7626302"/>
            <a:ext cx="1751134" cy="1124105"/>
          </a:xfrm>
          <a:custGeom>
            <a:avLst/>
            <a:gdLst/>
            <a:ahLst/>
            <a:cxnLst/>
            <a:rect l="l" t="t" r="r" b="b"/>
            <a:pathLst>
              <a:path w="1751134" h="1124105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698510" y="8977274"/>
            <a:ext cx="3397020" cy="562052"/>
          </a:xfrm>
          <a:custGeom>
            <a:avLst/>
            <a:gdLst/>
            <a:ahLst/>
            <a:cxnLst/>
            <a:rect l="l" t="t" r="r" b="b"/>
            <a:pathLst>
              <a:path w="3397020" h="562052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6419" y="2693680"/>
            <a:ext cx="3415086" cy="4287663"/>
          </a:xfrm>
          <a:custGeom>
            <a:avLst/>
            <a:gdLst/>
            <a:ahLst/>
            <a:cxnLst/>
            <a:rect l="l" t="t" r="r" b="b"/>
            <a:pathLst>
              <a:path w="3415086" h="4287663">
                <a:moveTo>
                  <a:pt x="0" y="0"/>
                </a:moveTo>
                <a:lnTo>
                  <a:pt x="3415086" y="0"/>
                </a:lnTo>
                <a:lnTo>
                  <a:pt x="3415086" y="4287663"/>
                </a:lnTo>
                <a:lnTo>
                  <a:pt x="0" y="428766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948945" y="2779680"/>
            <a:ext cx="3349152" cy="4201664"/>
          </a:xfrm>
          <a:custGeom>
            <a:avLst/>
            <a:gdLst/>
            <a:ahLst/>
            <a:cxnLst/>
            <a:rect l="l" t="t" r="r" b="b"/>
            <a:pathLst>
              <a:path w="3349152" h="4201664">
                <a:moveTo>
                  <a:pt x="0" y="0"/>
                </a:moveTo>
                <a:lnTo>
                  <a:pt x="3349152" y="0"/>
                </a:lnTo>
                <a:lnTo>
                  <a:pt x="3349152" y="4201663"/>
                </a:lnTo>
                <a:lnTo>
                  <a:pt x="0" y="420166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315835" y="2412985"/>
            <a:ext cx="5005980" cy="3679501"/>
          </a:xfrm>
          <a:custGeom>
            <a:avLst/>
            <a:gdLst/>
            <a:ahLst/>
            <a:cxnLst/>
            <a:rect l="l" t="t" r="r" b="b"/>
            <a:pathLst>
              <a:path w="5005980" h="3679501">
                <a:moveTo>
                  <a:pt x="0" y="0"/>
                </a:moveTo>
                <a:lnTo>
                  <a:pt x="5005981" y="0"/>
                </a:lnTo>
                <a:lnTo>
                  <a:pt x="5005981" y="3679501"/>
                </a:lnTo>
                <a:lnTo>
                  <a:pt x="0" y="367950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334" b="-334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570834" y="6876568"/>
            <a:ext cx="3296742" cy="2980106"/>
          </a:xfrm>
          <a:custGeom>
            <a:avLst/>
            <a:gdLst/>
            <a:ahLst/>
            <a:cxnLst/>
            <a:rect l="l" t="t" r="r" b="b"/>
            <a:pathLst>
              <a:path w="3296742" h="2980106">
                <a:moveTo>
                  <a:pt x="0" y="0"/>
                </a:moveTo>
                <a:lnTo>
                  <a:pt x="3296742" y="0"/>
                </a:lnTo>
                <a:lnTo>
                  <a:pt x="3296742" y="2980106"/>
                </a:lnTo>
                <a:lnTo>
                  <a:pt x="0" y="2980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185914" y="933450"/>
            <a:ext cx="9916172" cy="788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40"/>
              </a:lnSpc>
              <a:spcBef>
                <a:spcPct val="0"/>
              </a:spcBef>
            </a:pPr>
            <a:r>
              <a:rPr lang="en-US" sz="4600" b="1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SAMPLE OUTPUT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18879" y="1870045"/>
            <a:ext cx="3030166" cy="635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45"/>
              </a:lnSpc>
            </a:pPr>
            <a:r>
              <a:rPr lang="en-US" sz="2731" b="1" spc="207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Product menu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707672" y="6049240"/>
            <a:ext cx="5067273" cy="71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77"/>
              </a:lnSpc>
            </a:pPr>
            <a:r>
              <a:rPr lang="en-US" sz="3092" b="1" spc="235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cart_summary.txt file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315835" y="1464309"/>
            <a:ext cx="5761506" cy="71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77"/>
              </a:lnSpc>
            </a:pPr>
            <a:r>
              <a:rPr lang="en-US" sz="3092" b="1" spc="235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Bar chart visualization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544877" y="1870045"/>
            <a:ext cx="2157288" cy="635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45"/>
              </a:lnSpc>
            </a:pPr>
            <a:r>
              <a:rPr lang="en-US" sz="2731" b="1" spc="207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Cart 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433794" y="1038225"/>
            <a:ext cx="9420411" cy="788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40"/>
              </a:lnSpc>
              <a:spcBef>
                <a:spcPct val="0"/>
              </a:spcBef>
            </a:pPr>
            <a:r>
              <a:rPr lang="en-US" sz="4600" b="1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WHAT I LEARNED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540272" y="2403523"/>
            <a:ext cx="9207456" cy="5365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7654" lvl="1" indent="-333827" algn="l">
              <a:lnSpc>
                <a:spcPts val="6277"/>
              </a:lnSpc>
              <a:buFont typeface="Arial"/>
              <a:buChar char="•"/>
            </a:pPr>
            <a:r>
              <a:rPr lang="en-US" sz="3092" b="1" spc="235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How to split code into modules</a:t>
            </a:r>
          </a:p>
          <a:p>
            <a:pPr marL="667654" lvl="1" indent="-333827" algn="l">
              <a:lnSpc>
                <a:spcPts val="6277"/>
              </a:lnSpc>
              <a:buFont typeface="Arial"/>
              <a:buChar char="•"/>
            </a:pPr>
            <a:r>
              <a:rPr lang="en-US" sz="3092" b="1" spc="235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How to handle user input and exceptions</a:t>
            </a:r>
          </a:p>
          <a:p>
            <a:pPr marL="667654" lvl="1" indent="-333827" algn="l">
              <a:lnSpc>
                <a:spcPts val="6277"/>
              </a:lnSpc>
              <a:buFont typeface="Arial"/>
              <a:buChar char="•"/>
            </a:pPr>
            <a:r>
              <a:rPr lang="en-US" sz="3092" b="1" spc="235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How to write to files using Python</a:t>
            </a:r>
          </a:p>
          <a:p>
            <a:pPr marL="667654" lvl="1" indent="-333827" algn="l">
              <a:lnSpc>
                <a:spcPts val="6277"/>
              </a:lnSpc>
              <a:buFont typeface="Arial"/>
              <a:buChar char="•"/>
            </a:pPr>
            <a:r>
              <a:rPr lang="en-US" sz="3092" b="1" spc="235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How to visualize data using charts</a:t>
            </a:r>
          </a:p>
          <a:p>
            <a:pPr marL="667654" lvl="1" indent="-333827" algn="l">
              <a:lnSpc>
                <a:spcPts val="6277"/>
              </a:lnSpc>
              <a:buFont typeface="Arial"/>
              <a:buChar char="•"/>
            </a:pPr>
            <a:r>
              <a:rPr lang="en-US" sz="3092" b="1" spc="235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How to build a complete Python app</a:t>
            </a:r>
          </a:p>
          <a:p>
            <a:pPr algn="l">
              <a:lnSpc>
                <a:spcPts val="4978"/>
              </a:lnSpc>
            </a:pPr>
            <a:endParaRPr lang="en-US" sz="3092" b="1" spc="235">
              <a:solidFill>
                <a:srgbClr val="FFFFFF"/>
              </a:solidFill>
              <a:latin typeface="TT Supermolot Neue Expanded Bold"/>
              <a:ea typeface="TT Supermolot Neue Expanded Bold"/>
              <a:cs typeface="TT Supermolot Neue Expanded Bold"/>
              <a:sym typeface="TT Supermolot Neue Expanded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-340989" y="1536593"/>
            <a:ext cx="1751134" cy="1124105"/>
          </a:xfrm>
          <a:custGeom>
            <a:avLst/>
            <a:gdLst/>
            <a:ahLst/>
            <a:cxnLst/>
            <a:rect l="l" t="t" r="r" b="b"/>
            <a:pathLst>
              <a:path w="1751134" h="1124105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877854" y="7626302"/>
            <a:ext cx="1751134" cy="1124105"/>
          </a:xfrm>
          <a:custGeom>
            <a:avLst/>
            <a:gdLst/>
            <a:ahLst/>
            <a:cxnLst/>
            <a:rect l="l" t="t" r="r" b="b"/>
            <a:pathLst>
              <a:path w="1751134" h="1124105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698510" y="8977274"/>
            <a:ext cx="3397020" cy="562052"/>
          </a:xfrm>
          <a:custGeom>
            <a:avLst/>
            <a:gdLst/>
            <a:ahLst/>
            <a:cxnLst/>
            <a:rect l="l" t="t" r="r" b="b"/>
            <a:pathLst>
              <a:path w="3397020" h="562052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543759" y="1639594"/>
            <a:ext cx="3397020" cy="562052"/>
          </a:xfrm>
          <a:custGeom>
            <a:avLst/>
            <a:gdLst/>
            <a:ahLst/>
            <a:cxnLst/>
            <a:rect l="l" t="t" r="r" b="b"/>
            <a:pathLst>
              <a:path w="3397020" h="562052">
                <a:moveTo>
                  <a:pt x="0" y="0"/>
                </a:moveTo>
                <a:lnTo>
                  <a:pt x="3397020" y="0"/>
                </a:lnTo>
                <a:lnTo>
                  <a:pt x="3397020" y="562053"/>
                </a:lnTo>
                <a:lnTo>
                  <a:pt x="0" y="5620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b="-1844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40989" y="1536593"/>
            <a:ext cx="1751134" cy="1124105"/>
          </a:xfrm>
          <a:custGeom>
            <a:avLst/>
            <a:gdLst/>
            <a:ahLst/>
            <a:cxnLst/>
            <a:rect l="l" t="t" r="r" b="b"/>
            <a:pathLst>
              <a:path w="1751134" h="1124105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877854" y="7626302"/>
            <a:ext cx="1751134" cy="1124105"/>
          </a:xfrm>
          <a:custGeom>
            <a:avLst/>
            <a:gdLst/>
            <a:ahLst/>
            <a:cxnLst/>
            <a:rect l="l" t="t" r="r" b="b"/>
            <a:pathLst>
              <a:path w="1751134" h="1124105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698510" y="8977274"/>
            <a:ext cx="3397020" cy="562052"/>
          </a:xfrm>
          <a:custGeom>
            <a:avLst/>
            <a:gdLst/>
            <a:ahLst/>
            <a:cxnLst/>
            <a:rect l="l" t="t" r="r" b="b"/>
            <a:pathLst>
              <a:path w="3397020" h="562052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543759" y="1639594"/>
            <a:ext cx="3397020" cy="562052"/>
          </a:xfrm>
          <a:custGeom>
            <a:avLst/>
            <a:gdLst/>
            <a:ahLst/>
            <a:cxnLst/>
            <a:rect l="l" t="t" r="r" b="b"/>
            <a:pathLst>
              <a:path w="3397020" h="562052">
                <a:moveTo>
                  <a:pt x="0" y="0"/>
                </a:moveTo>
                <a:lnTo>
                  <a:pt x="3397020" y="0"/>
                </a:lnTo>
                <a:lnTo>
                  <a:pt x="3397020" y="562053"/>
                </a:lnTo>
                <a:lnTo>
                  <a:pt x="0" y="5620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586194" y="1197952"/>
            <a:ext cx="9420411" cy="788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440"/>
              </a:lnSpc>
              <a:spcBef>
                <a:spcPct val="0"/>
              </a:spcBef>
            </a:pPr>
            <a:r>
              <a:rPr lang="en-US" sz="4600" b="1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CONCLUSION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57433" y="2777303"/>
            <a:ext cx="10296984" cy="3884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7654" lvl="1" indent="-333827" algn="l">
              <a:lnSpc>
                <a:spcPts val="6277"/>
              </a:lnSpc>
              <a:buFont typeface="Arial"/>
              <a:buChar char="•"/>
            </a:pPr>
            <a:r>
              <a:rPr lang="en-US" sz="3092" b="1" spc="235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This project helped me apply everything I learned:</a:t>
            </a:r>
          </a:p>
          <a:p>
            <a:pPr algn="ctr">
              <a:lnSpc>
                <a:spcPts val="6277"/>
              </a:lnSpc>
            </a:pPr>
            <a:r>
              <a:rPr lang="en-US" sz="3092" b="1" spc="235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✅ Basic Python logic</a:t>
            </a:r>
          </a:p>
          <a:p>
            <a:pPr algn="ctr">
              <a:lnSpc>
                <a:spcPts val="6277"/>
              </a:lnSpc>
            </a:pPr>
            <a:r>
              <a:rPr lang="en-US" sz="3092" b="1" spc="235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✅ File &amp; error handling</a:t>
            </a:r>
          </a:p>
          <a:p>
            <a:pPr algn="ctr">
              <a:lnSpc>
                <a:spcPts val="6277"/>
              </a:lnSpc>
            </a:pPr>
            <a:r>
              <a:rPr lang="en-US" sz="3092" b="1" spc="235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✅ Data display &amp; plotting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14768" y="8034178"/>
            <a:ext cx="3658464" cy="71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77"/>
              </a:lnSpc>
            </a:pPr>
            <a:r>
              <a:rPr lang="en-US" sz="3092" b="1" spc="235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Thank you! 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209</Words>
  <Application>Microsoft Office PowerPoint</Application>
  <PresentationFormat>Custom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TT Supermolot Neue Expanded Bold</vt:lpstr>
      <vt:lpstr>Arial</vt:lpstr>
      <vt:lpstr>Calibri</vt:lpstr>
      <vt:lpstr>TT Supermolot Neue Expanded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cp:lastModifiedBy>t440</cp:lastModifiedBy>
  <cp:revision>2</cp:revision>
  <dcterms:created xsi:type="dcterms:W3CDTF">2006-08-16T00:00:00Z</dcterms:created>
  <dcterms:modified xsi:type="dcterms:W3CDTF">2025-06-24T08:21:55Z</dcterms:modified>
  <dc:identifier>DAGrPgK8bBg</dc:identifier>
</cp:coreProperties>
</file>