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7" r:id="rId1"/>
  </p:sldMasterIdLst>
  <p:sldIdLst>
    <p:sldId id="256" r:id="rId2"/>
    <p:sldId id="257" r:id="rId3"/>
    <p:sldId id="260" r:id="rId4"/>
    <p:sldId id="258" r:id="rId5"/>
    <p:sldId id="266" r:id="rId6"/>
    <p:sldId id="259" r:id="rId7"/>
    <p:sldId id="262" r:id="rId8"/>
    <p:sldId id="263" r:id="rId9"/>
    <p:sldId id="261" r:id="rId10"/>
    <p:sldId id="278" r:id="rId11"/>
    <p:sldId id="264" r:id="rId12"/>
    <p:sldId id="265" r:id="rId13"/>
    <p:sldId id="268" r:id="rId14"/>
    <p:sldId id="267" r:id="rId15"/>
    <p:sldId id="269" r:id="rId16"/>
    <p:sldId id="270" r:id="rId17"/>
    <p:sldId id="271" r:id="rId18"/>
    <p:sldId id="272" r:id="rId19"/>
    <p:sldId id="273" r:id="rId20"/>
    <p:sldId id="274" r:id="rId21"/>
    <p:sldId id="275" r:id="rId22"/>
    <p:sldId id="276" r:id="rId23"/>
    <p:sldId id="277" r:id="rId24"/>
    <p:sldId id="279" r:id="rId25"/>
    <p:sldId id="281" r:id="rId26"/>
    <p:sldId id="280"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WIEANG Phudis" initials="DP" lastIdx="1" clrIdx="0">
    <p:extLst>
      <p:ext uri="{19B8F6BF-5375-455C-9EA6-DF929625EA0E}">
        <p15:presenceInfo xmlns:p15="http://schemas.microsoft.com/office/powerpoint/2012/main" userId="S::pdawieang2-c@ad.cityu.edu.hk::d80ef056-465f-4619-a57e-12ea55f1ce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4E9C4-0D72-468D-8522-213A01DF1EE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1D7C7BD-31ED-4BF4-B6CB-CE174BE02742}">
      <dgm:prSet/>
      <dgm:spPr/>
      <dgm:t>
        <a:bodyPr/>
        <a:lstStyle/>
        <a:p>
          <a:r>
            <a:rPr lang="en-US"/>
            <a:t>Introduction</a:t>
          </a:r>
        </a:p>
      </dgm:t>
    </dgm:pt>
    <dgm:pt modelId="{70C05B73-CB7B-4666-8B7F-06549D54CD34}" type="parTrans" cxnId="{5E1464A5-AE91-4CE6-9AB3-D0332C092B42}">
      <dgm:prSet/>
      <dgm:spPr/>
      <dgm:t>
        <a:bodyPr/>
        <a:lstStyle/>
        <a:p>
          <a:endParaRPr lang="en-US"/>
        </a:p>
      </dgm:t>
    </dgm:pt>
    <dgm:pt modelId="{AEE7260E-672E-443B-99BE-2192878D914A}" type="sibTrans" cxnId="{5E1464A5-AE91-4CE6-9AB3-D0332C092B42}">
      <dgm:prSet/>
      <dgm:spPr/>
      <dgm:t>
        <a:bodyPr/>
        <a:lstStyle/>
        <a:p>
          <a:endParaRPr lang="en-US"/>
        </a:p>
      </dgm:t>
    </dgm:pt>
    <dgm:pt modelId="{E8973928-F9DF-4ECE-A80C-B10721CAA294}">
      <dgm:prSet/>
      <dgm:spPr/>
      <dgm:t>
        <a:bodyPr/>
        <a:lstStyle/>
        <a:p>
          <a:r>
            <a:rPr lang="en-US" dirty="0"/>
            <a:t>Motivation</a:t>
          </a:r>
        </a:p>
      </dgm:t>
    </dgm:pt>
    <dgm:pt modelId="{7B517B65-3700-4C7A-ADB1-DBDCB3A70E89}" type="parTrans" cxnId="{D934AEC9-F62B-453A-8685-B43CA5059179}">
      <dgm:prSet/>
      <dgm:spPr/>
      <dgm:t>
        <a:bodyPr/>
        <a:lstStyle/>
        <a:p>
          <a:endParaRPr lang="en-US"/>
        </a:p>
      </dgm:t>
    </dgm:pt>
    <dgm:pt modelId="{329A00A2-013A-4831-84B7-D2CDBA59021E}" type="sibTrans" cxnId="{D934AEC9-F62B-453A-8685-B43CA5059179}">
      <dgm:prSet/>
      <dgm:spPr/>
      <dgm:t>
        <a:bodyPr/>
        <a:lstStyle/>
        <a:p>
          <a:endParaRPr lang="en-US"/>
        </a:p>
      </dgm:t>
    </dgm:pt>
    <dgm:pt modelId="{06126076-C76D-4154-9D33-746CF3BAB887}">
      <dgm:prSet/>
      <dgm:spPr/>
      <dgm:t>
        <a:bodyPr/>
        <a:lstStyle/>
        <a:p>
          <a:r>
            <a:rPr lang="en-US"/>
            <a:t>Goals of the project</a:t>
          </a:r>
        </a:p>
      </dgm:t>
    </dgm:pt>
    <dgm:pt modelId="{0CDC80C6-8D16-486E-BA5D-50FC6F91FB16}" type="parTrans" cxnId="{3F6675A5-90B3-4BED-9BFF-592E81B510B9}">
      <dgm:prSet/>
      <dgm:spPr/>
      <dgm:t>
        <a:bodyPr/>
        <a:lstStyle/>
        <a:p>
          <a:endParaRPr lang="en-US"/>
        </a:p>
      </dgm:t>
    </dgm:pt>
    <dgm:pt modelId="{5FDB9F32-F707-4D46-895E-DBF8E0D3ADE0}" type="sibTrans" cxnId="{3F6675A5-90B3-4BED-9BFF-592E81B510B9}">
      <dgm:prSet/>
      <dgm:spPr/>
      <dgm:t>
        <a:bodyPr/>
        <a:lstStyle/>
        <a:p>
          <a:endParaRPr lang="en-US"/>
        </a:p>
      </dgm:t>
    </dgm:pt>
    <dgm:pt modelId="{DD091640-FA65-4962-931A-3BC4A5FB1A8F}">
      <dgm:prSet/>
      <dgm:spPr/>
      <dgm:t>
        <a:bodyPr/>
        <a:lstStyle/>
        <a:p>
          <a:r>
            <a:rPr lang="en-HK"/>
            <a:t>Project design</a:t>
          </a:r>
          <a:endParaRPr lang="en-US"/>
        </a:p>
      </dgm:t>
    </dgm:pt>
    <dgm:pt modelId="{56E43D69-5B58-4933-AC19-E9C1FC8F0E77}" type="parTrans" cxnId="{FCBFFDD3-E551-4E3C-9651-0827AD6AB507}">
      <dgm:prSet/>
      <dgm:spPr/>
      <dgm:t>
        <a:bodyPr/>
        <a:lstStyle/>
        <a:p>
          <a:endParaRPr lang="en-US"/>
        </a:p>
      </dgm:t>
    </dgm:pt>
    <dgm:pt modelId="{AD9076B0-BD4A-4D5D-89FF-6EA3A54A4624}" type="sibTrans" cxnId="{FCBFFDD3-E551-4E3C-9651-0827AD6AB507}">
      <dgm:prSet/>
      <dgm:spPr/>
      <dgm:t>
        <a:bodyPr/>
        <a:lstStyle/>
        <a:p>
          <a:endParaRPr lang="en-US"/>
        </a:p>
      </dgm:t>
    </dgm:pt>
    <dgm:pt modelId="{E88B7027-4526-478A-BE1A-B56B1D5DE998}">
      <dgm:prSet/>
      <dgm:spPr/>
      <dgm:t>
        <a:bodyPr/>
        <a:lstStyle/>
        <a:p>
          <a:r>
            <a:rPr lang="en-HK"/>
            <a:t>Experiments and results</a:t>
          </a:r>
          <a:endParaRPr lang="en-US"/>
        </a:p>
      </dgm:t>
    </dgm:pt>
    <dgm:pt modelId="{F8605B2B-0F51-4C04-A204-ACBA7AB3CC67}" type="parTrans" cxnId="{1D30221C-461E-441F-929C-3075ABE5AE6C}">
      <dgm:prSet/>
      <dgm:spPr/>
      <dgm:t>
        <a:bodyPr/>
        <a:lstStyle/>
        <a:p>
          <a:endParaRPr lang="en-US"/>
        </a:p>
      </dgm:t>
    </dgm:pt>
    <dgm:pt modelId="{E5302FE0-C733-44C1-9CD9-43CEBB5AC0FA}" type="sibTrans" cxnId="{1D30221C-461E-441F-929C-3075ABE5AE6C}">
      <dgm:prSet/>
      <dgm:spPr/>
      <dgm:t>
        <a:bodyPr/>
        <a:lstStyle/>
        <a:p>
          <a:endParaRPr lang="en-US"/>
        </a:p>
      </dgm:t>
    </dgm:pt>
    <dgm:pt modelId="{2A4AF822-3D17-443B-B472-02930EED6C3F}">
      <dgm:prSet/>
      <dgm:spPr/>
      <dgm:t>
        <a:bodyPr/>
        <a:lstStyle/>
        <a:p>
          <a:r>
            <a:rPr lang="en-HK" dirty="0"/>
            <a:t>Analysis</a:t>
          </a:r>
          <a:endParaRPr lang="en-US" dirty="0"/>
        </a:p>
      </dgm:t>
    </dgm:pt>
    <dgm:pt modelId="{C78D9BEA-2FD9-431F-BAD7-48A433DE7034}" type="parTrans" cxnId="{03BC5B72-8018-40EB-89DE-E42663F25999}">
      <dgm:prSet/>
      <dgm:spPr/>
      <dgm:t>
        <a:bodyPr/>
        <a:lstStyle/>
        <a:p>
          <a:endParaRPr lang="en-US"/>
        </a:p>
      </dgm:t>
    </dgm:pt>
    <dgm:pt modelId="{434EAE43-B92D-460B-9D01-7A128ACB0FE0}" type="sibTrans" cxnId="{03BC5B72-8018-40EB-89DE-E42663F25999}">
      <dgm:prSet/>
      <dgm:spPr/>
      <dgm:t>
        <a:bodyPr/>
        <a:lstStyle/>
        <a:p>
          <a:endParaRPr lang="en-US"/>
        </a:p>
      </dgm:t>
    </dgm:pt>
    <dgm:pt modelId="{B484C81C-EA28-4BAC-B4DA-0B9967CD55CE}">
      <dgm:prSet/>
      <dgm:spPr/>
      <dgm:t>
        <a:bodyPr/>
        <a:lstStyle/>
        <a:p>
          <a:r>
            <a:rPr lang="en-HK"/>
            <a:t>Future works</a:t>
          </a:r>
          <a:endParaRPr lang="en-US"/>
        </a:p>
      </dgm:t>
    </dgm:pt>
    <dgm:pt modelId="{569AED73-2850-4AD1-8A78-EB2D67C436DF}" type="parTrans" cxnId="{7C210CA3-3ED3-4402-9ED9-27491EE4E2BF}">
      <dgm:prSet/>
      <dgm:spPr/>
      <dgm:t>
        <a:bodyPr/>
        <a:lstStyle/>
        <a:p>
          <a:endParaRPr lang="en-US"/>
        </a:p>
      </dgm:t>
    </dgm:pt>
    <dgm:pt modelId="{FC1657C6-3513-4BF7-95CE-DD4ACF347C47}" type="sibTrans" cxnId="{7C210CA3-3ED3-4402-9ED9-27491EE4E2BF}">
      <dgm:prSet/>
      <dgm:spPr/>
      <dgm:t>
        <a:bodyPr/>
        <a:lstStyle/>
        <a:p>
          <a:endParaRPr lang="en-US"/>
        </a:p>
      </dgm:t>
    </dgm:pt>
    <dgm:pt modelId="{99547814-7031-46E2-BF5D-CE5FAA776A41}" type="pres">
      <dgm:prSet presAssocID="{19D4E9C4-0D72-468D-8522-213A01DF1EEF}" presName="root" presStyleCnt="0">
        <dgm:presLayoutVars>
          <dgm:dir/>
          <dgm:resizeHandles val="exact"/>
        </dgm:presLayoutVars>
      </dgm:prSet>
      <dgm:spPr/>
    </dgm:pt>
    <dgm:pt modelId="{B22E9744-05EF-44E9-A968-9DFED7A8D7C8}" type="pres">
      <dgm:prSet presAssocID="{41D7C7BD-31ED-4BF4-B6CB-CE174BE02742}" presName="compNode" presStyleCnt="0"/>
      <dgm:spPr/>
    </dgm:pt>
    <dgm:pt modelId="{717B16CA-D764-4573-BAC0-11EF350B8292}" type="pres">
      <dgm:prSet presAssocID="{41D7C7BD-31ED-4BF4-B6CB-CE174BE02742}" presName="bgRect" presStyleLbl="bgShp" presStyleIdx="0" presStyleCnt="7"/>
      <dgm:spPr/>
    </dgm:pt>
    <dgm:pt modelId="{6ABE1884-B1A6-4DDF-9F2D-94A46FDA8FAB}" type="pres">
      <dgm:prSet presAssocID="{41D7C7BD-31ED-4BF4-B6CB-CE174BE02742}"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0FD694A4-F6F1-49C4-9DCD-D0563721C4CE}" type="pres">
      <dgm:prSet presAssocID="{41D7C7BD-31ED-4BF4-B6CB-CE174BE02742}" presName="spaceRect" presStyleCnt="0"/>
      <dgm:spPr/>
    </dgm:pt>
    <dgm:pt modelId="{38ADE97B-C0FF-46DC-9545-23D9CCD597FB}" type="pres">
      <dgm:prSet presAssocID="{41D7C7BD-31ED-4BF4-B6CB-CE174BE02742}" presName="parTx" presStyleLbl="revTx" presStyleIdx="0" presStyleCnt="7">
        <dgm:presLayoutVars>
          <dgm:chMax val="0"/>
          <dgm:chPref val="0"/>
        </dgm:presLayoutVars>
      </dgm:prSet>
      <dgm:spPr/>
    </dgm:pt>
    <dgm:pt modelId="{8D34BC13-DB10-4FCC-B454-9E0FE3001AB3}" type="pres">
      <dgm:prSet presAssocID="{AEE7260E-672E-443B-99BE-2192878D914A}" presName="sibTrans" presStyleCnt="0"/>
      <dgm:spPr/>
    </dgm:pt>
    <dgm:pt modelId="{336C5CFB-8186-4624-83BA-9638D0F2EC2D}" type="pres">
      <dgm:prSet presAssocID="{E8973928-F9DF-4ECE-A80C-B10721CAA294}" presName="compNode" presStyleCnt="0"/>
      <dgm:spPr/>
    </dgm:pt>
    <dgm:pt modelId="{D234A2D6-1617-4AD2-826E-E602E089D700}" type="pres">
      <dgm:prSet presAssocID="{E8973928-F9DF-4ECE-A80C-B10721CAA294}" presName="bgRect" presStyleLbl="bgShp" presStyleIdx="1" presStyleCnt="7" custLinFactNeighborX="89" custLinFactNeighborY="-4936"/>
      <dgm:spPr/>
    </dgm:pt>
    <dgm:pt modelId="{CCC7713C-95DC-4B50-AEAB-6EFBFA227D90}" type="pres">
      <dgm:prSet presAssocID="{E8973928-F9DF-4ECE-A80C-B10721CAA29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
        </a:ext>
      </dgm:extLst>
    </dgm:pt>
    <dgm:pt modelId="{2B323C99-4C05-49DB-AC07-31DAA1AAF0CE}" type="pres">
      <dgm:prSet presAssocID="{E8973928-F9DF-4ECE-A80C-B10721CAA294}" presName="spaceRect" presStyleCnt="0"/>
      <dgm:spPr/>
    </dgm:pt>
    <dgm:pt modelId="{94482950-AAC4-451E-8C04-249443DEC860}" type="pres">
      <dgm:prSet presAssocID="{E8973928-F9DF-4ECE-A80C-B10721CAA294}" presName="parTx" presStyleLbl="revTx" presStyleIdx="1" presStyleCnt="7">
        <dgm:presLayoutVars>
          <dgm:chMax val="0"/>
          <dgm:chPref val="0"/>
        </dgm:presLayoutVars>
      </dgm:prSet>
      <dgm:spPr/>
    </dgm:pt>
    <dgm:pt modelId="{7E25B0B3-EF0E-4041-B4A3-3BEAA98306E9}" type="pres">
      <dgm:prSet presAssocID="{329A00A2-013A-4831-84B7-D2CDBA59021E}" presName="sibTrans" presStyleCnt="0"/>
      <dgm:spPr/>
    </dgm:pt>
    <dgm:pt modelId="{90BE6926-6AB7-47DC-AC3C-E37B5304E0F5}" type="pres">
      <dgm:prSet presAssocID="{06126076-C76D-4154-9D33-746CF3BAB887}" presName="compNode" presStyleCnt="0"/>
      <dgm:spPr/>
    </dgm:pt>
    <dgm:pt modelId="{5207D08C-D4A3-4B98-A2DD-F5B2371572F0}" type="pres">
      <dgm:prSet presAssocID="{06126076-C76D-4154-9D33-746CF3BAB887}" presName="bgRect" presStyleLbl="bgShp" presStyleIdx="2" presStyleCnt="7"/>
      <dgm:spPr/>
    </dgm:pt>
    <dgm:pt modelId="{52491AB9-D8C2-4F94-8C66-9FE512EFDE1B}" type="pres">
      <dgm:prSet presAssocID="{06126076-C76D-4154-9D33-746CF3BAB88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 Team Project"/>
        </a:ext>
      </dgm:extLst>
    </dgm:pt>
    <dgm:pt modelId="{28D8AAB6-94D7-4DF9-AFC8-AFCFAA980E39}" type="pres">
      <dgm:prSet presAssocID="{06126076-C76D-4154-9D33-746CF3BAB887}" presName="spaceRect" presStyleCnt="0"/>
      <dgm:spPr/>
    </dgm:pt>
    <dgm:pt modelId="{AACA9192-B440-4251-B6E5-0AA1764FF276}" type="pres">
      <dgm:prSet presAssocID="{06126076-C76D-4154-9D33-746CF3BAB887}" presName="parTx" presStyleLbl="revTx" presStyleIdx="2" presStyleCnt="7">
        <dgm:presLayoutVars>
          <dgm:chMax val="0"/>
          <dgm:chPref val="0"/>
        </dgm:presLayoutVars>
      </dgm:prSet>
      <dgm:spPr/>
    </dgm:pt>
    <dgm:pt modelId="{F820023A-8C72-4042-9B70-A27D32E6AF15}" type="pres">
      <dgm:prSet presAssocID="{5FDB9F32-F707-4D46-895E-DBF8E0D3ADE0}" presName="sibTrans" presStyleCnt="0"/>
      <dgm:spPr/>
    </dgm:pt>
    <dgm:pt modelId="{0AC71CA8-0B75-4DC7-B154-8F3EB82BBE7B}" type="pres">
      <dgm:prSet presAssocID="{DD091640-FA65-4962-931A-3BC4A5FB1A8F}" presName="compNode" presStyleCnt="0"/>
      <dgm:spPr/>
    </dgm:pt>
    <dgm:pt modelId="{2344BB97-1751-458F-B54A-7959BB9E62E0}" type="pres">
      <dgm:prSet presAssocID="{DD091640-FA65-4962-931A-3BC4A5FB1A8F}" presName="bgRect" presStyleLbl="bgShp" presStyleIdx="3" presStyleCnt="7"/>
      <dgm:spPr/>
    </dgm:pt>
    <dgm:pt modelId="{063F08A4-F192-49F8-9069-01BF354C284F}" type="pres">
      <dgm:prSet presAssocID="{DD091640-FA65-4962-931A-3BC4A5FB1A8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sign"/>
        </a:ext>
      </dgm:extLst>
    </dgm:pt>
    <dgm:pt modelId="{B0FF5D54-6955-4B24-B74F-0A11D934D702}" type="pres">
      <dgm:prSet presAssocID="{DD091640-FA65-4962-931A-3BC4A5FB1A8F}" presName="spaceRect" presStyleCnt="0"/>
      <dgm:spPr/>
    </dgm:pt>
    <dgm:pt modelId="{139F0799-F9B7-4D9A-81AA-49EEB8230454}" type="pres">
      <dgm:prSet presAssocID="{DD091640-FA65-4962-931A-3BC4A5FB1A8F}" presName="parTx" presStyleLbl="revTx" presStyleIdx="3" presStyleCnt="7">
        <dgm:presLayoutVars>
          <dgm:chMax val="0"/>
          <dgm:chPref val="0"/>
        </dgm:presLayoutVars>
      </dgm:prSet>
      <dgm:spPr/>
    </dgm:pt>
    <dgm:pt modelId="{264DF1CE-0062-491A-B522-1F74587EEF45}" type="pres">
      <dgm:prSet presAssocID="{AD9076B0-BD4A-4D5D-89FF-6EA3A54A4624}" presName="sibTrans" presStyleCnt="0"/>
      <dgm:spPr/>
    </dgm:pt>
    <dgm:pt modelId="{0504E3D4-6946-4992-BF21-EDCF08B5442D}" type="pres">
      <dgm:prSet presAssocID="{E88B7027-4526-478A-BE1A-B56B1D5DE998}" presName="compNode" presStyleCnt="0"/>
      <dgm:spPr/>
    </dgm:pt>
    <dgm:pt modelId="{986C27CE-DAD9-459D-A87E-BBA1933B8287}" type="pres">
      <dgm:prSet presAssocID="{E88B7027-4526-478A-BE1A-B56B1D5DE998}" presName="bgRect" presStyleLbl="bgShp" presStyleIdx="4" presStyleCnt="7"/>
      <dgm:spPr/>
    </dgm:pt>
    <dgm:pt modelId="{08A4A89A-4283-4BF9-93AC-F3517EAE306E}" type="pres">
      <dgm:prSet presAssocID="{E88B7027-4526-478A-BE1A-B56B1D5DE99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76F75EB0-7595-44E0-8376-C974EE48B1DE}" type="pres">
      <dgm:prSet presAssocID="{E88B7027-4526-478A-BE1A-B56B1D5DE998}" presName="spaceRect" presStyleCnt="0"/>
      <dgm:spPr/>
    </dgm:pt>
    <dgm:pt modelId="{DB068E1B-F47F-44CB-A1B3-8987ACFE2621}" type="pres">
      <dgm:prSet presAssocID="{E88B7027-4526-478A-BE1A-B56B1D5DE998}" presName="parTx" presStyleLbl="revTx" presStyleIdx="4" presStyleCnt="7">
        <dgm:presLayoutVars>
          <dgm:chMax val="0"/>
          <dgm:chPref val="0"/>
        </dgm:presLayoutVars>
      </dgm:prSet>
      <dgm:spPr/>
    </dgm:pt>
    <dgm:pt modelId="{30590611-9CB0-403D-9E82-C73BCE2AABF4}" type="pres">
      <dgm:prSet presAssocID="{E5302FE0-C733-44C1-9CD9-43CEBB5AC0FA}" presName="sibTrans" presStyleCnt="0"/>
      <dgm:spPr/>
    </dgm:pt>
    <dgm:pt modelId="{D86E3A6A-8869-4BB9-9551-17E2FFE42E3C}" type="pres">
      <dgm:prSet presAssocID="{2A4AF822-3D17-443B-B472-02930EED6C3F}" presName="compNode" presStyleCnt="0"/>
      <dgm:spPr/>
    </dgm:pt>
    <dgm:pt modelId="{7E066A1D-1B04-4012-82F2-C1AD28C7C18F}" type="pres">
      <dgm:prSet presAssocID="{2A4AF822-3D17-443B-B472-02930EED6C3F}" presName="bgRect" presStyleLbl="bgShp" presStyleIdx="5" presStyleCnt="7"/>
      <dgm:spPr/>
    </dgm:pt>
    <dgm:pt modelId="{E16AB753-5FFE-4B28-BE0E-599F46B9D203}" type="pres">
      <dgm:prSet presAssocID="{2A4AF822-3D17-443B-B472-02930EED6C3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est Plan"/>
        </a:ext>
      </dgm:extLst>
    </dgm:pt>
    <dgm:pt modelId="{9118B26E-5ED4-4620-AA3C-E5DC5E2D300D}" type="pres">
      <dgm:prSet presAssocID="{2A4AF822-3D17-443B-B472-02930EED6C3F}" presName="spaceRect" presStyleCnt="0"/>
      <dgm:spPr/>
    </dgm:pt>
    <dgm:pt modelId="{11C9DC5A-C542-4BF6-A1C9-F8C2A4786A91}" type="pres">
      <dgm:prSet presAssocID="{2A4AF822-3D17-443B-B472-02930EED6C3F}" presName="parTx" presStyleLbl="revTx" presStyleIdx="5" presStyleCnt="7">
        <dgm:presLayoutVars>
          <dgm:chMax val="0"/>
          <dgm:chPref val="0"/>
        </dgm:presLayoutVars>
      </dgm:prSet>
      <dgm:spPr/>
    </dgm:pt>
    <dgm:pt modelId="{BCA9A93D-5E19-44CA-9BF7-3BE8E9559466}" type="pres">
      <dgm:prSet presAssocID="{434EAE43-B92D-460B-9D01-7A128ACB0FE0}" presName="sibTrans" presStyleCnt="0"/>
      <dgm:spPr/>
    </dgm:pt>
    <dgm:pt modelId="{306A9796-2E24-4107-B8E8-37BBBF956375}" type="pres">
      <dgm:prSet presAssocID="{B484C81C-EA28-4BAC-B4DA-0B9967CD55CE}" presName="compNode" presStyleCnt="0"/>
      <dgm:spPr/>
    </dgm:pt>
    <dgm:pt modelId="{56EA9753-FE07-4C87-AC6F-3369E04E7FFF}" type="pres">
      <dgm:prSet presAssocID="{B484C81C-EA28-4BAC-B4DA-0B9967CD55CE}" presName="bgRect" presStyleLbl="bgShp" presStyleIdx="6" presStyleCnt="7"/>
      <dgm:spPr/>
    </dgm:pt>
    <dgm:pt modelId="{B708CBAB-82B1-4269-9B62-37FB12FD9B7F}" type="pres">
      <dgm:prSet presAssocID="{B484C81C-EA28-4BAC-B4DA-0B9967CD55CE}" presName="iconRect" presStyleLbl="node1" presStyleIdx="6" presStyleCnt="7"/>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a:noFill/>
        </a:ln>
      </dgm:spPr>
      <dgm:extLst>
        <a:ext uri="{E40237B7-FDA0-4F09-8148-C483321AD2D9}">
          <dgm14:cNvPr xmlns:dgm14="http://schemas.microsoft.com/office/drawing/2010/diagram" id="0" name="" descr="Future outline"/>
        </a:ext>
      </dgm:extLst>
    </dgm:pt>
    <dgm:pt modelId="{A69378A2-2E8C-41E5-8902-2BD19EF89C34}" type="pres">
      <dgm:prSet presAssocID="{B484C81C-EA28-4BAC-B4DA-0B9967CD55CE}" presName="spaceRect" presStyleCnt="0"/>
      <dgm:spPr/>
    </dgm:pt>
    <dgm:pt modelId="{FE99B182-4901-4461-BAFA-688253C9A21E}" type="pres">
      <dgm:prSet presAssocID="{B484C81C-EA28-4BAC-B4DA-0B9967CD55CE}" presName="parTx" presStyleLbl="revTx" presStyleIdx="6" presStyleCnt="7">
        <dgm:presLayoutVars>
          <dgm:chMax val="0"/>
          <dgm:chPref val="0"/>
        </dgm:presLayoutVars>
      </dgm:prSet>
      <dgm:spPr/>
    </dgm:pt>
  </dgm:ptLst>
  <dgm:cxnLst>
    <dgm:cxn modelId="{97B33018-B7CB-4572-8774-16ABE1E20492}" type="presOf" srcId="{DD091640-FA65-4962-931A-3BC4A5FB1A8F}" destId="{139F0799-F9B7-4D9A-81AA-49EEB8230454}" srcOrd="0" destOrd="0" presId="urn:microsoft.com/office/officeart/2018/2/layout/IconVerticalSolidList"/>
    <dgm:cxn modelId="{1D30221C-461E-441F-929C-3075ABE5AE6C}" srcId="{19D4E9C4-0D72-468D-8522-213A01DF1EEF}" destId="{E88B7027-4526-478A-BE1A-B56B1D5DE998}" srcOrd="4" destOrd="0" parTransId="{F8605B2B-0F51-4C04-A204-ACBA7AB3CC67}" sibTransId="{E5302FE0-C733-44C1-9CD9-43CEBB5AC0FA}"/>
    <dgm:cxn modelId="{D06F5C36-3CAE-4BD8-B9EE-F1687AA99228}" type="presOf" srcId="{E88B7027-4526-478A-BE1A-B56B1D5DE998}" destId="{DB068E1B-F47F-44CB-A1B3-8987ACFE2621}" srcOrd="0" destOrd="0" presId="urn:microsoft.com/office/officeart/2018/2/layout/IconVerticalSolidList"/>
    <dgm:cxn modelId="{75DBAC69-5604-49CA-A3B0-48E239B3AAEB}" type="presOf" srcId="{41D7C7BD-31ED-4BF4-B6CB-CE174BE02742}" destId="{38ADE97B-C0FF-46DC-9545-23D9CCD597FB}" srcOrd="0" destOrd="0" presId="urn:microsoft.com/office/officeart/2018/2/layout/IconVerticalSolidList"/>
    <dgm:cxn modelId="{0DDFFE51-2080-4FE3-BE4A-B91CA380E3D1}" type="presOf" srcId="{E8973928-F9DF-4ECE-A80C-B10721CAA294}" destId="{94482950-AAC4-451E-8C04-249443DEC860}" srcOrd="0" destOrd="0" presId="urn:microsoft.com/office/officeart/2018/2/layout/IconVerticalSolidList"/>
    <dgm:cxn modelId="{03BC5B72-8018-40EB-89DE-E42663F25999}" srcId="{19D4E9C4-0D72-468D-8522-213A01DF1EEF}" destId="{2A4AF822-3D17-443B-B472-02930EED6C3F}" srcOrd="5" destOrd="0" parTransId="{C78D9BEA-2FD9-431F-BAD7-48A433DE7034}" sibTransId="{434EAE43-B92D-460B-9D01-7A128ACB0FE0}"/>
    <dgm:cxn modelId="{B7DD1A87-5C43-4CDA-B4F8-8DC39C6705E8}" type="presOf" srcId="{06126076-C76D-4154-9D33-746CF3BAB887}" destId="{AACA9192-B440-4251-B6E5-0AA1764FF276}" srcOrd="0" destOrd="0" presId="urn:microsoft.com/office/officeart/2018/2/layout/IconVerticalSolidList"/>
    <dgm:cxn modelId="{AF30DE9E-A241-4E09-B690-C3E583E952A6}" type="presOf" srcId="{19D4E9C4-0D72-468D-8522-213A01DF1EEF}" destId="{99547814-7031-46E2-BF5D-CE5FAA776A41}" srcOrd="0" destOrd="0" presId="urn:microsoft.com/office/officeart/2018/2/layout/IconVerticalSolidList"/>
    <dgm:cxn modelId="{7C210CA3-3ED3-4402-9ED9-27491EE4E2BF}" srcId="{19D4E9C4-0D72-468D-8522-213A01DF1EEF}" destId="{B484C81C-EA28-4BAC-B4DA-0B9967CD55CE}" srcOrd="6" destOrd="0" parTransId="{569AED73-2850-4AD1-8A78-EB2D67C436DF}" sibTransId="{FC1657C6-3513-4BF7-95CE-DD4ACF347C47}"/>
    <dgm:cxn modelId="{5E1464A5-AE91-4CE6-9AB3-D0332C092B42}" srcId="{19D4E9C4-0D72-468D-8522-213A01DF1EEF}" destId="{41D7C7BD-31ED-4BF4-B6CB-CE174BE02742}" srcOrd="0" destOrd="0" parTransId="{70C05B73-CB7B-4666-8B7F-06549D54CD34}" sibTransId="{AEE7260E-672E-443B-99BE-2192878D914A}"/>
    <dgm:cxn modelId="{3F6675A5-90B3-4BED-9BFF-592E81B510B9}" srcId="{19D4E9C4-0D72-468D-8522-213A01DF1EEF}" destId="{06126076-C76D-4154-9D33-746CF3BAB887}" srcOrd="2" destOrd="0" parTransId="{0CDC80C6-8D16-486E-BA5D-50FC6F91FB16}" sibTransId="{5FDB9F32-F707-4D46-895E-DBF8E0D3ADE0}"/>
    <dgm:cxn modelId="{78E56DAD-3CD2-4CC5-924F-D2568E2C530F}" type="presOf" srcId="{B484C81C-EA28-4BAC-B4DA-0B9967CD55CE}" destId="{FE99B182-4901-4461-BAFA-688253C9A21E}" srcOrd="0" destOrd="0" presId="urn:microsoft.com/office/officeart/2018/2/layout/IconVerticalSolidList"/>
    <dgm:cxn modelId="{EB0873C1-95DC-45BE-A5FE-14228FDD017F}" type="presOf" srcId="{2A4AF822-3D17-443B-B472-02930EED6C3F}" destId="{11C9DC5A-C542-4BF6-A1C9-F8C2A4786A91}" srcOrd="0" destOrd="0" presId="urn:microsoft.com/office/officeart/2018/2/layout/IconVerticalSolidList"/>
    <dgm:cxn modelId="{D934AEC9-F62B-453A-8685-B43CA5059179}" srcId="{19D4E9C4-0D72-468D-8522-213A01DF1EEF}" destId="{E8973928-F9DF-4ECE-A80C-B10721CAA294}" srcOrd="1" destOrd="0" parTransId="{7B517B65-3700-4C7A-ADB1-DBDCB3A70E89}" sibTransId="{329A00A2-013A-4831-84B7-D2CDBA59021E}"/>
    <dgm:cxn modelId="{FCBFFDD3-E551-4E3C-9651-0827AD6AB507}" srcId="{19D4E9C4-0D72-468D-8522-213A01DF1EEF}" destId="{DD091640-FA65-4962-931A-3BC4A5FB1A8F}" srcOrd="3" destOrd="0" parTransId="{56E43D69-5B58-4933-AC19-E9C1FC8F0E77}" sibTransId="{AD9076B0-BD4A-4D5D-89FF-6EA3A54A4624}"/>
    <dgm:cxn modelId="{E17B9559-4397-49E4-8C89-CC46B23C335A}" type="presParOf" srcId="{99547814-7031-46E2-BF5D-CE5FAA776A41}" destId="{B22E9744-05EF-44E9-A968-9DFED7A8D7C8}" srcOrd="0" destOrd="0" presId="urn:microsoft.com/office/officeart/2018/2/layout/IconVerticalSolidList"/>
    <dgm:cxn modelId="{4369CD39-AE98-49AC-B2EE-9171682D2ADC}" type="presParOf" srcId="{B22E9744-05EF-44E9-A968-9DFED7A8D7C8}" destId="{717B16CA-D764-4573-BAC0-11EF350B8292}" srcOrd="0" destOrd="0" presId="urn:microsoft.com/office/officeart/2018/2/layout/IconVerticalSolidList"/>
    <dgm:cxn modelId="{736AD360-AAD5-445D-B067-2C6C0E2CD234}" type="presParOf" srcId="{B22E9744-05EF-44E9-A968-9DFED7A8D7C8}" destId="{6ABE1884-B1A6-4DDF-9F2D-94A46FDA8FAB}" srcOrd="1" destOrd="0" presId="urn:microsoft.com/office/officeart/2018/2/layout/IconVerticalSolidList"/>
    <dgm:cxn modelId="{6F75E3C3-475C-41DD-924A-0DD4830FAB74}" type="presParOf" srcId="{B22E9744-05EF-44E9-A968-9DFED7A8D7C8}" destId="{0FD694A4-F6F1-49C4-9DCD-D0563721C4CE}" srcOrd="2" destOrd="0" presId="urn:microsoft.com/office/officeart/2018/2/layout/IconVerticalSolidList"/>
    <dgm:cxn modelId="{883602ED-30A8-4C32-BA7D-46DBDDB77FEE}" type="presParOf" srcId="{B22E9744-05EF-44E9-A968-9DFED7A8D7C8}" destId="{38ADE97B-C0FF-46DC-9545-23D9CCD597FB}" srcOrd="3" destOrd="0" presId="urn:microsoft.com/office/officeart/2018/2/layout/IconVerticalSolidList"/>
    <dgm:cxn modelId="{DA13185D-469D-421A-BE49-684967402F36}" type="presParOf" srcId="{99547814-7031-46E2-BF5D-CE5FAA776A41}" destId="{8D34BC13-DB10-4FCC-B454-9E0FE3001AB3}" srcOrd="1" destOrd="0" presId="urn:microsoft.com/office/officeart/2018/2/layout/IconVerticalSolidList"/>
    <dgm:cxn modelId="{AE80A1B7-B71C-4DCE-A68A-3E5A6B0DC3B8}" type="presParOf" srcId="{99547814-7031-46E2-BF5D-CE5FAA776A41}" destId="{336C5CFB-8186-4624-83BA-9638D0F2EC2D}" srcOrd="2" destOrd="0" presId="urn:microsoft.com/office/officeart/2018/2/layout/IconVerticalSolidList"/>
    <dgm:cxn modelId="{C1545F2E-12FD-4626-8EDE-2D882E83E7AE}" type="presParOf" srcId="{336C5CFB-8186-4624-83BA-9638D0F2EC2D}" destId="{D234A2D6-1617-4AD2-826E-E602E089D700}" srcOrd="0" destOrd="0" presId="urn:microsoft.com/office/officeart/2018/2/layout/IconVerticalSolidList"/>
    <dgm:cxn modelId="{872CBF63-7DCB-417C-AFD7-9C418DE519CF}" type="presParOf" srcId="{336C5CFB-8186-4624-83BA-9638D0F2EC2D}" destId="{CCC7713C-95DC-4B50-AEAB-6EFBFA227D90}" srcOrd="1" destOrd="0" presId="urn:microsoft.com/office/officeart/2018/2/layout/IconVerticalSolidList"/>
    <dgm:cxn modelId="{0A1F02DA-5682-49A5-BDE0-727C38AE15A3}" type="presParOf" srcId="{336C5CFB-8186-4624-83BA-9638D0F2EC2D}" destId="{2B323C99-4C05-49DB-AC07-31DAA1AAF0CE}" srcOrd="2" destOrd="0" presId="urn:microsoft.com/office/officeart/2018/2/layout/IconVerticalSolidList"/>
    <dgm:cxn modelId="{7EC104E2-7C1B-454D-B4FC-50E71C684174}" type="presParOf" srcId="{336C5CFB-8186-4624-83BA-9638D0F2EC2D}" destId="{94482950-AAC4-451E-8C04-249443DEC860}" srcOrd="3" destOrd="0" presId="urn:microsoft.com/office/officeart/2018/2/layout/IconVerticalSolidList"/>
    <dgm:cxn modelId="{323227CC-723C-48EF-83D8-F70F6B11C266}" type="presParOf" srcId="{99547814-7031-46E2-BF5D-CE5FAA776A41}" destId="{7E25B0B3-EF0E-4041-B4A3-3BEAA98306E9}" srcOrd="3" destOrd="0" presId="urn:microsoft.com/office/officeart/2018/2/layout/IconVerticalSolidList"/>
    <dgm:cxn modelId="{CA303520-4171-4EBC-AD66-AFEA83ECE9DC}" type="presParOf" srcId="{99547814-7031-46E2-BF5D-CE5FAA776A41}" destId="{90BE6926-6AB7-47DC-AC3C-E37B5304E0F5}" srcOrd="4" destOrd="0" presId="urn:microsoft.com/office/officeart/2018/2/layout/IconVerticalSolidList"/>
    <dgm:cxn modelId="{BC8736F8-26A6-43C0-B4B4-C3B905A8F8D3}" type="presParOf" srcId="{90BE6926-6AB7-47DC-AC3C-E37B5304E0F5}" destId="{5207D08C-D4A3-4B98-A2DD-F5B2371572F0}" srcOrd="0" destOrd="0" presId="urn:microsoft.com/office/officeart/2018/2/layout/IconVerticalSolidList"/>
    <dgm:cxn modelId="{B977EDFE-453E-401B-AD34-168100214F21}" type="presParOf" srcId="{90BE6926-6AB7-47DC-AC3C-E37B5304E0F5}" destId="{52491AB9-D8C2-4F94-8C66-9FE512EFDE1B}" srcOrd="1" destOrd="0" presId="urn:microsoft.com/office/officeart/2018/2/layout/IconVerticalSolidList"/>
    <dgm:cxn modelId="{076481FA-1153-4761-A30F-F97FD74525AC}" type="presParOf" srcId="{90BE6926-6AB7-47DC-AC3C-E37B5304E0F5}" destId="{28D8AAB6-94D7-4DF9-AFC8-AFCFAA980E39}" srcOrd="2" destOrd="0" presId="urn:microsoft.com/office/officeart/2018/2/layout/IconVerticalSolidList"/>
    <dgm:cxn modelId="{3C26E28B-7DA0-4852-A1F4-3A5BCA106296}" type="presParOf" srcId="{90BE6926-6AB7-47DC-AC3C-E37B5304E0F5}" destId="{AACA9192-B440-4251-B6E5-0AA1764FF276}" srcOrd="3" destOrd="0" presId="urn:microsoft.com/office/officeart/2018/2/layout/IconVerticalSolidList"/>
    <dgm:cxn modelId="{07AEC71B-7694-48B2-A9F6-0AB84AFEDD6F}" type="presParOf" srcId="{99547814-7031-46E2-BF5D-CE5FAA776A41}" destId="{F820023A-8C72-4042-9B70-A27D32E6AF15}" srcOrd="5" destOrd="0" presId="urn:microsoft.com/office/officeart/2018/2/layout/IconVerticalSolidList"/>
    <dgm:cxn modelId="{676C1C13-B939-4878-B22C-3578C46D7EB6}" type="presParOf" srcId="{99547814-7031-46E2-BF5D-CE5FAA776A41}" destId="{0AC71CA8-0B75-4DC7-B154-8F3EB82BBE7B}" srcOrd="6" destOrd="0" presId="urn:microsoft.com/office/officeart/2018/2/layout/IconVerticalSolidList"/>
    <dgm:cxn modelId="{15EF4A8A-BA6A-4EC7-A9C2-66110C770FAD}" type="presParOf" srcId="{0AC71CA8-0B75-4DC7-B154-8F3EB82BBE7B}" destId="{2344BB97-1751-458F-B54A-7959BB9E62E0}" srcOrd="0" destOrd="0" presId="urn:microsoft.com/office/officeart/2018/2/layout/IconVerticalSolidList"/>
    <dgm:cxn modelId="{11F25003-53F6-42C0-8EE5-89197D9FB781}" type="presParOf" srcId="{0AC71CA8-0B75-4DC7-B154-8F3EB82BBE7B}" destId="{063F08A4-F192-49F8-9069-01BF354C284F}" srcOrd="1" destOrd="0" presId="urn:microsoft.com/office/officeart/2018/2/layout/IconVerticalSolidList"/>
    <dgm:cxn modelId="{1272CE58-3EA2-4884-9581-4F683A9AEAB6}" type="presParOf" srcId="{0AC71CA8-0B75-4DC7-B154-8F3EB82BBE7B}" destId="{B0FF5D54-6955-4B24-B74F-0A11D934D702}" srcOrd="2" destOrd="0" presId="urn:microsoft.com/office/officeart/2018/2/layout/IconVerticalSolidList"/>
    <dgm:cxn modelId="{8326218A-A412-4591-AC30-33137D1A199E}" type="presParOf" srcId="{0AC71CA8-0B75-4DC7-B154-8F3EB82BBE7B}" destId="{139F0799-F9B7-4D9A-81AA-49EEB8230454}" srcOrd="3" destOrd="0" presId="urn:microsoft.com/office/officeart/2018/2/layout/IconVerticalSolidList"/>
    <dgm:cxn modelId="{05AE8966-63BC-435A-A2BA-4EC691890AF7}" type="presParOf" srcId="{99547814-7031-46E2-BF5D-CE5FAA776A41}" destId="{264DF1CE-0062-491A-B522-1F74587EEF45}" srcOrd="7" destOrd="0" presId="urn:microsoft.com/office/officeart/2018/2/layout/IconVerticalSolidList"/>
    <dgm:cxn modelId="{4FD367B4-A629-415E-93C7-93EC1E815137}" type="presParOf" srcId="{99547814-7031-46E2-BF5D-CE5FAA776A41}" destId="{0504E3D4-6946-4992-BF21-EDCF08B5442D}" srcOrd="8" destOrd="0" presId="urn:microsoft.com/office/officeart/2018/2/layout/IconVerticalSolidList"/>
    <dgm:cxn modelId="{C705B3F7-B5AD-4D63-B799-A831D3E309AF}" type="presParOf" srcId="{0504E3D4-6946-4992-BF21-EDCF08B5442D}" destId="{986C27CE-DAD9-459D-A87E-BBA1933B8287}" srcOrd="0" destOrd="0" presId="urn:microsoft.com/office/officeart/2018/2/layout/IconVerticalSolidList"/>
    <dgm:cxn modelId="{3EC47F93-7996-4505-A542-36CFD1A17874}" type="presParOf" srcId="{0504E3D4-6946-4992-BF21-EDCF08B5442D}" destId="{08A4A89A-4283-4BF9-93AC-F3517EAE306E}" srcOrd="1" destOrd="0" presId="urn:microsoft.com/office/officeart/2018/2/layout/IconVerticalSolidList"/>
    <dgm:cxn modelId="{655E847D-D478-4A9B-BA53-64110740D0E8}" type="presParOf" srcId="{0504E3D4-6946-4992-BF21-EDCF08B5442D}" destId="{76F75EB0-7595-44E0-8376-C974EE48B1DE}" srcOrd="2" destOrd="0" presId="urn:microsoft.com/office/officeart/2018/2/layout/IconVerticalSolidList"/>
    <dgm:cxn modelId="{E0639BE3-855A-421B-A603-9CA5C55F86AD}" type="presParOf" srcId="{0504E3D4-6946-4992-BF21-EDCF08B5442D}" destId="{DB068E1B-F47F-44CB-A1B3-8987ACFE2621}" srcOrd="3" destOrd="0" presId="urn:microsoft.com/office/officeart/2018/2/layout/IconVerticalSolidList"/>
    <dgm:cxn modelId="{FF405DE2-3386-4543-BC20-82F29311BE5D}" type="presParOf" srcId="{99547814-7031-46E2-BF5D-CE5FAA776A41}" destId="{30590611-9CB0-403D-9E82-C73BCE2AABF4}" srcOrd="9" destOrd="0" presId="urn:microsoft.com/office/officeart/2018/2/layout/IconVerticalSolidList"/>
    <dgm:cxn modelId="{9C9F2168-963E-4050-B85E-1A2C3A465C1E}" type="presParOf" srcId="{99547814-7031-46E2-BF5D-CE5FAA776A41}" destId="{D86E3A6A-8869-4BB9-9551-17E2FFE42E3C}" srcOrd="10" destOrd="0" presId="urn:microsoft.com/office/officeart/2018/2/layout/IconVerticalSolidList"/>
    <dgm:cxn modelId="{4EA9B92D-D3DF-49E0-A665-F442AE133D43}" type="presParOf" srcId="{D86E3A6A-8869-4BB9-9551-17E2FFE42E3C}" destId="{7E066A1D-1B04-4012-82F2-C1AD28C7C18F}" srcOrd="0" destOrd="0" presId="urn:microsoft.com/office/officeart/2018/2/layout/IconVerticalSolidList"/>
    <dgm:cxn modelId="{1DD14E37-20BA-4AAB-8334-E2C396C7F3D0}" type="presParOf" srcId="{D86E3A6A-8869-4BB9-9551-17E2FFE42E3C}" destId="{E16AB753-5FFE-4B28-BE0E-599F46B9D203}" srcOrd="1" destOrd="0" presId="urn:microsoft.com/office/officeart/2018/2/layout/IconVerticalSolidList"/>
    <dgm:cxn modelId="{9AD35B49-8710-468B-890B-793876599F73}" type="presParOf" srcId="{D86E3A6A-8869-4BB9-9551-17E2FFE42E3C}" destId="{9118B26E-5ED4-4620-AA3C-E5DC5E2D300D}" srcOrd="2" destOrd="0" presId="urn:microsoft.com/office/officeart/2018/2/layout/IconVerticalSolidList"/>
    <dgm:cxn modelId="{ECE21C20-6835-427A-A888-1FA39B42691C}" type="presParOf" srcId="{D86E3A6A-8869-4BB9-9551-17E2FFE42E3C}" destId="{11C9DC5A-C542-4BF6-A1C9-F8C2A4786A91}" srcOrd="3" destOrd="0" presId="urn:microsoft.com/office/officeart/2018/2/layout/IconVerticalSolidList"/>
    <dgm:cxn modelId="{97965B2A-1F7D-49DB-894D-91622D25F3E2}" type="presParOf" srcId="{99547814-7031-46E2-BF5D-CE5FAA776A41}" destId="{BCA9A93D-5E19-44CA-9BF7-3BE8E9559466}" srcOrd="11" destOrd="0" presId="urn:microsoft.com/office/officeart/2018/2/layout/IconVerticalSolidList"/>
    <dgm:cxn modelId="{FF26D12C-6C5E-4471-9442-E0E661C39FAA}" type="presParOf" srcId="{99547814-7031-46E2-BF5D-CE5FAA776A41}" destId="{306A9796-2E24-4107-B8E8-37BBBF956375}" srcOrd="12" destOrd="0" presId="urn:microsoft.com/office/officeart/2018/2/layout/IconVerticalSolidList"/>
    <dgm:cxn modelId="{4D7730EB-52BC-4287-A5AD-EF1A1794F625}" type="presParOf" srcId="{306A9796-2E24-4107-B8E8-37BBBF956375}" destId="{56EA9753-FE07-4C87-AC6F-3369E04E7FFF}" srcOrd="0" destOrd="0" presId="urn:microsoft.com/office/officeart/2018/2/layout/IconVerticalSolidList"/>
    <dgm:cxn modelId="{084FE4E1-0657-4720-BEC3-6044CD8372D0}" type="presParOf" srcId="{306A9796-2E24-4107-B8E8-37BBBF956375}" destId="{B708CBAB-82B1-4269-9B62-37FB12FD9B7F}" srcOrd="1" destOrd="0" presId="urn:microsoft.com/office/officeart/2018/2/layout/IconVerticalSolidList"/>
    <dgm:cxn modelId="{F708D086-3156-4DA8-933E-69C444B6B5DE}" type="presParOf" srcId="{306A9796-2E24-4107-B8E8-37BBBF956375}" destId="{A69378A2-2E8C-41E5-8902-2BD19EF89C34}" srcOrd="2" destOrd="0" presId="urn:microsoft.com/office/officeart/2018/2/layout/IconVerticalSolidList"/>
    <dgm:cxn modelId="{614B6EC8-2410-4414-8A2E-31BECE53BC30}" type="presParOf" srcId="{306A9796-2E24-4107-B8E8-37BBBF956375}" destId="{FE99B182-4901-4461-BAFA-688253C9A21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B16CA-D764-4573-BAC0-11EF350B8292}">
      <dsp:nvSpPr>
        <dsp:cNvPr id="0" name=""/>
        <dsp:cNvSpPr/>
      </dsp:nvSpPr>
      <dsp:spPr>
        <a:xfrm>
          <a:off x="0" y="420"/>
          <a:ext cx="6656769" cy="5788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BE1884-B1A6-4DDF-9F2D-94A46FDA8FAB}">
      <dsp:nvSpPr>
        <dsp:cNvPr id="0" name=""/>
        <dsp:cNvSpPr/>
      </dsp:nvSpPr>
      <dsp:spPr>
        <a:xfrm>
          <a:off x="175107" y="130665"/>
          <a:ext cx="318377" cy="3183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ADE97B-C0FF-46DC-9545-23D9CCD597FB}">
      <dsp:nvSpPr>
        <dsp:cNvPr id="0" name=""/>
        <dsp:cNvSpPr/>
      </dsp:nvSpPr>
      <dsp:spPr>
        <a:xfrm>
          <a:off x="668591" y="420"/>
          <a:ext cx="5988177" cy="57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63" tIns="61263" rIns="61263" bIns="61263" numCol="1" spcCol="1270" anchor="ctr" anchorCtr="0">
          <a:noAutofit/>
        </a:bodyPr>
        <a:lstStyle/>
        <a:p>
          <a:pPr marL="0" lvl="0" indent="0" algn="l" defTabSz="711200">
            <a:lnSpc>
              <a:spcPct val="90000"/>
            </a:lnSpc>
            <a:spcBef>
              <a:spcPct val="0"/>
            </a:spcBef>
            <a:spcAft>
              <a:spcPct val="35000"/>
            </a:spcAft>
            <a:buNone/>
          </a:pPr>
          <a:r>
            <a:rPr lang="en-US" sz="1600" kern="1200"/>
            <a:t>Introduction</a:t>
          </a:r>
        </a:p>
      </dsp:txBody>
      <dsp:txXfrm>
        <a:off x="668591" y="420"/>
        <a:ext cx="5988177" cy="578867"/>
      </dsp:txXfrm>
    </dsp:sp>
    <dsp:sp modelId="{D234A2D6-1617-4AD2-826E-E602E089D700}">
      <dsp:nvSpPr>
        <dsp:cNvPr id="0" name=""/>
        <dsp:cNvSpPr/>
      </dsp:nvSpPr>
      <dsp:spPr>
        <a:xfrm>
          <a:off x="0" y="695432"/>
          <a:ext cx="6656769" cy="5788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C7713C-95DC-4B50-AEAB-6EFBFA227D90}">
      <dsp:nvSpPr>
        <dsp:cNvPr id="0" name=""/>
        <dsp:cNvSpPr/>
      </dsp:nvSpPr>
      <dsp:spPr>
        <a:xfrm>
          <a:off x="175107" y="854250"/>
          <a:ext cx="318377" cy="3183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482950-AAC4-451E-8C04-249443DEC860}">
      <dsp:nvSpPr>
        <dsp:cNvPr id="0" name=""/>
        <dsp:cNvSpPr/>
      </dsp:nvSpPr>
      <dsp:spPr>
        <a:xfrm>
          <a:off x="668591" y="724004"/>
          <a:ext cx="5988177" cy="57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63" tIns="61263" rIns="61263" bIns="61263" numCol="1" spcCol="1270" anchor="ctr" anchorCtr="0">
          <a:noAutofit/>
        </a:bodyPr>
        <a:lstStyle/>
        <a:p>
          <a:pPr marL="0" lvl="0" indent="0" algn="l" defTabSz="711200">
            <a:lnSpc>
              <a:spcPct val="90000"/>
            </a:lnSpc>
            <a:spcBef>
              <a:spcPct val="0"/>
            </a:spcBef>
            <a:spcAft>
              <a:spcPct val="35000"/>
            </a:spcAft>
            <a:buNone/>
          </a:pPr>
          <a:r>
            <a:rPr lang="en-US" sz="1600" kern="1200" dirty="0"/>
            <a:t>Motivation</a:t>
          </a:r>
        </a:p>
      </dsp:txBody>
      <dsp:txXfrm>
        <a:off x="668591" y="724004"/>
        <a:ext cx="5988177" cy="578867"/>
      </dsp:txXfrm>
    </dsp:sp>
    <dsp:sp modelId="{5207D08C-D4A3-4B98-A2DD-F5B2371572F0}">
      <dsp:nvSpPr>
        <dsp:cNvPr id="0" name=""/>
        <dsp:cNvSpPr/>
      </dsp:nvSpPr>
      <dsp:spPr>
        <a:xfrm>
          <a:off x="0" y="1447589"/>
          <a:ext cx="6656769" cy="5788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491AB9-D8C2-4F94-8C66-9FE512EFDE1B}">
      <dsp:nvSpPr>
        <dsp:cNvPr id="0" name=""/>
        <dsp:cNvSpPr/>
      </dsp:nvSpPr>
      <dsp:spPr>
        <a:xfrm>
          <a:off x="175107" y="1577834"/>
          <a:ext cx="318377" cy="3183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CA9192-B440-4251-B6E5-0AA1764FF276}">
      <dsp:nvSpPr>
        <dsp:cNvPr id="0" name=""/>
        <dsp:cNvSpPr/>
      </dsp:nvSpPr>
      <dsp:spPr>
        <a:xfrm>
          <a:off x="668591" y="1447589"/>
          <a:ext cx="5988177" cy="57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63" tIns="61263" rIns="61263" bIns="61263" numCol="1" spcCol="1270" anchor="ctr" anchorCtr="0">
          <a:noAutofit/>
        </a:bodyPr>
        <a:lstStyle/>
        <a:p>
          <a:pPr marL="0" lvl="0" indent="0" algn="l" defTabSz="711200">
            <a:lnSpc>
              <a:spcPct val="90000"/>
            </a:lnSpc>
            <a:spcBef>
              <a:spcPct val="0"/>
            </a:spcBef>
            <a:spcAft>
              <a:spcPct val="35000"/>
            </a:spcAft>
            <a:buNone/>
          </a:pPr>
          <a:r>
            <a:rPr lang="en-US" sz="1600" kern="1200"/>
            <a:t>Goals of the project</a:t>
          </a:r>
        </a:p>
      </dsp:txBody>
      <dsp:txXfrm>
        <a:off x="668591" y="1447589"/>
        <a:ext cx="5988177" cy="578867"/>
      </dsp:txXfrm>
    </dsp:sp>
    <dsp:sp modelId="{2344BB97-1751-458F-B54A-7959BB9E62E0}">
      <dsp:nvSpPr>
        <dsp:cNvPr id="0" name=""/>
        <dsp:cNvSpPr/>
      </dsp:nvSpPr>
      <dsp:spPr>
        <a:xfrm>
          <a:off x="0" y="2171173"/>
          <a:ext cx="6656769" cy="5788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3F08A4-F192-49F8-9069-01BF354C284F}">
      <dsp:nvSpPr>
        <dsp:cNvPr id="0" name=""/>
        <dsp:cNvSpPr/>
      </dsp:nvSpPr>
      <dsp:spPr>
        <a:xfrm>
          <a:off x="175107" y="2301418"/>
          <a:ext cx="318377" cy="3183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9F0799-F9B7-4D9A-81AA-49EEB8230454}">
      <dsp:nvSpPr>
        <dsp:cNvPr id="0" name=""/>
        <dsp:cNvSpPr/>
      </dsp:nvSpPr>
      <dsp:spPr>
        <a:xfrm>
          <a:off x="668591" y="2171173"/>
          <a:ext cx="5988177" cy="57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63" tIns="61263" rIns="61263" bIns="61263" numCol="1" spcCol="1270" anchor="ctr" anchorCtr="0">
          <a:noAutofit/>
        </a:bodyPr>
        <a:lstStyle/>
        <a:p>
          <a:pPr marL="0" lvl="0" indent="0" algn="l" defTabSz="711200">
            <a:lnSpc>
              <a:spcPct val="90000"/>
            </a:lnSpc>
            <a:spcBef>
              <a:spcPct val="0"/>
            </a:spcBef>
            <a:spcAft>
              <a:spcPct val="35000"/>
            </a:spcAft>
            <a:buNone/>
          </a:pPr>
          <a:r>
            <a:rPr lang="en-HK" sz="1600" kern="1200"/>
            <a:t>Project design</a:t>
          </a:r>
          <a:endParaRPr lang="en-US" sz="1600" kern="1200"/>
        </a:p>
      </dsp:txBody>
      <dsp:txXfrm>
        <a:off x="668591" y="2171173"/>
        <a:ext cx="5988177" cy="578867"/>
      </dsp:txXfrm>
    </dsp:sp>
    <dsp:sp modelId="{986C27CE-DAD9-459D-A87E-BBA1933B8287}">
      <dsp:nvSpPr>
        <dsp:cNvPr id="0" name=""/>
        <dsp:cNvSpPr/>
      </dsp:nvSpPr>
      <dsp:spPr>
        <a:xfrm>
          <a:off x="0" y="2894758"/>
          <a:ext cx="6656769" cy="5788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A4A89A-4283-4BF9-93AC-F3517EAE306E}">
      <dsp:nvSpPr>
        <dsp:cNvPr id="0" name=""/>
        <dsp:cNvSpPr/>
      </dsp:nvSpPr>
      <dsp:spPr>
        <a:xfrm>
          <a:off x="175107" y="3025003"/>
          <a:ext cx="318377" cy="3183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068E1B-F47F-44CB-A1B3-8987ACFE2621}">
      <dsp:nvSpPr>
        <dsp:cNvPr id="0" name=""/>
        <dsp:cNvSpPr/>
      </dsp:nvSpPr>
      <dsp:spPr>
        <a:xfrm>
          <a:off x="668591" y="2894758"/>
          <a:ext cx="5988177" cy="57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63" tIns="61263" rIns="61263" bIns="61263" numCol="1" spcCol="1270" anchor="ctr" anchorCtr="0">
          <a:noAutofit/>
        </a:bodyPr>
        <a:lstStyle/>
        <a:p>
          <a:pPr marL="0" lvl="0" indent="0" algn="l" defTabSz="711200">
            <a:lnSpc>
              <a:spcPct val="90000"/>
            </a:lnSpc>
            <a:spcBef>
              <a:spcPct val="0"/>
            </a:spcBef>
            <a:spcAft>
              <a:spcPct val="35000"/>
            </a:spcAft>
            <a:buNone/>
          </a:pPr>
          <a:r>
            <a:rPr lang="en-HK" sz="1600" kern="1200"/>
            <a:t>Experiments and results</a:t>
          </a:r>
          <a:endParaRPr lang="en-US" sz="1600" kern="1200"/>
        </a:p>
      </dsp:txBody>
      <dsp:txXfrm>
        <a:off x="668591" y="2894758"/>
        <a:ext cx="5988177" cy="578867"/>
      </dsp:txXfrm>
    </dsp:sp>
    <dsp:sp modelId="{7E066A1D-1B04-4012-82F2-C1AD28C7C18F}">
      <dsp:nvSpPr>
        <dsp:cNvPr id="0" name=""/>
        <dsp:cNvSpPr/>
      </dsp:nvSpPr>
      <dsp:spPr>
        <a:xfrm>
          <a:off x="0" y="3618342"/>
          <a:ext cx="6656769" cy="5788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6AB753-5FFE-4B28-BE0E-599F46B9D203}">
      <dsp:nvSpPr>
        <dsp:cNvPr id="0" name=""/>
        <dsp:cNvSpPr/>
      </dsp:nvSpPr>
      <dsp:spPr>
        <a:xfrm>
          <a:off x="175107" y="3748587"/>
          <a:ext cx="318377" cy="31837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C9DC5A-C542-4BF6-A1C9-F8C2A4786A91}">
      <dsp:nvSpPr>
        <dsp:cNvPr id="0" name=""/>
        <dsp:cNvSpPr/>
      </dsp:nvSpPr>
      <dsp:spPr>
        <a:xfrm>
          <a:off x="668591" y="3618342"/>
          <a:ext cx="5988177" cy="57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63" tIns="61263" rIns="61263" bIns="61263" numCol="1" spcCol="1270" anchor="ctr" anchorCtr="0">
          <a:noAutofit/>
        </a:bodyPr>
        <a:lstStyle/>
        <a:p>
          <a:pPr marL="0" lvl="0" indent="0" algn="l" defTabSz="711200">
            <a:lnSpc>
              <a:spcPct val="90000"/>
            </a:lnSpc>
            <a:spcBef>
              <a:spcPct val="0"/>
            </a:spcBef>
            <a:spcAft>
              <a:spcPct val="35000"/>
            </a:spcAft>
            <a:buNone/>
          </a:pPr>
          <a:r>
            <a:rPr lang="en-HK" sz="1600" kern="1200" dirty="0"/>
            <a:t>Analysis</a:t>
          </a:r>
          <a:endParaRPr lang="en-US" sz="1600" kern="1200" dirty="0"/>
        </a:p>
      </dsp:txBody>
      <dsp:txXfrm>
        <a:off x="668591" y="3618342"/>
        <a:ext cx="5988177" cy="578867"/>
      </dsp:txXfrm>
    </dsp:sp>
    <dsp:sp modelId="{56EA9753-FE07-4C87-AC6F-3369E04E7FFF}">
      <dsp:nvSpPr>
        <dsp:cNvPr id="0" name=""/>
        <dsp:cNvSpPr/>
      </dsp:nvSpPr>
      <dsp:spPr>
        <a:xfrm>
          <a:off x="0" y="4341926"/>
          <a:ext cx="6656769" cy="5788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08CBAB-82B1-4269-9B62-37FB12FD9B7F}">
      <dsp:nvSpPr>
        <dsp:cNvPr id="0" name=""/>
        <dsp:cNvSpPr/>
      </dsp:nvSpPr>
      <dsp:spPr>
        <a:xfrm>
          <a:off x="175107" y="4472172"/>
          <a:ext cx="318377" cy="318377"/>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99B182-4901-4461-BAFA-688253C9A21E}">
      <dsp:nvSpPr>
        <dsp:cNvPr id="0" name=""/>
        <dsp:cNvSpPr/>
      </dsp:nvSpPr>
      <dsp:spPr>
        <a:xfrm>
          <a:off x="668591" y="4341926"/>
          <a:ext cx="5988177" cy="57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63" tIns="61263" rIns="61263" bIns="61263" numCol="1" spcCol="1270" anchor="ctr" anchorCtr="0">
          <a:noAutofit/>
        </a:bodyPr>
        <a:lstStyle/>
        <a:p>
          <a:pPr marL="0" lvl="0" indent="0" algn="l" defTabSz="711200">
            <a:lnSpc>
              <a:spcPct val="90000"/>
            </a:lnSpc>
            <a:spcBef>
              <a:spcPct val="0"/>
            </a:spcBef>
            <a:spcAft>
              <a:spcPct val="35000"/>
            </a:spcAft>
            <a:buNone/>
          </a:pPr>
          <a:r>
            <a:rPr lang="en-HK" sz="1600" kern="1200"/>
            <a:t>Future works</a:t>
          </a:r>
          <a:endParaRPr lang="en-US" sz="1600" kern="1200"/>
        </a:p>
      </dsp:txBody>
      <dsp:txXfrm>
        <a:off x="668591" y="4341926"/>
        <a:ext cx="5988177" cy="57886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D79D72-23C0-48F8-863D-59936C47688A}" type="datetimeFigureOut">
              <a:rPr lang="en-HK" smtClean="0"/>
              <a:t>15/7/2021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F19A993F-AD08-4C74-A8EC-CDBF4DEE2322}" type="slidenum">
              <a:rPr lang="en-HK" smtClean="0"/>
              <a:t>‹#›</a:t>
            </a:fld>
            <a:endParaRPr lang="en-HK"/>
          </a:p>
        </p:txBody>
      </p:sp>
    </p:spTree>
    <p:extLst>
      <p:ext uri="{BB962C8B-B14F-4D97-AF65-F5344CB8AC3E}">
        <p14:creationId xmlns:p14="http://schemas.microsoft.com/office/powerpoint/2010/main" val="4083748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79D72-23C0-48F8-863D-59936C47688A}" type="datetimeFigureOut">
              <a:rPr lang="en-HK" smtClean="0"/>
              <a:t>15/7/2021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F19A993F-AD08-4C74-A8EC-CDBF4DEE2322}" type="slidenum">
              <a:rPr lang="en-HK" smtClean="0"/>
              <a:t>‹#›</a:t>
            </a:fld>
            <a:endParaRPr lang="en-HK"/>
          </a:p>
        </p:txBody>
      </p:sp>
    </p:spTree>
    <p:extLst>
      <p:ext uri="{BB962C8B-B14F-4D97-AF65-F5344CB8AC3E}">
        <p14:creationId xmlns:p14="http://schemas.microsoft.com/office/powerpoint/2010/main" val="1541357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79D72-23C0-48F8-863D-59936C47688A}" type="datetimeFigureOut">
              <a:rPr lang="en-HK" smtClean="0"/>
              <a:t>15/7/2021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F19A993F-AD08-4C74-A8EC-CDBF4DEE2322}" type="slidenum">
              <a:rPr lang="en-HK" smtClean="0"/>
              <a:t>‹#›</a:t>
            </a:fld>
            <a:endParaRPr lang="en-HK"/>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9375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79D72-23C0-48F8-863D-59936C47688A}" type="datetimeFigureOut">
              <a:rPr lang="en-HK" smtClean="0"/>
              <a:t>15/7/2021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F19A993F-AD08-4C74-A8EC-CDBF4DEE2322}" type="slidenum">
              <a:rPr lang="en-HK" smtClean="0"/>
              <a:t>‹#›</a:t>
            </a:fld>
            <a:endParaRPr lang="en-HK"/>
          </a:p>
        </p:txBody>
      </p:sp>
    </p:spTree>
    <p:extLst>
      <p:ext uri="{BB962C8B-B14F-4D97-AF65-F5344CB8AC3E}">
        <p14:creationId xmlns:p14="http://schemas.microsoft.com/office/powerpoint/2010/main" val="3951790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79D72-23C0-48F8-863D-59936C47688A}" type="datetimeFigureOut">
              <a:rPr lang="en-HK" smtClean="0"/>
              <a:t>15/7/2021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F19A993F-AD08-4C74-A8EC-CDBF4DEE2322}" type="slidenum">
              <a:rPr lang="en-HK" smtClean="0"/>
              <a:t>‹#›</a:t>
            </a:fld>
            <a:endParaRPr lang="en-H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0396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79D72-23C0-48F8-863D-59936C47688A}" type="datetimeFigureOut">
              <a:rPr lang="en-HK" smtClean="0"/>
              <a:t>15/7/2021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F19A993F-AD08-4C74-A8EC-CDBF4DEE2322}" type="slidenum">
              <a:rPr lang="en-HK" smtClean="0"/>
              <a:t>‹#›</a:t>
            </a:fld>
            <a:endParaRPr lang="en-HK"/>
          </a:p>
        </p:txBody>
      </p:sp>
    </p:spTree>
    <p:extLst>
      <p:ext uri="{BB962C8B-B14F-4D97-AF65-F5344CB8AC3E}">
        <p14:creationId xmlns:p14="http://schemas.microsoft.com/office/powerpoint/2010/main" val="280393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79D72-23C0-48F8-863D-59936C47688A}" type="datetimeFigureOut">
              <a:rPr lang="en-HK" smtClean="0"/>
              <a:t>15/7/2021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F19A993F-AD08-4C74-A8EC-CDBF4DEE2322}" type="slidenum">
              <a:rPr lang="en-HK" smtClean="0"/>
              <a:t>‹#›</a:t>
            </a:fld>
            <a:endParaRPr lang="en-HK"/>
          </a:p>
        </p:txBody>
      </p:sp>
    </p:spTree>
    <p:extLst>
      <p:ext uri="{BB962C8B-B14F-4D97-AF65-F5344CB8AC3E}">
        <p14:creationId xmlns:p14="http://schemas.microsoft.com/office/powerpoint/2010/main" val="3918997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79D72-23C0-48F8-863D-59936C47688A}" type="datetimeFigureOut">
              <a:rPr lang="en-HK" smtClean="0"/>
              <a:t>15/7/2021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F19A993F-AD08-4C74-A8EC-CDBF4DEE2322}" type="slidenum">
              <a:rPr lang="en-HK" smtClean="0"/>
              <a:t>‹#›</a:t>
            </a:fld>
            <a:endParaRPr lang="en-HK"/>
          </a:p>
        </p:txBody>
      </p:sp>
    </p:spTree>
    <p:extLst>
      <p:ext uri="{BB962C8B-B14F-4D97-AF65-F5344CB8AC3E}">
        <p14:creationId xmlns:p14="http://schemas.microsoft.com/office/powerpoint/2010/main" val="266461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79D72-23C0-48F8-863D-59936C47688A}" type="datetimeFigureOut">
              <a:rPr lang="en-HK" smtClean="0"/>
              <a:t>15/7/2021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F19A993F-AD08-4C74-A8EC-CDBF4DEE2322}" type="slidenum">
              <a:rPr lang="en-HK" smtClean="0"/>
              <a:t>‹#›</a:t>
            </a:fld>
            <a:endParaRPr lang="en-HK"/>
          </a:p>
        </p:txBody>
      </p:sp>
    </p:spTree>
    <p:extLst>
      <p:ext uri="{BB962C8B-B14F-4D97-AF65-F5344CB8AC3E}">
        <p14:creationId xmlns:p14="http://schemas.microsoft.com/office/powerpoint/2010/main" val="1162042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79D72-23C0-48F8-863D-59936C47688A}" type="datetimeFigureOut">
              <a:rPr lang="en-HK" smtClean="0"/>
              <a:t>15/7/2021</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F19A993F-AD08-4C74-A8EC-CDBF4DEE2322}" type="slidenum">
              <a:rPr lang="en-HK" smtClean="0"/>
              <a:t>‹#›</a:t>
            </a:fld>
            <a:endParaRPr lang="en-HK"/>
          </a:p>
        </p:txBody>
      </p:sp>
    </p:spTree>
    <p:extLst>
      <p:ext uri="{BB962C8B-B14F-4D97-AF65-F5344CB8AC3E}">
        <p14:creationId xmlns:p14="http://schemas.microsoft.com/office/powerpoint/2010/main" val="116539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D79D72-23C0-48F8-863D-59936C47688A}" type="datetimeFigureOut">
              <a:rPr lang="en-HK" smtClean="0"/>
              <a:t>15/7/2021</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F19A993F-AD08-4C74-A8EC-CDBF4DEE2322}" type="slidenum">
              <a:rPr lang="en-HK" smtClean="0"/>
              <a:t>‹#›</a:t>
            </a:fld>
            <a:endParaRPr lang="en-HK"/>
          </a:p>
        </p:txBody>
      </p:sp>
    </p:spTree>
    <p:extLst>
      <p:ext uri="{BB962C8B-B14F-4D97-AF65-F5344CB8AC3E}">
        <p14:creationId xmlns:p14="http://schemas.microsoft.com/office/powerpoint/2010/main" val="3289994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D79D72-23C0-48F8-863D-59936C47688A}" type="datetimeFigureOut">
              <a:rPr lang="en-HK" smtClean="0"/>
              <a:t>15/7/2021</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F19A993F-AD08-4C74-A8EC-CDBF4DEE2322}" type="slidenum">
              <a:rPr lang="en-HK" smtClean="0"/>
              <a:t>‹#›</a:t>
            </a:fld>
            <a:endParaRPr lang="en-HK"/>
          </a:p>
        </p:txBody>
      </p:sp>
    </p:spTree>
    <p:extLst>
      <p:ext uri="{BB962C8B-B14F-4D97-AF65-F5344CB8AC3E}">
        <p14:creationId xmlns:p14="http://schemas.microsoft.com/office/powerpoint/2010/main" val="390594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D79D72-23C0-48F8-863D-59936C47688A}" type="datetimeFigureOut">
              <a:rPr lang="en-HK" smtClean="0"/>
              <a:t>15/7/2021</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F19A993F-AD08-4C74-A8EC-CDBF4DEE2322}" type="slidenum">
              <a:rPr lang="en-HK" smtClean="0"/>
              <a:t>‹#›</a:t>
            </a:fld>
            <a:endParaRPr lang="en-HK"/>
          </a:p>
        </p:txBody>
      </p:sp>
    </p:spTree>
    <p:extLst>
      <p:ext uri="{BB962C8B-B14F-4D97-AF65-F5344CB8AC3E}">
        <p14:creationId xmlns:p14="http://schemas.microsoft.com/office/powerpoint/2010/main" val="454912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79D72-23C0-48F8-863D-59936C47688A}" type="datetimeFigureOut">
              <a:rPr lang="en-HK" smtClean="0"/>
              <a:t>15/7/2021</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F19A993F-AD08-4C74-A8EC-CDBF4DEE2322}" type="slidenum">
              <a:rPr lang="en-HK" smtClean="0"/>
              <a:t>‹#›</a:t>
            </a:fld>
            <a:endParaRPr lang="en-HK"/>
          </a:p>
        </p:txBody>
      </p:sp>
    </p:spTree>
    <p:extLst>
      <p:ext uri="{BB962C8B-B14F-4D97-AF65-F5344CB8AC3E}">
        <p14:creationId xmlns:p14="http://schemas.microsoft.com/office/powerpoint/2010/main" val="365586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79D72-23C0-48F8-863D-59936C47688A}" type="datetimeFigureOut">
              <a:rPr lang="en-HK" smtClean="0"/>
              <a:t>15/7/2021</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F19A993F-AD08-4C74-A8EC-CDBF4DEE2322}" type="slidenum">
              <a:rPr lang="en-HK" smtClean="0"/>
              <a:t>‹#›</a:t>
            </a:fld>
            <a:endParaRPr lang="en-HK"/>
          </a:p>
        </p:txBody>
      </p:sp>
    </p:spTree>
    <p:extLst>
      <p:ext uri="{BB962C8B-B14F-4D97-AF65-F5344CB8AC3E}">
        <p14:creationId xmlns:p14="http://schemas.microsoft.com/office/powerpoint/2010/main" val="246351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D79D72-23C0-48F8-863D-59936C47688A}" type="datetimeFigureOut">
              <a:rPr lang="en-HK" smtClean="0"/>
              <a:t>15/7/2021</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F19A993F-AD08-4C74-A8EC-CDBF4DEE2322}" type="slidenum">
              <a:rPr lang="en-HK" smtClean="0"/>
              <a:t>‹#›</a:t>
            </a:fld>
            <a:endParaRPr lang="en-HK"/>
          </a:p>
        </p:txBody>
      </p:sp>
    </p:spTree>
    <p:extLst>
      <p:ext uri="{BB962C8B-B14F-4D97-AF65-F5344CB8AC3E}">
        <p14:creationId xmlns:p14="http://schemas.microsoft.com/office/powerpoint/2010/main" val="422895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D79D72-23C0-48F8-863D-59936C47688A}" type="datetimeFigureOut">
              <a:rPr lang="en-HK" smtClean="0"/>
              <a:t>15/7/2021</a:t>
            </a:fld>
            <a:endParaRPr lang="en-H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9A993F-AD08-4C74-A8EC-CDBF4DEE2322}" type="slidenum">
              <a:rPr lang="en-HK" smtClean="0"/>
              <a:t>‹#›</a:t>
            </a:fld>
            <a:endParaRPr lang="en-HK"/>
          </a:p>
        </p:txBody>
      </p:sp>
    </p:spTree>
    <p:extLst>
      <p:ext uri="{BB962C8B-B14F-4D97-AF65-F5344CB8AC3E}">
        <p14:creationId xmlns:p14="http://schemas.microsoft.com/office/powerpoint/2010/main" val="355083356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E5A9-0A17-45D3-B99E-C6AEF4038699}"/>
              </a:ext>
            </a:extLst>
          </p:cNvPr>
          <p:cNvSpPr>
            <a:spLocks noGrp="1"/>
          </p:cNvSpPr>
          <p:nvPr>
            <p:ph type="ctrTitle"/>
          </p:nvPr>
        </p:nvSpPr>
        <p:spPr/>
        <p:txBody>
          <a:bodyPr>
            <a:normAutofit fontScale="90000"/>
          </a:bodyPr>
          <a:lstStyle/>
          <a:p>
            <a:r>
              <a:rPr lang="en-US" dirty="0"/>
              <a:t>Deep Reinforcement Learning in the game of “7 Wonders”</a:t>
            </a:r>
            <a:endParaRPr lang="en-HK" dirty="0"/>
          </a:p>
        </p:txBody>
      </p:sp>
      <p:sp>
        <p:nvSpPr>
          <p:cNvPr id="3" name="Subtitle 2">
            <a:extLst>
              <a:ext uri="{FF2B5EF4-FFF2-40B4-BE49-F238E27FC236}">
                <a16:creationId xmlns:a16="http://schemas.microsoft.com/office/drawing/2014/main" id="{3E8B8916-EDB5-4CE9-BAF8-407B3CFA3A17}"/>
              </a:ext>
            </a:extLst>
          </p:cNvPr>
          <p:cNvSpPr>
            <a:spLocks noGrp="1"/>
          </p:cNvSpPr>
          <p:nvPr>
            <p:ph type="subTitle" idx="1"/>
          </p:nvPr>
        </p:nvSpPr>
        <p:spPr/>
        <p:txBody>
          <a:bodyPr/>
          <a:lstStyle/>
          <a:p>
            <a:r>
              <a:rPr lang="en-US" dirty="0"/>
              <a:t>DAWIEANG Phudis</a:t>
            </a:r>
          </a:p>
          <a:p>
            <a:r>
              <a:rPr lang="en-US" dirty="0"/>
              <a:t>Supervisor : Dr. Antoni Chan</a:t>
            </a:r>
            <a:endParaRPr lang="en-HK" dirty="0"/>
          </a:p>
        </p:txBody>
      </p:sp>
    </p:spTree>
    <p:extLst>
      <p:ext uri="{BB962C8B-B14F-4D97-AF65-F5344CB8AC3E}">
        <p14:creationId xmlns:p14="http://schemas.microsoft.com/office/powerpoint/2010/main" val="951516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1851-37EB-4221-82AF-1CFC95D8E790}"/>
              </a:ext>
            </a:extLst>
          </p:cNvPr>
          <p:cNvSpPr>
            <a:spLocks noGrp="1"/>
          </p:cNvSpPr>
          <p:nvPr>
            <p:ph type="title"/>
          </p:nvPr>
        </p:nvSpPr>
        <p:spPr/>
        <p:txBody>
          <a:bodyPr/>
          <a:lstStyle/>
          <a:p>
            <a:r>
              <a:rPr lang="en-US" dirty="0" err="1"/>
              <a:t>OpenAI</a:t>
            </a:r>
            <a:r>
              <a:rPr lang="en-US" dirty="0"/>
              <a:t> Gym</a:t>
            </a:r>
            <a:endParaRPr lang="en-HK" dirty="0"/>
          </a:p>
        </p:txBody>
      </p:sp>
      <p:sp>
        <p:nvSpPr>
          <p:cNvPr id="3" name="Content Placeholder 2">
            <a:extLst>
              <a:ext uri="{FF2B5EF4-FFF2-40B4-BE49-F238E27FC236}">
                <a16:creationId xmlns:a16="http://schemas.microsoft.com/office/drawing/2014/main" id="{5E8F0244-E368-4772-9589-967C96D3154E}"/>
              </a:ext>
            </a:extLst>
          </p:cNvPr>
          <p:cNvSpPr>
            <a:spLocks noGrp="1"/>
          </p:cNvSpPr>
          <p:nvPr>
            <p:ph idx="1"/>
          </p:nvPr>
        </p:nvSpPr>
        <p:spPr>
          <a:xfrm>
            <a:off x="666304" y="1647318"/>
            <a:ext cx="8596668" cy="4601082"/>
          </a:xfrm>
        </p:spPr>
        <p:txBody>
          <a:bodyPr>
            <a:normAutofit/>
          </a:bodyPr>
          <a:lstStyle/>
          <a:p>
            <a:pPr marL="0" indent="0">
              <a:buNone/>
            </a:pPr>
            <a:r>
              <a:rPr lang="en-US" dirty="0" err="1"/>
              <a:t>OpenAI</a:t>
            </a:r>
            <a:r>
              <a:rPr lang="en-US" dirty="0"/>
              <a:t> Gym (https://gym.openai.com/) is an environment for training and testing Reinforcement Learning algorithm.</a:t>
            </a:r>
          </a:p>
          <a:p>
            <a:pPr marL="0" indent="0">
              <a:buNone/>
            </a:pPr>
            <a:r>
              <a:rPr lang="en-US" dirty="0"/>
              <a:t>There are multiple Gyms for testing, for example, </a:t>
            </a:r>
            <a:r>
              <a:rPr lang="en-US" dirty="0" err="1"/>
              <a:t>CartPole</a:t>
            </a:r>
            <a:r>
              <a:rPr lang="en-US" dirty="0"/>
              <a:t>, </a:t>
            </a:r>
            <a:r>
              <a:rPr lang="en-US" dirty="0" err="1"/>
              <a:t>Gridworld</a:t>
            </a:r>
            <a:r>
              <a:rPr lang="en-US" dirty="0"/>
              <a:t>, etc.</a:t>
            </a:r>
          </a:p>
          <a:p>
            <a:pPr marL="0" indent="0">
              <a:buNone/>
            </a:pPr>
            <a:endParaRPr lang="en-US" dirty="0"/>
          </a:p>
        </p:txBody>
      </p:sp>
      <p:pic>
        <p:nvPicPr>
          <p:cNvPr id="7" name="Picture 6" descr="A picture containing light&#10;&#10;Description automatically generated">
            <a:extLst>
              <a:ext uri="{FF2B5EF4-FFF2-40B4-BE49-F238E27FC236}">
                <a16:creationId xmlns:a16="http://schemas.microsoft.com/office/drawing/2014/main" id="{87352350-A329-4EF3-81BE-B9AE52E88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168" y="2802385"/>
            <a:ext cx="5715000" cy="3810000"/>
          </a:xfrm>
          <a:prstGeom prst="rect">
            <a:avLst/>
          </a:prstGeom>
        </p:spPr>
      </p:pic>
    </p:spTree>
    <p:extLst>
      <p:ext uri="{BB962C8B-B14F-4D97-AF65-F5344CB8AC3E}">
        <p14:creationId xmlns:p14="http://schemas.microsoft.com/office/powerpoint/2010/main" val="391179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ADA7-2778-4891-8357-75384CD14F8E}"/>
              </a:ext>
            </a:extLst>
          </p:cNvPr>
          <p:cNvSpPr txBox="1">
            <a:spLocks/>
          </p:cNvSpPr>
          <p:nvPr/>
        </p:nvSpPr>
        <p:spPr>
          <a:xfrm>
            <a:off x="2212532" y="2837978"/>
            <a:ext cx="7766936" cy="773672"/>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dirty="0"/>
              <a:t>Motivation</a:t>
            </a:r>
            <a:endParaRPr lang="en-HK" sz="6000" dirty="0"/>
          </a:p>
        </p:txBody>
      </p:sp>
    </p:spTree>
    <p:extLst>
      <p:ext uri="{BB962C8B-B14F-4D97-AF65-F5344CB8AC3E}">
        <p14:creationId xmlns:p14="http://schemas.microsoft.com/office/powerpoint/2010/main" val="38462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1851-37EB-4221-82AF-1CFC95D8E790}"/>
              </a:ext>
            </a:extLst>
          </p:cNvPr>
          <p:cNvSpPr>
            <a:spLocks noGrp="1"/>
          </p:cNvSpPr>
          <p:nvPr>
            <p:ph type="title"/>
          </p:nvPr>
        </p:nvSpPr>
        <p:spPr/>
        <p:txBody>
          <a:bodyPr/>
          <a:lstStyle/>
          <a:p>
            <a:r>
              <a:rPr lang="en-US" dirty="0"/>
              <a:t>Motivation of this project.</a:t>
            </a:r>
            <a:endParaRPr lang="en-HK" dirty="0"/>
          </a:p>
        </p:txBody>
      </p:sp>
      <p:sp>
        <p:nvSpPr>
          <p:cNvPr id="3" name="Content Placeholder 2">
            <a:extLst>
              <a:ext uri="{FF2B5EF4-FFF2-40B4-BE49-F238E27FC236}">
                <a16:creationId xmlns:a16="http://schemas.microsoft.com/office/drawing/2014/main" id="{5E8F0244-E368-4772-9589-967C96D3154E}"/>
              </a:ext>
            </a:extLst>
          </p:cNvPr>
          <p:cNvSpPr>
            <a:spLocks noGrp="1"/>
          </p:cNvSpPr>
          <p:nvPr>
            <p:ph idx="1"/>
          </p:nvPr>
        </p:nvSpPr>
        <p:spPr>
          <a:xfrm>
            <a:off x="666304" y="1647318"/>
            <a:ext cx="8596668" cy="4601082"/>
          </a:xfrm>
        </p:spPr>
        <p:txBody>
          <a:bodyPr>
            <a:normAutofit/>
          </a:bodyPr>
          <a:lstStyle/>
          <a:p>
            <a:r>
              <a:rPr lang="en-US" dirty="0"/>
              <a:t>Reinforcement Learning has many promising results in board games, such as AlphaGo Zero in game of Go.</a:t>
            </a:r>
          </a:p>
          <a:p>
            <a:r>
              <a:rPr lang="en-US" dirty="0"/>
              <a:t>In previous research, Deep Q-learning performs better than MCTS</a:t>
            </a:r>
          </a:p>
          <a:p>
            <a:r>
              <a:rPr lang="en-US" dirty="0"/>
              <a:t>Whole game environment in </a:t>
            </a:r>
            <a:r>
              <a:rPr lang="en-US" dirty="0" err="1"/>
              <a:t>Eurogames</a:t>
            </a:r>
            <a:r>
              <a:rPr lang="en-US" dirty="0"/>
              <a:t> are mostly not implemented, with the reason of too large action/state spaces.</a:t>
            </a:r>
          </a:p>
          <a:p>
            <a:r>
              <a:rPr lang="en-US" dirty="0"/>
              <a:t>7 Wonders have many problems to deal with, for example</a:t>
            </a:r>
          </a:p>
          <a:p>
            <a:pPr lvl="1"/>
            <a:r>
              <a:rPr lang="en-US" dirty="0"/>
              <a:t>Hidden information</a:t>
            </a:r>
          </a:p>
          <a:p>
            <a:pPr lvl="1"/>
            <a:r>
              <a:rPr lang="en-US" dirty="0"/>
              <a:t>Many possible actions depends on the board/hand</a:t>
            </a:r>
          </a:p>
          <a:p>
            <a:pPr lvl="1"/>
            <a:r>
              <a:rPr lang="en-US" dirty="0"/>
              <a:t>Etc.</a:t>
            </a:r>
          </a:p>
          <a:p>
            <a:endParaRPr lang="en-US" dirty="0"/>
          </a:p>
        </p:txBody>
      </p:sp>
    </p:spTree>
    <p:extLst>
      <p:ext uri="{BB962C8B-B14F-4D97-AF65-F5344CB8AC3E}">
        <p14:creationId xmlns:p14="http://schemas.microsoft.com/office/powerpoint/2010/main" val="3228589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ADA7-2778-4891-8357-75384CD14F8E}"/>
              </a:ext>
            </a:extLst>
          </p:cNvPr>
          <p:cNvSpPr txBox="1">
            <a:spLocks/>
          </p:cNvSpPr>
          <p:nvPr/>
        </p:nvSpPr>
        <p:spPr>
          <a:xfrm>
            <a:off x="2212532" y="2837978"/>
            <a:ext cx="7766936" cy="773672"/>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dirty="0"/>
              <a:t>Goals of the Project</a:t>
            </a:r>
            <a:endParaRPr lang="en-HK" sz="6000" dirty="0"/>
          </a:p>
        </p:txBody>
      </p:sp>
    </p:spTree>
    <p:extLst>
      <p:ext uri="{BB962C8B-B14F-4D97-AF65-F5344CB8AC3E}">
        <p14:creationId xmlns:p14="http://schemas.microsoft.com/office/powerpoint/2010/main" val="245929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BF1A-FFB0-4B86-A0C2-DA941371E2AB}"/>
              </a:ext>
            </a:extLst>
          </p:cNvPr>
          <p:cNvSpPr>
            <a:spLocks noGrp="1"/>
          </p:cNvSpPr>
          <p:nvPr>
            <p:ph type="title"/>
          </p:nvPr>
        </p:nvSpPr>
        <p:spPr/>
        <p:txBody>
          <a:bodyPr/>
          <a:lstStyle/>
          <a:p>
            <a:r>
              <a:rPr lang="en-US" dirty="0"/>
              <a:t>Goals of the project</a:t>
            </a:r>
            <a:endParaRPr lang="en-HK" dirty="0"/>
          </a:p>
        </p:txBody>
      </p:sp>
      <p:sp>
        <p:nvSpPr>
          <p:cNvPr id="3" name="Content Placeholder 2">
            <a:extLst>
              <a:ext uri="{FF2B5EF4-FFF2-40B4-BE49-F238E27FC236}">
                <a16:creationId xmlns:a16="http://schemas.microsoft.com/office/drawing/2014/main" id="{D79747FD-F285-474B-9309-AD243061E99C}"/>
              </a:ext>
            </a:extLst>
          </p:cNvPr>
          <p:cNvSpPr>
            <a:spLocks noGrp="1"/>
          </p:cNvSpPr>
          <p:nvPr>
            <p:ph idx="1"/>
          </p:nvPr>
        </p:nvSpPr>
        <p:spPr>
          <a:xfrm>
            <a:off x="677334" y="2160590"/>
            <a:ext cx="8596668" cy="1949772"/>
          </a:xfrm>
        </p:spPr>
        <p:txBody>
          <a:bodyPr/>
          <a:lstStyle/>
          <a:p>
            <a:r>
              <a:rPr lang="en-US" dirty="0"/>
              <a:t>Create the 7 Wonders game (text-based)</a:t>
            </a:r>
          </a:p>
          <a:p>
            <a:r>
              <a:rPr lang="en-US" dirty="0"/>
              <a:t>Create the environment so that the 7 Wonders game can be used within outside the range of this project.</a:t>
            </a:r>
          </a:p>
          <a:p>
            <a:r>
              <a:rPr lang="en-US" dirty="0"/>
              <a:t>Be able to use deep Q-learning in a game of 7 Wonders, while tackles many problems in this game.</a:t>
            </a:r>
          </a:p>
        </p:txBody>
      </p:sp>
    </p:spTree>
    <p:extLst>
      <p:ext uri="{BB962C8B-B14F-4D97-AF65-F5344CB8AC3E}">
        <p14:creationId xmlns:p14="http://schemas.microsoft.com/office/powerpoint/2010/main" val="2438284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ADA7-2778-4891-8357-75384CD14F8E}"/>
              </a:ext>
            </a:extLst>
          </p:cNvPr>
          <p:cNvSpPr txBox="1">
            <a:spLocks/>
          </p:cNvSpPr>
          <p:nvPr/>
        </p:nvSpPr>
        <p:spPr>
          <a:xfrm>
            <a:off x="2212532" y="2837978"/>
            <a:ext cx="7766936" cy="773672"/>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dirty="0"/>
              <a:t>Project Design</a:t>
            </a:r>
            <a:endParaRPr lang="en-HK" sz="6000" dirty="0"/>
          </a:p>
        </p:txBody>
      </p:sp>
    </p:spTree>
    <p:extLst>
      <p:ext uri="{BB962C8B-B14F-4D97-AF65-F5344CB8AC3E}">
        <p14:creationId xmlns:p14="http://schemas.microsoft.com/office/powerpoint/2010/main" val="3604024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BF1A-FFB0-4B86-A0C2-DA941371E2AB}"/>
              </a:ext>
            </a:extLst>
          </p:cNvPr>
          <p:cNvSpPr>
            <a:spLocks noGrp="1"/>
          </p:cNvSpPr>
          <p:nvPr>
            <p:ph type="title"/>
          </p:nvPr>
        </p:nvSpPr>
        <p:spPr/>
        <p:txBody>
          <a:bodyPr/>
          <a:lstStyle/>
          <a:p>
            <a:r>
              <a:rPr lang="en-US" dirty="0"/>
              <a:t>Project Design</a:t>
            </a:r>
            <a:endParaRPr lang="en-HK" dirty="0"/>
          </a:p>
        </p:txBody>
      </p:sp>
      <p:sp>
        <p:nvSpPr>
          <p:cNvPr id="3" name="Content Placeholder 2">
            <a:extLst>
              <a:ext uri="{FF2B5EF4-FFF2-40B4-BE49-F238E27FC236}">
                <a16:creationId xmlns:a16="http://schemas.microsoft.com/office/drawing/2014/main" id="{D79747FD-F285-474B-9309-AD243061E99C}"/>
              </a:ext>
            </a:extLst>
          </p:cNvPr>
          <p:cNvSpPr>
            <a:spLocks noGrp="1"/>
          </p:cNvSpPr>
          <p:nvPr>
            <p:ph idx="1"/>
          </p:nvPr>
        </p:nvSpPr>
        <p:spPr>
          <a:xfrm>
            <a:off x="677334" y="2160590"/>
            <a:ext cx="8596668" cy="1949772"/>
          </a:xfrm>
        </p:spPr>
        <p:txBody>
          <a:bodyPr>
            <a:normAutofit/>
          </a:bodyPr>
          <a:lstStyle/>
          <a:p>
            <a:r>
              <a:rPr lang="en-US" sz="2000" dirty="0"/>
              <a:t>Three main parts of this projects are </a:t>
            </a:r>
          </a:p>
          <a:p>
            <a:pPr lvl="1">
              <a:buFont typeface="+mj-lt"/>
              <a:buAutoNum type="arabicPeriod"/>
            </a:pPr>
            <a:r>
              <a:rPr lang="en-US" sz="1800" dirty="0"/>
              <a:t>7 Wonders Game, which have 2 main parts, Database (Cards and Wonders) and System</a:t>
            </a:r>
          </a:p>
          <a:p>
            <a:pPr lvl="1">
              <a:buFont typeface="+mj-lt"/>
              <a:buAutoNum type="arabicPeriod"/>
            </a:pPr>
            <a:r>
              <a:rPr lang="en-US" sz="1800" dirty="0" err="1"/>
              <a:t>OpenAI</a:t>
            </a:r>
            <a:r>
              <a:rPr lang="en-US" sz="1800" dirty="0"/>
              <a:t> Gym environment of the game</a:t>
            </a:r>
          </a:p>
          <a:p>
            <a:pPr lvl="1">
              <a:buFont typeface="+mj-lt"/>
              <a:buAutoNum type="arabicPeriod"/>
            </a:pPr>
            <a:r>
              <a:rPr lang="en-US" sz="1800" dirty="0"/>
              <a:t>Deep Q-learning for the game</a:t>
            </a:r>
          </a:p>
        </p:txBody>
      </p:sp>
    </p:spTree>
    <p:extLst>
      <p:ext uri="{BB962C8B-B14F-4D97-AF65-F5344CB8AC3E}">
        <p14:creationId xmlns:p14="http://schemas.microsoft.com/office/powerpoint/2010/main" val="2772451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BF1A-FFB0-4B86-A0C2-DA941371E2AB}"/>
              </a:ext>
            </a:extLst>
          </p:cNvPr>
          <p:cNvSpPr>
            <a:spLocks noGrp="1"/>
          </p:cNvSpPr>
          <p:nvPr>
            <p:ph type="title"/>
          </p:nvPr>
        </p:nvSpPr>
        <p:spPr/>
        <p:txBody>
          <a:bodyPr/>
          <a:lstStyle/>
          <a:p>
            <a:r>
              <a:rPr lang="en-US" dirty="0"/>
              <a:t>7 Wonders Game : Database - Wonders</a:t>
            </a:r>
            <a:endParaRPr lang="en-HK" dirty="0"/>
          </a:p>
        </p:txBody>
      </p:sp>
      <p:sp>
        <p:nvSpPr>
          <p:cNvPr id="3" name="Content Placeholder 2">
            <a:extLst>
              <a:ext uri="{FF2B5EF4-FFF2-40B4-BE49-F238E27FC236}">
                <a16:creationId xmlns:a16="http://schemas.microsoft.com/office/drawing/2014/main" id="{D79747FD-F285-474B-9309-AD243061E99C}"/>
              </a:ext>
            </a:extLst>
          </p:cNvPr>
          <p:cNvSpPr>
            <a:spLocks noGrp="1"/>
          </p:cNvSpPr>
          <p:nvPr>
            <p:ph idx="1"/>
          </p:nvPr>
        </p:nvSpPr>
        <p:spPr>
          <a:xfrm>
            <a:off x="677334" y="2160590"/>
            <a:ext cx="8596668" cy="4231332"/>
          </a:xfrm>
        </p:spPr>
        <p:txBody>
          <a:bodyPr>
            <a:normAutofit/>
          </a:bodyPr>
          <a:lstStyle/>
          <a:p>
            <a:r>
              <a:rPr lang="en-US" dirty="0"/>
              <a:t>For wonders, each wonders have </a:t>
            </a:r>
          </a:p>
          <a:p>
            <a:pPr lvl="1"/>
            <a:r>
              <a:rPr lang="en-US" dirty="0"/>
              <a:t>initial (initial resources on board)</a:t>
            </a:r>
          </a:p>
          <a:p>
            <a:pPr lvl="1"/>
            <a:r>
              <a:rPr lang="en-US" dirty="0"/>
              <a:t>Sides (A,B) Each sides will have</a:t>
            </a:r>
          </a:p>
          <a:p>
            <a:pPr lvl="2"/>
            <a:r>
              <a:rPr lang="en-US" dirty="0"/>
              <a:t>Stages, which are stage of each wonders (normally 3, but some will have 2 or 4)</a:t>
            </a:r>
          </a:p>
          <a:p>
            <a:pPr lvl="2"/>
            <a:r>
              <a:rPr lang="en-US" dirty="0"/>
              <a:t>Each stages will have</a:t>
            </a:r>
          </a:p>
          <a:p>
            <a:pPr lvl="3"/>
            <a:r>
              <a:rPr lang="en-US" dirty="0" err="1"/>
              <a:t>payResource</a:t>
            </a:r>
            <a:r>
              <a:rPr lang="en-US" dirty="0"/>
              <a:t>, which is resources needed to pay to get the stage</a:t>
            </a:r>
          </a:p>
          <a:p>
            <a:pPr lvl="3"/>
            <a:r>
              <a:rPr lang="en-US" dirty="0" err="1"/>
              <a:t>getResource</a:t>
            </a:r>
            <a:r>
              <a:rPr lang="en-US" dirty="0"/>
              <a:t>, which is resources the stage will provide</a:t>
            </a:r>
          </a:p>
          <a:p>
            <a:r>
              <a:rPr lang="en-US" sz="1800" dirty="0"/>
              <a:t>Resource will be mostly kept as a (</a:t>
            </a:r>
            <a:r>
              <a:rPr lang="en-US" sz="1800" dirty="0" err="1"/>
              <a:t>type,amount</a:t>
            </a:r>
            <a:r>
              <a:rPr lang="en-US" sz="1800" dirty="0"/>
              <a:t>) pair. However, some of the stages do not give resource, but give effects instead. These will be kept as (</a:t>
            </a:r>
            <a:r>
              <a:rPr lang="en-US" sz="1800" dirty="0" err="1"/>
              <a:t>type,effect</a:t>
            </a:r>
            <a:r>
              <a:rPr lang="en-US" dirty="0"/>
              <a:t>) instead. Also, some stages may not give/take only one type of resource.</a:t>
            </a:r>
            <a:endParaRPr lang="en-US" sz="1800" dirty="0"/>
          </a:p>
        </p:txBody>
      </p:sp>
    </p:spTree>
    <p:extLst>
      <p:ext uri="{BB962C8B-B14F-4D97-AF65-F5344CB8AC3E}">
        <p14:creationId xmlns:p14="http://schemas.microsoft.com/office/powerpoint/2010/main" val="1384321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ED237E12-93A1-4462-A96B-4B0C2DF0BDEE}"/>
              </a:ext>
            </a:extLst>
          </p:cNvPr>
          <p:cNvPicPr/>
          <p:nvPr/>
        </p:nvPicPr>
        <p:blipFill>
          <a:blip r:embed="rId2"/>
          <a:stretch>
            <a:fillRect/>
          </a:stretch>
        </p:blipFill>
        <p:spPr>
          <a:xfrm>
            <a:off x="1840510" y="860007"/>
            <a:ext cx="7951190" cy="5137986"/>
          </a:xfrm>
          <a:prstGeom prst="rect">
            <a:avLst/>
          </a:prstGeom>
        </p:spPr>
      </p:pic>
    </p:spTree>
    <p:extLst>
      <p:ext uri="{BB962C8B-B14F-4D97-AF65-F5344CB8AC3E}">
        <p14:creationId xmlns:p14="http://schemas.microsoft.com/office/powerpoint/2010/main" val="4153823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BF1A-FFB0-4B86-A0C2-DA941371E2AB}"/>
              </a:ext>
            </a:extLst>
          </p:cNvPr>
          <p:cNvSpPr>
            <a:spLocks noGrp="1"/>
          </p:cNvSpPr>
          <p:nvPr>
            <p:ph type="title"/>
          </p:nvPr>
        </p:nvSpPr>
        <p:spPr>
          <a:xfrm>
            <a:off x="677334" y="609600"/>
            <a:ext cx="5047191" cy="1320800"/>
          </a:xfrm>
        </p:spPr>
        <p:txBody>
          <a:bodyPr/>
          <a:lstStyle/>
          <a:p>
            <a:r>
              <a:rPr lang="en-US" dirty="0"/>
              <a:t>7 Wonders Game :</a:t>
            </a:r>
            <a:br>
              <a:rPr lang="en-US" dirty="0"/>
            </a:br>
            <a:r>
              <a:rPr lang="en-US" dirty="0"/>
              <a:t>Database - Cards</a:t>
            </a:r>
            <a:endParaRPr lang="en-HK" dirty="0"/>
          </a:p>
        </p:txBody>
      </p:sp>
      <p:pic>
        <p:nvPicPr>
          <p:cNvPr id="6" name="Picture 5">
            <a:extLst>
              <a:ext uri="{FF2B5EF4-FFF2-40B4-BE49-F238E27FC236}">
                <a16:creationId xmlns:a16="http://schemas.microsoft.com/office/drawing/2014/main" id="{47D42FAB-356D-4B00-B980-E552B2B95ECC}"/>
              </a:ext>
            </a:extLst>
          </p:cNvPr>
          <p:cNvPicPr>
            <a:picLocks noChangeAspect="1"/>
          </p:cNvPicPr>
          <p:nvPr/>
        </p:nvPicPr>
        <p:blipFill>
          <a:blip r:embed="rId2"/>
          <a:stretch>
            <a:fillRect/>
          </a:stretch>
        </p:blipFill>
        <p:spPr>
          <a:xfrm>
            <a:off x="5883117" y="0"/>
            <a:ext cx="6070758" cy="6858000"/>
          </a:xfrm>
          <a:prstGeom prst="rect">
            <a:avLst/>
          </a:prstGeom>
        </p:spPr>
      </p:pic>
      <p:sp>
        <p:nvSpPr>
          <p:cNvPr id="7" name="Content Placeholder 2">
            <a:extLst>
              <a:ext uri="{FF2B5EF4-FFF2-40B4-BE49-F238E27FC236}">
                <a16:creationId xmlns:a16="http://schemas.microsoft.com/office/drawing/2014/main" id="{2AA149D0-CC1B-42DD-86F8-4F44074DB24C}"/>
              </a:ext>
            </a:extLst>
          </p:cNvPr>
          <p:cNvSpPr>
            <a:spLocks noGrp="1"/>
          </p:cNvSpPr>
          <p:nvPr>
            <p:ph idx="1"/>
          </p:nvPr>
        </p:nvSpPr>
        <p:spPr>
          <a:xfrm>
            <a:off x="748355" y="2809154"/>
            <a:ext cx="3494616" cy="2118447"/>
          </a:xfrm>
        </p:spPr>
        <p:txBody>
          <a:bodyPr>
            <a:normAutofit/>
          </a:bodyPr>
          <a:lstStyle/>
          <a:p>
            <a:pPr marL="0" indent="0">
              <a:buNone/>
            </a:pPr>
            <a:r>
              <a:rPr lang="en-US" sz="1800" dirty="0"/>
              <a:t>Cards are separated to Ages</a:t>
            </a:r>
            <a:r>
              <a:rPr lang="en-US" dirty="0"/>
              <a:t>, then colors</a:t>
            </a:r>
          </a:p>
          <a:p>
            <a:pPr marL="0" indent="0">
              <a:buNone/>
            </a:pPr>
            <a:endParaRPr lang="en-US" sz="1800" dirty="0"/>
          </a:p>
          <a:p>
            <a:pPr marL="0" indent="0">
              <a:buNone/>
            </a:pPr>
            <a:r>
              <a:rPr lang="en-US" dirty="0"/>
              <a:t>Each card will have its name, </a:t>
            </a:r>
            <a:r>
              <a:rPr lang="en-US" dirty="0" err="1"/>
              <a:t>payResource</a:t>
            </a:r>
            <a:r>
              <a:rPr lang="en-US" dirty="0"/>
              <a:t> and </a:t>
            </a:r>
            <a:r>
              <a:rPr lang="en-US" dirty="0" err="1"/>
              <a:t>getResource</a:t>
            </a:r>
            <a:r>
              <a:rPr lang="en-US" dirty="0"/>
              <a:t>.</a:t>
            </a:r>
            <a:endParaRPr lang="en-US" sz="1800" dirty="0"/>
          </a:p>
        </p:txBody>
      </p:sp>
    </p:spTree>
    <p:extLst>
      <p:ext uri="{BB962C8B-B14F-4D97-AF65-F5344CB8AC3E}">
        <p14:creationId xmlns:p14="http://schemas.microsoft.com/office/powerpoint/2010/main" val="371002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AF0B5-41C3-4559-8A3C-5154CED8CE09}"/>
              </a:ext>
            </a:extLst>
          </p:cNvPr>
          <p:cNvSpPr>
            <a:spLocks noGrp="1"/>
          </p:cNvSpPr>
          <p:nvPr>
            <p:ph type="title"/>
          </p:nvPr>
        </p:nvSpPr>
        <p:spPr>
          <a:xfrm>
            <a:off x="652481" y="1382486"/>
            <a:ext cx="3547581" cy="4093028"/>
          </a:xfrm>
        </p:spPr>
        <p:txBody>
          <a:bodyPr anchor="ctr">
            <a:normAutofit/>
          </a:bodyPr>
          <a:lstStyle/>
          <a:p>
            <a:r>
              <a:rPr lang="en-US" sz="4400"/>
              <a:t>Contents</a:t>
            </a:r>
            <a:endParaRPr lang="en-HK" sz="4400"/>
          </a:p>
        </p:txBody>
      </p:sp>
      <p:grpSp>
        <p:nvGrpSpPr>
          <p:cNvPr id="11" name="Group 10">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2971FAC-2B5C-4B69-846B-ABAD7D360B3E}"/>
              </a:ext>
            </a:extLst>
          </p:cNvPr>
          <p:cNvGraphicFramePr>
            <a:graphicFrameLocks noGrp="1"/>
          </p:cNvGraphicFramePr>
          <p:nvPr>
            <p:ph idx="1"/>
            <p:extLst>
              <p:ext uri="{D42A27DB-BD31-4B8C-83A1-F6EECF244321}">
                <p14:modId xmlns:p14="http://schemas.microsoft.com/office/powerpoint/2010/main" val="3200553365"/>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8384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BF1A-FFB0-4B86-A0C2-DA941371E2AB}"/>
              </a:ext>
            </a:extLst>
          </p:cNvPr>
          <p:cNvSpPr>
            <a:spLocks noGrp="1"/>
          </p:cNvSpPr>
          <p:nvPr>
            <p:ph type="title"/>
          </p:nvPr>
        </p:nvSpPr>
        <p:spPr/>
        <p:txBody>
          <a:bodyPr/>
          <a:lstStyle/>
          <a:p>
            <a:r>
              <a:rPr lang="en-US" dirty="0"/>
              <a:t>7 Wonders Game : System</a:t>
            </a:r>
            <a:endParaRPr lang="en-HK" dirty="0"/>
          </a:p>
        </p:txBody>
      </p:sp>
      <p:sp>
        <p:nvSpPr>
          <p:cNvPr id="3" name="Content Placeholder 2">
            <a:extLst>
              <a:ext uri="{FF2B5EF4-FFF2-40B4-BE49-F238E27FC236}">
                <a16:creationId xmlns:a16="http://schemas.microsoft.com/office/drawing/2014/main" id="{D79747FD-F285-474B-9309-AD243061E99C}"/>
              </a:ext>
            </a:extLst>
          </p:cNvPr>
          <p:cNvSpPr>
            <a:spLocks noGrp="1"/>
          </p:cNvSpPr>
          <p:nvPr>
            <p:ph idx="1"/>
          </p:nvPr>
        </p:nvSpPr>
        <p:spPr>
          <a:xfrm>
            <a:off x="677334" y="1468132"/>
            <a:ext cx="8596668" cy="4231332"/>
          </a:xfrm>
        </p:spPr>
        <p:txBody>
          <a:bodyPr>
            <a:normAutofit lnSpcReduction="10000"/>
          </a:bodyPr>
          <a:lstStyle/>
          <a:p>
            <a:r>
              <a:rPr lang="en-US" sz="1800" dirty="0"/>
              <a:t>There are multiple class for system, for example</a:t>
            </a:r>
          </a:p>
          <a:p>
            <a:pPr lvl="1"/>
            <a:r>
              <a:rPr lang="en-US" dirty="0"/>
              <a:t>Player class</a:t>
            </a:r>
          </a:p>
          <a:p>
            <a:pPr lvl="1"/>
            <a:r>
              <a:rPr lang="en-US" dirty="0"/>
              <a:t>Resource class</a:t>
            </a:r>
          </a:p>
          <a:p>
            <a:pPr lvl="1"/>
            <a:r>
              <a:rPr lang="en-US" dirty="0"/>
              <a:t>Wonder class </a:t>
            </a:r>
          </a:p>
          <a:p>
            <a:pPr lvl="1"/>
            <a:r>
              <a:rPr lang="en-US" dirty="0"/>
              <a:t>Card</a:t>
            </a:r>
          </a:p>
          <a:p>
            <a:pPr lvl="1"/>
            <a:r>
              <a:rPr lang="en-US" dirty="0"/>
              <a:t>Personality</a:t>
            </a:r>
          </a:p>
          <a:p>
            <a:pPr marL="0" indent="0">
              <a:buNone/>
            </a:pPr>
            <a:endParaRPr lang="en-US" sz="1800" dirty="0"/>
          </a:p>
          <a:p>
            <a:r>
              <a:rPr lang="en-US" dirty="0"/>
              <a:t>Personality is important, because it will be used for testing our AI. There are 3 personality implemented</a:t>
            </a:r>
          </a:p>
          <a:p>
            <a:pPr lvl="1"/>
            <a:r>
              <a:rPr lang="en-US" dirty="0"/>
              <a:t>DQNAI : Our AI, which action will be decided by DQL</a:t>
            </a:r>
          </a:p>
          <a:p>
            <a:pPr lvl="1"/>
            <a:r>
              <a:rPr lang="en-US" dirty="0" err="1"/>
              <a:t>RandomAI</a:t>
            </a:r>
            <a:r>
              <a:rPr lang="en-US" dirty="0"/>
              <a:t> : Decision is random through all possible actions in that turn.</a:t>
            </a:r>
          </a:p>
          <a:p>
            <a:pPr lvl="1"/>
            <a:r>
              <a:rPr lang="en-US" dirty="0" err="1"/>
              <a:t>RuleBasedAI</a:t>
            </a:r>
            <a:r>
              <a:rPr lang="en-US" dirty="0"/>
              <a:t> : Decision is made from certain priority rules.</a:t>
            </a:r>
          </a:p>
        </p:txBody>
      </p:sp>
    </p:spTree>
    <p:extLst>
      <p:ext uri="{BB962C8B-B14F-4D97-AF65-F5344CB8AC3E}">
        <p14:creationId xmlns:p14="http://schemas.microsoft.com/office/powerpoint/2010/main" val="200950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BF1A-FFB0-4B86-A0C2-DA941371E2AB}"/>
              </a:ext>
            </a:extLst>
          </p:cNvPr>
          <p:cNvSpPr>
            <a:spLocks noGrp="1"/>
          </p:cNvSpPr>
          <p:nvPr>
            <p:ph type="title"/>
          </p:nvPr>
        </p:nvSpPr>
        <p:spPr/>
        <p:txBody>
          <a:bodyPr/>
          <a:lstStyle/>
          <a:p>
            <a:r>
              <a:rPr lang="en-US" dirty="0"/>
              <a:t>Personality : </a:t>
            </a:r>
            <a:r>
              <a:rPr lang="en-US" dirty="0" err="1"/>
              <a:t>RuleBasedAI</a:t>
            </a:r>
            <a:endParaRPr lang="en-HK" dirty="0"/>
          </a:p>
        </p:txBody>
      </p:sp>
      <p:sp>
        <p:nvSpPr>
          <p:cNvPr id="3" name="Content Placeholder 2">
            <a:extLst>
              <a:ext uri="{FF2B5EF4-FFF2-40B4-BE49-F238E27FC236}">
                <a16:creationId xmlns:a16="http://schemas.microsoft.com/office/drawing/2014/main" id="{D79747FD-F285-474B-9309-AD243061E99C}"/>
              </a:ext>
            </a:extLst>
          </p:cNvPr>
          <p:cNvSpPr>
            <a:spLocks noGrp="1"/>
          </p:cNvSpPr>
          <p:nvPr>
            <p:ph idx="1"/>
          </p:nvPr>
        </p:nvSpPr>
        <p:spPr>
          <a:xfrm>
            <a:off x="677334" y="1468132"/>
            <a:ext cx="8596668" cy="4231332"/>
          </a:xfrm>
        </p:spPr>
        <p:txBody>
          <a:bodyPr>
            <a:normAutofit fontScale="62500" lnSpcReduction="20000"/>
          </a:bodyPr>
          <a:lstStyle/>
          <a:p>
            <a:pPr marL="0" indent="0">
              <a:buNone/>
            </a:pPr>
            <a:r>
              <a:rPr lang="en-US" dirty="0"/>
              <a:t>For age 1 and 2 :</a:t>
            </a:r>
          </a:p>
          <a:p>
            <a:r>
              <a:rPr lang="en-US" dirty="0"/>
              <a:t>Upgrading the stage of wonders if it is available and free. </a:t>
            </a:r>
          </a:p>
          <a:p>
            <a:pPr lvl="1"/>
            <a:r>
              <a:rPr lang="en-US" dirty="0"/>
              <a:t>If it’s available but it’s not free, 50% to pay for stages and 50% to go to next rule</a:t>
            </a:r>
          </a:p>
          <a:p>
            <a:r>
              <a:rPr lang="en-US" dirty="0"/>
              <a:t>Select a card that provides more than one type of resource. If there are multiple cards satisfying this rule, randomly select one.</a:t>
            </a:r>
          </a:p>
          <a:p>
            <a:r>
              <a:rPr lang="en-US" dirty="0"/>
              <a:t>Select a card that provides mixed resource (For example, Clay Pit provides either brick or wood). If there are multiple cards satisfying this rule, randomly select one.</a:t>
            </a:r>
          </a:p>
          <a:p>
            <a:r>
              <a:rPr lang="en-US" dirty="0"/>
              <a:t>Select a card that provide resources that this player does not have yet. If there are multiple cards satisfying this rule, randomly select one.</a:t>
            </a:r>
          </a:p>
          <a:p>
            <a:r>
              <a:rPr lang="en-US" dirty="0"/>
              <a:t>Select military card if it makes this player’s military point </a:t>
            </a:r>
            <a:r>
              <a:rPr lang="en-US" dirty="0" err="1"/>
              <a:t>supercedes</a:t>
            </a:r>
            <a:r>
              <a:rPr lang="en-US" dirty="0"/>
              <a:t> the neighbor. If there are multiple cards satisfying this rule, randomly select one.</a:t>
            </a:r>
          </a:p>
          <a:p>
            <a:r>
              <a:rPr lang="en-US" dirty="0"/>
              <a:t>Select science card. If there are multiple cards satisfying this rule, randomly select one.</a:t>
            </a:r>
          </a:p>
          <a:p>
            <a:r>
              <a:rPr lang="en-US" dirty="0"/>
              <a:t>Select VP (civil) card. If there are multiple cards satisfying this rule, randomly select one.</a:t>
            </a:r>
          </a:p>
          <a:p>
            <a:r>
              <a:rPr lang="en-US" dirty="0"/>
              <a:t>Select an action that does not discard card. If there are multiple cards satisfying this rule, randomly select one.</a:t>
            </a:r>
          </a:p>
          <a:p>
            <a:r>
              <a:rPr lang="en-US" dirty="0"/>
              <a:t>Select any remaining playable action.</a:t>
            </a:r>
          </a:p>
          <a:p>
            <a:pPr marL="0" indent="0">
              <a:buNone/>
            </a:pPr>
            <a:endParaRPr lang="en-US" dirty="0"/>
          </a:p>
          <a:p>
            <a:pPr marL="0" indent="0">
              <a:buNone/>
            </a:pPr>
            <a:r>
              <a:rPr lang="en-US" dirty="0"/>
              <a:t>For age 3 : Selected the action that gives the most intermediate VP.</a:t>
            </a:r>
          </a:p>
        </p:txBody>
      </p:sp>
    </p:spTree>
    <p:extLst>
      <p:ext uri="{BB962C8B-B14F-4D97-AF65-F5344CB8AC3E}">
        <p14:creationId xmlns:p14="http://schemas.microsoft.com/office/powerpoint/2010/main" val="1605927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B1A4-C766-4C06-B1E4-880C723B9E9A}"/>
              </a:ext>
            </a:extLst>
          </p:cNvPr>
          <p:cNvSpPr>
            <a:spLocks noGrp="1"/>
          </p:cNvSpPr>
          <p:nvPr>
            <p:ph type="title"/>
          </p:nvPr>
        </p:nvSpPr>
        <p:spPr/>
        <p:txBody>
          <a:bodyPr/>
          <a:lstStyle/>
          <a:p>
            <a:r>
              <a:rPr lang="en-US" dirty="0" err="1"/>
              <a:t>OpenAI</a:t>
            </a:r>
            <a:r>
              <a:rPr lang="en-US" dirty="0"/>
              <a:t> Gym Environment</a:t>
            </a:r>
            <a:endParaRPr lang="en-HK" dirty="0"/>
          </a:p>
        </p:txBody>
      </p:sp>
      <p:sp>
        <p:nvSpPr>
          <p:cNvPr id="3" name="Content Placeholder 2">
            <a:extLst>
              <a:ext uri="{FF2B5EF4-FFF2-40B4-BE49-F238E27FC236}">
                <a16:creationId xmlns:a16="http://schemas.microsoft.com/office/drawing/2014/main" id="{FFCB2050-8653-483E-BF81-99B82EECFB22}"/>
              </a:ext>
            </a:extLst>
          </p:cNvPr>
          <p:cNvSpPr>
            <a:spLocks noGrp="1"/>
          </p:cNvSpPr>
          <p:nvPr>
            <p:ph idx="1"/>
          </p:nvPr>
        </p:nvSpPr>
        <p:spPr>
          <a:xfrm>
            <a:off x="677334" y="1592419"/>
            <a:ext cx="8596668" cy="3880773"/>
          </a:xfrm>
        </p:spPr>
        <p:txBody>
          <a:bodyPr>
            <a:normAutofit/>
          </a:bodyPr>
          <a:lstStyle/>
          <a:p>
            <a:r>
              <a:rPr lang="en-US" dirty="0"/>
              <a:t>Custom environment implemented so it can be plugged in with our DQL. It has 4 main functions</a:t>
            </a:r>
          </a:p>
          <a:p>
            <a:pPr lvl="1"/>
            <a:r>
              <a:rPr lang="en-US" dirty="0"/>
              <a:t>Init : Initialize the environment</a:t>
            </a:r>
          </a:p>
          <a:p>
            <a:pPr lvl="1"/>
            <a:r>
              <a:rPr lang="en-US" dirty="0"/>
              <a:t>Step : Take an action. Return the current state, reward from that state, Boolean specifies if the game is done or not and other extra information.</a:t>
            </a:r>
          </a:p>
          <a:p>
            <a:pPr lvl="1"/>
            <a:r>
              <a:rPr lang="en-US" dirty="0"/>
              <a:t>Reset : reset the environment at the beginning of the episode</a:t>
            </a:r>
          </a:p>
          <a:p>
            <a:pPr lvl="1"/>
            <a:r>
              <a:rPr lang="en-US" dirty="0"/>
              <a:t>Render : Render the play in each episode. However, because the game is text-based and not graphical-based, the action can be seen in action log directly.</a:t>
            </a:r>
          </a:p>
          <a:p>
            <a:r>
              <a:rPr lang="en-US" dirty="0"/>
              <a:t>While 4 main functions can be implemented by adapting our finished game into our custom environment, there are some parts that needed to be implemented because it is not required in main game, which are states (</a:t>
            </a:r>
            <a:r>
              <a:rPr lang="en-US" dirty="0" err="1"/>
              <a:t>observation_space</a:t>
            </a:r>
            <a:r>
              <a:rPr lang="en-US" dirty="0"/>
              <a:t>) and action (</a:t>
            </a:r>
            <a:r>
              <a:rPr lang="en-US" dirty="0" err="1"/>
              <a:t>action_space</a:t>
            </a:r>
            <a:r>
              <a:rPr lang="en-US" dirty="0"/>
              <a:t>) of this environment.</a:t>
            </a:r>
          </a:p>
          <a:p>
            <a:pPr marL="0" marR="0" lvl="0" indent="0">
              <a:spcBef>
                <a:spcPts val="0"/>
              </a:spcBef>
              <a:spcAft>
                <a:spcPts val="0"/>
              </a:spcAft>
              <a:buNone/>
            </a:pPr>
            <a:endParaRPr lang="en-HK" sz="1800"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1133922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45EB-3A0C-40D4-ACA6-B765FA21F00E}"/>
              </a:ext>
            </a:extLst>
          </p:cNvPr>
          <p:cNvSpPr>
            <a:spLocks noGrp="1"/>
          </p:cNvSpPr>
          <p:nvPr>
            <p:ph type="title"/>
          </p:nvPr>
        </p:nvSpPr>
        <p:spPr/>
        <p:txBody>
          <a:bodyPr/>
          <a:lstStyle/>
          <a:p>
            <a:r>
              <a:rPr lang="en-US" dirty="0" err="1"/>
              <a:t>SevenWonEnv</a:t>
            </a:r>
            <a:r>
              <a:rPr lang="en-US" dirty="0"/>
              <a:t> Gym : States</a:t>
            </a:r>
            <a:endParaRPr lang="en-HK" dirty="0"/>
          </a:p>
        </p:txBody>
      </p:sp>
      <p:sp>
        <p:nvSpPr>
          <p:cNvPr id="3" name="Content Placeholder 2">
            <a:extLst>
              <a:ext uri="{FF2B5EF4-FFF2-40B4-BE49-F238E27FC236}">
                <a16:creationId xmlns:a16="http://schemas.microsoft.com/office/drawing/2014/main" id="{96FBA16A-F135-4E35-BECC-BFE0C65B7253}"/>
              </a:ext>
            </a:extLst>
          </p:cNvPr>
          <p:cNvSpPr>
            <a:spLocks noGrp="1"/>
          </p:cNvSpPr>
          <p:nvPr>
            <p:ph idx="1"/>
          </p:nvPr>
        </p:nvSpPr>
        <p:spPr>
          <a:xfrm>
            <a:off x="677334" y="1627929"/>
            <a:ext cx="8596668" cy="4620471"/>
          </a:xfrm>
        </p:spPr>
        <p:txBody>
          <a:bodyPr>
            <a:normAutofit fontScale="85000" lnSpcReduction="20000"/>
          </a:bodyPr>
          <a:lstStyle/>
          <a:p>
            <a:r>
              <a:rPr lang="en-US" dirty="0"/>
              <a:t>States are defined as </a:t>
            </a:r>
            <a:r>
              <a:rPr lang="en-US" dirty="0" err="1"/>
              <a:t>MultiDiscrete</a:t>
            </a:r>
            <a:r>
              <a:rPr lang="en-US" dirty="0"/>
              <a:t> consisted of</a:t>
            </a:r>
          </a:p>
          <a:p>
            <a:pPr lvl="1"/>
            <a:r>
              <a:rPr lang="en-US" sz="1800" dirty="0" err="1">
                <a:effectLst/>
                <a:latin typeface="+mj-lt"/>
                <a:ea typeface="PMingLiU" panose="02020500000000000000" pitchFamily="18" charset="-120"/>
              </a:rPr>
              <a:t>resourceAmountOwn</a:t>
            </a:r>
            <a:r>
              <a:rPr lang="en-US" sz="1800" dirty="0">
                <a:effectLst/>
                <a:latin typeface="+mj-lt"/>
                <a:ea typeface="PMingLiU" panose="02020500000000000000" pitchFamily="18" charset="-120"/>
              </a:rPr>
              <a:t>(11) </a:t>
            </a:r>
          </a:p>
          <a:p>
            <a:pPr lvl="2"/>
            <a:r>
              <a:rPr lang="en-US" sz="1800" dirty="0">
                <a:latin typeface="+mj-lt"/>
                <a:ea typeface="PMingLiU" panose="02020500000000000000" pitchFamily="18" charset="-120"/>
              </a:rPr>
              <a:t>10 resources’ amount except the battle points are Discrete(5)</a:t>
            </a:r>
            <a:r>
              <a:rPr lang="en-US" sz="1800" baseline="30000" dirty="0">
                <a:latin typeface="+mj-lt"/>
                <a:ea typeface="PMingLiU" panose="02020500000000000000" pitchFamily="18" charset="-120"/>
              </a:rPr>
              <a:t>(*) </a:t>
            </a:r>
            <a:endParaRPr lang="en-HK" sz="1800" dirty="0">
              <a:latin typeface="+mj-lt"/>
              <a:ea typeface="PMingLiU" panose="02020500000000000000" pitchFamily="18" charset="-120"/>
            </a:endParaRPr>
          </a:p>
          <a:p>
            <a:pPr lvl="2"/>
            <a:r>
              <a:rPr lang="en-US" sz="1800" dirty="0">
                <a:latin typeface="+mj-lt"/>
                <a:ea typeface="PMingLiU" panose="02020500000000000000" pitchFamily="18" charset="-120"/>
              </a:rPr>
              <a:t>1 battle points as Discrete(20)</a:t>
            </a:r>
          </a:p>
          <a:p>
            <a:pPr lvl="1"/>
            <a:r>
              <a:rPr lang="en-US" sz="1800" dirty="0" err="1">
                <a:effectLst/>
                <a:latin typeface="+mj-lt"/>
                <a:ea typeface="PMingLiU" panose="02020500000000000000" pitchFamily="18" charset="-120"/>
              </a:rPr>
              <a:t>colorAmountOwn</a:t>
            </a:r>
            <a:r>
              <a:rPr lang="en-US" sz="1800" dirty="0">
                <a:effectLst/>
                <a:latin typeface="+mj-lt"/>
                <a:ea typeface="PMingLiU" panose="02020500000000000000" pitchFamily="18" charset="-120"/>
              </a:rPr>
              <a:t>(7), each as Discrete(10)</a:t>
            </a:r>
          </a:p>
          <a:p>
            <a:pPr lvl="1"/>
            <a:r>
              <a:rPr lang="en-US" sz="1800" dirty="0" err="1">
                <a:latin typeface="+mj-lt"/>
                <a:ea typeface="PMingLiU" panose="02020500000000000000" pitchFamily="18" charset="-120"/>
              </a:rPr>
              <a:t>ownEastTradingCost</a:t>
            </a:r>
            <a:r>
              <a:rPr lang="en-US" sz="1800" dirty="0">
                <a:latin typeface="+mj-lt"/>
                <a:ea typeface="PMingLiU" panose="02020500000000000000" pitchFamily="18" charset="-120"/>
              </a:rPr>
              <a:t>(7), each as Discrete(2)</a:t>
            </a:r>
          </a:p>
          <a:p>
            <a:pPr lvl="1"/>
            <a:r>
              <a:rPr lang="en-US" sz="1800" dirty="0" err="1">
                <a:effectLst/>
                <a:latin typeface="+mj-lt"/>
                <a:ea typeface="PMingLiU" panose="02020500000000000000" pitchFamily="18" charset="-120"/>
              </a:rPr>
              <a:t>ownCoin</a:t>
            </a:r>
            <a:r>
              <a:rPr lang="en-US" sz="1800" dirty="0">
                <a:latin typeface="+mj-lt"/>
                <a:ea typeface="PMingLiU" panose="02020500000000000000" pitchFamily="18" charset="-120"/>
              </a:rPr>
              <a:t>(1) as Discrete(100)</a:t>
            </a:r>
          </a:p>
          <a:p>
            <a:pPr marL="457200" lvl="1" indent="0">
              <a:buNone/>
            </a:pPr>
            <a:endParaRPr lang="en-US" sz="1800" dirty="0">
              <a:latin typeface="+mj-lt"/>
              <a:ea typeface="PMingLiU" panose="02020500000000000000" pitchFamily="18" charset="-120"/>
            </a:endParaRPr>
          </a:p>
          <a:p>
            <a:pPr lvl="1"/>
            <a:r>
              <a:rPr lang="en-US" sz="1800" dirty="0" err="1">
                <a:effectLst/>
                <a:latin typeface="+mj-lt"/>
                <a:ea typeface="PMingLiU" panose="02020500000000000000" pitchFamily="18" charset="-120"/>
              </a:rPr>
              <a:t>resourceAmountLeft</a:t>
            </a:r>
            <a:r>
              <a:rPr lang="en-US" sz="1800" dirty="0">
                <a:latin typeface="+mj-lt"/>
                <a:ea typeface="PMingLiU" panose="02020500000000000000" pitchFamily="18" charset="-120"/>
              </a:rPr>
              <a:t>(11) </a:t>
            </a:r>
          </a:p>
          <a:p>
            <a:pPr lvl="1"/>
            <a:r>
              <a:rPr lang="en-US" sz="1800" dirty="0" err="1">
                <a:effectLst/>
                <a:latin typeface="+mj-lt"/>
                <a:ea typeface="PMingLiU" panose="02020500000000000000" pitchFamily="18" charset="-120"/>
              </a:rPr>
              <a:t>colorAmountLeft</a:t>
            </a:r>
            <a:r>
              <a:rPr lang="en-US" sz="1800" dirty="0">
                <a:effectLst/>
                <a:latin typeface="+mj-lt"/>
                <a:ea typeface="PMingLiU" panose="02020500000000000000" pitchFamily="18" charset="-120"/>
              </a:rPr>
              <a:t>(</a:t>
            </a:r>
            <a:r>
              <a:rPr lang="en-US" sz="1800" dirty="0">
                <a:latin typeface="+mj-lt"/>
                <a:ea typeface="PMingLiU" panose="02020500000000000000" pitchFamily="18" charset="-120"/>
              </a:rPr>
              <a:t>7)</a:t>
            </a:r>
          </a:p>
          <a:p>
            <a:pPr lvl="1"/>
            <a:r>
              <a:rPr lang="en-US" sz="1800" dirty="0" err="1">
                <a:effectLst/>
                <a:latin typeface="+mj-lt"/>
                <a:ea typeface="PMingLiU" panose="02020500000000000000" pitchFamily="18" charset="-120"/>
              </a:rPr>
              <a:t>resourceAmountRight</a:t>
            </a:r>
            <a:r>
              <a:rPr lang="en-US" sz="1800" dirty="0">
                <a:latin typeface="+mj-lt"/>
                <a:ea typeface="PMingLiU" panose="02020500000000000000" pitchFamily="18" charset="-120"/>
              </a:rPr>
              <a:t>(11) </a:t>
            </a:r>
          </a:p>
          <a:p>
            <a:pPr lvl="1"/>
            <a:r>
              <a:rPr lang="en-US" sz="1800" dirty="0" err="1">
                <a:effectLst/>
                <a:latin typeface="+mj-lt"/>
                <a:ea typeface="PMingLiU" panose="02020500000000000000" pitchFamily="18" charset="-120"/>
              </a:rPr>
              <a:t>colorAmountRight</a:t>
            </a:r>
            <a:r>
              <a:rPr lang="en-US" sz="1800" dirty="0">
                <a:effectLst/>
                <a:latin typeface="+mj-lt"/>
                <a:ea typeface="PMingLiU" panose="02020500000000000000" pitchFamily="18" charset="-120"/>
              </a:rPr>
              <a:t>(7)</a:t>
            </a:r>
          </a:p>
          <a:p>
            <a:pPr marL="457200" lvl="1" indent="0">
              <a:buNone/>
            </a:pPr>
            <a:endParaRPr lang="en-US" sz="1800" dirty="0">
              <a:effectLst/>
              <a:latin typeface="+mj-lt"/>
              <a:ea typeface="PMingLiU" panose="02020500000000000000" pitchFamily="18" charset="-120"/>
            </a:endParaRPr>
          </a:p>
          <a:p>
            <a:pPr lvl="1"/>
            <a:r>
              <a:rPr lang="en-US" sz="1800" dirty="0" err="1">
                <a:effectLst/>
                <a:latin typeface="+mj-lt"/>
                <a:ea typeface="PMingLiU" panose="02020500000000000000" pitchFamily="18" charset="-120"/>
              </a:rPr>
              <a:t>ageNumber</a:t>
            </a:r>
            <a:r>
              <a:rPr lang="en-US" sz="1800" dirty="0">
                <a:effectLst/>
                <a:latin typeface="+mj-lt"/>
                <a:ea typeface="PMingLiU" panose="02020500000000000000" pitchFamily="18" charset="-120"/>
              </a:rPr>
              <a:t>(1) a</a:t>
            </a:r>
            <a:r>
              <a:rPr lang="en-US" sz="1800" dirty="0">
                <a:latin typeface="+mj-lt"/>
                <a:ea typeface="PMingLiU" panose="02020500000000000000" pitchFamily="18" charset="-120"/>
              </a:rPr>
              <a:t>s Discrete (3)</a:t>
            </a:r>
          </a:p>
          <a:p>
            <a:r>
              <a:rPr lang="en-US" dirty="0">
                <a:ea typeface="PMingLiU" panose="02020500000000000000" pitchFamily="18" charset="-120"/>
              </a:rPr>
              <a:t>Discrete(n) means that data is possible in [0,n) as an integer</a:t>
            </a:r>
          </a:p>
          <a:p>
            <a:endParaRPr lang="en-HK" dirty="0">
              <a:effectLst/>
              <a:latin typeface="Times New Roman" panose="02020603050405020304" pitchFamily="18" charset="0"/>
              <a:ea typeface="PMingLiU" panose="02020500000000000000" pitchFamily="18" charset="-120"/>
            </a:endParaRPr>
          </a:p>
          <a:p>
            <a:pPr lvl="1"/>
            <a:endParaRPr lang="en-US" dirty="0"/>
          </a:p>
          <a:p>
            <a:pPr lvl="1"/>
            <a:endParaRPr lang="en-HK" dirty="0"/>
          </a:p>
        </p:txBody>
      </p:sp>
      <p:sp>
        <p:nvSpPr>
          <p:cNvPr id="4" name="TextBox 3">
            <a:extLst>
              <a:ext uri="{FF2B5EF4-FFF2-40B4-BE49-F238E27FC236}">
                <a16:creationId xmlns:a16="http://schemas.microsoft.com/office/drawing/2014/main" id="{6DCD992F-D786-4601-8422-0CE2101B0085}"/>
              </a:ext>
            </a:extLst>
          </p:cNvPr>
          <p:cNvSpPr txBox="1"/>
          <p:nvPr/>
        </p:nvSpPr>
        <p:spPr>
          <a:xfrm>
            <a:off x="4853128" y="4604423"/>
            <a:ext cx="1775533" cy="369332"/>
          </a:xfrm>
          <a:prstGeom prst="rect">
            <a:avLst/>
          </a:prstGeom>
          <a:noFill/>
        </p:spPr>
        <p:txBody>
          <a:bodyPr wrap="square" rtlCol="0">
            <a:spAutoFit/>
          </a:bodyPr>
          <a:lstStyle/>
          <a:p>
            <a:r>
              <a:rPr lang="en-US" dirty="0"/>
              <a:t>Same as above</a:t>
            </a:r>
            <a:endParaRPr lang="en-HK" dirty="0"/>
          </a:p>
        </p:txBody>
      </p:sp>
      <p:sp>
        <p:nvSpPr>
          <p:cNvPr id="5" name="Arrow: Right 4">
            <a:extLst>
              <a:ext uri="{FF2B5EF4-FFF2-40B4-BE49-F238E27FC236}">
                <a16:creationId xmlns:a16="http://schemas.microsoft.com/office/drawing/2014/main" id="{B20F7597-EF90-4AF1-9667-87A6764C0400}"/>
              </a:ext>
            </a:extLst>
          </p:cNvPr>
          <p:cNvSpPr/>
          <p:nvPr/>
        </p:nvSpPr>
        <p:spPr>
          <a:xfrm>
            <a:off x="4057093" y="4636403"/>
            <a:ext cx="621437" cy="33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2444105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45EB-3A0C-40D4-ACA6-B765FA21F00E}"/>
              </a:ext>
            </a:extLst>
          </p:cNvPr>
          <p:cNvSpPr>
            <a:spLocks noGrp="1"/>
          </p:cNvSpPr>
          <p:nvPr>
            <p:ph type="title"/>
          </p:nvPr>
        </p:nvSpPr>
        <p:spPr/>
        <p:txBody>
          <a:bodyPr/>
          <a:lstStyle/>
          <a:p>
            <a:r>
              <a:rPr lang="en-US" dirty="0" err="1"/>
              <a:t>SevenWonEnv</a:t>
            </a:r>
            <a:r>
              <a:rPr lang="en-US" dirty="0"/>
              <a:t> Gym : Actions</a:t>
            </a:r>
            <a:endParaRPr lang="en-HK" dirty="0"/>
          </a:p>
        </p:txBody>
      </p:sp>
      <p:sp>
        <p:nvSpPr>
          <p:cNvPr id="3" name="Content Placeholder 2">
            <a:extLst>
              <a:ext uri="{FF2B5EF4-FFF2-40B4-BE49-F238E27FC236}">
                <a16:creationId xmlns:a16="http://schemas.microsoft.com/office/drawing/2014/main" id="{96FBA16A-F135-4E35-BECC-BFE0C65B7253}"/>
              </a:ext>
            </a:extLst>
          </p:cNvPr>
          <p:cNvSpPr>
            <a:spLocks noGrp="1"/>
          </p:cNvSpPr>
          <p:nvPr>
            <p:ph idx="1"/>
          </p:nvPr>
        </p:nvSpPr>
        <p:spPr>
          <a:xfrm>
            <a:off x="677334" y="1627929"/>
            <a:ext cx="8596668" cy="4620471"/>
          </a:xfrm>
        </p:spPr>
        <p:txBody>
          <a:bodyPr>
            <a:normAutofit/>
          </a:bodyPr>
          <a:lstStyle/>
          <a:p>
            <a:r>
              <a:rPr lang="en-US" dirty="0"/>
              <a:t>States are defined as Discrete(300). There are 300 actions possible, which its number can come from (</a:t>
            </a:r>
            <a:r>
              <a:rPr lang="en-US" dirty="0" err="1"/>
              <a:t>cardCode,actionCode</a:t>
            </a:r>
            <a:r>
              <a:rPr lang="en-US" dirty="0"/>
              <a:t>)</a:t>
            </a:r>
          </a:p>
          <a:p>
            <a:r>
              <a:rPr lang="en-US" dirty="0" err="1">
                <a:effectLst/>
                <a:ea typeface="PMingLiU" panose="02020500000000000000" pitchFamily="18" charset="-120"/>
              </a:rPr>
              <a:t>cardCode</a:t>
            </a:r>
            <a:r>
              <a:rPr lang="en-US" dirty="0">
                <a:effectLst/>
                <a:ea typeface="PMingLiU" panose="02020500000000000000" pitchFamily="18" charset="-120"/>
              </a:rPr>
              <a:t> comes from each uniqu</a:t>
            </a:r>
            <a:r>
              <a:rPr lang="en-US" dirty="0">
                <a:ea typeface="PMingLiU" panose="02020500000000000000" pitchFamily="18" charset="-120"/>
              </a:rPr>
              <a:t>e cards encoded into 0-74 (there are 74 unique cards, even though some cards may exist in game more than once)</a:t>
            </a:r>
          </a:p>
          <a:p>
            <a:r>
              <a:rPr lang="en-US" dirty="0" err="1">
                <a:effectLst/>
                <a:ea typeface="PMingLiU" panose="02020500000000000000" pitchFamily="18" charset="-120"/>
              </a:rPr>
              <a:t>actionCode</a:t>
            </a:r>
            <a:r>
              <a:rPr lang="en-US" dirty="0">
                <a:effectLst/>
                <a:ea typeface="PMingLiU" panose="02020500000000000000" pitchFamily="18" charset="-120"/>
              </a:rPr>
              <a:t> are 0-4</a:t>
            </a:r>
          </a:p>
          <a:p>
            <a:pPr lvl="1"/>
            <a:r>
              <a:rPr lang="en-US" dirty="0">
                <a:ea typeface="PMingLiU" panose="02020500000000000000" pitchFamily="18" charset="-120"/>
              </a:rPr>
              <a:t>0 = Play a card normally</a:t>
            </a:r>
          </a:p>
          <a:p>
            <a:pPr lvl="1"/>
            <a:r>
              <a:rPr lang="en-US" dirty="0">
                <a:effectLst/>
                <a:ea typeface="PMingLiU" panose="02020500000000000000" pitchFamily="18" charset="-120"/>
              </a:rPr>
              <a:t>1 = Play a card for free using effects (</a:t>
            </a:r>
            <a:r>
              <a:rPr lang="en-US" dirty="0">
                <a:ea typeface="PMingLiU" panose="02020500000000000000" pitchFamily="18" charset="-120"/>
              </a:rPr>
              <a:t>such as Olympia’s A’s 2</a:t>
            </a:r>
            <a:r>
              <a:rPr lang="en-US" baseline="30000" dirty="0">
                <a:ea typeface="PMingLiU" panose="02020500000000000000" pitchFamily="18" charset="-120"/>
              </a:rPr>
              <a:t>nd</a:t>
            </a:r>
            <a:r>
              <a:rPr lang="en-US" dirty="0">
                <a:ea typeface="PMingLiU" panose="02020500000000000000" pitchFamily="18" charset="-120"/>
              </a:rPr>
              <a:t> stage effect that can play free card once per turn)</a:t>
            </a:r>
          </a:p>
          <a:p>
            <a:pPr lvl="1"/>
            <a:r>
              <a:rPr lang="en-US" dirty="0">
                <a:effectLst/>
                <a:ea typeface="PMingLiU" panose="02020500000000000000" pitchFamily="18" charset="-120"/>
              </a:rPr>
              <a:t>2 = Discard a card for 3 coins</a:t>
            </a:r>
          </a:p>
          <a:p>
            <a:pPr lvl="1"/>
            <a:r>
              <a:rPr lang="en-US" dirty="0">
                <a:ea typeface="PMingLiU" panose="02020500000000000000" pitchFamily="18" charset="-120"/>
              </a:rPr>
              <a:t>3 = Upgrade a wonder</a:t>
            </a:r>
            <a:endParaRPr lang="en-HK" dirty="0">
              <a:effectLst/>
              <a:ea typeface="PMingLiU" panose="02020500000000000000" pitchFamily="18" charset="-120"/>
            </a:endParaRPr>
          </a:p>
          <a:p>
            <a:pPr lvl="1"/>
            <a:endParaRPr lang="en-US" dirty="0"/>
          </a:p>
          <a:p>
            <a:pPr lvl="1"/>
            <a:endParaRPr lang="en-HK" dirty="0"/>
          </a:p>
        </p:txBody>
      </p:sp>
    </p:spTree>
    <p:extLst>
      <p:ext uri="{BB962C8B-B14F-4D97-AF65-F5344CB8AC3E}">
        <p14:creationId xmlns:p14="http://schemas.microsoft.com/office/powerpoint/2010/main" val="563280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45EB-3A0C-40D4-ACA6-B765FA21F00E}"/>
              </a:ext>
            </a:extLst>
          </p:cNvPr>
          <p:cNvSpPr>
            <a:spLocks noGrp="1"/>
          </p:cNvSpPr>
          <p:nvPr>
            <p:ph type="title"/>
          </p:nvPr>
        </p:nvSpPr>
        <p:spPr/>
        <p:txBody>
          <a:bodyPr/>
          <a:lstStyle/>
          <a:p>
            <a:r>
              <a:rPr lang="en-US" dirty="0" err="1"/>
              <a:t>SevenWonEnv</a:t>
            </a:r>
            <a:r>
              <a:rPr lang="en-US" dirty="0"/>
              <a:t> Gym : additional functions</a:t>
            </a:r>
            <a:endParaRPr lang="en-HK" dirty="0"/>
          </a:p>
        </p:txBody>
      </p:sp>
      <p:sp>
        <p:nvSpPr>
          <p:cNvPr id="3" name="Content Placeholder 2">
            <a:extLst>
              <a:ext uri="{FF2B5EF4-FFF2-40B4-BE49-F238E27FC236}">
                <a16:creationId xmlns:a16="http://schemas.microsoft.com/office/drawing/2014/main" id="{96FBA16A-F135-4E35-BECC-BFE0C65B7253}"/>
              </a:ext>
            </a:extLst>
          </p:cNvPr>
          <p:cNvSpPr>
            <a:spLocks noGrp="1"/>
          </p:cNvSpPr>
          <p:nvPr>
            <p:ph idx="1"/>
          </p:nvPr>
        </p:nvSpPr>
        <p:spPr>
          <a:xfrm>
            <a:off x="677334" y="1627929"/>
            <a:ext cx="8596668" cy="4620471"/>
          </a:xfrm>
        </p:spPr>
        <p:txBody>
          <a:bodyPr>
            <a:normAutofit/>
          </a:bodyPr>
          <a:lstStyle/>
          <a:p>
            <a:r>
              <a:rPr lang="en-US" dirty="0"/>
              <a:t>There are some functions which is needed for the DQL training part.</a:t>
            </a:r>
            <a:endParaRPr lang="en-HK" dirty="0"/>
          </a:p>
          <a:p>
            <a:pPr lvl="1"/>
            <a:r>
              <a:rPr lang="en-US" dirty="0" err="1"/>
              <a:t>actionToCode</a:t>
            </a:r>
            <a:r>
              <a:rPr lang="en-US" dirty="0"/>
              <a:t>/</a:t>
            </a:r>
            <a:r>
              <a:rPr lang="en-US" dirty="0" err="1"/>
              <a:t>codeToAction</a:t>
            </a:r>
            <a:r>
              <a:rPr lang="en-US" dirty="0"/>
              <a:t> : Interchange the action and the </a:t>
            </a:r>
            <a:r>
              <a:rPr lang="en-US" dirty="0" err="1"/>
              <a:t>actionCode</a:t>
            </a:r>
            <a:r>
              <a:rPr lang="en-US" dirty="0"/>
              <a:t> to be used in the DQL as mentioned before.</a:t>
            </a:r>
          </a:p>
          <a:p>
            <a:pPr lvl="1"/>
            <a:r>
              <a:rPr lang="en-US" dirty="0" err="1"/>
              <a:t>LegalAction</a:t>
            </a:r>
            <a:r>
              <a:rPr lang="en-US" dirty="0"/>
              <a:t> : Return the legal action of the player. This will be useful for action masking, which will be explained in the DQL session.</a:t>
            </a:r>
          </a:p>
          <a:p>
            <a:pPr lvl="1"/>
            <a:r>
              <a:rPr lang="en-US" dirty="0" err="1"/>
              <a:t>stateGenerator</a:t>
            </a:r>
            <a:r>
              <a:rPr lang="en-US" dirty="0"/>
              <a:t> : Generate the current state as </a:t>
            </a:r>
            <a:r>
              <a:rPr lang="en-US" dirty="0" err="1"/>
              <a:t>observation_space</a:t>
            </a:r>
            <a:r>
              <a:rPr lang="en-US" dirty="0"/>
              <a:t>.</a:t>
            </a:r>
          </a:p>
          <a:p>
            <a:r>
              <a:rPr lang="en-US" dirty="0"/>
              <a:t>Reward is given at the end of the game. [2,1,-1,-2] for 1</a:t>
            </a:r>
            <a:r>
              <a:rPr lang="en-US" baseline="30000" dirty="0"/>
              <a:t>st</a:t>
            </a:r>
            <a:r>
              <a:rPr lang="en-US" dirty="0"/>
              <a:t>,2</a:t>
            </a:r>
            <a:r>
              <a:rPr lang="en-US" baseline="30000" dirty="0"/>
              <a:t>nd</a:t>
            </a:r>
            <a:r>
              <a:rPr lang="en-US" dirty="0"/>
              <a:t>,3</a:t>
            </a:r>
            <a:r>
              <a:rPr lang="en-US" baseline="30000" dirty="0"/>
              <a:t>rd</a:t>
            </a:r>
            <a:r>
              <a:rPr lang="en-US" dirty="0"/>
              <a:t> and 4</a:t>
            </a:r>
            <a:r>
              <a:rPr lang="en-US" baseline="30000" dirty="0"/>
              <a:t>th</a:t>
            </a:r>
            <a:r>
              <a:rPr lang="en-US" dirty="0"/>
              <a:t> place.</a:t>
            </a:r>
          </a:p>
          <a:p>
            <a:pPr lvl="1"/>
            <a:r>
              <a:rPr lang="en-US" dirty="0"/>
              <a:t>It’s not Victory Points because more points between games does not mean winning, especially when some cards have less impact during the game, and more impact in late-game situation.</a:t>
            </a:r>
          </a:p>
          <a:p>
            <a:endParaRPr lang="en-US" dirty="0"/>
          </a:p>
        </p:txBody>
      </p:sp>
    </p:spTree>
    <p:extLst>
      <p:ext uri="{BB962C8B-B14F-4D97-AF65-F5344CB8AC3E}">
        <p14:creationId xmlns:p14="http://schemas.microsoft.com/office/powerpoint/2010/main" val="3042164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B1A4-C766-4C06-B1E4-880C723B9E9A}"/>
              </a:ext>
            </a:extLst>
          </p:cNvPr>
          <p:cNvSpPr>
            <a:spLocks noGrp="1"/>
          </p:cNvSpPr>
          <p:nvPr>
            <p:ph type="title"/>
          </p:nvPr>
        </p:nvSpPr>
        <p:spPr/>
        <p:txBody>
          <a:bodyPr/>
          <a:lstStyle/>
          <a:p>
            <a:r>
              <a:rPr lang="en-US" dirty="0"/>
              <a:t>Deep Q-learning</a:t>
            </a:r>
            <a:endParaRPr lang="en-HK" dirty="0"/>
          </a:p>
        </p:txBody>
      </p:sp>
      <p:sp>
        <p:nvSpPr>
          <p:cNvPr id="3" name="Content Placeholder 2">
            <a:extLst>
              <a:ext uri="{FF2B5EF4-FFF2-40B4-BE49-F238E27FC236}">
                <a16:creationId xmlns:a16="http://schemas.microsoft.com/office/drawing/2014/main" id="{FFCB2050-8653-483E-BF81-99B82EECFB22}"/>
              </a:ext>
            </a:extLst>
          </p:cNvPr>
          <p:cNvSpPr>
            <a:spLocks noGrp="1"/>
          </p:cNvSpPr>
          <p:nvPr>
            <p:ph idx="1"/>
          </p:nvPr>
        </p:nvSpPr>
        <p:spPr>
          <a:xfrm>
            <a:off x="677334" y="1592419"/>
            <a:ext cx="8596668" cy="4799503"/>
          </a:xfrm>
        </p:spPr>
        <p:txBody>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dirty="0">
                <a:ln>
                  <a:noFill/>
                </a:ln>
                <a:solidFill>
                  <a:prstClr val="white">
                    <a:lumMod val="75000"/>
                    <a:lumOff val="25000"/>
                  </a:prstClr>
                </a:solidFill>
                <a:effectLst/>
                <a:uLnTx/>
                <a:uFillTx/>
                <a:latin typeface="Trebuchet MS" panose="020B0603020202020204"/>
                <a:ea typeface="+mn-ea"/>
                <a:cs typeface="+mn-cs"/>
              </a:rPr>
              <a:t>Two network, Policy network (for q-</a:t>
            </a:r>
            <a:r>
              <a:rPr kumimoji="0" lang="en-US" sz="1800" b="0" i="0" u="none" strike="noStrike" kern="1200" cap="none" spc="0" normalizeH="0" baseline="0" noProof="0" dirty="0" err="1">
                <a:ln>
                  <a:noFill/>
                </a:ln>
                <a:solidFill>
                  <a:prstClr val="white">
                    <a:lumMod val="75000"/>
                    <a:lumOff val="25000"/>
                  </a:prstClr>
                </a:solidFill>
                <a:effectLst/>
                <a:uLnTx/>
                <a:uFillTx/>
                <a:latin typeface="Trebuchet MS" panose="020B0603020202020204"/>
                <a:ea typeface="+mn-ea"/>
                <a:cs typeface="+mn-cs"/>
              </a:rPr>
              <a:t>valu</a:t>
            </a:r>
            <a:r>
              <a:rPr lang="en-US" dirty="0">
                <a:solidFill>
                  <a:prstClr val="white">
                    <a:lumMod val="75000"/>
                    <a:lumOff val="25000"/>
                  </a:prstClr>
                </a:solidFill>
                <a:latin typeface="Trebuchet MS" panose="020B0603020202020204"/>
              </a:rPr>
              <a:t>e prediction) and Target network (to calculate loss of the policy network prediction)</a:t>
            </a:r>
            <a:endParaRPr kumimoji="0" lang="en-US" sz="1800" b="0" i="0" u="none" strike="noStrike" kern="1200" cap="none" spc="0" normalizeH="0" baseline="0" noProof="0" dirty="0">
              <a:ln>
                <a:noFill/>
              </a:ln>
              <a:solidFill>
                <a:prstClr val="white">
                  <a:lumMod val="75000"/>
                  <a:lumOff val="25000"/>
                </a:prst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dirty="0">
                <a:ln>
                  <a:noFill/>
                </a:ln>
                <a:solidFill>
                  <a:prstClr val="white">
                    <a:lumMod val="75000"/>
                    <a:lumOff val="25000"/>
                  </a:prstClr>
                </a:solidFill>
                <a:effectLst/>
                <a:uLnTx/>
                <a:uFillTx/>
                <a:latin typeface="Trebuchet MS" panose="020B0603020202020204"/>
                <a:ea typeface="+mn-ea"/>
                <a:cs typeface="+mn-cs"/>
              </a:rPr>
              <a:t>Consist of 5 layers implemented in </a:t>
            </a:r>
            <a:r>
              <a:rPr kumimoji="0" lang="en-US" sz="1800" b="0" i="0" u="none" strike="noStrike" kern="1200" cap="none" spc="0" normalizeH="0" baseline="0" noProof="0" dirty="0" err="1">
                <a:ln>
                  <a:noFill/>
                </a:ln>
                <a:solidFill>
                  <a:prstClr val="white">
                    <a:lumMod val="75000"/>
                    <a:lumOff val="25000"/>
                  </a:prstClr>
                </a:solidFill>
                <a:effectLst/>
                <a:uLnTx/>
                <a:uFillTx/>
                <a:latin typeface="Trebuchet MS" panose="020B0603020202020204"/>
                <a:ea typeface="+mn-ea"/>
                <a:cs typeface="+mn-cs"/>
              </a:rPr>
              <a:t>PyTorch</a:t>
            </a:r>
            <a:endParaRPr kumimoji="0" lang="en-US" sz="1800" b="0" i="0" u="none" strike="noStrike" kern="1200" cap="none" spc="0" normalizeH="0" baseline="0" noProof="0" dirty="0">
              <a:ln>
                <a:noFill/>
              </a:ln>
              <a:solidFill>
                <a:prstClr val="white">
                  <a:lumMod val="75000"/>
                  <a:lumOff val="25000"/>
                </a:prstClr>
              </a:solidFill>
              <a:effectLst/>
              <a:uLnTx/>
              <a:uFillTx/>
              <a:latin typeface="Trebuchet MS" panose="020B0603020202020204"/>
              <a:ea typeface="+mn-ea"/>
              <a:cs typeface="+mn-cs"/>
            </a:endParaRPr>
          </a:p>
          <a:p>
            <a:pPr lvl="1" indent="-342900">
              <a:buClr>
                <a:srgbClr val="90C226"/>
              </a:buClr>
              <a:defRPr/>
            </a:pPr>
            <a:r>
              <a:rPr lang="en-US" dirty="0">
                <a:effectLst/>
                <a:ea typeface="PMingLiU" panose="02020500000000000000" pitchFamily="18" charset="-120"/>
              </a:rPr>
              <a:t>Linear(70,140)</a:t>
            </a:r>
          </a:p>
          <a:p>
            <a:pPr lvl="1" indent="-342900">
              <a:buClr>
                <a:srgbClr val="90C226"/>
              </a:buClr>
              <a:defRPr/>
            </a:pPr>
            <a:r>
              <a:rPr lang="en-US" dirty="0" err="1">
                <a:effectLst/>
                <a:ea typeface="PMingLiU" panose="02020500000000000000" pitchFamily="18" charset="-120"/>
              </a:rPr>
              <a:t>LayerNorm</a:t>
            </a:r>
            <a:r>
              <a:rPr lang="en-US" dirty="0">
                <a:effectLst/>
                <a:ea typeface="PMingLiU" panose="02020500000000000000" pitchFamily="18" charset="-120"/>
              </a:rPr>
              <a:t>(140)</a:t>
            </a:r>
          </a:p>
          <a:p>
            <a:pPr lvl="1" indent="-342900">
              <a:buClr>
                <a:srgbClr val="90C226"/>
              </a:buClr>
              <a:defRPr/>
            </a:pPr>
            <a:r>
              <a:rPr lang="en-US" dirty="0">
                <a:effectLst/>
                <a:ea typeface="PMingLiU" panose="02020500000000000000" pitchFamily="18" charset="-120"/>
              </a:rPr>
              <a:t>Linear(140,200)</a:t>
            </a:r>
          </a:p>
          <a:p>
            <a:pPr lvl="1" indent="-342900">
              <a:buClr>
                <a:srgbClr val="90C226"/>
              </a:buClr>
              <a:defRPr/>
            </a:pPr>
            <a:r>
              <a:rPr lang="en-US" dirty="0" err="1">
                <a:effectLst/>
                <a:ea typeface="PMingLiU" panose="02020500000000000000" pitchFamily="18" charset="-120"/>
              </a:rPr>
              <a:t>LayerNorm</a:t>
            </a:r>
            <a:r>
              <a:rPr lang="en-US" dirty="0">
                <a:effectLst/>
                <a:ea typeface="PMingLiU" panose="02020500000000000000" pitchFamily="18" charset="-120"/>
              </a:rPr>
              <a:t>(200)</a:t>
            </a:r>
          </a:p>
          <a:p>
            <a:pPr lvl="1" indent="-342900">
              <a:buClr>
                <a:srgbClr val="90C226"/>
              </a:buClr>
              <a:defRPr/>
            </a:pPr>
            <a:r>
              <a:rPr lang="en-US" dirty="0">
                <a:effectLst/>
                <a:ea typeface="PMingLiU" panose="02020500000000000000" pitchFamily="18" charset="-120"/>
              </a:rPr>
              <a:t>Linear(200,300)</a:t>
            </a:r>
          </a:p>
          <a:p>
            <a:pPr>
              <a:buClr>
                <a:srgbClr val="90C226"/>
              </a:buClr>
              <a:defRPr/>
            </a:pPr>
            <a:r>
              <a:rPr lang="en-US" dirty="0">
                <a:ea typeface="PMingLiU" panose="02020500000000000000" pitchFamily="18" charset="-120"/>
              </a:rPr>
              <a:t>Action will be selected by decaying ε-greedy policy. Random number r will be generated between 0 to 1, and then the action a is decided by following formula</a:t>
            </a:r>
          </a:p>
          <a:p>
            <a:pPr marL="0" indent="0">
              <a:buClr>
                <a:srgbClr val="90C226"/>
              </a:buClr>
              <a:buNone/>
              <a:defRPr/>
            </a:pPr>
            <a:endParaRPr lang="en-US" dirty="0">
              <a:effectLst/>
              <a:ea typeface="PMingLiU" panose="02020500000000000000" pitchFamily="18" charset="-120"/>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4CF78A4-781B-43C4-956E-03F22EE398EC}"/>
                  </a:ext>
                </a:extLst>
              </p:cNvPr>
              <p:cNvSpPr txBox="1"/>
              <p:nvPr/>
            </p:nvSpPr>
            <p:spPr>
              <a:xfrm>
                <a:off x="-616997" y="5455337"/>
                <a:ext cx="6098958" cy="7101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HK" i="1" smtClean="0">
                          <a:latin typeface="Cambria Math" panose="02040503050406030204" pitchFamily="18" charset="0"/>
                        </a:rPr>
                        <m:t>𝑎</m:t>
                      </m:r>
                      <m:r>
                        <a:rPr lang="en-HK" i="0">
                          <a:latin typeface="Cambria Math" panose="02040503050406030204" pitchFamily="18" charset="0"/>
                        </a:rPr>
                        <m:t>= </m:t>
                      </m:r>
                      <m:d>
                        <m:dPr>
                          <m:begChr m:val="{"/>
                          <m:endChr m:val=""/>
                          <m:ctrlPr>
                            <a:rPr lang="en-HK" i="1">
                              <a:solidFill>
                                <a:srgbClr val="836967"/>
                              </a:solidFill>
                              <a:latin typeface="Cambria Math" panose="02040503050406030204" pitchFamily="18" charset="0"/>
                            </a:rPr>
                          </m:ctrlPr>
                        </m:dPr>
                        <m:e>
                          <m:eqArr>
                            <m:eqArrPr>
                              <m:ctrlPr>
                                <a:rPr lang="en-HK" i="1">
                                  <a:solidFill>
                                    <a:srgbClr val="836967"/>
                                  </a:solidFill>
                                  <a:latin typeface="Cambria Math" panose="02040503050406030204" pitchFamily="18" charset="0"/>
                                </a:rPr>
                              </m:ctrlPr>
                            </m:eqArrPr>
                            <m:e>
                              <m:r>
                                <a:rPr lang="en-HK" i="0">
                                  <a:latin typeface="Cambria Math" panose="02040503050406030204" pitchFamily="18" charset="0"/>
                                </a:rPr>
                                <m:t>&amp;</m:t>
                              </m:r>
                              <m:sSub>
                                <m:sSubPr>
                                  <m:ctrlPr>
                                    <a:rPr lang="en-HK" i="1">
                                      <a:solidFill>
                                        <a:srgbClr val="836967"/>
                                      </a:solidFill>
                                      <a:latin typeface="Cambria Math" panose="02040503050406030204" pitchFamily="18" charset="0"/>
                                    </a:rPr>
                                  </m:ctrlPr>
                                </m:sSubPr>
                                <m:e>
                                  <m:r>
                                    <a:rPr lang="en-HK" i="1">
                                      <a:latin typeface="Cambria Math" panose="02040503050406030204" pitchFamily="18" charset="0"/>
                                    </a:rPr>
                                    <m:t>𝑎</m:t>
                                  </m:r>
                                </m:e>
                                <m:sub>
                                  <m:r>
                                    <a:rPr lang="en-HK" i="1">
                                      <a:latin typeface="Cambria Math" panose="02040503050406030204" pitchFamily="18" charset="0"/>
                                    </a:rPr>
                                    <m:t>𝑔</m:t>
                                  </m:r>
                                </m:sub>
                              </m:sSub>
                              <m:r>
                                <a:rPr lang="en-HK" i="0">
                                  <a:latin typeface="Cambria Math" panose="02040503050406030204" pitchFamily="18" charset="0"/>
                                </a:rPr>
                                <m:t> ;</m:t>
                              </m:r>
                              <m:r>
                                <a:rPr lang="en-HK" i="1">
                                  <a:latin typeface="Cambria Math" panose="02040503050406030204" pitchFamily="18" charset="0"/>
                                </a:rPr>
                                <m:t>𝑟</m:t>
                              </m:r>
                              <m:r>
                                <a:rPr lang="en-HK" i="0">
                                  <a:latin typeface="Cambria Math" panose="02040503050406030204" pitchFamily="18" charset="0"/>
                                </a:rPr>
                                <m:t>&lt;</m:t>
                              </m:r>
                              <m:r>
                                <a:rPr lang="en-HK" i="1">
                                  <a:latin typeface="Cambria Math" panose="02040503050406030204" pitchFamily="18" charset="0"/>
                                </a:rPr>
                                <m:t>𝜀</m:t>
                              </m:r>
                            </m:e>
                            <m:e>
                              <m:r>
                                <a:rPr lang="en-HK" i="0">
                                  <a:latin typeface="Cambria Math" panose="02040503050406030204" pitchFamily="18" charset="0"/>
                                </a:rPr>
                                <m:t>&amp;</m:t>
                              </m:r>
                              <m:sSub>
                                <m:sSubPr>
                                  <m:ctrlPr>
                                    <a:rPr lang="en-HK" i="1">
                                      <a:solidFill>
                                        <a:srgbClr val="836967"/>
                                      </a:solidFill>
                                      <a:latin typeface="Cambria Math" panose="02040503050406030204" pitchFamily="18" charset="0"/>
                                    </a:rPr>
                                  </m:ctrlPr>
                                </m:sSubPr>
                                <m:e>
                                  <m:r>
                                    <a:rPr lang="en-HK" i="1">
                                      <a:latin typeface="Cambria Math" panose="02040503050406030204" pitchFamily="18" charset="0"/>
                                    </a:rPr>
                                    <m:t>𝑎</m:t>
                                  </m:r>
                                </m:e>
                                <m:sub>
                                  <m:r>
                                    <a:rPr lang="en-HK" i="1">
                                      <a:latin typeface="Cambria Math" panose="02040503050406030204" pitchFamily="18" charset="0"/>
                                    </a:rPr>
                                    <m:t>𝑟</m:t>
                                  </m:r>
                                </m:sub>
                              </m:sSub>
                              <m:r>
                                <a:rPr lang="en-HK" i="0">
                                  <a:latin typeface="Cambria Math" panose="02040503050406030204" pitchFamily="18" charset="0"/>
                                </a:rPr>
                                <m:t> ;</m:t>
                              </m:r>
                              <m:r>
                                <a:rPr lang="en-HK" i="1">
                                  <a:latin typeface="Cambria Math" panose="02040503050406030204" pitchFamily="18" charset="0"/>
                                </a:rPr>
                                <m:t>𝑜𝑡h𝑒𝑟𝑤𝑖𝑠𝑒</m:t>
                              </m:r>
                            </m:e>
                          </m:eqArr>
                        </m:e>
                      </m:d>
                    </m:oMath>
                  </m:oMathPara>
                </a14:m>
                <a:endParaRPr lang="en-HK" dirty="0"/>
              </a:p>
            </p:txBody>
          </p:sp>
        </mc:Choice>
        <mc:Fallback>
          <p:sp>
            <p:nvSpPr>
              <p:cNvPr id="7" name="TextBox 6">
                <a:extLst>
                  <a:ext uri="{FF2B5EF4-FFF2-40B4-BE49-F238E27FC236}">
                    <a16:creationId xmlns:a16="http://schemas.microsoft.com/office/drawing/2014/main" id="{B4CF78A4-781B-43C4-956E-03F22EE398EC}"/>
                  </a:ext>
                </a:extLst>
              </p:cNvPr>
              <p:cNvSpPr txBox="1">
                <a:spLocks noRot="1" noChangeAspect="1" noMove="1" noResize="1" noEditPoints="1" noAdjustHandles="1" noChangeArrowheads="1" noChangeShapeType="1" noTextEdit="1"/>
              </p:cNvSpPr>
              <p:nvPr/>
            </p:nvSpPr>
            <p:spPr>
              <a:xfrm>
                <a:off x="-616997" y="5455337"/>
                <a:ext cx="6098958" cy="710194"/>
              </a:xfrm>
              <a:prstGeom prst="rect">
                <a:avLst/>
              </a:prstGeom>
              <a:blipFill>
                <a:blip r:embed="rId2"/>
                <a:stretch>
                  <a:fillRect/>
                </a:stretch>
              </a:blipFill>
            </p:spPr>
            <p:txBody>
              <a:bodyPr/>
              <a:lstStyle/>
              <a:p>
                <a:r>
                  <a:rPr lang="en-HK">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BEFD14D-E052-49ED-94CD-4DDEF0C8C916}"/>
                  </a:ext>
                </a:extLst>
              </p:cNvPr>
              <p:cNvSpPr txBox="1"/>
              <p:nvPr/>
            </p:nvSpPr>
            <p:spPr>
              <a:xfrm>
                <a:off x="2432482" y="5386158"/>
                <a:ext cx="6405238" cy="7459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HK" i="1" smtClean="0">
                          <a:latin typeface="Cambria Math" panose="02040503050406030204" pitchFamily="18" charset="0"/>
                        </a:rPr>
                        <m:t>𝜀</m:t>
                      </m:r>
                      <m:r>
                        <a:rPr lang="en-HK" i="0">
                          <a:latin typeface="Cambria Math" panose="02040503050406030204" pitchFamily="18" charset="0"/>
                        </a:rPr>
                        <m:t>=</m:t>
                      </m:r>
                      <m:sSub>
                        <m:sSubPr>
                          <m:ctrlPr>
                            <a:rPr lang="en-HK" i="1">
                              <a:solidFill>
                                <a:srgbClr val="836967"/>
                              </a:solidFill>
                              <a:latin typeface="Cambria Math" panose="02040503050406030204" pitchFamily="18" charset="0"/>
                            </a:rPr>
                          </m:ctrlPr>
                        </m:sSubPr>
                        <m:e>
                          <m:r>
                            <a:rPr lang="en-HK" i="1">
                              <a:latin typeface="Cambria Math" panose="02040503050406030204" pitchFamily="18" charset="0"/>
                            </a:rPr>
                            <m:t>𝜀</m:t>
                          </m:r>
                        </m:e>
                        <m:sub>
                          <m:r>
                            <a:rPr lang="en-HK" i="1">
                              <a:latin typeface="Cambria Math" panose="02040503050406030204" pitchFamily="18" charset="0"/>
                            </a:rPr>
                            <m:t>𝑡</m:t>
                          </m:r>
                        </m:sub>
                      </m:sSub>
                      <m:r>
                        <a:rPr lang="en-HK" i="0">
                          <a:latin typeface="Cambria Math" panose="02040503050406030204" pitchFamily="18" charset="0"/>
                        </a:rPr>
                        <m:t>+</m:t>
                      </m:r>
                      <m:f>
                        <m:fPr>
                          <m:ctrlPr>
                            <a:rPr lang="en-HK" i="1">
                              <a:solidFill>
                                <a:srgbClr val="836967"/>
                              </a:solidFill>
                              <a:latin typeface="Cambria Math" panose="02040503050406030204" pitchFamily="18" charset="0"/>
                            </a:rPr>
                          </m:ctrlPr>
                        </m:fPr>
                        <m:num>
                          <m:sSub>
                            <m:sSubPr>
                              <m:ctrlPr>
                                <a:rPr lang="en-HK" i="1">
                                  <a:solidFill>
                                    <a:srgbClr val="836967"/>
                                  </a:solidFill>
                                  <a:latin typeface="Cambria Math" panose="02040503050406030204" pitchFamily="18" charset="0"/>
                                </a:rPr>
                              </m:ctrlPr>
                            </m:sSubPr>
                            <m:e>
                              <m:r>
                                <a:rPr lang="en-HK" i="1">
                                  <a:latin typeface="Cambria Math" panose="02040503050406030204" pitchFamily="18" charset="0"/>
                                </a:rPr>
                                <m:t>𝜀</m:t>
                              </m:r>
                            </m:e>
                            <m:sub>
                              <m:r>
                                <a:rPr lang="en-HK" i="1">
                                  <a:latin typeface="Cambria Math" panose="02040503050406030204" pitchFamily="18" charset="0"/>
                                </a:rPr>
                                <m:t>𝑠</m:t>
                              </m:r>
                            </m:sub>
                          </m:sSub>
                          <m:r>
                            <a:rPr lang="en-HK" i="0">
                              <a:latin typeface="Cambria Math" panose="02040503050406030204" pitchFamily="18" charset="0"/>
                            </a:rPr>
                            <m:t>−</m:t>
                          </m:r>
                          <m:sSub>
                            <m:sSubPr>
                              <m:ctrlPr>
                                <a:rPr lang="en-HK" i="1">
                                  <a:solidFill>
                                    <a:srgbClr val="836967"/>
                                  </a:solidFill>
                                  <a:latin typeface="Cambria Math" panose="02040503050406030204" pitchFamily="18" charset="0"/>
                                </a:rPr>
                              </m:ctrlPr>
                            </m:sSubPr>
                            <m:e>
                              <m:r>
                                <a:rPr lang="en-HK" i="1">
                                  <a:latin typeface="Cambria Math" panose="02040503050406030204" pitchFamily="18" charset="0"/>
                                </a:rPr>
                                <m:t>𝜀</m:t>
                              </m:r>
                            </m:e>
                            <m:sub>
                              <m:r>
                                <a:rPr lang="en-HK" i="1">
                                  <a:latin typeface="Cambria Math" panose="02040503050406030204" pitchFamily="18" charset="0"/>
                                </a:rPr>
                                <m:t>𝑡</m:t>
                              </m:r>
                            </m:sub>
                          </m:sSub>
                        </m:num>
                        <m:den>
                          <m:sSup>
                            <m:sSupPr>
                              <m:ctrlPr>
                                <a:rPr lang="en-HK" i="1">
                                  <a:solidFill>
                                    <a:srgbClr val="836967"/>
                                  </a:solidFill>
                                  <a:latin typeface="Cambria Math" panose="02040503050406030204" pitchFamily="18" charset="0"/>
                                </a:rPr>
                              </m:ctrlPr>
                            </m:sSupPr>
                            <m:e>
                              <m:r>
                                <a:rPr lang="en-HK" i="1">
                                  <a:latin typeface="Cambria Math" panose="02040503050406030204" pitchFamily="18" charset="0"/>
                                </a:rPr>
                                <m:t>𝑒</m:t>
                              </m:r>
                            </m:e>
                            <m:sup>
                              <m:d>
                                <m:dPr>
                                  <m:ctrlPr>
                                    <a:rPr lang="en-HK" i="1">
                                      <a:latin typeface="Cambria Math" panose="02040503050406030204" pitchFamily="18" charset="0"/>
                                    </a:rPr>
                                  </m:ctrlPr>
                                </m:dPr>
                                <m:e>
                                  <m:r>
                                    <a:rPr lang="en-HK" i="0">
                                      <a:latin typeface="Cambria Math" panose="02040503050406030204" pitchFamily="18" charset="0"/>
                                    </a:rPr>
                                    <m:t>−</m:t>
                                  </m:r>
                                  <m:f>
                                    <m:fPr>
                                      <m:ctrlPr>
                                        <a:rPr lang="en-HK" i="1">
                                          <a:solidFill>
                                            <a:srgbClr val="836967"/>
                                          </a:solidFill>
                                          <a:latin typeface="Cambria Math" panose="02040503050406030204" pitchFamily="18" charset="0"/>
                                        </a:rPr>
                                      </m:ctrlPr>
                                    </m:fPr>
                                    <m:num>
                                      <m:r>
                                        <a:rPr lang="en-HK" i="1">
                                          <a:latin typeface="Cambria Math" panose="02040503050406030204" pitchFamily="18" charset="0"/>
                                        </a:rPr>
                                        <m:t>𝑒𝑝𝑖𝑠𝑜𝑑𝑒</m:t>
                                      </m:r>
                                    </m:num>
                                    <m:den>
                                      <m:sSub>
                                        <m:sSubPr>
                                          <m:ctrlPr>
                                            <a:rPr lang="en-HK" i="1">
                                              <a:solidFill>
                                                <a:srgbClr val="836967"/>
                                              </a:solidFill>
                                              <a:latin typeface="Cambria Math" panose="02040503050406030204" pitchFamily="18" charset="0"/>
                                            </a:rPr>
                                          </m:ctrlPr>
                                        </m:sSubPr>
                                        <m:e>
                                          <m:r>
                                            <a:rPr lang="en-HK" i="1">
                                              <a:latin typeface="Cambria Math" panose="02040503050406030204" pitchFamily="18" charset="0"/>
                                            </a:rPr>
                                            <m:t>𝜀</m:t>
                                          </m:r>
                                        </m:e>
                                        <m:sub>
                                          <m:r>
                                            <a:rPr lang="en-HK" i="1">
                                              <a:latin typeface="Cambria Math" panose="02040503050406030204" pitchFamily="18" charset="0"/>
                                            </a:rPr>
                                            <m:t>𝑑</m:t>
                                          </m:r>
                                        </m:sub>
                                      </m:sSub>
                                    </m:den>
                                  </m:f>
                                </m:e>
                              </m:d>
                            </m:sup>
                          </m:sSup>
                        </m:den>
                      </m:f>
                    </m:oMath>
                  </m:oMathPara>
                </a14:m>
                <a:endParaRPr lang="en-HK" dirty="0"/>
              </a:p>
            </p:txBody>
          </p:sp>
        </mc:Choice>
        <mc:Fallback>
          <p:sp>
            <p:nvSpPr>
              <p:cNvPr id="9" name="TextBox 8">
                <a:extLst>
                  <a:ext uri="{FF2B5EF4-FFF2-40B4-BE49-F238E27FC236}">
                    <a16:creationId xmlns:a16="http://schemas.microsoft.com/office/drawing/2014/main" id="{1BEFD14D-E052-49ED-94CD-4DDEF0C8C916}"/>
                  </a:ext>
                </a:extLst>
              </p:cNvPr>
              <p:cNvSpPr txBox="1">
                <a:spLocks noRot="1" noChangeAspect="1" noMove="1" noResize="1" noEditPoints="1" noAdjustHandles="1" noChangeArrowheads="1" noChangeShapeType="1" noTextEdit="1"/>
              </p:cNvSpPr>
              <p:nvPr/>
            </p:nvSpPr>
            <p:spPr>
              <a:xfrm>
                <a:off x="2432482" y="5386158"/>
                <a:ext cx="6405238" cy="745973"/>
              </a:xfrm>
              <a:prstGeom prst="rect">
                <a:avLst/>
              </a:prstGeom>
              <a:blipFill>
                <a:blip r:embed="rId3"/>
                <a:stretch>
                  <a:fillRect/>
                </a:stretch>
              </a:blipFill>
            </p:spPr>
            <p:txBody>
              <a:bodyPr/>
              <a:lstStyle/>
              <a:p>
                <a:r>
                  <a:rPr lang="en-HK">
                    <a:noFill/>
                  </a:rPr>
                  <a:t> </a:t>
                </a:r>
              </a:p>
            </p:txBody>
          </p:sp>
        </mc:Fallback>
      </mc:AlternateContent>
    </p:spTree>
    <p:extLst>
      <p:ext uri="{BB962C8B-B14F-4D97-AF65-F5344CB8AC3E}">
        <p14:creationId xmlns:p14="http://schemas.microsoft.com/office/powerpoint/2010/main" val="3005695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BF1A-FFB0-4B86-A0C2-DA941371E2AB}"/>
              </a:ext>
            </a:extLst>
          </p:cNvPr>
          <p:cNvSpPr>
            <a:spLocks noGrp="1"/>
          </p:cNvSpPr>
          <p:nvPr>
            <p:ph type="title"/>
          </p:nvPr>
        </p:nvSpPr>
        <p:spPr/>
        <p:txBody>
          <a:bodyPr/>
          <a:lstStyle/>
          <a:p>
            <a:r>
              <a:rPr lang="en-US" dirty="0"/>
              <a:t>Deep Q-learning - Masking</a:t>
            </a:r>
            <a:endParaRPr lang="en-HK" dirty="0"/>
          </a:p>
        </p:txBody>
      </p:sp>
      <p:sp>
        <p:nvSpPr>
          <p:cNvPr id="3" name="Content Placeholder 2">
            <a:extLst>
              <a:ext uri="{FF2B5EF4-FFF2-40B4-BE49-F238E27FC236}">
                <a16:creationId xmlns:a16="http://schemas.microsoft.com/office/drawing/2014/main" id="{D79747FD-F285-474B-9309-AD243061E99C}"/>
              </a:ext>
            </a:extLst>
          </p:cNvPr>
          <p:cNvSpPr>
            <a:spLocks noGrp="1"/>
          </p:cNvSpPr>
          <p:nvPr>
            <p:ph idx="1"/>
          </p:nvPr>
        </p:nvSpPr>
        <p:spPr>
          <a:xfrm>
            <a:off x="677334" y="1734462"/>
            <a:ext cx="8596668" cy="4772870"/>
          </a:xfrm>
        </p:spPr>
        <p:txBody>
          <a:bodyPr>
            <a:normAutofit/>
          </a:bodyPr>
          <a:lstStyle/>
          <a:p>
            <a:pPr>
              <a:buClr>
                <a:srgbClr val="90C226"/>
              </a:buClr>
              <a:defRPr/>
            </a:pPr>
            <a:r>
              <a:rPr lang="en-US" dirty="0">
                <a:ea typeface="PMingLiU" panose="02020500000000000000" pitchFamily="18" charset="-120"/>
              </a:rPr>
              <a:t>However, output from this neural network cannot be used directly because most of the time, action will be invalid.</a:t>
            </a:r>
          </a:p>
          <a:p>
            <a:pPr>
              <a:buClr>
                <a:srgbClr val="90C226"/>
              </a:buClr>
              <a:defRPr/>
            </a:pPr>
            <a:r>
              <a:rPr lang="en-US" dirty="0">
                <a:ea typeface="PMingLiU" panose="02020500000000000000" pitchFamily="18" charset="-120"/>
              </a:rPr>
              <a:t>Masking is needed to mask invalid action out.</a:t>
            </a:r>
            <a:endParaRPr lang="en-US" dirty="0"/>
          </a:p>
          <a:p>
            <a:r>
              <a:rPr lang="en-US" dirty="0"/>
              <a:t>Masking is done by converting list of legal action code retrieved from </a:t>
            </a:r>
            <a:r>
              <a:rPr lang="en-US" dirty="0" err="1"/>
              <a:t>legalAction</a:t>
            </a:r>
            <a:r>
              <a:rPr lang="en-US" dirty="0"/>
              <a:t> function to list of zeros and ones</a:t>
            </a:r>
          </a:p>
          <a:p>
            <a:r>
              <a:rPr lang="en-US" dirty="0"/>
              <a:t>Greedy action can be retrieved by taking Hadamard product between output layer Vo and masking vector M, normalize the value to between 0-1, then find the action number that gives the maximum value.</a:t>
            </a:r>
          </a:p>
          <a:p>
            <a:endParaRPr lang="en-US" dirty="0"/>
          </a:p>
          <a:p>
            <a:r>
              <a:rPr lang="en-US" dirty="0"/>
              <a:t>Random action can be retrieved by randomly select on of the possible action.</a:t>
            </a:r>
          </a:p>
          <a:p>
            <a:endParaRPr lang="en-US" dirty="0"/>
          </a:p>
          <a:p>
            <a:r>
              <a:rPr lang="en-US" dirty="0"/>
              <a:t>In each action, if payment is required, the payment will be made greedily that the player will have to pay the least amount of money.</a:t>
            </a:r>
          </a:p>
          <a:p>
            <a:endParaRPr lang="en-US" dirty="0"/>
          </a:p>
          <a:p>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CDD613-92C0-41E5-9424-DD94283FC1A0}"/>
                  </a:ext>
                </a:extLst>
              </p:cNvPr>
              <p:cNvSpPr txBox="1"/>
              <p:nvPr/>
            </p:nvSpPr>
            <p:spPr>
              <a:xfrm>
                <a:off x="6462678" y="2627792"/>
                <a:ext cx="6098958" cy="7101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HK" i="1" smtClean="0">
                          <a:latin typeface="Cambria Math" panose="02040503050406030204" pitchFamily="18" charset="0"/>
                        </a:rPr>
                        <m:t>𝑀</m:t>
                      </m:r>
                      <m:d>
                        <m:dPr>
                          <m:begChr m:val="["/>
                          <m:endChr m:val="]"/>
                          <m:ctrlPr>
                            <a:rPr lang="en-HK" i="1">
                              <a:solidFill>
                                <a:srgbClr val="836967"/>
                              </a:solidFill>
                              <a:latin typeface="Cambria Math" panose="02040503050406030204" pitchFamily="18" charset="0"/>
                            </a:rPr>
                          </m:ctrlPr>
                        </m:dPr>
                        <m:e>
                          <m:r>
                            <a:rPr lang="en-HK" i="1">
                              <a:latin typeface="Cambria Math" panose="02040503050406030204" pitchFamily="18" charset="0"/>
                            </a:rPr>
                            <m:t>𝑖</m:t>
                          </m:r>
                        </m:e>
                      </m:d>
                      <m:r>
                        <a:rPr lang="en-HK" i="0">
                          <a:latin typeface="Cambria Math" panose="02040503050406030204" pitchFamily="18" charset="0"/>
                        </a:rPr>
                        <m:t>=</m:t>
                      </m:r>
                      <m:d>
                        <m:dPr>
                          <m:begChr m:val="{"/>
                          <m:endChr m:val=""/>
                          <m:ctrlPr>
                            <a:rPr lang="en-HK" i="1">
                              <a:solidFill>
                                <a:srgbClr val="836967"/>
                              </a:solidFill>
                              <a:latin typeface="Cambria Math" panose="02040503050406030204" pitchFamily="18" charset="0"/>
                            </a:rPr>
                          </m:ctrlPr>
                        </m:dPr>
                        <m:e>
                          <m:eqArr>
                            <m:eqArrPr>
                              <m:ctrlPr>
                                <a:rPr lang="en-HK" i="1">
                                  <a:solidFill>
                                    <a:srgbClr val="836967"/>
                                  </a:solidFill>
                                  <a:latin typeface="Cambria Math" panose="02040503050406030204" pitchFamily="18" charset="0"/>
                                </a:rPr>
                              </m:ctrlPr>
                            </m:eqArrPr>
                            <m:e>
                              <m:r>
                                <a:rPr lang="en-HK" i="0">
                                  <a:latin typeface="Cambria Math" panose="02040503050406030204" pitchFamily="18" charset="0"/>
                                </a:rPr>
                                <m:t>&amp;1;</m:t>
                              </m:r>
                              <m:r>
                                <a:rPr lang="en-HK" i="1">
                                  <a:latin typeface="Cambria Math" panose="02040503050406030204" pitchFamily="18" charset="0"/>
                                </a:rPr>
                                <m:t>𝑖</m:t>
                              </m:r>
                              <m:r>
                                <a:rPr lang="en-HK" i="0">
                                  <a:latin typeface="Cambria Math" panose="02040503050406030204" pitchFamily="18" charset="0"/>
                                </a:rPr>
                                <m:t>∈</m:t>
                              </m:r>
                              <m:r>
                                <a:rPr lang="en-HK" i="1">
                                  <a:latin typeface="Cambria Math" panose="02040503050406030204" pitchFamily="18" charset="0"/>
                                </a:rPr>
                                <m:t>𝐿</m:t>
                              </m:r>
                            </m:e>
                            <m:e>
                              <m:r>
                                <a:rPr lang="en-HK" i="0">
                                  <a:latin typeface="Cambria Math" panose="02040503050406030204" pitchFamily="18" charset="0"/>
                                </a:rPr>
                                <m:t>&amp;0 ;</m:t>
                              </m:r>
                              <m:r>
                                <a:rPr lang="en-HK" i="1">
                                  <a:latin typeface="Cambria Math" panose="02040503050406030204" pitchFamily="18" charset="0"/>
                                </a:rPr>
                                <m:t>𝑜𝑡h𝑒𝑟𝑤𝑖𝑠𝑒</m:t>
                              </m:r>
                            </m:e>
                          </m:eqArr>
                        </m:e>
                      </m:d>
                    </m:oMath>
                  </m:oMathPara>
                </a14:m>
                <a:endParaRPr lang="en-HK" dirty="0"/>
              </a:p>
            </p:txBody>
          </p:sp>
        </mc:Choice>
        <mc:Fallback>
          <p:sp>
            <p:nvSpPr>
              <p:cNvPr id="5" name="TextBox 4">
                <a:extLst>
                  <a:ext uri="{FF2B5EF4-FFF2-40B4-BE49-F238E27FC236}">
                    <a16:creationId xmlns:a16="http://schemas.microsoft.com/office/drawing/2014/main" id="{D5CDD613-92C0-41E5-9424-DD94283FC1A0}"/>
                  </a:ext>
                </a:extLst>
              </p:cNvPr>
              <p:cNvSpPr txBox="1">
                <a:spLocks noRot="1" noChangeAspect="1" noMove="1" noResize="1" noEditPoints="1" noAdjustHandles="1" noChangeArrowheads="1" noChangeShapeType="1" noTextEdit="1"/>
              </p:cNvSpPr>
              <p:nvPr/>
            </p:nvSpPr>
            <p:spPr>
              <a:xfrm>
                <a:off x="6462678" y="2627792"/>
                <a:ext cx="6098958" cy="710194"/>
              </a:xfrm>
              <a:prstGeom prst="rect">
                <a:avLst/>
              </a:prstGeom>
              <a:blipFill>
                <a:blip r:embed="rId2"/>
                <a:stretch>
                  <a:fillRect/>
                </a:stretch>
              </a:blipFill>
            </p:spPr>
            <p:txBody>
              <a:bodyPr/>
              <a:lstStyle/>
              <a:p>
                <a:r>
                  <a:rPr lang="en-HK">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DF09018-8005-45B0-9BB9-86C31CB26BE1}"/>
                  </a:ext>
                </a:extLst>
              </p:cNvPr>
              <p:cNvSpPr txBox="1"/>
              <p:nvPr/>
            </p:nvSpPr>
            <p:spPr>
              <a:xfrm>
                <a:off x="1835193" y="4419315"/>
                <a:ext cx="6280950" cy="5033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HK" i="1" smtClean="0">
                              <a:solidFill>
                                <a:srgbClr val="836967"/>
                              </a:solidFill>
                              <a:latin typeface="Cambria Math" panose="02040503050406030204" pitchFamily="18" charset="0"/>
                            </a:rPr>
                          </m:ctrlPr>
                        </m:sSubPr>
                        <m:e>
                          <m:r>
                            <a:rPr lang="en-HK" i="1">
                              <a:latin typeface="Cambria Math" panose="02040503050406030204" pitchFamily="18" charset="0"/>
                            </a:rPr>
                            <m:t>𝑎</m:t>
                          </m:r>
                        </m:e>
                        <m:sub>
                          <m:r>
                            <a:rPr lang="en-HK" i="1">
                              <a:latin typeface="Cambria Math" panose="02040503050406030204" pitchFamily="18" charset="0"/>
                            </a:rPr>
                            <m:t>𝑔</m:t>
                          </m:r>
                        </m:sub>
                      </m:sSub>
                      <m:r>
                        <a:rPr lang="en-HK" i="0">
                          <a:latin typeface="Cambria Math" panose="02040503050406030204" pitchFamily="18" charset="0"/>
                        </a:rPr>
                        <m:t>=</m:t>
                      </m:r>
                      <m:func>
                        <m:funcPr>
                          <m:ctrlPr>
                            <a:rPr lang="en-HK" i="1">
                              <a:latin typeface="Cambria Math" panose="02040503050406030204" pitchFamily="18" charset="0"/>
                            </a:rPr>
                          </m:ctrlPr>
                        </m:funcPr>
                        <m:fName>
                          <m:limLow>
                            <m:limLowPr>
                              <m:ctrlPr>
                                <a:rPr lang="en-HK" i="1">
                                  <a:solidFill>
                                    <a:srgbClr val="836967"/>
                                  </a:solidFill>
                                  <a:latin typeface="Cambria Math" panose="02040503050406030204" pitchFamily="18" charset="0"/>
                                </a:rPr>
                              </m:ctrlPr>
                            </m:limLowPr>
                            <m:e>
                              <m:r>
                                <m:rPr>
                                  <m:sty m:val="p"/>
                                </m:rPr>
                                <a:rPr lang="en-HK" i="0">
                                  <a:latin typeface="Cambria Math" panose="02040503050406030204" pitchFamily="18" charset="0"/>
                                </a:rPr>
                                <m:t>argmax</m:t>
                              </m:r>
                            </m:e>
                            <m:lim>
                              <m:r>
                                <a:rPr lang="en-HK" i="1">
                                  <a:latin typeface="Cambria Math" panose="02040503050406030204" pitchFamily="18" charset="0"/>
                                </a:rPr>
                                <m:t>𝑎</m:t>
                              </m:r>
                              <m:r>
                                <a:rPr lang="en-HK" i="0">
                                  <a:latin typeface="Cambria Math" panose="02040503050406030204" pitchFamily="18" charset="0"/>
                                </a:rPr>
                                <m:t>∈</m:t>
                              </m:r>
                              <m:r>
                                <a:rPr lang="en-HK" i="1">
                                  <a:latin typeface="Cambria Math" panose="02040503050406030204" pitchFamily="18" charset="0"/>
                                </a:rPr>
                                <m:t>𝐿</m:t>
                              </m:r>
                            </m:lim>
                          </m:limLow>
                        </m:fName>
                        <m:e>
                          <m:d>
                            <m:dPr>
                              <m:ctrlPr>
                                <a:rPr lang="en-HK" i="1">
                                  <a:solidFill>
                                    <a:srgbClr val="836967"/>
                                  </a:solidFill>
                                  <a:latin typeface="Cambria Math" panose="02040503050406030204" pitchFamily="18" charset="0"/>
                                </a:rPr>
                              </m:ctrlPr>
                            </m:dPr>
                            <m:e>
                              <m:sSub>
                                <m:sSubPr>
                                  <m:ctrlPr>
                                    <a:rPr lang="en-HK" i="1">
                                      <a:solidFill>
                                        <a:srgbClr val="836967"/>
                                      </a:solidFill>
                                      <a:latin typeface="Cambria Math" panose="02040503050406030204" pitchFamily="18" charset="0"/>
                                    </a:rPr>
                                  </m:ctrlPr>
                                </m:sSubPr>
                                <m:e>
                                  <m:r>
                                    <a:rPr lang="en-HK" i="1">
                                      <a:latin typeface="Cambria Math" panose="02040503050406030204" pitchFamily="18" charset="0"/>
                                    </a:rPr>
                                    <m:t>𝑉</m:t>
                                  </m:r>
                                </m:e>
                                <m:sub>
                                  <m:r>
                                    <a:rPr lang="en-HK" i="1">
                                      <a:latin typeface="Cambria Math" panose="02040503050406030204" pitchFamily="18" charset="0"/>
                                    </a:rPr>
                                    <m:t>𝑜</m:t>
                                  </m:r>
                                </m:sub>
                              </m:sSub>
                              <m:r>
                                <a:rPr lang="en-HK" i="0">
                                  <a:latin typeface="Cambria Math" panose="02040503050406030204" pitchFamily="18" charset="0"/>
                                </a:rPr>
                                <m:t>∘</m:t>
                              </m:r>
                              <m:r>
                                <a:rPr lang="en-HK" i="1">
                                  <a:latin typeface="Cambria Math" panose="02040503050406030204" pitchFamily="18" charset="0"/>
                                </a:rPr>
                                <m:t>𝑀</m:t>
                              </m:r>
                            </m:e>
                          </m:d>
                          <m:d>
                            <m:dPr>
                              <m:ctrlPr>
                                <a:rPr lang="en-HK" i="1">
                                  <a:latin typeface="Cambria Math" panose="02040503050406030204" pitchFamily="18" charset="0"/>
                                </a:rPr>
                              </m:ctrlPr>
                            </m:dPr>
                            <m:e>
                              <m:r>
                                <a:rPr lang="en-HK" i="1">
                                  <a:latin typeface="Cambria Math" panose="02040503050406030204" pitchFamily="18" charset="0"/>
                                </a:rPr>
                                <m:t>𝑎</m:t>
                              </m:r>
                            </m:e>
                          </m:d>
                        </m:e>
                      </m:func>
                    </m:oMath>
                  </m:oMathPara>
                </a14:m>
                <a:endParaRPr lang="en-HK" dirty="0"/>
              </a:p>
            </p:txBody>
          </p:sp>
        </mc:Choice>
        <mc:Fallback>
          <p:sp>
            <p:nvSpPr>
              <p:cNvPr id="7" name="TextBox 6">
                <a:extLst>
                  <a:ext uri="{FF2B5EF4-FFF2-40B4-BE49-F238E27FC236}">
                    <a16:creationId xmlns:a16="http://schemas.microsoft.com/office/drawing/2014/main" id="{9DF09018-8005-45B0-9BB9-86C31CB26BE1}"/>
                  </a:ext>
                </a:extLst>
              </p:cNvPr>
              <p:cNvSpPr txBox="1">
                <a:spLocks noRot="1" noChangeAspect="1" noMove="1" noResize="1" noEditPoints="1" noAdjustHandles="1" noChangeArrowheads="1" noChangeShapeType="1" noTextEdit="1"/>
              </p:cNvSpPr>
              <p:nvPr/>
            </p:nvSpPr>
            <p:spPr>
              <a:xfrm>
                <a:off x="1835193" y="4419315"/>
                <a:ext cx="6280950" cy="503343"/>
              </a:xfrm>
              <a:prstGeom prst="rect">
                <a:avLst/>
              </a:prstGeom>
              <a:blipFill>
                <a:blip r:embed="rId3"/>
                <a:stretch>
                  <a:fillRect b="-1205"/>
                </a:stretch>
              </a:blipFill>
            </p:spPr>
            <p:txBody>
              <a:bodyPr/>
              <a:lstStyle/>
              <a:p>
                <a:r>
                  <a:rPr lang="en-HK">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17F9005-C0C3-4232-9507-DF87C414868A}"/>
                  </a:ext>
                </a:extLst>
              </p:cNvPr>
              <p:cNvSpPr txBox="1"/>
              <p:nvPr/>
            </p:nvSpPr>
            <p:spPr>
              <a:xfrm>
                <a:off x="1693416" y="5192415"/>
                <a:ext cx="6280950" cy="4548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HK" i="1" smtClean="0">
                              <a:solidFill>
                                <a:srgbClr val="836967"/>
                              </a:solidFill>
                              <a:latin typeface="Cambria Math" panose="02040503050406030204" pitchFamily="18" charset="0"/>
                            </a:rPr>
                          </m:ctrlPr>
                        </m:sSubPr>
                        <m:e>
                          <m:r>
                            <a:rPr lang="en-HK" i="1">
                              <a:latin typeface="Cambria Math" panose="02040503050406030204" pitchFamily="18" charset="0"/>
                            </a:rPr>
                            <m:t>𝑎</m:t>
                          </m:r>
                        </m:e>
                        <m:sub>
                          <m:r>
                            <a:rPr lang="en-HK" i="1">
                              <a:latin typeface="Cambria Math" panose="02040503050406030204" pitchFamily="18" charset="0"/>
                            </a:rPr>
                            <m:t>𝑟</m:t>
                          </m:r>
                        </m:sub>
                      </m:sSub>
                      <m:r>
                        <a:rPr lang="en-HK" i="0">
                          <a:latin typeface="Cambria Math" panose="02040503050406030204" pitchFamily="18" charset="0"/>
                        </a:rPr>
                        <m:t>=</m:t>
                      </m:r>
                      <m:func>
                        <m:funcPr>
                          <m:ctrlPr>
                            <a:rPr lang="en-HK" i="1">
                              <a:latin typeface="Cambria Math" panose="02040503050406030204" pitchFamily="18" charset="0"/>
                            </a:rPr>
                          </m:ctrlPr>
                        </m:funcPr>
                        <m:fName>
                          <m:limLow>
                            <m:limLowPr>
                              <m:ctrlPr>
                                <a:rPr lang="en-HK" i="1">
                                  <a:solidFill>
                                    <a:srgbClr val="836967"/>
                                  </a:solidFill>
                                  <a:latin typeface="Cambria Math" panose="02040503050406030204" pitchFamily="18" charset="0"/>
                                </a:rPr>
                              </m:ctrlPr>
                            </m:limLowPr>
                            <m:e>
                              <m:r>
                                <m:rPr>
                                  <m:sty m:val="p"/>
                                </m:rPr>
                                <a:rPr lang="en-HK" i="0">
                                  <a:latin typeface="Cambria Math" panose="02040503050406030204" pitchFamily="18" charset="0"/>
                                </a:rPr>
                                <m:t>rand</m:t>
                              </m:r>
                            </m:e>
                            <m:lim>
                              <m:r>
                                <a:rPr lang="en-HK" i="1">
                                  <a:latin typeface="Cambria Math" panose="02040503050406030204" pitchFamily="18" charset="0"/>
                                </a:rPr>
                                <m:t>𝑎</m:t>
                              </m:r>
                              <m:r>
                                <a:rPr lang="en-HK" i="0">
                                  <a:latin typeface="Cambria Math" panose="02040503050406030204" pitchFamily="18" charset="0"/>
                                </a:rPr>
                                <m:t>∈</m:t>
                              </m:r>
                              <m:r>
                                <a:rPr lang="en-HK" i="1">
                                  <a:latin typeface="Cambria Math" panose="02040503050406030204" pitchFamily="18" charset="0"/>
                                </a:rPr>
                                <m:t>𝐿</m:t>
                              </m:r>
                            </m:lim>
                          </m:limLow>
                        </m:fName>
                        <m:e>
                          <m:r>
                            <a:rPr lang="en-HK" i="1">
                              <a:latin typeface="Cambria Math" panose="02040503050406030204" pitchFamily="18" charset="0"/>
                            </a:rPr>
                            <m:t>𝑎</m:t>
                          </m:r>
                        </m:e>
                      </m:func>
                    </m:oMath>
                  </m:oMathPara>
                </a14:m>
                <a:endParaRPr lang="en-HK" dirty="0"/>
              </a:p>
            </p:txBody>
          </p:sp>
        </mc:Choice>
        <mc:Fallback>
          <p:sp>
            <p:nvSpPr>
              <p:cNvPr id="9" name="TextBox 8">
                <a:extLst>
                  <a:ext uri="{FF2B5EF4-FFF2-40B4-BE49-F238E27FC236}">
                    <a16:creationId xmlns:a16="http://schemas.microsoft.com/office/drawing/2014/main" id="{617F9005-C0C3-4232-9507-DF87C414868A}"/>
                  </a:ext>
                </a:extLst>
              </p:cNvPr>
              <p:cNvSpPr txBox="1">
                <a:spLocks noRot="1" noChangeAspect="1" noMove="1" noResize="1" noEditPoints="1" noAdjustHandles="1" noChangeArrowheads="1" noChangeShapeType="1" noTextEdit="1"/>
              </p:cNvSpPr>
              <p:nvPr/>
            </p:nvSpPr>
            <p:spPr>
              <a:xfrm>
                <a:off x="1693416" y="5192415"/>
                <a:ext cx="6280950" cy="454804"/>
              </a:xfrm>
              <a:prstGeom prst="rect">
                <a:avLst/>
              </a:prstGeom>
              <a:blipFill>
                <a:blip r:embed="rId4"/>
                <a:stretch>
                  <a:fillRect b="-2703"/>
                </a:stretch>
              </a:blipFill>
            </p:spPr>
            <p:txBody>
              <a:bodyPr/>
              <a:lstStyle/>
              <a:p>
                <a:r>
                  <a:rPr lang="en-HK">
                    <a:noFill/>
                  </a:rPr>
                  <a:t> </a:t>
                </a:r>
              </a:p>
            </p:txBody>
          </p:sp>
        </mc:Fallback>
      </mc:AlternateContent>
    </p:spTree>
    <p:extLst>
      <p:ext uri="{BB962C8B-B14F-4D97-AF65-F5344CB8AC3E}">
        <p14:creationId xmlns:p14="http://schemas.microsoft.com/office/powerpoint/2010/main" val="680866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BF1A-FFB0-4B86-A0C2-DA941371E2AB}"/>
              </a:ext>
            </a:extLst>
          </p:cNvPr>
          <p:cNvSpPr>
            <a:spLocks noGrp="1"/>
          </p:cNvSpPr>
          <p:nvPr>
            <p:ph type="title"/>
          </p:nvPr>
        </p:nvSpPr>
        <p:spPr/>
        <p:txBody>
          <a:bodyPr/>
          <a:lstStyle/>
          <a:p>
            <a:r>
              <a:rPr lang="en-US" dirty="0"/>
              <a:t>Deep Q-learning - Reward</a:t>
            </a:r>
            <a:endParaRPr lang="en-HK" dirty="0"/>
          </a:p>
        </p:txBody>
      </p:sp>
      <p:sp>
        <p:nvSpPr>
          <p:cNvPr id="3" name="Content Placeholder 2">
            <a:extLst>
              <a:ext uri="{FF2B5EF4-FFF2-40B4-BE49-F238E27FC236}">
                <a16:creationId xmlns:a16="http://schemas.microsoft.com/office/drawing/2014/main" id="{D79747FD-F285-474B-9309-AD243061E99C}"/>
              </a:ext>
            </a:extLst>
          </p:cNvPr>
          <p:cNvSpPr>
            <a:spLocks noGrp="1"/>
          </p:cNvSpPr>
          <p:nvPr>
            <p:ph idx="1"/>
          </p:nvPr>
        </p:nvSpPr>
        <p:spPr>
          <a:xfrm>
            <a:off x="677334" y="1734462"/>
            <a:ext cx="8596668" cy="4772870"/>
          </a:xfrm>
        </p:spPr>
        <p:txBody>
          <a:bodyPr>
            <a:normAutofit/>
          </a:bodyPr>
          <a:lstStyle/>
          <a:p>
            <a:pPr>
              <a:buClr>
                <a:srgbClr val="90C226"/>
              </a:buClr>
              <a:defRPr/>
            </a:pPr>
            <a:r>
              <a:rPr lang="en-US" dirty="0">
                <a:ea typeface="PMingLiU" panose="02020500000000000000" pitchFamily="18" charset="-120"/>
              </a:rPr>
              <a:t>Reward is discounted by some values between 0 to 1.</a:t>
            </a:r>
            <a:endParaRPr lang="en-US" dirty="0"/>
          </a:p>
          <a:p>
            <a:endParaRPr lang="en-US" dirty="0"/>
          </a:p>
          <a:p>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D793374-98D1-4159-861A-A6CA27872601}"/>
                  </a:ext>
                </a:extLst>
              </p:cNvPr>
              <p:cNvSpPr txBox="1"/>
              <p:nvPr/>
            </p:nvSpPr>
            <p:spPr>
              <a:xfrm>
                <a:off x="1010227" y="2293901"/>
                <a:ext cx="7396925" cy="1367362"/>
              </a:xfrm>
              <a:prstGeom prst="rect">
                <a:avLst/>
              </a:prstGeom>
              <a:noFill/>
            </p:spPr>
            <p:txBody>
              <a:bodyPr wrap="square">
                <a:spAutoFit/>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HK" sz="2000" i="1" smtClean="0">
                              <a:effectLst/>
                              <a:latin typeface="Cambria Math" panose="02040503050406030204" pitchFamily="18" charset="0"/>
                              <a:ea typeface="PMingLiU" panose="02020500000000000000" pitchFamily="18" charset="-120"/>
                              <a:cs typeface="Calibri" panose="020F0502020204030204" pitchFamily="34" charset="0"/>
                            </a:rPr>
                          </m:ctrlPr>
                        </m:sSubPr>
                        <m:e>
                          <m:r>
                            <a:rPr lang="en-US" sz="2000" i="1">
                              <a:effectLst/>
                              <a:latin typeface="Cambria Math" panose="02040503050406030204" pitchFamily="18" charset="0"/>
                              <a:ea typeface="PMingLiU" panose="02020500000000000000" pitchFamily="18" charset="-120"/>
                              <a:cs typeface="Calibri" panose="020F0502020204030204" pitchFamily="34" charset="0"/>
                            </a:rPr>
                            <m:t>𝑟</m:t>
                          </m:r>
                        </m:e>
                        <m:sub>
                          <m:r>
                            <a:rPr lang="en-US" sz="2000" i="1">
                              <a:effectLst/>
                              <a:latin typeface="Cambria Math" panose="02040503050406030204" pitchFamily="18" charset="0"/>
                              <a:ea typeface="PMingLiU" panose="02020500000000000000" pitchFamily="18" charset="-120"/>
                              <a:cs typeface="Calibri" panose="020F0502020204030204" pitchFamily="34" charset="0"/>
                            </a:rPr>
                            <m:t>𝑠</m:t>
                          </m:r>
                          <m:r>
                            <a:rPr lang="en-US" sz="2000" i="1">
                              <a:effectLst/>
                              <a:latin typeface="Cambria Math" panose="02040503050406030204" pitchFamily="18" charset="0"/>
                              <a:ea typeface="PMingLiU" panose="02020500000000000000" pitchFamily="18" charset="-120"/>
                              <a:cs typeface="Calibri" panose="020F0502020204030204" pitchFamily="34" charset="0"/>
                            </a:rPr>
                            <m:t>,</m:t>
                          </m:r>
                          <m:r>
                            <a:rPr lang="en-US" sz="2000" i="1">
                              <a:effectLst/>
                              <a:latin typeface="Cambria Math" panose="02040503050406030204" pitchFamily="18" charset="0"/>
                              <a:ea typeface="PMingLiU" panose="02020500000000000000" pitchFamily="18" charset="-120"/>
                              <a:cs typeface="Calibri" panose="020F0502020204030204" pitchFamily="34" charset="0"/>
                            </a:rPr>
                            <m:t>𝑖</m:t>
                          </m:r>
                        </m:sub>
                      </m:sSub>
                      <m:r>
                        <a:rPr lang="en-US" sz="2000" i="1">
                          <a:effectLst/>
                          <a:latin typeface="Cambria Math" panose="02040503050406030204" pitchFamily="18" charset="0"/>
                          <a:ea typeface="PMingLiU" panose="02020500000000000000" pitchFamily="18" charset="-120"/>
                          <a:cs typeface="Calibri" panose="020F0502020204030204" pitchFamily="34" charset="0"/>
                        </a:rPr>
                        <m:t>=</m:t>
                      </m:r>
                      <m:sSup>
                        <m:sSupPr>
                          <m:ctrlPr>
                            <a:rPr lang="en-HK" sz="2000" i="1">
                              <a:effectLst/>
                              <a:latin typeface="Cambria Math" panose="02040503050406030204" pitchFamily="18" charset="0"/>
                              <a:ea typeface="PMingLiU" panose="02020500000000000000" pitchFamily="18" charset="-120"/>
                              <a:cs typeface="Calibri" panose="020F0502020204030204" pitchFamily="34" charset="0"/>
                            </a:rPr>
                          </m:ctrlPr>
                        </m:sSupPr>
                        <m:e>
                          <m:d>
                            <m:dPr>
                              <m:ctrlPr>
                                <a:rPr lang="en-HK" sz="2000" i="1">
                                  <a:effectLst/>
                                  <a:latin typeface="Cambria Math" panose="02040503050406030204" pitchFamily="18" charset="0"/>
                                  <a:ea typeface="PMingLiU" panose="02020500000000000000" pitchFamily="18" charset="-120"/>
                                  <a:cs typeface="Calibri" panose="020F0502020204030204" pitchFamily="34" charset="0"/>
                                </a:rPr>
                              </m:ctrlPr>
                            </m:dPr>
                            <m:e>
                              <m:r>
                                <a:rPr lang="en-US" sz="2000" i="1">
                                  <a:effectLst/>
                                  <a:latin typeface="Cambria Math" panose="02040503050406030204" pitchFamily="18" charset="0"/>
                                  <a:ea typeface="PMingLiU" panose="02020500000000000000" pitchFamily="18" charset="-120"/>
                                  <a:cs typeface="Calibri" panose="020F0502020204030204" pitchFamily="34" charset="0"/>
                                </a:rPr>
                                <m:t>𝑘</m:t>
                              </m:r>
                            </m:e>
                          </m:d>
                        </m:e>
                        <m:sup>
                          <m:r>
                            <a:rPr lang="en-US" sz="2000" i="1">
                              <a:effectLst/>
                              <a:latin typeface="Cambria Math" panose="02040503050406030204" pitchFamily="18" charset="0"/>
                              <a:ea typeface="PMingLiU" panose="02020500000000000000" pitchFamily="18" charset="-120"/>
                              <a:cs typeface="Calibri" panose="020F0502020204030204" pitchFamily="34" charset="0"/>
                            </a:rPr>
                            <m:t>𝑛</m:t>
                          </m:r>
                          <m:r>
                            <a:rPr lang="en-US" sz="2000" i="1">
                              <a:effectLst/>
                              <a:latin typeface="Cambria Math" panose="02040503050406030204" pitchFamily="18" charset="0"/>
                              <a:ea typeface="PMingLiU" panose="02020500000000000000" pitchFamily="18" charset="-120"/>
                              <a:cs typeface="Calibri" panose="020F0502020204030204" pitchFamily="34" charset="0"/>
                            </a:rPr>
                            <m:t>−</m:t>
                          </m:r>
                          <m:r>
                            <a:rPr lang="en-US" sz="2000" i="1">
                              <a:effectLst/>
                              <a:latin typeface="Cambria Math" panose="02040503050406030204" pitchFamily="18" charset="0"/>
                              <a:ea typeface="PMingLiU" panose="02020500000000000000" pitchFamily="18" charset="-120"/>
                              <a:cs typeface="Calibri" panose="020F0502020204030204" pitchFamily="34" charset="0"/>
                            </a:rPr>
                            <m:t>𝑖</m:t>
                          </m:r>
                        </m:sup>
                      </m:sSup>
                      <m:sSub>
                        <m:sSubPr>
                          <m:ctrlPr>
                            <a:rPr lang="en-HK" sz="2000" i="1">
                              <a:effectLst/>
                              <a:latin typeface="Cambria Math" panose="02040503050406030204" pitchFamily="18" charset="0"/>
                              <a:ea typeface="PMingLiU" panose="02020500000000000000" pitchFamily="18" charset="-120"/>
                              <a:cs typeface="Calibri" panose="020F0502020204030204" pitchFamily="34" charset="0"/>
                            </a:rPr>
                          </m:ctrlPr>
                        </m:sSubPr>
                        <m:e>
                          <m:r>
                            <a:rPr lang="en-US" sz="2000" i="1">
                              <a:effectLst/>
                              <a:latin typeface="Cambria Math" panose="02040503050406030204" pitchFamily="18" charset="0"/>
                              <a:ea typeface="PMingLiU" panose="02020500000000000000" pitchFamily="18" charset="-120"/>
                              <a:cs typeface="Calibri" panose="020F0502020204030204" pitchFamily="34" charset="0"/>
                            </a:rPr>
                            <m:t>𝑟</m:t>
                          </m:r>
                        </m:e>
                        <m:sub>
                          <m:r>
                            <a:rPr lang="en-US" sz="2000" i="1">
                              <a:effectLst/>
                              <a:latin typeface="Cambria Math" panose="02040503050406030204" pitchFamily="18" charset="0"/>
                              <a:ea typeface="PMingLiU" panose="02020500000000000000" pitchFamily="18" charset="-120"/>
                              <a:cs typeface="Calibri" panose="020F0502020204030204" pitchFamily="34" charset="0"/>
                            </a:rPr>
                            <m:t>𝑛</m:t>
                          </m:r>
                        </m:sub>
                      </m:sSub>
                    </m:oMath>
                  </m:oMathPara>
                </a14:m>
                <a:endParaRPr lang="en-HK"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sz="2000" dirty="0">
                    <a:effectLst/>
                    <a:latin typeface="Calibri" panose="020F0502020204030204" pitchFamily="34" charset="0"/>
                    <a:ea typeface="PMingLiU" panose="02020500000000000000" pitchFamily="18" charset="-120"/>
                  </a:rPr>
                  <a:t>n = amount of total actions</a:t>
                </a:r>
                <a:endParaRPr lang="en-HK"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14:m>
                  <m:oMath xmlns:m="http://schemas.openxmlformats.org/officeDocument/2006/math">
                    <m:sSub>
                      <m:sSubPr>
                        <m:ctrlPr>
                          <a:rPr lang="en-HK" sz="2000" i="1">
                            <a:effectLst/>
                            <a:latin typeface="Cambria Math" panose="02040503050406030204" pitchFamily="18" charset="0"/>
                            <a:ea typeface="PMingLiU" panose="02020500000000000000" pitchFamily="18" charset="-120"/>
                            <a:cs typeface="Calibri" panose="020F0502020204030204" pitchFamily="34" charset="0"/>
                          </a:rPr>
                        </m:ctrlPr>
                      </m:sSubPr>
                      <m:e>
                        <m:r>
                          <a:rPr lang="en-US" sz="2000" i="1">
                            <a:effectLst/>
                            <a:latin typeface="Cambria Math" panose="02040503050406030204" pitchFamily="18" charset="0"/>
                            <a:ea typeface="PMingLiU" panose="02020500000000000000" pitchFamily="18" charset="-120"/>
                            <a:cs typeface="Calibri" panose="020F0502020204030204" pitchFamily="34" charset="0"/>
                          </a:rPr>
                          <m:t>𝑟</m:t>
                        </m:r>
                      </m:e>
                      <m:sub>
                        <m:r>
                          <a:rPr lang="en-US" sz="2000" i="1">
                            <a:effectLst/>
                            <a:latin typeface="Cambria Math" panose="02040503050406030204" pitchFamily="18" charset="0"/>
                            <a:ea typeface="PMingLiU" panose="02020500000000000000" pitchFamily="18" charset="-120"/>
                            <a:cs typeface="Calibri" panose="020F0502020204030204" pitchFamily="34" charset="0"/>
                          </a:rPr>
                          <m:t>𝑠</m:t>
                        </m:r>
                        <m:r>
                          <a:rPr lang="en-US" sz="2000" i="1">
                            <a:effectLst/>
                            <a:latin typeface="Cambria Math" panose="02040503050406030204" pitchFamily="18" charset="0"/>
                            <a:ea typeface="PMingLiU" panose="02020500000000000000" pitchFamily="18" charset="-120"/>
                            <a:cs typeface="Calibri" panose="020F0502020204030204" pitchFamily="34" charset="0"/>
                          </a:rPr>
                          <m:t>,</m:t>
                        </m:r>
                        <m:r>
                          <a:rPr lang="en-US" sz="2000" i="1">
                            <a:effectLst/>
                            <a:latin typeface="Cambria Math" panose="02040503050406030204" pitchFamily="18" charset="0"/>
                            <a:ea typeface="PMingLiU" panose="02020500000000000000" pitchFamily="18" charset="-120"/>
                            <a:cs typeface="Calibri" panose="020F0502020204030204" pitchFamily="34" charset="0"/>
                          </a:rPr>
                          <m:t>𝑖</m:t>
                        </m:r>
                      </m:sub>
                    </m:sSub>
                  </m:oMath>
                </a14:m>
                <a:r>
                  <a:rPr lang="en-US" sz="2000" dirty="0">
                    <a:effectLst/>
                    <a:latin typeface="Calibri" panose="020F0502020204030204" pitchFamily="34" charset="0"/>
                    <a:ea typeface="PMingLiU" panose="02020500000000000000" pitchFamily="18" charset="-120"/>
                  </a:rPr>
                  <a:t> = reward for the action </a:t>
                </a:r>
                <a:r>
                  <a:rPr lang="en-US" sz="2000" dirty="0" err="1">
                    <a:effectLst/>
                    <a:latin typeface="Calibri" panose="020F0502020204030204" pitchFamily="34" charset="0"/>
                    <a:ea typeface="PMingLiU" panose="02020500000000000000" pitchFamily="18" charset="-120"/>
                  </a:rPr>
                  <a:t>i</a:t>
                </a:r>
                <a:r>
                  <a:rPr lang="en-US" sz="2000" dirty="0">
                    <a:effectLst/>
                    <a:latin typeface="Calibri" panose="020F0502020204030204" pitchFamily="34" charset="0"/>
                    <a:ea typeface="PMingLiU" panose="02020500000000000000" pitchFamily="18" charset="-120"/>
                  </a:rPr>
                  <a:t> in state s</a:t>
                </a:r>
                <a:endParaRPr lang="en-HK"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sz="2000" dirty="0">
                    <a:effectLst/>
                    <a:latin typeface="Calibri" panose="020F0502020204030204" pitchFamily="34" charset="0"/>
                    <a:ea typeface="PMingLiU" panose="02020500000000000000" pitchFamily="18" charset="-120"/>
                  </a:rPr>
                  <a:t>k = discounted rate</a:t>
                </a:r>
                <a:endParaRPr lang="en-HK" dirty="0">
                  <a:effectLst/>
                  <a:latin typeface="Times New Roman" panose="02020603050405020304" pitchFamily="18" charset="0"/>
                  <a:ea typeface="PMingLiU" panose="02020500000000000000" pitchFamily="18" charset="-120"/>
                </a:endParaRPr>
              </a:p>
            </p:txBody>
          </p:sp>
        </mc:Choice>
        <mc:Fallback>
          <p:sp>
            <p:nvSpPr>
              <p:cNvPr id="10" name="TextBox 9">
                <a:extLst>
                  <a:ext uri="{FF2B5EF4-FFF2-40B4-BE49-F238E27FC236}">
                    <a16:creationId xmlns:a16="http://schemas.microsoft.com/office/drawing/2014/main" id="{2D793374-98D1-4159-861A-A6CA27872601}"/>
                  </a:ext>
                </a:extLst>
              </p:cNvPr>
              <p:cNvSpPr txBox="1">
                <a:spLocks noRot="1" noChangeAspect="1" noMove="1" noResize="1" noEditPoints="1" noAdjustHandles="1" noChangeArrowheads="1" noChangeShapeType="1" noTextEdit="1"/>
              </p:cNvSpPr>
              <p:nvPr/>
            </p:nvSpPr>
            <p:spPr>
              <a:xfrm>
                <a:off x="1010227" y="2293901"/>
                <a:ext cx="7396925" cy="1367362"/>
              </a:xfrm>
              <a:prstGeom prst="rect">
                <a:avLst/>
              </a:prstGeom>
              <a:blipFill>
                <a:blip r:embed="rId2"/>
                <a:stretch>
                  <a:fillRect b="-6667"/>
                </a:stretch>
              </a:blipFill>
            </p:spPr>
            <p:txBody>
              <a:bodyPr/>
              <a:lstStyle/>
              <a:p>
                <a:r>
                  <a:rPr lang="en-HK">
                    <a:noFill/>
                  </a:rPr>
                  <a:t> </a:t>
                </a:r>
              </a:p>
            </p:txBody>
          </p:sp>
        </mc:Fallback>
      </mc:AlternateContent>
    </p:spTree>
    <p:extLst>
      <p:ext uri="{BB962C8B-B14F-4D97-AF65-F5344CB8AC3E}">
        <p14:creationId xmlns:p14="http://schemas.microsoft.com/office/powerpoint/2010/main" val="3851970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ADA7-2778-4891-8357-75384CD14F8E}"/>
              </a:ext>
            </a:extLst>
          </p:cNvPr>
          <p:cNvSpPr txBox="1">
            <a:spLocks/>
          </p:cNvSpPr>
          <p:nvPr/>
        </p:nvSpPr>
        <p:spPr>
          <a:xfrm>
            <a:off x="2157274" y="2837978"/>
            <a:ext cx="7822194" cy="773672"/>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t>Experiment and Results</a:t>
            </a:r>
            <a:endParaRPr lang="en-HK" sz="5400" dirty="0"/>
          </a:p>
        </p:txBody>
      </p:sp>
    </p:spTree>
    <p:extLst>
      <p:ext uri="{BB962C8B-B14F-4D97-AF65-F5344CB8AC3E}">
        <p14:creationId xmlns:p14="http://schemas.microsoft.com/office/powerpoint/2010/main" val="216269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ADA7-2778-4891-8357-75384CD14F8E}"/>
              </a:ext>
            </a:extLst>
          </p:cNvPr>
          <p:cNvSpPr txBox="1">
            <a:spLocks/>
          </p:cNvSpPr>
          <p:nvPr/>
        </p:nvSpPr>
        <p:spPr>
          <a:xfrm>
            <a:off x="2212532" y="2837978"/>
            <a:ext cx="7766936" cy="773672"/>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dirty="0"/>
              <a:t>Introduction</a:t>
            </a:r>
            <a:endParaRPr lang="en-HK" sz="6000" dirty="0"/>
          </a:p>
        </p:txBody>
      </p:sp>
    </p:spTree>
    <p:extLst>
      <p:ext uri="{BB962C8B-B14F-4D97-AF65-F5344CB8AC3E}">
        <p14:creationId xmlns:p14="http://schemas.microsoft.com/office/powerpoint/2010/main" val="2980086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BF1A-FFB0-4B86-A0C2-DA941371E2AB}"/>
              </a:ext>
            </a:extLst>
          </p:cNvPr>
          <p:cNvSpPr>
            <a:spLocks noGrp="1"/>
          </p:cNvSpPr>
          <p:nvPr>
            <p:ph type="title"/>
          </p:nvPr>
        </p:nvSpPr>
        <p:spPr/>
        <p:txBody>
          <a:bodyPr/>
          <a:lstStyle/>
          <a:p>
            <a:r>
              <a:rPr lang="en-US" dirty="0"/>
              <a:t>Experiment</a:t>
            </a:r>
            <a:endParaRPr lang="en-HK" dirty="0"/>
          </a:p>
        </p:txBody>
      </p:sp>
      <p:sp>
        <p:nvSpPr>
          <p:cNvPr id="3" name="Content Placeholder 2">
            <a:extLst>
              <a:ext uri="{FF2B5EF4-FFF2-40B4-BE49-F238E27FC236}">
                <a16:creationId xmlns:a16="http://schemas.microsoft.com/office/drawing/2014/main" id="{D79747FD-F285-474B-9309-AD243061E99C}"/>
              </a:ext>
            </a:extLst>
          </p:cNvPr>
          <p:cNvSpPr>
            <a:spLocks noGrp="1"/>
          </p:cNvSpPr>
          <p:nvPr>
            <p:ph idx="1"/>
          </p:nvPr>
        </p:nvSpPr>
        <p:spPr>
          <a:xfrm>
            <a:off x="677334" y="1468132"/>
            <a:ext cx="4817944" cy="4231332"/>
          </a:xfrm>
        </p:spPr>
        <p:txBody>
          <a:bodyPr>
            <a:normAutofit/>
          </a:bodyPr>
          <a:lstStyle/>
          <a:p>
            <a:r>
              <a:rPr lang="en-US" sz="1800" dirty="0"/>
              <a:t>2 batch of experiment</a:t>
            </a:r>
          </a:p>
          <a:p>
            <a:pPr lvl="1"/>
            <a:r>
              <a:rPr lang="en-US" dirty="0"/>
              <a:t>3 players' batch</a:t>
            </a:r>
          </a:p>
          <a:p>
            <a:pPr lvl="2"/>
            <a:r>
              <a:rPr lang="en-US" dirty="0"/>
              <a:t>2RandomAI + 1 DQNAI</a:t>
            </a:r>
          </a:p>
          <a:p>
            <a:pPr lvl="2"/>
            <a:r>
              <a:rPr lang="en-US" dirty="0"/>
              <a:t>1RandomAI + 1 </a:t>
            </a:r>
            <a:r>
              <a:rPr lang="en-US" dirty="0" err="1"/>
              <a:t>RuleBasedAI</a:t>
            </a:r>
            <a:r>
              <a:rPr lang="en-US" dirty="0"/>
              <a:t> + 1DQNAI</a:t>
            </a:r>
          </a:p>
          <a:p>
            <a:pPr lvl="1"/>
            <a:r>
              <a:rPr lang="en-US" dirty="0"/>
              <a:t>4 players’ batch</a:t>
            </a:r>
          </a:p>
          <a:p>
            <a:pPr lvl="2"/>
            <a:r>
              <a:rPr lang="en-US" dirty="0"/>
              <a:t>3RandomAI + 1 DQNAI</a:t>
            </a:r>
          </a:p>
          <a:p>
            <a:pPr lvl="2"/>
            <a:r>
              <a:rPr lang="en-US" dirty="0"/>
              <a:t>2RandomAI + 1 </a:t>
            </a:r>
            <a:r>
              <a:rPr lang="en-US" dirty="0" err="1"/>
              <a:t>RuleBasedAI</a:t>
            </a:r>
            <a:r>
              <a:rPr lang="en-US" dirty="0"/>
              <a:t> + 1 DQNAI</a:t>
            </a:r>
          </a:p>
          <a:p>
            <a:pPr lvl="2"/>
            <a:r>
              <a:rPr lang="en-US" dirty="0"/>
              <a:t>1RandomAI + 2 </a:t>
            </a:r>
            <a:r>
              <a:rPr lang="en-US" dirty="0" err="1"/>
              <a:t>RuleBasedAI</a:t>
            </a:r>
            <a:r>
              <a:rPr lang="en-US" dirty="0"/>
              <a:t> + 1 DQNAI</a:t>
            </a:r>
          </a:p>
          <a:p>
            <a:endParaRPr lang="en-US" dirty="0"/>
          </a:p>
        </p:txBody>
      </p:sp>
      <p:sp>
        <p:nvSpPr>
          <p:cNvPr id="4" name="Content Placeholder 2">
            <a:extLst>
              <a:ext uri="{FF2B5EF4-FFF2-40B4-BE49-F238E27FC236}">
                <a16:creationId xmlns:a16="http://schemas.microsoft.com/office/drawing/2014/main" id="{7B74073E-5D97-4163-9357-8C5CE590D587}"/>
              </a:ext>
            </a:extLst>
          </p:cNvPr>
          <p:cNvSpPr txBox="1">
            <a:spLocks/>
          </p:cNvSpPr>
          <p:nvPr/>
        </p:nvSpPr>
        <p:spPr>
          <a:xfrm>
            <a:off x="5233059" y="1464050"/>
            <a:ext cx="4817944" cy="478435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Fixed parameters</a:t>
            </a:r>
          </a:p>
          <a:p>
            <a:r>
              <a:rPr lang="en-US" dirty="0"/>
              <a:t>Decaying reward rate k = 0.95</a:t>
            </a:r>
          </a:p>
          <a:p>
            <a:r>
              <a:rPr lang="en-US" dirty="0"/>
              <a:t>	Terminal threshold </a:t>
            </a:r>
            <a:r>
              <a:rPr lang="el-GR" dirty="0"/>
              <a:t>ε_</a:t>
            </a:r>
            <a:r>
              <a:rPr lang="en-US" dirty="0"/>
              <a:t>t = 0.05</a:t>
            </a:r>
          </a:p>
          <a:p>
            <a:r>
              <a:rPr lang="en-US" dirty="0"/>
              <a:t>	Initial threshold </a:t>
            </a:r>
            <a:r>
              <a:rPr lang="el-GR" dirty="0"/>
              <a:t>ε_</a:t>
            </a:r>
            <a:r>
              <a:rPr lang="en-US" dirty="0"/>
              <a:t>s = 0.9</a:t>
            </a:r>
          </a:p>
          <a:p>
            <a:r>
              <a:rPr lang="en-US" dirty="0"/>
              <a:t>	The </a:t>
            </a:r>
            <a:r>
              <a:rPr lang="el-GR" dirty="0"/>
              <a:t>ε </a:t>
            </a:r>
            <a:r>
              <a:rPr lang="en-US" dirty="0"/>
              <a:t>decaying rate </a:t>
            </a:r>
            <a:r>
              <a:rPr lang="el-GR" dirty="0"/>
              <a:t>ε_</a:t>
            </a:r>
            <a:r>
              <a:rPr lang="en-US" dirty="0"/>
              <a:t>d = 2500</a:t>
            </a:r>
          </a:p>
          <a:p>
            <a:r>
              <a:rPr lang="en-US" dirty="0"/>
              <a:t>	Target Network update every 10 episodes</a:t>
            </a:r>
          </a:p>
          <a:p>
            <a:r>
              <a:rPr lang="en-US" dirty="0"/>
              <a:t>	Max Episode = 2600</a:t>
            </a:r>
          </a:p>
          <a:p>
            <a:r>
              <a:rPr lang="en-US" dirty="0"/>
              <a:t>	Rewards mentioned above for each game.</a:t>
            </a:r>
          </a:p>
          <a:p>
            <a:r>
              <a:rPr lang="en-US" dirty="0"/>
              <a:t>	Batch size for loss function = 128</a:t>
            </a:r>
          </a:p>
          <a:p>
            <a:r>
              <a:rPr lang="en-US" dirty="0"/>
              <a:t>	Gamma for expected Q value calculation = 0.99</a:t>
            </a:r>
          </a:p>
          <a:p>
            <a:endParaRPr lang="en-US" dirty="0"/>
          </a:p>
        </p:txBody>
      </p:sp>
    </p:spTree>
    <p:extLst>
      <p:ext uri="{BB962C8B-B14F-4D97-AF65-F5344CB8AC3E}">
        <p14:creationId xmlns:p14="http://schemas.microsoft.com/office/powerpoint/2010/main" val="3290832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BF1A-FFB0-4B86-A0C2-DA941371E2AB}"/>
              </a:ext>
            </a:extLst>
          </p:cNvPr>
          <p:cNvSpPr>
            <a:spLocks noGrp="1"/>
          </p:cNvSpPr>
          <p:nvPr>
            <p:ph type="title"/>
          </p:nvPr>
        </p:nvSpPr>
        <p:spPr/>
        <p:txBody>
          <a:bodyPr/>
          <a:lstStyle/>
          <a:p>
            <a:r>
              <a:rPr lang="en-US" dirty="0"/>
              <a:t>Results – 3 Players</a:t>
            </a:r>
            <a:endParaRPr lang="en-HK" dirty="0"/>
          </a:p>
        </p:txBody>
      </p:sp>
      <p:pic>
        <p:nvPicPr>
          <p:cNvPr id="17" name="Picture 16" descr="Chart, histogram&#10;&#10;Description automatically generated">
            <a:extLst>
              <a:ext uri="{FF2B5EF4-FFF2-40B4-BE49-F238E27FC236}">
                <a16:creationId xmlns:a16="http://schemas.microsoft.com/office/drawing/2014/main" id="{EEAB9B9D-1B59-4F48-9DD8-286C6B2B84C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9542" y="1621811"/>
            <a:ext cx="4291650" cy="2888045"/>
          </a:xfrm>
          <a:prstGeom prst="rect">
            <a:avLst/>
          </a:prstGeom>
          <a:noFill/>
          <a:ln>
            <a:noFill/>
          </a:ln>
        </p:spPr>
      </p:pic>
      <p:sp>
        <p:nvSpPr>
          <p:cNvPr id="18" name="Content Placeholder 2">
            <a:extLst>
              <a:ext uri="{FF2B5EF4-FFF2-40B4-BE49-F238E27FC236}">
                <a16:creationId xmlns:a16="http://schemas.microsoft.com/office/drawing/2014/main" id="{D2C9A903-23B8-4FC3-8492-25170EC470E0}"/>
              </a:ext>
            </a:extLst>
          </p:cNvPr>
          <p:cNvSpPr>
            <a:spLocks noGrp="1"/>
          </p:cNvSpPr>
          <p:nvPr>
            <p:ph idx="1"/>
          </p:nvPr>
        </p:nvSpPr>
        <p:spPr>
          <a:xfrm>
            <a:off x="1209675" y="4687904"/>
            <a:ext cx="3724275" cy="425634"/>
          </a:xfrm>
        </p:spPr>
        <p:txBody>
          <a:bodyPr>
            <a:normAutofit/>
          </a:bodyPr>
          <a:lstStyle/>
          <a:p>
            <a:pPr marL="0" indent="0">
              <a:buNone/>
            </a:pPr>
            <a:r>
              <a:rPr lang="en-US" dirty="0"/>
              <a:t>1RandomAI+1RuleBasedAI+1DQNAI</a:t>
            </a:r>
          </a:p>
          <a:p>
            <a:pPr marL="0" indent="0">
              <a:buNone/>
            </a:pPr>
            <a:endParaRPr lang="en-US" dirty="0"/>
          </a:p>
        </p:txBody>
      </p:sp>
      <p:pic>
        <p:nvPicPr>
          <p:cNvPr id="19" name="Picture 18" descr="Chart, histogram&#10;&#10;Description automatically generated">
            <a:extLst>
              <a:ext uri="{FF2B5EF4-FFF2-40B4-BE49-F238E27FC236}">
                <a16:creationId xmlns:a16="http://schemas.microsoft.com/office/drawing/2014/main" id="{708E1E91-FEAF-4510-9471-D12B5DAC764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87177" y="1621810"/>
            <a:ext cx="4414098" cy="2888045"/>
          </a:xfrm>
          <a:prstGeom prst="rect">
            <a:avLst/>
          </a:prstGeom>
          <a:noFill/>
          <a:ln>
            <a:noFill/>
          </a:ln>
        </p:spPr>
      </p:pic>
      <p:sp>
        <p:nvSpPr>
          <p:cNvPr id="20" name="Content Placeholder 2">
            <a:extLst>
              <a:ext uri="{FF2B5EF4-FFF2-40B4-BE49-F238E27FC236}">
                <a16:creationId xmlns:a16="http://schemas.microsoft.com/office/drawing/2014/main" id="{C36DF4B1-7936-4C32-8E96-24ABB6DBE712}"/>
              </a:ext>
            </a:extLst>
          </p:cNvPr>
          <p:cNvSpPr txBox="1">
            <a:spLocks/>
          </p:cNvSpPr>
          <p:nvPr/>
        </p:nvSpPr>
        <p:spPr>
          <a:xfrm>
            <a:off x="6612869" y="4670458"/>
            <a:ext cx="2900202" cy="4256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2RandomAI+1DQNAI</a:t>
            </a:r>
          </a:p>
          <a:p>
            <a:pPr marL="0" indent="0">
              <a:buFont typeface="Wingdings 3" charset="2"/>
              <a:buNone/>
            </a:pPr>
            <a:endParaRPr lang="en-US" dirty="0"/>
          </a:p>
        </p:txBody>
      </p:sp>
    </p:spTree>
    <p:extLst>
      <p:ext uri="{BB962C8B-B14F-4D97-AF65-F5344CB8AC3E}">
        <p14:creationId xmlns:p14="http://schemas.microsoft.com/office/powerpoint/2010/main" val="4283151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BF1A-FFB0-4B86-A0C2-DA941371E2AB}"/>
              </a:ext>
            </a:extLst>
          </p:cNvPr>
          <p:cNvSpPr>
            <a:spLocks noGrp="1"/>
          </p:cNvSpPr>
          <p:nvPr>
            <p:ph type="title"/>
          </p:nvPr>
        </p:nvSpPr>
        <p:spPr/>
        <p:txBody>
          <a:bodyPr/>
          <a:lstStyle/>
          <a:p>
            <a:r>
              <a:rPr lang="en-US" dirty="0"/>
              <a:t>Results – 4 Players</a:t>
            </a:r>
            <a:endParaRPr lang="en-HK" dirty="0"/>
          </a:p>
        </p:txBody>
      </p:sp>
      <p:sp>
        <p:nvSpPr>
          <p:cNvPr id="18" name="Content Placeholder 2">
            <a:extLst>
              <a:ext uri="{FF2B5EF4-FFF2-40B4-BE49-F238E27FC236}">
                <a16:creationId xmlns:a16="http://schemas.microsoft.com/office/drawing/2014/main" id="{D2C9A903-23B8-4FC3-8492-25170EC470E0}"/>
              </a:ext>
            </a:extLst>
          </p:cNvPr>
          <p:cNvSpPr>
            <a:spLocks noGrp="1"/>
          </p:cNvSpPr>
          <p:nvPr>
            <p:ph idx="1"/>
          </p:nvPr>
        </p:nvSpPr>
        <p:spPr>
          <a:xfrm>
            <a:off x="4233862" y="3988359"/>
            <a:ext cx="3724275" cy="425634"/>
          </a:xfrm>
        </p:spPr>
        <p:txBody>
          <a:bodyPr>
            <a:normAutofit/>
          </a:bodyPr>
          <a:lstStyle/>
          <a:p>
            <a:pPr marL="0" indent="0">
              <a:buNone/>
            </a:pPr>
            <a:r>
              <a:rPr lang="en-US" dirty="0"/>
              <a:t>2RandomAI+1RuleBasedAI+1DQNAI</a:t>
            </a:r>
          </a:p>
          <a:p>
            <a:pPr marL="0" indent="0">
              <a:buNone/>
            </a:pPr>
            <a:endParaRPr lang="en-US" dirty="0"/>
          </a:p>
        </p:txBody>
      </p:sp>
      <p:sp>
        <p:nvSpPr>
          <p:cNvPr id="20" name="Content Placeholder 2">
            <a:extLst>
              <a:ext uri="{FF2B5EF4-FFF2-40B4-BE49-F238E27FC236}">
                <a16:creationId xmlns:a16="http://schemas.microsoft.com/office/drawing/2014/main" id="{C36DF4B1-7936-4C32-8E96-24ABB6DBE712}"/>
              </a:ext>
            </a:extLst>
          </p:cNvPr>
          <p:cNvSpPr txBox="1">
            <a:spLocks/>
          </p:cNvSpPr>
          <p:nvPr/>
        </p:nvSpPr>
        <p:spPr>
          <a:xfrm>
            <a:off x="1355069" y="3988359"/>
            <a:ext cx="2273956" cy="4256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3RandomAI+1DQNAI</a:t>
            </a:r>
          </a:p>
          <a:p>
            <a:pPr marL="0" indent="0">
              <a:buFont typeface="Wingdings 3" charset="2"/>
              <a:buNone/>
            </a:pPr>
            <a:endParaRPr lang="en-US" dirty="0"/>
          </a:p>
        </p:txBody>
      </p:sp>
      <p:pic>
        <p:nvPicPr>
          <p:cNvPr id="7" name="Picture 6" descr="Chart, histogram&#10;&#10;Description automatically generated">
            <a:extLst>
              <a:ext uri="{FF2B5EF4-FFF2-40B4-BE49-F238E27FC236}">
                <a16:creationId xmlns:a16="http://schemas.microsoft.com/office/drawing/2014/main" id="{46309E93-889A-45BD-A571-64A3583BC89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98340" y="1621155"/>
            <a:ext cx="2814320" cy="2110740"/>
          </a:xfrm>
          <a:prstGeom prst="rect">
            <a:avLst/>
          </a:prstGeom>
          <a:noFill/>
          <a:ln>
            <a:noFill/>
          </a:ln>
        </p:spPr>
      </p:pic>
      <p:pic>
        <p:nvPicPr>
          <p:cNvPr id="8" name="Picture 7" descr="Chart, histogram&#10;&#10;Description automatically generated">
            <a:extLst>
              <a:ext uri="{FF2B5EF4-FFF2-40B4-BE49-F238E27FC236}">
                <a16:creationId xmlns:a16="http://schemas.microsoft.com/office/drawing/2014/main" id="{F69C261E-6E15-4EBE-B839-2064EF50E3C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60318" y="1666875"/>
            <a:ext cx="2753360" cy="2065020"/>
          </a:xfrm>
          <a:prstGeom prst="rect">
            <a:avLst/>
          </a:prstGeom>
          <a:noFill/>
          <a:ln>
            <a:noFill/>
          </a:ln>
        </p:spPr>
      </p:pic>
      <p:pic>
        <p:nvPicPr>
          <p:cNvPr id="9" name="Picture 8" descr="Chart, histogram&#10;&#10;Description automatically generated">
            <a:extLst>
              <a:ext uri="{FF2B5EF4-FFF2-40B4-BE49-F238E27FC236}">
                <a16:creationId xmlns:a16="http://schemas.microsoft.com/office/drawing/2014/main" id="{B76C2988-EB36-4913-969C-F22249B5B44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460394" y="1621155"/>
            <a:ext cx="2796540" cy="2097405"/>
          </a:xfrm>
          <a:prstGeom prst="rect">
            <a:avLst/>
          </a:prstGeom>
          <a:noFill/>
          <a:ln>
            <a:noFill/>
          </a:ln>
        </p:spPr>
      </p:pic>
      <p:sp>
        <p:nvSpPr>
          <p:cNvPr id="11" name="Content Placeholder 2">
            <a:extLst>
              <a:ext uri="{FF2B5EF4-FFF2-40B4-BE49-F238E27FC236}">
                <a16:creationId xmlns:a16="http://schemas.microsoft.com/office/drawing/2014/main" id="{F709B061-0B35-4B43-BD7C-5F49DFC0D5FD}"/>
              </a:ext>
            </a:extLst>
          </p:cNvPr>
          <p:cNvSpPr txBox="1">
            <a:spLocks/>
          </p:cNvSpPr>
          <p:nvPr/>
        </p:nvSpPr>
        <p:spPr>
          <a:xfrm>
            <a:off x="7996526" y="3988359"/>
            <a:ext cx="3724275" cy="4256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1RandomAI+2RuleBasedAI+1DQNAI</a:t>
            </a:r>
          </a:p>
          <a:p>
            <a:pPr marL="0" indent="0">
              <a:buFont typeface="Wingdings 3" charset="2"/>
              <a:buNone/>
            </a:pPr>
            <a:endParaRPr lang="en-US" dirty="0"/>
          </a:p>
        </p:txBody>
      </p:sp>
    </p:spTree>
    <p:extLst>
      <p:ext uri="{BB962C8B-B14F-4D97-AF65-F5344CB8AC3E}">
        <p14:creationId xmlns:p14="http://schemas.microsoft.com/office/powerpoint/2010/main" val="3488771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ADA7-2778-4891-8357-75384CD14F8E}"/>
              </a:ext>
            </a:extLst>
          </p:cNvPr>
          <p:cNvSpPr txBox="1">
            <a:spLocks/>
          </p:cNvSpPr>
          <p:nvPr/>
        </p:nvSpPr>
        <p:spPr>
          <a:xfrm>
            <a:off x="2157274" y="2837978"/>
            <a:ext cx="7822194" cy="773672"/>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t>Analysis</a:t>
            </a:r>
            <a:endParaRPr lang="en-HK" sz="5400" dirty="0"/>
          </a:p>
        </p:txBody>
      </p:sp>
    </p:spTree>
    <p:extLst>
      <p:ext uri="{BB962C8B-B14F-4D97-AF65-F5344CB8AC3E}">
        <p14:creationId xmlns:p14="http://schemas.microsoft.com/office/powerpoint/2010/main" val="1477308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B1A4-C766-4C06-B1E4-880C723B9E9A}"/>
              </a:ext>
            </a:extLst>
          </p:cNvPr>
          <p:cNvSpPr>
            <a:spLocks noGrp="1"/>
          </p:cNvSpPr>
          <p:nvPr>
            <p:ph type="title"/>
          </p:nvPr>
        </p:nvSpPr>
        <p:spPr/>
        <p:txBody>
          <a:bodyPr/>
          <a:lstStyle/>
          <a:p>
            <a:r>
              <a:rPr lang="en-US" dirty="0"/>
              <a:t>Result Analysis</a:t>
            </a:r>
            <a:endParaRPr lang="en-HK" dirty="0"/>
          </a:p>
        </p:txBody>
      </p:sp>
      <p:sp>
        <p:nvSpPr>
          <p:cNvPr id="3" name="Content Placeholder 2">
            <a:extLst>
              <a:ext uri="{FF2B5EF4-FFF2-40B4-BE49-F238E27FC236}">
                <a16:creationId xmlns:a16="http://schemas.microsoft.com/office/drawing/2014/main" id="{FFCB2050-8653-483E-BF81-99B82EECFB22}"/>
              </a:ext>
            </a:extLst>
          </p:cNvPr>
          <p:cNvSpPr>
            <a:spLocks noGrp="1"/>
          </p:cNvSpPr>
          <p:nvPr>
            <p:ph idx="1"/>
          </p:nvPr>
        </p:nvSpPr>
        <p:spPr>
          <a:xfrm>
            <a:off x="677334" y="1592419"/>
            <a:ext cx="8596668" cy="4799503"/>
          </a:xfrm>
        </p:spPr>
        <p:txBody>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a:solidFill>
                  <a:prstClr val="white">
                    <a:lumMod val="75000"/>
                    <a:lumOff val="25000"/>
                  </a:prstClr>
                </a:solidFill>
                <a:latin typeface="Trebuchet MS" panose="020B0603020202020204"/>
              </a:rPr>
              <a:t>The DQNAI can consistently win against the </a:t>
            </a:r>
            <a:r>
              <a:rPr lang="en-US" dirty="0" err="1">
                <a:solidFill>
                  <a:prstClr val="white">
                    <a:lumMod val="75000"/>
                    <a:lumOff val="25000"/>
                  </a:prstClr>
                </a:solidFill>
                <a:latin typeface="Trebuchet MS" panose="020B0603020202020204"/>
              </a:rPr>
              <a:t>RandomAI</a:t>
            </a:r>
            <a:r>
              <a:rPr lang="en-US" dirty="0">
                <a:solidFill>
                  <a:prstClr val="white">
                    <a:lumMod val="75000"/>
                    <a:lumOff val="25000"/>
                  </a:prstClr>
                </a:solidFill>
                <a:latin typeface="Trebuchet MS" panose="020B0603020202020204"/>
              </a:rPr>
              <a:t>, however it cannot win against the </a:t>
            </a:r>
            <a:r>
              <a:rPr lang="en-US" dirty="0" err="1">
                <a:solidFill>
                  <a:prstClr val="white">
                    <a:lumMod val="75000"/>
                    <a:lumOff val="25000"/>
                  </a:prstClr>
                </a:solidFill>
                <a:latin typeface="Trebuchet MS" panose="020B0603020202020204"/>
              </a:rPr>
              <a:t>RuleBasedAI</a:t>
            </a:r>
            <a:r>
              <a:rPr lang="en-US" dirty="0">
                <a:solidFill>
                  <a:prstClr val="white">
                    <a:lumMod val="75000"/>
                    <a:lumOff val="25000"/>
                  </a:prstClr>
                </a:solidFill>
                <a:latin typeface="Trebuchet MS" panose="020B0603020202020204"/>
              </a:rPr>
              <a:t>.</a:t>
            </a:r>
            <a:endParaRPr lang="en-US" dirty="0">
              <a:solidFill>
                <a:prstClr val="white">
                  <a:lumMod val="75000"/>
                  <a:lumOff val="25000"/>
                </a:prstClr>
              </a:solidFill>
              <a:latin typeface="Trebuchet MS" panose="020B0603020202020204"/>
              <a:ea typeface="PMingLiU" panose="02020500000000000000" pitchFamily="18" charset="-120"/>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err="1">
                <a:solidFill>
                  <a:prstClr val="white">
                    <a:lumMod val="75000"/>
                    <a:lumOff val="25000"/>
                  </a:prstClr>
                </a:solidFill>
                <a:latin typeface="Trebuchet MS" panose="020B0603020202020204"/>
                <a:ea typeface="PMingLiU" panose="02020500000000000000" pitchFamily="18" charset="-120"/>
              </a:rPr>
              <a:t>RuleBasedAI</a:t>
            </a:r>
            <a:r>
              <a:rPr lang="en-US" dirty="0">
                <a:solidFill>
                  <a:prstClr val="white">
                    <a:lumMod val="75000"/>
                    <a:lumOff val="25000"/>
                  </a:prstClr>
                </a:solidFill>
                <a:latin typeface="Trebuchet MS" panose="020B0603020202020204"/>
                <a:ea typeface="PMingLiU" panose="02020500000000000000" pitchFamily="18" charset="-120"/>
              </a:rPr>
              <a:t> gains much higher points in 3</a:t>
            </a:r>
            <a:r>
              <a:rPr lang="en-US" baseline="30000" dirty="0">
                <a:solidFill>
                  <a:prstClr val="white">
                    <a:lumMod val="75000"/>
                    <a:lumOff val="25000"/>
                  </a:prstClr>
                </a:solidFill>
                <a:latin typeface="Trebuchet MS" panose="020B0603020202020204"/>
                <a:ea typeface="PMingLiU" panose="02020500000000000000" pitchFamily="18" charset="-120"/>
              </a:rPr>
              <a:t>rd</a:t>
            </a:r>
            <a:r>
              <a:rPr lang="en-US" dirty="0">
                <a:solidFill>
                  <a:prstClr val="white">
                    <a:lumMod val="75000"/>
                    <a:lumOff val="25000"/>
                  </a:prstClr>
                </a:solidFill>
                <a:latin typeface="Trebuchet MS" panose="020B0603020202020204"/>
                <a:ea typeface="PMingLiU" panose="02020500000000000000" pitchFamily="18" charset="-120"/>
              </a:rPr>
              <a:t> stage, because it evaluates all possible moves, then select ones that get the most intermediate VP.</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a:solidFill>
                  <a:prstClr val="white">
                    <a:lumMod val="75000"/>
                    <a:lumOff val="25000"/>
                  </a:prstClr>
                </a:solidFill>
                <a:latin typeface="Trebuchet MS" panose="020B0603020202020204"/>
                <a:ea typeface="PMingLiU" panose="02020500000000000000" pitchFamily="18" charset="-120"/>
              </a:rPr>
              <a:t>There are 4 points that make the DQNAI has a disappointing result</a:t>
            </a:r>
          </a:p>
          <a:p>
            <a:pPr lvl="1" indent="-342900">
              <a:buClr>
                <a:srgbClr val="90C226"/>
              </a:buClr>
              <a:defRPr/>
            </a:pPr>
            <a:r>
              <a:rPr lang="en-US" dirty="0">
                <a:solidFill>
                  <a:prstClr val="white">
                    <a:lumMod val="75000"/>
                    <a:lumOff val="25000"/>
                  </a:prstClr>
                </a:solidFill>
                <a:latin typeface="Trebuchet MS" panose="020B0603020202020204"/>
                <a:ea typeface="PMingLiU" panose="02020500000000000000" pitchFamily="18" charset="-120"/>
              </a:rPr>
              <a:t>2600 Episodes may not be enough amount of episode to train the AI.</a:t>
            </a:r>
          </a:p>
          <a:p>
            <a:pPr lvl="1" indent="-342900">
              <a:buClr>
                <a:srgbClr val="90C226"/>
              </a:buClr>
              <a:defRPr/>
            </a:pPr>
            <a:r>
              <a:rPr kumimoji="0" lang="en-US" b="0" i="0" u="none" strike="noStrike" kern="1200" cap="none" spc="0" normalizeH="0" baseline="0" noProof="0" dirty="0">
                <a:ln>
                  <a:noFill/>
                </a:ln>
                <a:solidFill>
                  <a:prstClr val="white">
                    <a:lumMod val="75000"/>
                    <a:lumOff val="25000"/>
                  </a:prstClr>
                </a:solidFill>
                <a:effectLst/>
                <a:uLnTx/>
                <a:uFillTx/>
                <a:latin typeface="Trebuchet MS" panose="020B0603020202020204"/>
                <a:ea typeface="PMingLiU" panose="02020500000000000000" pitchFamily="18" charset="-120"/>
                <a:cs typeface="+mn-cs"/>
              </a:rPr>
              <a:t>Parameter tuning may be needed</a:t>
            </a:r>
          </a:p>
          <a:p>
            <a:pPr lvl="1" indent="-342900">
              <a:buClr>
                <a:srgbClr val="90C226"/>
              </a:buClr>
              <a:defRPr/>
            </a:pPr>
            <a:r>
              <a:rPr lang="en-US" dirty="0">
                <a:solidFill>
                  <a:prstClr val="white">
                    <a:lumMod val="75000"/>
                    <a:lumOff val="25000"/>
                  </a:prstClr>
                </a:solidFill>
                <a:latin typeface="Trebuchet MS" panose="020B0603020202020204"/>
                <a:ea typeface="PMingLiU" panose="02020500000000000000" pitchFamily="18" charset="-120"/>
              </a:rPr>
              <a:t>The model does NOT know directly about the illegal actions. While it may notice that the action is selected, it does not really know which action is legal or illegal</a:t>
            </a:r>
          </a:p>
          <a:p>
            <a:pPr lvl="1" indent="-342900">
              <a:buClr>
                <a:srgbClr val="90C226"/>
              </a:buClr>
              <a:defRPr/>
            </a:pPr>
            <a:r>
              <a:rPr kumimoji="0" lang="en-US" b="0" i="0" u="none" strike="noStrike" kern="1200" cap="none" spc="0" normalizeH="0" baseline="0" noProof="0" dirty="0">
                <a:ln>
                  <a:noFill/>
                </a:ln>
                <a:solidFill>
                  <a:prstClr val="white">
                    <a:lumMod val="75000"/>
                    <a:lumOff val="25000"/>
                  </a:prstClr>
                </a:solidFill>
                <a:effectLst/>
                <a:uLnTx/>
                <a:uFillTx/>
                <a:latin typeface="Trebuchet MS" panose="020B0603020202020204"/>
                <a:ea typeface="+mn-ea"/>
                <a:cs typeface="+mn-cs"/>
              </a:rPr>
              <a:t>Type of NN</a:t>
            </a:r>
          </a:p>
        </p:txBody>
      </p:sp>
    </p:spTree>
    <p:extLst>
      <p:ext uri="{BB962C8B-B14F-4D97-AF65-F5344CB8AC3E}">
        <p14:creationId xmlns:p14="http://schemas.microsoft.com/office/powerpoint/2010/main" val="3777751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B1A4-C766-4C06-B1E4-880C723B9E9A}"/>
              </a:ext>
            </a:extLst>
          </p:cNvPr>
          <p:cNvSpPr>
            <a:spLocks noGrp="1"/>
          </p:cNvSpPr>
          <p:nvPr>
            <p:ph type="title"/>
          </p:nvPr>
        </p:nvSpPr>
        <p:spPr/>
        <p:txBody>
          <a:bodyPr/>
          <a:lstStyle/>
          <a:p>
            <a:r>
              <a:rPr lang="en-US" dirty="0"/>
              <a:t>Project Result</a:t>
            </a:r>
            <a:endParaRPr lang="en-HK" dirty="0"/>
          </a:p>
        </p:txBody>
      </p:sp>
      <p:sp>
        <p:nvSpPr>
          <p:cNvPr id="3" name="Content Placeholder 2">
            <a:extLst>
              <a:ext uri="{FF2B5EF4-FFF2-40B4-BE49-F238E27FC236}">
                <a16:creationId xmlns:a16="http://schemas.microsoft.com/office/drawing/2014/main" id="{FFCB2050-8653-483E-BF81-99B82EECFB22}"/>
              </a:ext>
            </a:extLst>
          </p:cNvPr>
          <p:cNvSpPr>
            <a:spLocks noGrp="1"/>
          </p:cNvSpPr>
          <p:nvPr>
            <p:ph idx="1"/>
          </p:nvPr>
        </p:nvSpPr>
        <p:spPr>
          <a:xfrm>
            <a:off x="677334" y="1592419"/>
            <a:ext cx="8596668" cy="4799503"/>
          </a:xfrm>
        </p:spPr>
        <p:txBody>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b="0" i="0" u="none" strike="noStrike" kern="1200" cap="none" spc="0" normalizeH="0" baseline="0" noProof="0" dirty="0">
                <a:ln>
                  <a:noFill/>
                </a:ln>
                <a:solidFill>
                  <a:prstClr val="white">
                    <a:lumMod val="75000"/>
                    <a:lumOff val="25000"/>
                  </a:prstClr>
                </a:solidFill>
                <a:effectLst/>
                <a:uLnTx/>
                <a:uFillTx/>
                <a:latin typeface="Trebuchet MS" panose="020B0603020202020204"/>
                <a:ea typeface="+mn-ea"/>
                <a:cs typeface="+mn-cs"/>
              </a:rPr>
              <a:t>Text-based 7 Wonders game is completely implemented in Python</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b="0" i="0" u="none" strike="noStrike" kern="1200" cap="none" spc="0" normalizeH="0" baseline="0" noProof="0" dirty="0">
                <a:ln>
                  <a:noFill/>
                </a:ln>
                <a:solidFill>
                  <a:prstClr val="white">
                    <a:lumMod val="75000"/>
                    <a:lumOff val="25000"/>
                  </a:prstClr>
                </a:solidFill>
                <a:effectLst/>
                <a:uLnTx/>
                <a:uFillTx/>
                <a:latin typeface="Trebuchet MS" panose="020B0603020202020204"/>
                <a:ea typeface="+mn-ea"/>
                <a:cs typeface="+mn-cs"/>
              </a:rPr>
              <a:t>Custom </a:t>
            </a:r>
            <a:r>
              <a:rPr kumimoji="0" lang="en-US" b="0" i="0" u="none" strike="noStrike" kern="1200" cap="none" spc="0" normalizeH="0" baseline="0" noProof="0" dirty="0" err="1">
                <a:ln>
                  <a:noFill/>
                </a:ln>
                <a:solidFill>
                  <a:prstClr val="white">
                    <a:lumMod val="75000"/>
                    <a:lumOff val="25000"/>
                  </a:prstClr>
                </a:solidFill>
                <a:effectLst/>
                <a:uLnTx/>
                <a:uFillTx/>
                <a:latin typeface="Trebuchet MS" panose="020B0603020202020204"/>
                <a:ea typeface="+mn-ea"/>
                <a:cs typeface="+mn-cs"/>
              </a:rPr>
              <a:t>OpenAI</a:t>
            </a:r>
            <a:r>
              <a:rPr kumimoji="0" lang="en-US" b="0" i="0" u="none" strike="noStrike" kern="1200" cap="none" spc="0" normalizeH="0" baseline="0" noProof="0" dirty="0">
                <a:ln>
                  <a:noFill/>
                </a:ln>
                <a:solidFill>
                  <a:prstClr val="white">
                    <a:lumMod val="75000"/>
                    <a:lumOff val="25000"/>
                  </a:prstClr>
                </a:solidFill>
                <a:effectLst/>
                <a:uLnTx/>
                <a:uFillTx/>
                <a:latin typeface="Trebuchet MS" panose="020B0603020202020204"/>
                <a:ea typeface="+mn-ea"/>
                <a:cs typeface="+mn-cs"/>
              </a:rPr>
              <a:t> Gym for 7 Wonders game is also complete in Python</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b="0" i="0" u="none" strike="noStrike" kern="1200" cap="none" spc="0" normalizeH="0" baseline="0" noProof="0" dirty="0">
                <a:ln>
                  <a:noFill/>
                </a:ln>
                <a:solidFill>
                  <a:prstClr val="white">
                    <a:lumMod val="75000"/>
                    <a:lumOff val="25000"/>
                  </a:prstClr>
                </a:solidFill>
                <a:effectLst/>
                <a:uLnTx/>
                <a:uFillTx/>
                <a:latin typeface="Trebuchet MS" panose="020B0603020202020204"/>
                <a:ea typeface="+mn-ea"/>
                <a:cs typeface="+mn-cs"/>
              </a:rPr>
              <a:t>DQNAI </a:t>
            </a:r>
            <a:r>
              <a:rPr lang="en-US" dirty="0">
                <a:solidFill>
                  <a:prstClr val="white">
                    <a:lumMod val="75000"/>
                    <a:lumOff val="25000"/>
                  </a:prstClr>
                </a:solidFill>
                <a:latin typeface="Trebuchet MS" panose="020B0603020202020204"/>
              </a:rPr>
              <a:t>works fairly, but not good enough to beat Rule-based AI. Further research is required on how to improve the DQNAI.</a:t>
            </a:r>
            <a:endParaRPr kumimoji="0" lang="en-US" b="0" i="0" u="none" strike="noStrike" kern="1200" cap="none" spc="0" normalizeH="0" baseline="0" noProof="0" dirty="0">
              <a:ln>
                <a:noFill/>
              </a:ln>
              <a:solidFill>
                <a:prstClr val="white">
                  <a:lumMod val="75000"/>
                  <a:lumOff val="2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781255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ADA7-2778-4891-8357-75384CD14F8E}"/>
              </a:ext>
            </a:extLst>
          </p:cNvPr>
          <p:cNvSpPr txBox="1">
            <a:spLocks/>
          </p:cNvSpPr>
          <p:nvPr/>
        </p:nvSpPr>
        <p:spPr>
          <a:xfrm>
            <a:off x="2157274" y="2837978"/>
            <a:ext cx="7822194" cy="773672"/>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t>Future Plans</a:t>
            </a:r>
            <a:endParaRPr lang="en-HK" sz="5400" dirty="0"/>
          </a:p>
        </p:txBody>
      </p:sp>
    </p:spTree>
    <p:extLst>
      <p:ext uri="{BB962C8B-B14F-4D97-AF65-F5344CB8AC3E}">
        <p14:creationId xmlns:p14="http://schemas.microsoft.com/office/powerpoint/2010/main" val="3009433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B1A4-C766-4C06-B1E4-880C723B9E9A}"/>
              </a:ext>
            </a:extLst>
          </p:cNvPr>
          <p:cNvSpPr>
            <a:spLocks noGrp="1"/>
          </p:cNvSpPr>
          <p:nvPr>
            <p:ph type="title"/>
          </p:nvPr>
        </p:nvSpPr>
        <p:spPr/>
        <p:txBody>
          <a:bodyPr/>
          <a:lstStyle/>
          <a:p>
            <a:r>
              <a:rPr lang="en-US" dirty="0"/>
              <a:t>Future Plans</a:t>
            </a:r>
            <a:endParaRPr lang="en-HK" dirty="0"/>
          </a:p>
        </p:txBody>
      </p:sp>
      <p:sp>
        <p:nvSpPr>
          <p:cNvPr id="3" name="Content Placeholder 2">
            <a:extLst>
              <a:ext uri="{FF2B5EF4-FFF2-40B4-BE49-F238E27FC236}">
                <a16:creationId xmlns:a16="http://schemas.microsoft.com/office/drawing/2014/main" id="{FFCB2050-8653-483E-BF81-99B82EECFB22}"/>
              </a:ext>
            </a:extLst>
          </p:cNvPr>
          <p:cNvSpPr>
            <a:spLocks noGrp="1"/>
          </p:cNvSpPr>
          <p:nvPr>
            <p:ph idx="1"/>
          </p:nvPr>
        </p:nvSpPr>
        <p:spPr>
          <a:xfrm>
            <a:off x="677334" y="1592419"/>
            <a:ext cx="8596668" cy="4799503"/>
          </a:xfrm>
        </p:spPr>
        <p:txBody>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a:solidFill>
                  <a:prstClr val="white">
                    <a:lumMod val="75000"/>
                    <a:lumOff val="25000"/>
                  </a:prstClr>
                </a:solidFill>
                <a:latin typeface="Trebuchet MS" panose="020B0603020202020204"/>
              </a:rPr>
              <a:t>Improving the DQNAI. There are many approaches to this, for example</a:t>
            </a:r>
          </a:p>
          <a:p>
            <a:pPr lvl="1" indent="-342900">
              <a:buClr>
                <a:srgbClr val="90C226"/>
              </a:buClr>
              <a:defRPr/>
            </a:pPr>
            <a:r>
              <a:rPr kumimoji="0" lang="en-US" b="0" i="0" u="none" strike="noStrike" kern="1200" cap="none" spc="0" normalizeH="0" baseline="0" noProof="0" dirty="0">
                <a:ln>
                  <a:noFill/>
                </a:ln>
                <a:solidFill>
                  <a:prstClr val="white">
                    <a:lumMod val="75000"/>
                    <a:lumOff val="25000"/>
                  </a:prstClr>
                </a:solidFill>
                <a:effectLst/>
                <a:uLnTx/>
                <a:uFillTx/>
                <a:latin typeface="Trebuchet MS" panose="020B0603020202020204"/>
                <a:ea typeface="+mn-ea"/>
                <a:cs typeface="+mn-cs"/>
              </a:rPr>
              <a:t>Changing the Neural Network structure</a:t>
            </a:r>
          </a:p>
          <a:p>
            <a:pPr lvl="1" indent="-342900">
              <a:buClr>
                <a:srgbClr val="90C226"/>
              </a:buClr>
              <a:defRPr/>
            </a:pPr>
            <a:r>
              <a:rPr lang="en-US" dirty="0">
                <a:solidFill>
                  <a:prstClr val="white">
                    <a:lumMod val="75000"/>
                    <a:lumOff val="25000"/>
                  </a:prstClr>
                </a:solidFill>
                <a:latin typeface="Trebuchet MS" panose="020B0603020202020204"/>
              </a:rPr>
              <a:t>Use other algorithms. For example, Fictitious Self-Play (FSP), </a:t>
            </a:r>
            <a:r>
              <a:rPr lang="en-US" dirty="0" err="1">
                <a:solidFill>
                  <a:prstClr val="white">
                    <a:lumMod val="75000"/>
                    <a:lumOff val="25000"/>
                  </a:prstClr>
                </a:solidFill>
                <a:latin typeface="Trebuchet MS" panose="020B0603020202020204"/>
              </a:rPr>
              <a:t>Duelling</a:t>
            </a:r>
            <a:r>
              <a:rPr lang="en-US" dirty="0">
                <a:solidFill>
                  <a:prstClr val="white">
                    <a:lumMod val="75000"/>
                    <a:lumOff val="25000"/>
                  </a:prstClr>
                </a:solidFill>
                <a:latin typeface="Trebuchet MS" panose="020B0603020202020204"/>
              </a:rPr>
              <a:t> deep Q-network, etc.</a:t>
            </a:r>
          </a:p>
          <a:p>
            <a:pPr lvl="1" indent="-342900">
              <a:buClr>
                <a:srgbClr val="90C226"/>
              </a:buClr>
              <a:defRPr/>
            </a:pPr>
            <a:r>
              <a:rPr kumimoji="0" lang="en-US" b="0" i="0" u="none" strike="noStrike" kern="1200" cap="none" spc="0" normalizeH="0" baseline="0" noProof="0" dirty="0">
                <a:ln>
                  <a:noFill/>
                </a:ln>
                <a:solidFill>
                  <a:prstClr val="white">
                    <a:lumMod val="75000"/>
                    <a:lumOff val="25000"/>
                  </a:prstClr>
                </a:solidFill>
                <a:effectLst/>
                <a:uLnTx/>
                <a:uFillTx/>
                <a:latin typeface="Trebuchet MS" panose="020B0603020202020204"/>
                <a:ea typeface="+mn-ea"/>
                <a:cs typeface="+mn-cs"/>
              </a:rPr>
              <a:t>Parameter Tuning</a:t>
            </a:r>
          </a:p>
          <a:p>
            <a:pPr lvl="1" indent="-342900">
              <a:buClr>
                <a:srgbClr val="90C226"/>
              </a:buClr>
              <a:defRPr/>
            </a:pPr>
            <a:r>
              <a:rPr lang="en-US" dirty="0">
                <a:solidFill>
                  <a:prstClr val="white">
                    <a:lumMod val="75000"/>
                    <a:lumOff val="25000"/>
                  </a:prstClr>
                </a:solidFill>
                <a:latin typeface="Trebuchet MS" panose="020B0603020202020204"/>
              </a:rPr>
              <a:t>Etc.</a:t>
            </a:r>
          </a:p>
          <a:p>
            <a:pPr>
              <a:buClr>
                <a:srgbClr val="90C226"/>
              </a:buClr>
              <a:defRPr/>
            </a:pPr>
            <a:r>
              <a:rPr lang="en-US" dirty="0">
                <a:solidFill>
                  <a:prstClr val="white">
                    <a:lumMod val="75000"/>
                    <a:lumOff val="25000"/>
                  </a:prstClr>
                </a:solidFill>
                <a:latin typeface="Trebuchet MS" panose="020B0603020202020204"/>
              </a:rPr>
              <a:t>Implement the 7 Wonders game with graphical interface, then connect it with the current 7 Wonders </a:t>
            </a:r>
            <a:r>
              <a:rPr lang="en-US" dirty="0" err="1">
                <a:solidFill>
                  <a:prstClr val="white">
                    <a:lumMod val="75000"/>
                    <a:lumOff val="25000"/>
                  </a:prstClr>
                </a:solidFill>
                <a:latin typeface="Trebuchet MS" panose="020B0603020202020204"/>
              </a:rPr>
              <a:t>OpenAI</a:t>
            </a:r>
            <a:r>
              <a:rPr lang="en-US" dirty="0">
                <a:solidFill>
                  <a:prstClr val="white">
                    <a:lumMod val="75000"/>
                    <a:lumOff val="25000"/>
                  </a:prstClr>
                </a:solidFill>
                <a:latin typeface="Trebuchet MS" panose="020B0603020202020204"/>
              </a:rPr>
              <a:t> Gym.</a:t>
            </a:r>
          </a:p>
        </p:txBody>
      </p:sp>
    </p:spTree>
    <p:extLst>
      <p:ext uri="{BB962C8B-B14F-4D97-AF65-F5344CB8AC3E}">
        <p14:creationId xmlns:p14="http://schemas.microsoft.com/office/powerpoint/2010/main" val="20064355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B1A4-C766-4C06-B1E4-880C723B9E9A}"/>
              </a:ext>
            </a:extLst>
          </p:cNvPr>
          <p:cNvSpPr>
            <a:spLocks noGrp="1"/>
          </p:cNvSpPr>
          <p:nvPr>
            <p:ph type="title"/>
          </p:nvPr>
        </p:nvSpPr>
        <p:spPr/>
        <p:txBody>
          <a:bodyPr/>
          <a:lstStyle/>
          <a:p>
            <a:r>
              <a:rPr lang="en-US" dirty="0"/>
              <a:t>Reference</a:t>
            </a:r>
            <a:endParaRPr lang="en-HK" dirty="0"/>
          </a:p>
        </p:txBody>
      </p:sp>
      <p:sp>
        <p:nvSpPr>
          <p:cNvPr id="3" name="Content Placeholder 2">
            <a:extLst>
              <a:ext uri="{FF2B5EF4-FFF2-40B4-BE49-F238E27FC236}">
                <a16:creationId xmlns:a16="http://schemas.microsoft.com/office/drawing/2014/main" id="{FFCB2050-8653-483E-BF81-99B82EECFB22}"/>
              </a:ext>
            </a:extLst>
          </p:cNvPr>
          <p:cNvSpPr>
            <a:spLocks noGrp="1"/>
          </p:cNvSpPr>
          <p:nvPr>
            <p:ph idx="1"/>
          </p:nvPr>
        </p:nvSpPr>
        <p:spPr>
          <a:xfrm>
            <a:off x="677334" y="1592419"/>
            <a:ext cx="9008204" cy="4950424"/>
          </a:xfrm>
        </p:spPr>
        <p:txBody>
          <a:bodyPr>
            <a:normAutofit fontScale="55000" lnSpcReduction="20000"/>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err="1">
                <a:solidFill>
                  <a:prstClr val="white">
                    <a:lumMod val="75000"/>
                    <a:lumOff val="25000"/>
                  </a:prstClr>
                </a:solidFill>
                <a:latin typeface="Trebuchet MS" panose="020B0603020202020204"/>
              </a:rPr>
              <a:t>Robilliard</a:t>
            </a:r>
            <a:r>
              <a:rPr lang="en-US" dirty="0">
                <a:solidFill>
                  <a:prstClr val="white">
                    <a:lumMod val="75000"/>
                    <a:lumOff val="25000"/>
                  </a:prstClr>
                </a:solidFill>
                <a:latin typeface="Trebuchet MS" panose="020B0603020202020204"/>
              </a:rPr>
              <a:t>, D., </a:t>
            </a:r>
            <a:r>
              <a:rPr lang="en-US" dirty="0" err="1">
                <a:solidFill>
                  <a:prstClr val="white">
                    <a:lumMod val="75000"/>
                    <a:lumOff val="25000"/>
                  </a:prstClr>
                </a:solidFill>
                <a:latin typeface="Trebuchet MS" panose="020B0603020202020204"/>
              </a:rPr>
              <a:t>Fonlupt</a:t>
            </a:r>
            <a:r>
              <a:rPr lang="en-US" dirty="0">
                <a:solidFill>
                  <a:prstClr val="white">
                    <a:lumMod val="75000"/>
                    <a:lumOff val="25000"/>
                  </a:prstClr>
                </a:solidFill>
                <a:latin typeface="Trebuchet MS" panose="020B0603020202020204"/>
              </a:rPr>
              <a:t>, C., &amp; </a:t>
            </a:r>
            <a:r>
              <a:rPr lang="en-US" dirty="0" err="1">
                <a:solidFill>
                  <a:prstClr val="white">
                    <a:lumMod val="75000"/>
                    <a:lumOff val="25000"/>
                  </a:prstClr>
                </a:solidFill>
                <a:latin typeface="Trebuchet MS" panose="020B0603020202020204"/>
              </a:rPr>
              <a:t>Teytaud</a:t>
            </a:r>
            <a:r>
              <a:rPr lang="en-US" dirty="0">
                <a:solidFill>
                  <a:prstClr val="white">
                    <a:lumMod val="75000"/>
                    <a:lumOff val="25000"/>
                  </a:prstClr>
                </a:solidFill>
                <a:latin typeface="Trebuchet MS" panose="020B0603020202020204"/>
              </a:rPr>
              <a:t>, F. (2014). Monte-Carlo Tree Search for the Game of “7 Wonders”. Communications in Computer and Information Science Computer Games, 64-77. doi:10.1007/978-3-319-14923-3_5</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err="1">
                <a:solidFill>
                  <a:prstClr val="white">
                    <a:lumMod val="75000"/>
                    <a:lumOff val="25000"/>
                  </a:prstClr>
                </a:solidFill>
                <a:latin typeface="Trebuchet MS" panose="020B0603020202020204"/>
              </a:rPr>
              <a:t>Szita</a:t>
            </a:r>
            <a:r>
              <a:rPr lang="en-US" dirty="0">
                <a:solidFill>
                  <a:prstClr val="white">
                    <a:lumMod val="75000"/>
                    <a:lumOff val="25000"/>
                  </a:prstClr>
                </a:solidFill>
                <a:latin typeface="Trebuchet MS" panose="020B0603020202020204"/>
              </a:rPr>
              <a:t>, I., </a:t>
            </a:r>
            <a:r>
              <a:rPr lang="en-US" dirty="0" err="1">
                <a:solidFill>
                  <a:prstClr val="white">
                    <a:lumMod val="75000"/>
                    <a:lumOff val="25000"/>
                  </a:prstClr>
                </a:solidFill>
                <a:latin typeface="Trebuchet MS" panose="020B0603020202020204"/>
              </a:rPr>
              <a:t>Chaslot</a:t>
            </a:r>
            <a:r>
              <a:rPr lang="en-US" dirty="0">
                <a:solidFill>
                  <a:prstClr val="white">
                    <a:lumMod val="75000"/>
                    <a:lumOff val="25000"/>
                  </a:prstClr>
                </a:solidFill>
                <a:latin typeface="Trebuchet MS" panose="020B0603020202020204"/>
              </a:rPr>
              <a:t>, G., &amp; </a:t>
            </a:r>
            <a:r>
              <a:rPr lang="en-US" dirty="0" err="1">
                <a:solidFill>
                  <a:prstClr val="white">
                    <a:lumMod val="75000"/>
                    <a:lumOff val="25000"/>
                  </a:prstClr>
                </a:solidFill>
                <a:latin typeface="Trebuchet MS" panose="020B0603020202020204"/>
              </a:rPr>
              <a:t>Spronck</a:t>
            </a:r>
            <a:r>
              <a:rPr lang="en-US" dirty="0">
                <a:solidFill>
                  <a:prstClr val="white">
                    <a:lumMod val="75000"/>
                    <a:lumOff val="25000"/>
                  </a:prstClr>
                </a:solidFill>
                <a:latin typeface="Trebuchet MS" panose="020B0603020202020204"/>
              </a:rPr>
              <a:t>, P. (2010). Monte-Carlo Tree Search in Settlers of Catan. Lecture Notes in Computer Science Advances in Computer Games, 21-32. doi:10.1007/978-3-642-12993-3_3</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err="1">
                <a:solidFill>
                  <a:prstClr val="white">
                    <a:lumMod val="75000"/>
                    <a:lumOff val="25000"/>
                  </a:prstClr>
                </a:solidFill>
                <a:latin typeface="Trebuchet MS" panose="020B0603020202020204"/>
              </a:rPr>
              <a:t>Xenou</a:t>
            </a:r>
            <a:r>
              <a:rPr lang="en-US" dirty="0">
                <a:solidFill>
                  <a:prstClr val="white">
                    <a:lumMod val="75000"/>
                    <a:lumOff val="25000"/>
                  </a:prstClr>
                </a:solidFill>
                <a:latin typeface="Trebuchet MS" panose="020B0603020202020204"/>
              </a:rPr>
              <a:t>, K., </a:t>
            </a:r>
            <a:r>
              <a:rPr lang="en-US" dirty="0" err="1">
                <a:solidFill>
                  <a:prstClr val="white">
                    <a:lumMod val="75000"/>
                    <a:lumOff val="25000"/>
                  </a:prstClr>
                </a:solidFill>
                <a:latin typeface="Trebuchet MS" panose="020B0603020202020204"/>
              </a:rPr>
              <a:t>Chalkiadakis</a:t>
            </a:r>
            <a:r>
              <a:rPr lang="en-US" dirty="0">
                <a:solidFill>
                  <a:prstClr val="white">
                    <a:lumMod val="75000"/>
                    <a:lumOff val="25000"/>
                  </a:prstClr>
                </a:solidFill>
                <a:latin typeface="Trebuchet MS" panose="020B0603020202020204"/>
              </a:rPr>
              <a:t>, G., &amp; </a:t>
            </a:r>
            <a:r>
              <a:rPr lang="en-US" dirty="0" err="1">
                <a:solidFill>
                  <a:prstClr val="white">
                    <a:lumMod val="75000"/>
                    <a:lumOff val="25000"/>
                  </a:prstClr>
                </a:solidFill>
                <a:latin typeface="Trebuchet MS" panose="020B0603020202020204"/>
              </a:rPr>
              <a:t>Afantenos</a:t>
            </a:r>
            <a:r>
              <a:rPr lang="en-US" dirty="0">
                <a:solidFill>
                  <a:prstClr val="white">
                    <a:lumMod val="75000"/>
                    <a:lumOff val="25000"/>
                  </a:prstClr>
                </a:solidFill>
                <a:latin typeface="Trebuchet MS" panose="020B0603020202020204"/>
              </a:rPr>
              <a:t>, S. (2019). Deep Reinforcement Learning in Strategic Board Game Environments. Multi-Agent Systems Lecture Notes in Computer Science, 233-248. doi:10.1007/978-3-030-14174-5_16</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a:solidFill>
                  <a:prstClr val="white">
                    <a:lumMod val="75000"/>
                    <a:lumOff val="25000"/>
                  </a:prstClr>
                </a:solidFill>
                <a:latin typeface="Trebuchet MS" panose="020B0603020202020204"/>
              </a:rPr>
              <a:t>Joaquim A., Gabriel P., Julia A., Rafael V. &amp; Lana R. (2019). Data mining 7 Wonders, the board game. Paper presented in Proceedings of </a:t>
            </a:r>
            <a:r>
              <a:rPr lang="en-US" dirty="0" err="1">
                <a:solidFill>
                  <a:prstClr val="white">
                    <a:lumMod val="75000"/>
                    <a:lumOff val="25000"/>
                  </a:prstClr>
                </a:solidFill>
                <a:latin typeface="Trebuchet MS" panose="020B0603020202020204"/>
              </a:rPr>
              <a:t>SBGames</a:t>
            </a:r>
            <a:r>
              <a:rPr lang="en-US" dirty="0">
                <a:solidFill>
                  <a:prstClr val="white">
                    <a:lumMod val="75000"/>
                    <a:lumOff val="25000"/>
                  </a:prstClr>
                </a:solidFill>
                <a:latin typeface="Trebuchet MS" panose="020B0603020202020204"/>
              </a:rPr>
              <a:t> 2019, Rio de Janeiro, Brazil</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a:solidFill>
                  <a:prstClr val="white">
                    <a:lumMod val="75000"/>
                    <a:lumOff val="25000"/>
                  </a:prstClr>
                </a:solidFill>
                <a:latin typeface="Trebuchet MS" panose="020B0603020202020204"/>
              </a:rPr>
              <a:t>Shao, </a:t>
            </a:r>
            <a:r>
              <a:rPr lang="en-US" dirty="0" err="1">
                <a:solidFill>
                  <a:prstClr val="white">
                    <a:lumMod val="75000"/>
                    <a:lumOff val="25000"/>
                  </a:prstClr>
                </a:solidFill>
                <a:latin typeface="Trebuchet MS" panose="020B0603020202020204"/>
              </a:rPr>
              <a:t>Kun</a:t>
            </a:r>
            <a:r>
              <a:rPr lang="en-US" dirty="0">
                <a:solidFill>
                  <a:prstClr val="white">
                    <a:lumMod val="75000"/>
                    <a:lumOff val="25000"/>
                  </a:prstClr>
                </a:solidFill>
                <a:latin typeface="Trebuchet MS" panose="020B0603020202020204"/>
              </a:rPr>
              <a:t> &amp; Tang, </a:t>
            </a:r>
            <a:r>
              <a:rPr lang="en-US" dirty="0" err="1">
                <a:solidFill>
                  <a:prstClr val="white">
                    <a:lumMod val="75000"/>
                    <a:lumOff val="25000"/>
                  </a:prstClr>
                </a:solidFill>
                <a:latin typeface="Trebuchet MS" panose="020B0603020202020204"/>
              </a:rPr>
              <a:t>Zhentao</a:t>
            </a:r>
            <a:r>
              <a:rPr lang="en-US" dirty="0">
                <a:solidFill>
                  <a:prstClr val="white">
                    <a:lumMod val="75000"/>
                    <a:lumOff val="25000"/>
                  </a:prstClr>
                </a:solidFill>
                <a:latin typeface="Trebuchet MS" panose="020B0603020202020204"/>
              </a:rPr>
              <a:t> &amp; Zhu, </a:t>
            </a:r>
            <a:r>
              <a:rPr lang="en-US" dirty="0" err="1">
                <a:solidFill>
                  <a:prstClr val="white">
                    <a:lumMod val="75000"/>
                    <a:lumOff val="25000"/>
                  </a:prstClr>
                </a:solidFill>
                <a:latin typeface="Trebuchet MS" panose="020B0603020202020204"/>
              </a:rPr>
              <a:t>Yuanheng</a:t>
            </a:r>
            <a:r>
              <a:rPr lang="en-US" dirty="0">
                <a:solidFill>
                  <a:prstClr val="white">
                    <a:lumMod val="75000"/>
                    <a:lumOff val="25000"/>
                  </a:prstClr>
                </a:solidFill>
                <a:latin typeface="Trebuchet MS" panose="020B0603020202020204"/>
              </a:rPr>
              <a:t> &amp; Li, </a:t>
            </a:r>
            <a:r>
              <a:rPr lang="en-US" dirty="0" err="1">
                <a:solidFill>
                  <a:prstClr val="white">
                    <a:lumMod val="75000"/>
                    <a:lumOff val="25000"/>
                  </a:prstClr>
                </a:solidFill>
                <a:latin typeface="Trebuchet MS" panose="020B0603020202020204"/>
              </a:rPr>
              <a:t>Nannan</a:t>
            </a:r>
            <a:r>
              <a:rPr lang="en-US" dirty="0">
                <a:solidFill>
                  <a:prstClr val="white">
                    <a:lumMod val="75000"/>
                    <a:lumOff val="25000"/>
                  </a:prstClr>
                </a:solidFill>
                <a:latin typeface="Trebuchet MS" panose="020B0603020202020204"/>
              </a:rPr>
              <a:t> &amp; Zhao, </a:t>
            </a:r>
            <a:r>
              <a:rPr lang="en-US" dirty="0" err="1">
                <a:solidFill>
                  <a:prstClr val="white">
                    <a:lumMod val="75000"/>
                    <a:lumOff val="25000"/>
                  </a:prstClr>
                </a:solidFill>
                <a:latin typeface="Trebuchet MS" panose="020B0603020202020204"/>
              </a:rPr>
              <a:t>Dongbin</a:t>
            </a:r>
            <a:r>
              <a:rPr lang="en-US" dirty="0">
                <a:solidFill>
                  <a:prstClr val="white">
                    <a:lumMod val="75000"/>
                    <a:lumOff val="25000"/>
                  </a:prstClr>
                </a:solidFill>
                <a:latin typeface="Trebuchet MS" panose="020B0603020202020204"/>
              </a:rPr>
              <a:t>. (2019). A Survey of Deep Reinforcement Learning in Video Games.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a:solidFill>
                  <a:prstClr val="white">
                    <a:lumMod val="75000"/>
                    <a:lumOff val="25000"/>
                  </a:prstClr>
                </a:solidFill>
                <a:latin typeface="Trebuchet MS" panose="020B0603020202020204"/>
              </a:rPr>
              <a:t>Niklaus, J., Alberti, M., </a:t>
            </a:r>
            <a:r>
              <a:rPr lang="en-US" dirty="0" err="1">
                <a:solidFill>
                  <a:prstClr val="white">
                    <a:lumMod val="75000"/>
                    <a:lumOff val="25000"/>
                  </a:prstClr>
                </a:solidFill>
                <a:latin typeface="Trebuchet MS" panose="020B0603020202020204"/>
              </a:rPr>
              <a:t>Pondenkandath</a:t>
            </a:r>
            <a:r>
              <a:rPr lang="en-US" dirty="0">
                <a:solidFill>
                  <a:prstClr val="white">
                    <a:lumMod val="75000"/>
                    <a:lumOff val="25000"/>
                  </a:prstClr>
                </a:solidFill>
                <a:latin typeface="Trebuchet MS" panose="020B0603020202020204"/>
              </a:rPr>
              <a:t>, V., Ingold, R., &amp; </a:t>
            </a:r>
            <a:r>
              <a:rPr lang="en-US" dirty="0" err="1">
                <a:solidFill>
                  <a:prstClr val="white">
                    <a:lumMod val="75000"/>
                    <a:lumOff val="25000"/>
                  </a:prstClr>
                </a:solidFill>
                <a:latin typeface="Trebuchet MS" panose="020B0603020202020204"/>
              </a:rPr>
              <a:t>Liwicki</a:t>
            </a:r>
            <a:r>
              <a:rPr lang="en-US" dirty="0">
                <a:solidFill>
                  <a:prstClr val="white">
                    <a:lumMod val="75000"/>
                    <a:lumOff val="25000"/>
                  </a:prstClr>
                </a:solidFill>
                <a:latin typeface="Trebuchet MS" panose="020B0603020202020204"/>
              </a:rPr>
              <a:t>, M. (2019). Survey of Artificial Intelligence for Card Games and Its Application to the Swiss Game </a:t>
            </a:r>
            <a:r>
              <a:rPr lang="en-US" dirty="0" err="1">
                <a:solidFill>
                  <a:prstClr val="white">
                    <a:lumMod val="75000"/>
                    <a:lumOff val="25000"/>
                  </a:prstClr>
                </a:solidFill>
                <a:latin typeface="Trebuchet MS" panose="020B0603020202020204"/>
              </a:rPr>
              <a:t>Jass</a:t>
            </a:r>
            <a:r>
              <a:rPr lang="en-US" dirty="0">
                <a:solidFill>
                  <a:prstClr val="white">
                    <a:lumMod val="75000"/>
                    <a:lumOff val="25000"/>
                  </a:prstClr>
                </a:solidFill>
                <a:latin typeface="Trebuchet MS" panose="020B0603020202020204"/>
              </a:rPr>
              <a:t>. 2019 6th Swiss Conference on Data Science (SDS). doi:10.1109/sds.2019.00-12</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a:solidFill>
                  <a:prstClr val="white">
                    <a:lumMod val="75000"/>
                    <a:lumOff val="25000"/>
                  </a:prstClr>
                </a:solidFill>
                <a:latin typeface="Trebuchet MS" panose="020B0603020202020204"/>
              </a:rPr>
              <a:t>Browne, C. et al. A survey of Monte-Carlo tree search methods. IEEE Trans. </a:t>
            </a:r>
            <a:r>
              <a:rPr lang="en-US" dirty="0" err="1">
                <a:solidFill>
                  <a:prstClr val="white">
                    <a:lumMod val="75000"/>
                    <a:lumOff val="25000"/>
                  </a:prstClr>
                </a:solidFill>
                <a:latin typeface="Trebuchet MS" panose="020B0603020202020204"/>
              </a:rPr>
              <a:t>Comput</a:t>
            </a:r>
            <a:r>
              <a:rPr lang="en-US" dirty="0">
                <a:solidFill>
                  <a:prstClr val="white">
                    <a:lumMod val="75000"/>
                    <a:lumOff val="25000"/>
                  </a:prstClr>
                </a:solidFill>
                <a:latin typeface="Trebuchet MS" panose="020B0603020202020204"/>
              </a:rPr>
              <a:t>. </a:t>
            </a:r>
            <a:r>
              <a:rPr lang="en-US" dirty="0" err="1">
                <a:solidFill>
                  <a:prstClr val="white">
                    <a:lumMod val="75000"/>
                    <a:lumOff val="25000"/>
                  </a:prstClr>
                </a:solidFill>
                <a:latin typeface="Trebuchet MS" panose="020B0603020202020204"/>
              </a:rPr>
              <a:t>Intell</a:t>
            </a:r>
            <a:r>
              <a:rPr lang="en-US" dirty="0">
                <a:solidFill>
                  <a:prstClr val="white">
                    <a:lumMod val="75000"/>
                    <a:lumOff val="25000"/>
                  </a:prstClr>
                </a:solidFill>
                <a:latin typeface="Trebuchet MS" panose="020B0603020202020204"/>
              </a:rPr>
              <a:t>. AI in Games 4, 1–43 (2012)</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a:solidFill>
                  <a:prstClr val="white">
                    <a:lumMod val="75000"/>
                    <a:lumOff val="25000"/>
                  </a:prstClr>
                </a:solidFill>
                <a:latin typeface="Trebuchet MS" panose="020B0603020202020204"/>
              </a:rPr>
              <a:t>Silver, D., Huang, A., Maddison, C. et al. Mastering the game of Go with deep neural networks and tree search. Nature 529, 484–489 (2016). https://doi.org/10.1038/nature16961</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a:solidFill>
                  <a:prstClr val="white">
                    <a:lumMod val="75000"/>
                    <a:lumOff val="25000"/>
                  </a:prstClr>
                </a:solidFill>
                <a:latin typeface="Trebuchet MS" panose="020B0603020202020204"/>
              </a:rPr>
              <a:t>Silver, D. (2015). Model-free Control. COMPM050 Reinforcement Learning. London; University College London.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a:solidFill>
                  <a:prstClr val="white">
                    <a:lumMod val="75000"/>
                    <a:lumOff val="25000"/>
                  </a:prstClr>
                </a:solidFill>
                <a:latin typeface="Trebuchet MS" panose="020B0603020202020204"/>
              </a:rPr>
              <a:t>Silver, D., Hubert, T., </a:t>
            </a:r>
            <a:r>
              <a:rPr lang="en-US" dirty="0" err="1">
                <a:solidFill>
                  <a:prstClr val="white">
                    <a:lumMod val="75000"/>
                    <a:lumOff val="25000"/>
                  </a:prstClr>
                </a:solidFill>
                <a:latin typeface="Trebuchet MS" panose="020B0603020202020204"/>
              </a:rPr>
              <a:t>Schrittwieser</a:t>
            </a:r>
            <a:r>
              <a:rPr lang="en-US" dirty="0">
                <a:solidFill>
                  <a:prstClr val="white">
                    <a:lumMod val="75000"/>
                    <a:lumOff val="25000"/>
                  </a:prstClr>
                </a:solidFill>
                <a:latin typeface="Trebuchet MS" panose="020B0603020202020204"/>
              </a:rPr>
              <a:t>, J., </a:t>
            </a:r>
            <a:r>
              <a:rPr lang="en-US" dirty="0" err="1">
                <a:solidFill>
                  <a:prstClr val="white">
                    <a:lumMod val="75000"/>
                    <a:lumOff val="25000"/>
                  </a:prstClr>
                </a:solidFill>
                <a:latin typeface="Trebuchet MS" panose="020B0603020202020204"/>
              </a:rPr>
              <a:t>Antonoglou</a:t>
            </a:r>
            <a:r>
              <a:rPr lang="en-US" dirty="0">
                <a:solidFill>
                  <a:prstClr val="white">
                    <a:lumMod val="75000"/>
                    <a:lumOff val="25000"/>
                  </a:prstClr>
                </a:solidFill>
                <a:latin typeface="Trebuchet MS" panose="020B0603020202020204"/>
              </a:rPr>
              <a:t>, I., Lai, M., </a:t>
            </a:r>
            <a:r>
              <a:rPr lang="en-US" dirty="0" err="1">
                <a:solidFill>
                  <a:prstClr val="white">
                    <a:lumMod val="75000"/>
                    <a:lumOff val="25000"/>
                  </a:prstClr>
                </a:solidFill>
                <a:latin typeface="Trebuchet MS" panose="020B0603020202020204"/>
              </a:rPr>
              <a:t>Guez</a:t>
            </a:r>
            <a:r>
              <a:rPr lang="en-US" dirty="0">
                <a:solidFill>
                  <a:prstClr val="white">
                    <a:lumMod val="75000"/>
                    <a:lumOff val="25000"/>
                  </a:prstClr>
                </a:solidFill>
                <a:latin typeface="Trebuchet MS" panose="020B0603020202020204"/>
              </a:rPr>
              <a:t>, A., </a:t>
            </a:r>
            <a:r>
              <a:rPr lang="en-US" dirty="0" err="1">
                <a:solidFill>
                  <a:prstClr val="white">
                    <a:lumMod val="75000"/>
                    <a:lumOff val="25000"/>
                  </a:prstClr>
                </a:solidFill>
                <a:latin typeface="Trebuchet MS" panose="020B0603020202020204"/>
              </a:rPr>
              <a:t>Lanctot</a:t>
            </a:r>
            <a:r>
              <a:rPr lang="en-US" dirty="0">
                <a:solidFill>
                  <a:prstClr val="white">
                    <a:lumMod val="75000"/>
                    <a:lumOff val="25000"/>
                  </a:prstClr>
                </a:solidFill>
                <a:latin typeface="Trebuchet MS" panose="020B0603020202020204"/>
              </a:rPr>
              <a:t>, M., </a:t>
            </a:r>
            <a:r>
              <a:rPr lang="en-US" dirty="0" err="1">
                <a:solidFill>
                  <a:prstClr val="white">
                    <a:lumMod val="75000"/>
                    <a:lumOff val="25000"/>
                  </a:prstClr>
                </a:solidFill>
                <a:latin typeface="Trebuchet MS" panose="020B0603020202020204"/>
              </a:rPr>
              <a:t>Sifre</a:t>
            </a:r>
            <a:r>
              <a:rPr lang="en-US" dirty="0">
                <a:solidFill>
                  <a:prstClr val="white">
                    <a:lumMod val="75000"/>
                    <a:lumOff val="25000"/>
                  </a:prstClr>
                </a:solidFill>
                <a:latin typeface="Trebuchet MS" panose="020B0603020202020204"/>
              </a:rPr>
              <a:t>, L., Kumaran, D., Graepel, T., </a:t>
            </a:r>
            <a:r>
              <a:rPr lang="en-US" dirty="0" err="1">
                <a:solidFill>
                  <a:prstClr val="white">
                    <a:lumMod val="75000"/>
                    <a:lumOff val="25000"/>
                  </a:prstClr>
                </a:solidFill>
                <a:latin typeface="Trebuchet MS" panose="020B0603020202020204"/>
              </a:rPr>
              <a:t>Lillicrap</a:t>
            </a:r>
            <a:r>
              <a:rPr lang="en-US" dirty="0">
                <a:solidFill>
                  <a:prstClr val="white">
                    <a:lumMod val="75000"/>
                    <a:lumOff val="25000"/>
                  </a:prstClr>
                </a:solidFill>
                <a:latin typeface="Trebuchet MS" panose="020B0603020202020204"/>
              </a:rPr>
              <a:t>, T., </a:t>
            </a:r>
            <a:r>
              <a:rPr lang="en-US" dirty="0" err="1">
                <a:solidFill>
                  <a:prstClr val="white">
                    <a:lumMod val="75000"/>
                    <a:lumOff val="25000"/>
                  </a:prstClr>
                </a:solidFill>
                <a:latin typeface="Trebuchet MS" panose="020B0603020202020204"/>
              </a:rPr>
              <a:t>Simonyan</a:t>
            </a:r>
            <a:r>
              <a:rPr lang="en-US" dirty="0">
                <a:solidFill>
                  <a:prstClr val="white">
                    <a:lumMod val="75000"/>
                    <a:lumOff val="25000"/>
                  </a:prstClr>
                </a:solidFill>
                <a:latin typeface="Trebuchet MS" panose="020B0603020202020204"/>
              </a:rPr>
              <a:t>, K., &amp; Hassabis, D. (2018). A general reinforcement learning algorithm that masters chess, shogi, and Go through self-play. Science, 362(6419), 1140–1144. https://doi.org/10.1126/science.aar6404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err="1">
                <a:solidFill>
                  <a:prstClr val="white">
                    <a:lumMod val="75000"/>
                    <a:lumOff val="25000"/>
                  </a:prstClr>
                </a:solidFill>
                <a:latin typeface="Trebuchet MS" panose="020B0603020202020204"/>
              </a:rPr>
              <a:t>Mnih</a:t>
            </a:r>
            <a:r>
              <a:rPr lang="en-US" dirty="0">
                <a:solidFill>
                  <a:prstClr val="white">
                    <a:lumMod val="75000"/>
                    <a:lumOff val="25000"/>
                  </a:prstClr>
                </a:solidFill>
                <a:latin typeface="Trebuchet MS" panose="020B0603020202020204"/>
              </a:rPr>
              <a:t>, V., </a:t>
            </a:r>
            <a:r>
              <a:rPr lang="en-US" dirty="0" err="1">
                <a:solidFill>
                  <a:prstClr val="white">
                    <a:lumMod val="75000"/>
                    <a:lumOff val="25000"/>
                  </a:prstClr>
                </a:solidFill>
                <a:latin typeface="Trebuchet MS" panose="020B0603020202020204"/>
              </a:rPr>
              <a:t>Kavukcuoglu</a:t>
            </a:r>
            <a:r>
              <a:rPr lang="en-US" dirty="0">
                <a:solidFill>
                  <a:prstClr val="white">
                    <a:lumMod val="75000"/>
                    <a:lumOff val="25000"/>
                  </a:prstClr>
                </a:solidFill>
                <a:latin typeface="Trebuchet MS" panose="020B0603020202020204"/>
              </a:rPr>
              <a:t>, K., Silver, D., Graves, A., </a:t>
            </a:r>
            <a:r>
              <a:rPr lang="en-US" dirty="0" err="1">
                <a:solidFill>
                  <a:prstClr val="white">
                    <a:lumMod val="75000"/>
                    <a:lumOff val="25000"/>
                  </a:prstClr>
                </a:solidFill>
                <a:latin typeface="Trebuchet MS" panose="020B0603020202020204"/>
              </a:rPr>
              <a:t>Antonoglou</a:t>
            </a:r>
            <a:r>
              <a:rPr lang="en-US" dirty="0">
                <a:solidFill>
                  <a:prstClr val="white">
                    <a:lumMod val="75000"/>
                    <a:lumOff val="25000"/>
                  </a:prstClr>
                </a:solidFill>
                <a:latin typeface="Trebuchet MS" panose="020B0603020202020204"/>
              </a:rPr>
              <a:t>, I., </a:t>
            </a:r>
            <a:r>
              <a:rPr lang="en-US" dirty="0" err="1">
                <a:solidFill>
                  <a:prstClr val="white">
                    <a:lumMod val="75000"/>
                    <a:lumOff val="25000"/>
                  </a:prstClr>
                </a:solidFill>
                <a:latin typeface="Trebuchet MS" panose="020B0603020202020204"/>
              </a:rPr>
              <a:t>Wierstra</a:t>
            </a:r>
            <a:r>
              <a:rPr lang="en-US" dirty="0">
                <a:solidFill>
                  <a:prstClr val="white">
                    <a:lumMod val="75000"/>
                    <a:lumOff val="25000"/>
                  </a:prstClr>
                </a:solidFill>
                <a:latin typeface="Trebuchet MS" panose="020B0603020202020204"/>
              </a:rPr>
              <a:t>, D., &amp; </a:t>
            </a:r>
            <a:r>
              <a:rPr lang="en-US" dirty="0" err="1">
                <a:solidFill>
                  <a:prstClr val="white">
                    <a:lumMod val="75000"/>
                    <a:lumOff val="25000"/>
                  </a:prstClr>
                </a:solidFill>
                <a:latin typeface="Trebuchet MS" panose="020B0603020202020204"/>
              </a:rPr>
              <a:t>Riedmiller</a:t>
            </a:r>
            <a:r>
              <a:rPr lang="en-US" dirty="0">
                <a:solidFill>
                  <a:prstClr val="white">
                    <a:lumMod val="75000"/>
                    <a:lumOff val="25000"/>
                  </a:prstClr>
                </a:solidFill>
                <a:latin typeface="Trebuchet MS" panose="020B0603020202020204"/>
              </a:rPr>
              <a:t>, M. (2013). Playing </a:t>
            </a:r>
            <a:r>
              <a:rPr lang="en-US" dirty="0" err="1">
                <a:solidFill>
                  <a:prstClr val="white">
                    <a:lumMod val="75000"/>
                    <a:lumOff val="25000"/>
                  </a:prstClr>
                </a:solidFill>
                <a:latin typeface="Trebuchet MS" panose="020B0603020202020204"/>
              </a:rPr>
              <a:t>atari</a:t>
            </a:r>
            <a:r>
              <a:rPr lang="en-US" dirty="0">
                <a:solidFill>
                  <a:prstClr val="white">
                    <a:lumMod val="75000"/>
                    <a:lumOff val="25000"/>
                  </a:prstClr>
                </a:solidFill>
                <a:latin typeface="Trebuchet MS" panose="020B0603020202020204"/>
              </a:rPr>
              <a:t> with deep reinforcement learning. ArXiv:1312.5602 [Cs]. http://arxiv.org/abs/1312.5602</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a:solidFill>
                  <a:prstClr val="white">
                    <a:lumMod val="75000"/>
                    <a:lumOff val="25000"/>
                  </a:prstClr>
                </a:solidFill>
                <a:latin typeface="Trebuchet MS" panose="020B0603020202020204"/>
              </a:rPr>
              <a:t>Adil Khan, Jiang, F., Liu, S., &amp;amp; </a:t>
            </a:r>
            <a:r>
              <a:rPr lang="en-US" dirty="0" err="1">
                <a:solidFill>
                  <a:prstClr val="white">
                    <a:lumMod val="75000"/>
                    <a:lumOff val="25000"/>
                  </a:prstClr>
                </a:solidFill>
                <a:latin typeface="Trebuchet MS" panose="020B0603020202020204"/>
              </a:rPr>
              <a:t>Omara</a:t>
            </a:r>
            <a:r>
              <a:rPr lang="en-US" dirty="0">
                <a:solidFill>
                  <a:prstClr val="white">
                    <a:lumMod val="75000"/>
                    <a:lumOff val="25000"/>
                  </a:prstClr>
                </a:solidFill>
                <a:latin typeface="Trebuchet MS" panose="020B0603020202020204"/>
              </a:rPr>
              <a:t>, I. (2019). Playing a FPS Doom Video Game with Deep Visual Reinforcement Learning. Automatic Control and Computer Sciences, 53(3), 214–222. https://doi.org/10.3103/s0146411619030052</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a:solidFill>
                  <a:prstClr val="white">
                    <a:lumMod val="75000"/>
                    <a:lumOff val="25000"/>
                  </a:prstClr>
                </a:solidFill>
                <a:latin typeface="Trebuchet MS" panose="020B0603020202020204"/>
              </a:rPr>
              <a:t>Brockman, G. et al., 2016. </a:t>
            </a:r>
            <a:r>
              <a:rPr lang="en-US" dirty="0" err="1">
                <a:solidFill>
                  <a:prstClr val="white">
                    <a:lumMod val="75000"/>
                    <a:lumOff val="25000"/>
                  </a:prstClr>
                </a:solidFill>
                <a:latin typeface="Trebuchet MS" panose="020B0603020202020204"/>
              </a:rPr>
              <a:t>Openai</a:t>
            </a:r>
            <a:r>
              <a:rPr lang="en-US" dirty="0">
                <a:solidFill>
                  <a:prstClr val="white">
                    <a:lumMod val="75000"/>
                    <a:lumOff val="25000"/>
                  </a:prstClr>
                </a:solidFill>
                <a:latin typeface="Trebuchet MS" panose="020B0603020202020204"/>
              </a:rPr>
              <a:t> gym. </a:t>
            </a:r>
            <a:r>
              <a:rPr lang="en-US" dirty="0" err="1">
                <a:solidFill>
                  <a:prstClr val="white">
                    <a:lumMod val="75000"/>
                    <a:lumOff val="25000"/>
                  </a:prstClr>
                </a:solidFill>
                <a:latin typeface="Trebuchet MS" panose="020B0603020202020204"/>
              </a:rPr>
              <a:t>arXiv</a:t>
            </a:r>
            <a:r>
              <a:rPr lang="en-US" dirty="0">
                <a:solidFill>
                  <a:prstClr val="white">
                    <a:lumMod val="75000"/>
                    <a:lumOff val="25000"/>
                  </a:prstClr>
                </a:solidFill>
                <a:latin typeface="Trebuchet MS" panose="020B0603020202020204"/>
              </a:rPr>
              <a:t> preprint arXiv:1606.01540.</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a:solidFill>
                  <a:prstClr val="white">
                    <a:lumMod val="75000"/>
                    <a:lumOff val="25000"/>
                  </a:prstClr>
                </a:solidFill>
                <a:latin typeface="Trebuchet MS" panose="020B0603020202020204"/>
              </a:rPr>
              <a:t>Reinforcement Learning II: A2C. Bot Bowl. (n.d.). https://njustesen.github.io/ffai/a2c.html.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lang="en-US" dirty="0">
              <a:solidFill>
                <a:prstClr val="white">
                  <a:lumMod val="75000"/>
                  <a:lumOff val="25000"/>
                </a:prstClr>
              </a:solidFill>
              <a:latin typeface="Trebuchet MS" panose="020B0603020202020204"/>
            </a:endParaRPr>
          </a:p>
        </p:txBody>
      </p:sp>
    </p:spTree>
    <p:extLst>
      <p:ext uri="{BB962C8B-B14F-4D97-AF65-F5344CB8AC3E}">
        <p14:creationId xmlns:p14="http://schemas.microsoft.com/office/powerpoint/2010/main" val="134803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C753-BDEF-42D5-84A2-EDAE75EBFEB9}"/>
              </a:ext>
            </a:extLst>
          </p:cNvPr>
          <p:cNvSpPr>
            <a:spLocks noGrp="1"/>
          </p:cNvSpPr>
          <p:nvPr>
            <p:ph type="title"/>
          </p:nvPr>
        </p:nvSpPr>
        <p:spPr>
          <a:xfrm>
            <a:off x="677334" y="559207"/>
            <a:ext cx="8596668" cy="1320800"/>
          </a:xfrm>
        </p:spPr>
        <p:txBody>
          <a:bodyPr/>
          <a:lstStyle/>
          <a:p>
            <a:r>
              <a:rPr lang="en-US" dirty="0"/>
              <a:t>Reinforcement Learning in Games</a:t>
            </a:r>
            <a:endParaRPr lang="en-HK" dirty="0"/>
          </a:p>
        </p:txBody>
      </p:sp>
      <p:sp>
        <p:nvSpPr>
          <p:cNvPr id="4" name="TextBox 3">
            <a:extLst>
              <a:ext uri="{FF2B5EF4-FFF2-40B4-BE49-F238E27FC236}">
                <a16:creationId xmlns:a16="http://schemas.microsoft.com/office/drawing/2014/main" id="{CA7BE8B1-E1D8-455C-9FCD-2CC3652122CC}"/>
              </a:ext>
            </a:extLst>
          </p:cNvPr>
          <p:cNvSpPr txBox="1"/>
          <p:nvPr/>
        </p:nvSpPr>
        <p:spPr>
          <a:xfrm>
            <a:off x="677334" y="5927962"/>
            <a:ext cx="8309499" cy="1231106"/>
          </a:xfrm>
          <a:prstGeom prst="rect">
            <a:avLst/>
          </a:prstGeom>
          <a:noFill/>
        </p:spPr>
        <p:txBody>
          <a:bodyPr wrap="square" rtlCol="0">
            <a:spAutoFit/>
          </a:bodyPr>
          <a:lstStyle/>
          <a:p>
            <a:r>
              <a:rPr lang="en-HK" sz="800">
                <a:effectLst/>
              </a:rPr>
              <a:t>(1) Silver, D., Huang, A., Maddison, C. J., Guez, A., Sifre, L., van den Driessche, G., Schrittwieser, J., Antonoglou, I., Panneershelvam, V., Lanctot, M., Dieleman, S., Grewe, D., Nham, J., Kalchbrenner, N., Sutskever, I., Lillicrap, T., Leach, M., Kavukcuoglu, K., Graepel, T., &amp; Hassabis, D. (2016). Mastering the game of Go with deep neural networks and tree search. </a:t>
            </a:r>
            <a:r>
              <a:rPr lang="en-HK" sz="800" i="1">
                <a:effectLst/>
              </a:rPr>
              <a:t>Nature</a:t>
            </a:r>
            <a:r>
              <a:rPr lang="en-HK" sz="800">
                <a:effectLst/>
              </a:rPr>
              <a:t>, </a:t>
            </a:r>
            <a:r>
              <a:rPr lang="en-HK" sz="800" i="1">
                <a:effectLst/>
              </a:rPr>
              <a:t>529</a:t>
            </a:r>
            <a:r>
              <a:rPr lang="en-HK" sz="800">
                <a:effectLst/>
              </a:rPr>
              <a:t>(7587), 484–489. https://doi.org/10.1038/nature16961 </a:t>
            </a:r>
          </a:p>
          <a:p>
            <a:endParaRPr lang="en-HK" sz="800">
              <a:effectLst/>
            </a:endParaRPr>
          </a:p>
          <a:p>
            <a:r>
              <a:rPr lang="en-HK" sz="800">
                <a:effectLst/>
              </a:rPr>
              <a:t>(2) Silver, D., Schrittwieser, J., Simonyan, K., Antonoglou, I., Huang, A., Guez, A., Hubert, T., Baker, L., Lai, M., Bolton, A., Chen, Y., Lillicrap, T., Hui, F., Sifre, L., van den Driessche, G., Graepel, T., &amp; Hassabis, D. (2017). Mastering the game of Go without human knowledge. </a:t>
            </a:r>
            <a:r>
              <a:rPr lang="en-HK" sz="800" i="1">
                <a:effectLst/>
              </a:rPr>
              <a:t>Nature</a:t>
            </a:r>
            <a:r>
              <a:rPr lang="en-HK" sz="800">
                <a:effectLst/>
              </a:rPr>
              <a:t>, </a:t>
            </a:r>
            <a:r>
              <a:rPr lang="en-HK" sz="800" i="1">
                <a:effectLst/>
              </a:rPr>
              <a:t>550</a:t>
            </a:r>
            <a:r>
              <a:rPr lang="en-HK" sz="800">
                <a:effectLst/>
              </a:rPr>
              <a:t>(7676), 354–359. https://doi.org/10.1038/nature24270 </a:t>
            </a:r>
          </a:p>
          <a:p>
            <a:endParaRPr lang="en-HK" sz="800">
              <a:effectLst/>
            </a:endParaRPr>
          </a:p>
          <a:p>
            <a:endParaRPr lang="en-HK" sz="1600" dirty="0"/>
          </a:p>
        </p:txBody>
      </p:sp>
      <p:pic>
        <p:nvPicPr>
          <p:cNvPr id="6" name="Picture 5">
            <a:extLst>
              <a:ext uri="{FF2B5EF4-FFF2-40B4-BE49-F238E27FC236}">
                <a16:creationId xmlns:a16="http://schemas.microsoft.com/office/drawing/2014/main" id="{A2C47BED-0BD8-42B4-BE36-1ED66442F7BC}"/>
              </a:ext>
            </a:extLst>
          </p:cNvPr>
          <p:cNvPicPr>
            <a:picLocks noChangeAspect="1"/>
          </p:cNvPicPr>
          <p:nvPr/>
        </p:nvPicPr>
        <p:blipFill>
          <a:blip r:embed="rId2"/>
          <a:stretch>
            <a:fillRect/>
          </a:stretch>
        </p:blipFill>
        <p:spPr>
          <a:xfrm>
            <a:off x="4993351" y="1219607"/>
            <a:ext cx="6521315" cy="2142718"/>
          </a:xfrm>
          <a:prstGeom prst="rect">
            <a:avLst/>
          </a:prstGeom>
        </p:spPr>
      </p:pic>
      <p:sp>
        <p:nvSpPr>
          <p:cNvPr id="7" name="TextBox 6">
            <a:extLst>
              <a:ext uri="{FF2B5EF4-FFF2-40B4-BE49-F238E27FC236}">
                <a16:creationId xmlns:a16="http://schemas.microsoft.com/office/drawing/2014/main" id="{D6BD3F56-8419-41CA-89CC-8AFACAD91116}"/>
              </a:ext>
            </a:extLst>
          </p:cNvPr>
          <p:cNvSpPr txBox="1"/>
          <p:nvPr/>
        </p:nvSpPr>
        <p:spPr>
          <a:xfrm>
            <a:off x="816745" y="1543050"/>
            <a:ext cx="3860029" cy="1200329"/>
          </a:xfrm>
          <a:prstGeom prst="rect">
            <a:avLst/>
          </a:prstGeom>
          <a:noFill/>
        </p:spPr>
        <p:txBody>
          <a:bodyPr wrap="square" rtlCol="0">
            <a:spAutoFit/>
          </a:bodyPr>
          <a:lstStyle/>
          <a:p>
            <a:r>
              <a:rPr lang="en-US" dirty="0"/>
              <a:t>AlphaGo : Monte Carlo Tree Search (MCTS)</a:t>
            </a:r>
          </a:p>
          <a:p>
            <a:r>
              <a:rPr lang="en-US" dirty="0"/>
              <a:t>Result : 4-1 wins against Lee Sedol, a top human pro at that time.</a:t>
            </a:r>
            <a:r>
              <a:rPr lang="en-US" baseline="30000" dirty="0"/>
              <a:t> (1)</a:t>
            </a:r>
            <a:endParaRPr lang="en-HK" dirty="0"/>
          </a:p>
        </p:txBody>
      </p:sp>
      <p:sp>
        <p:nvSpPr>
          <p:cNvPr id="8" name="TextBox 7">
            <a:extLst>
              <a:ext uri="{FF2B5EF4-FFF2-40B4-BE49-F238E27FC236}">
                <a16:creationId xmlns:a16="http://schemas.microsoft.com/office/drawing/2014/main" id="{2EE1FF51-26C3-4B9C-BE53-6D1A32274CE5}"/>
              </a:ext>
            </a:extLst>
          </p:cNvPr>
          <p:cNvSpPr txBox="1"/>
          <p:nvPr/>
        </p:nvSpPr>
        <p:spPr>
          <a:xfrm>
            <a:off x="677334" y="4091146"/>
            <a:ext cx="4075641" cy="646331"/>
          </a:xfrm>
          <a:prstGeom prst="rect">
            <a:avLst/>
          </a:prstGeom>
          <a:noFill/>
        </p:spPr>
        <p:txBody>
          <a:bodyPr wrap="square" rtlCol="0">
            <a:spAutoFit/>
          </a:bodyPr>
          <a:lstStyle/>
          <a:p>
            <a:r>
              <a:rPr lang="en-US" dirty="0"/>
              <a:t>AlphaGo Zero : Self-play MCTS</a:t>
            </a:r>
          </a:p>
          <a:p>
            <a:r>
              <a:rPr lang="en-US" dirty="0"/>
              <a:t>Result : 89-11 games against AlphaGo</a:t>
            </a:r>
            <a:endParaRPr lang="en-HK" dirty="0"/>
          </a:p>
        </p:txBody>
      </p:sp>
      <p:pic>
        <p:nvPicPr>
          <p:cNvPr id="10" name="Picture 9">
            <a:extLst>
              <a:ext uri="{FF2B5EF4-FFF2-40B4-BE49-F238E27FC236}">
                <a16:creationId xmlns:a16="http://schemas.microsoft.com/office/drawing/2014/main" id="{9815DC1B-DE7F-4FA5-8CA3-16C4432F01BD}"/>
              </a:ext>
            </a:extLst>
          </p:cNvPr>
          <p:cNvPicPr>
            <a:picLocks noChangeAspect="1"/>
          </p:cNvPicPr>
          <p:nvPr/>
        </p:nvPicPr>
        <p:blipFill>
          <a:blip r:embed="rId3"/>
          <a:stretch>
            <a:fillRect/>
          </a:stretch>
        </p:blipFill>
        <p:spPr>
          <a:xfrm>
            <a:off x="4993351" y="3639845"/>
            <a:ext cx="6187411" cy="1712383"/>
          </a:xfrm>
          <a:prstGeom prst="rect">
            <a:avLst/>
          </a:prstGeom>
        </p:spPr>
      </p:pic>
    </p:spTree>
    <p:extLst>
      <p:ext uri="{BB962C8B-B14F-4D97-AF65-F5344CB8AC3E}">
        <p14:creationId xmlns:p14="http://schemas.microsoft.com/office/powerpoint/2010/main" val="2697400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1851-37EB-4221-82AF-1CFC95D8E790}"/>
              </a:ext>
            </a:extLst>
          </p:cNvPr>
          <p:cNvSpPr>
            <a:spLocks noGrp="1"/>
          </p:cNvSpPr>
          <p:nvPr>
            <p:ph type="title"/>
          </p:nvPr>
        </p:nvSpPr>
        <p:spPr/>
        <p:txBody>
          <a:bodyPr/>
          <a:lstStyle/>
          <a:p>
            <a:r>
              <a:rPr lang="en-US" dirty="0"/>
              <a:t>Deep Q-Learning (DQL)</a:t>
            </a:r>
            <a:endParaRPr lang="en-HK" dirty="0"/>
          </a:p>
        </p:txBody>
      </p:sp>
      <p:sp>
        <p:nvSpPr>
          <p:cNvPr id="3" name="Content Placeholder 2">
            <a:extLst>
              <a:ext uri="{FF2B5EF4-FFF2-40B4-BE49-F238E27FC236}">
                <a16:creationId xmlns:a16="http://schemas.microsoft.com/office/drawing/2014/main" id="{5E8F0244-E368-4772-9589-967C96D3154E}"/>
              </a:ext>
            </a:extLst>
          </p:cNvPr>
          <p:cNvSpPr>
            <a:spLocks noGrp="1"/>
          </p:cNvSpPr>
          <p:nvPr>
            <p:ph idx="1"/>
          </p:nvPr>
        </p:nvSpPr>
        <p:spPr>
          <a:xfrm>
            <a:off x="666304" y="1647318"/>
            <a:ext cx="8596668" cy="4735727"/>
          </a:xfrm>
        </p:spPr>
        <p:txBody>
          <a:bodyPr>
            <a:normAutofit/>
          </a:bodyPr>
          <a:lstStyle/>
          <a:p>
            <a:r>
              <a:rPr lang="en-US" dirty="0"/>
              <a:t>Q-learning is the reinforcement learning algorithm for finding next best move using the Q-value. It has three main steps</a:t>
            </a:r>
          </a:p>
          <a:p>
            <a:pPr marL="800100" lvl="1" indent="-342900">
              <a:buFont typeface="+mj-lt"/>
              <a:buAutoNum type="arabicPeriod"/>
            </a:pPr>
            <a:r>
              <a:rPr lang="en-US" dirty="0"/>
              <a:t>Initializing the state-action Q-value table</a:t>
            </a:r>
          </a:p>
          <a:p>
            <a:pPr marL="800100" lvl="1" indent="-342900">
              <a:buFont typeface="+mj-lt"/>
              <a:buAutoNum type="arabicPeriod"/>
            </a:pPr>
            <a:r>
              <a:rPr lang="en-US" dirty="0"/>
              <a:t>Explore next states, find the reward</a:t>
            </a:r>
          </a:p>
          <a:p>
            <a:pPr marL="800100" lvl="1" indent="-342900">
              <a:buFont typeface="+mj-lt"/>
              <a:buAutoNum type="arabicPeriod"/>
            </a:pPr>
            <a:r>
              <a:rPr lang="en-US" dirty="0"/>
              <a:t>Update the Q-value of the state-action pair using the formula</a:t>
            </a:r>
          </a:p>
          <a:p>
            <a:pPr marL="457200" lvl="1" indent="0">
              <a:buNone/>
            </a:pPr>
            <a:endParaRPr lang="en-US" dirty="0"/>
          </a:p>
          <a:p>
            <a:pPr marL="457200" lvl="1" indent="0">
              <a:buNone/>
            </a:pPr>
            <a:endParaRPr lang="en-US" dirty="0"/>
          </a:p>
          <a:p>
            <a:pPr marL="457200" lvl="1" indent="0">
              <a:buNone/>
            </a:pPr>
            <a:r>
              <a:rPr lang="en-US" dirty="0"/>
              <a:t>When R_t+1 is real reward, and Q(S_t+1,A’) is estimated of Q-value from optimal action A’</a:t>
            </a:r>
          </a:p>
          <a:p>
            <a:pPr marL="457200" lvl="1" indent="0">
              <a:buNone/>
            </a:pPr>
            <a:r>
              <a:rPr lang="en-US" dirty="0"/>
              <a:t>After that, 2. and 3. is repeated.</a:t>
            </a:r>
          </a:p>
          <a:p>
            <a:pPr marL="400050"/>
            <a:r>
              <a:rPr lang="en-US" dirty="0"/>
              <a:t>Deep Q-learning is Q-learning but replace the state-action table by using transformer/neural network instead</a:t>
            </a:r>
          </a:p>
        </p:txBody>
      </p:sp>
      <p:pic>
        <p:nvPicPr>
          <p:cNvPr id="5" name="Picture 4">
            <a:extLst>
              <a:ext uri="{FF2B5EF4-FFF2-40B4-BE49-F238E27FC236}">
                <a16:creationId xmlns:a16="http://schemas.microsoft.com/office/drawing/2014/main" id="{7FE9540E-5574-467E-A8E6-E2352BF0F38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481" b="89815" l="3811" r="97013">
                        <a14:foregroundMark x1="4016" y1="50926" x2="4016" y2="50926"/>
                        <a14:foregroundMark x1="4428" y1="45370" x2="4428" y2="45370"/>
                        <a14:foregroundMark x1="4428" y1="39815" x2="4428" y2="41667"/>
                        <a14:foregroundMark x1="3811" y1="62963" x2="3811" y2="62963"/>
                        <a14:foregroundMark x1="5458" y1="44444" x2="5458" y2="44444"/>
                        <a14:foregroundMark x1="5458" y1="41667" x2="5458" y2="41667"/>
                        <a14:foregroundMark x1="5767" y1="38889" x2="5767" y2="38889"/>
                        <a14:foregroundMark x1="7209" y1="41667" x2="7209" y2="41667"/>
                        <a14:foregroundMark x1="7209" y1="53704" x2="7209" y2="53704"/>
                        <a14:foregroundMark x1="8342" y1="60185" x2="32956" y2="70370"/>
                        <a14:foregroundMark x1="32956" y1="70370" x2="23893" y2="56481"/>
                        <a14:foregroundMark x1="23893" y1="56481" x2="64058" y2="75926"/>
                        <a14:foregroundMark x1="64058" y1="75926" x2="89907" y2="56481"/>
                        <a14:foregroundMark x1="89907" y1="56481" x2="84964" y2="54630"/>
                        <a14:foregroundMark x1="96498" y1="48148" x2="97013" y2="54630"/>
                        <a14:foregroundMark x1="34295" y1="14815" x2="34295" y2="14815"/>
                        <a14:foregroundMark x1="37590" y1="12963" x2="56334" y2="7407"/>
                        <a14:foregroundMark x1="19258" y1="12037" x2="54995" y2="6481"/>
                        <a14:foregroundMark x1="54995" y1="6481" x2="87230" y2="18519"/>
                      </a14:backgroundRemoval>
                    </a14:imgEffect>
                  </a14:imgLayer>
                </a14:imgProps>
              </a:ext>
            </a:extLst>
          </a:blip>
          <a:stretch>
            <a:fillRect/>
          </a:stretch>
        </p:blipFill>
        <p:spPr>
          <a:xfrm>
            <a:off x="1458256" y="3429000"/>
            <a:ext cx="5919729" cy="658425"/>
          </a:xfrm>
          <a:prstGeom prst="rect">
            <a:avLst/>
          </a:prstGeom>
        </p:spPr>
      </p:pic>
    </p:spTree>
    <p:extLst>
      <p:ext uri="{BB962C8B-B14F-4D97-AF65-F5344CB8AC3E}">
        <p14:creationId xmlns:p14="http://schemas.microsoft.com/office/powerpoint/2010/main" val="332008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1851-37EB-4221-82AF-1CFC95D8E790}"/>
              </a:ext>
            </a:extLst>
          </p:cNvPr>
          <p:cNvSpPr>
            <a:spLocks noGrp="1"/>
          </p:cNvSpPr>
          <p:nvPr>
            <p:ph type="title"/>
          </p:nvPr>
        </p:nvSpPr>
        <p:spPr/>
        <p:txBody>
          <a:bodyPr/>
          <a:lstStyle/>
          <a:p>
            <a:r>
              <a:rPr lang="en-US" dirty="0" err="1"/>
              <a:t>Eurogames</a:t>
            </a:r>
            <a:endParaRPr lang="en-HK" dirty="0"/>
          </a:p>
        </p:txBody>
      </p:sp>
      <p:sp>
        <p:nvSpPr>
          <p:cNvPr id="3" name="Content Placeholder 2">
            <a:extLst>
              <a:ext uri="{FF2B5EF4-FFF2-40B4-BE49-F238E27FC236}">
                <a16:creationId xmlns:a16="http://schemas.microsoft.com/office/drawing/2014/main" id="{5E8F0244-E368-4772-9589-967C96D3154E}"/>
              </a:ext>
            </a:extLst>
          </p:cNvPr>
          <p:cNvSpPr>
            <a:spLocks noGrp="1"/>
          </p:cNvSpPr>
          <p:nvPr>
            <p:ph idx="1"/>
          </p:nvPr>
        </p:nvSpPr>
        <p:spPr>
          <a:xfrm>
            <a:off x="666304" y="1647318"/>
            <a:ext cx="8596668" cy="3880773"/>
          </a:xfrm>
        </p:spPr>
        <p:txBody>
          <a:bodyPr/>
          <a:lstStyle/>
          <a:p>
            <a:r>
              <a:rPr lang="en-US" dirty="0"/>
              <a:t>European table-top board games.</a:t>
            </a:r>
          </a:p>
          <a:p>
            <a:r>
              <a:rPr lang="en-US" dirty="0"/>
              <a:t>Contrast with American board games (Monopoly, Uno, etc.)</a:t>
            </a:r>
          </a:p>
          <a:p>
            <a:pPr lvl="1"/>
            <a:r>
              <a:rPr lang="en-HK" dirty="0"/>
              <a:t>Less luck involved, more critical planning</a:t>
            </a:r>
          </a:p>
          <a:p>
            <a:pPr lvl="1"/>
            <a:r>
              <a:rPr lang="en-HK" dirty="0"/>
              <a:t>No player elimination</a:t>
            </a:r>
            <a:endParaRPr lang="en-US" dirty="0"/>
          </a:p>
          <a:p>
            <a:r>
              <a:rPr lang="en-US" dirty="0"/>
              <a:t>Examples are Catan, Power Grid, Carcassonne.</a:t>
            </a:r>
          </a:p>
          <a:p>
            <a:r>
              <a:rPr lang="en-US" dirty="0"/>
              <a:t>It is interested in AI games research because, unlike other board games</a:t>
            </a:r>
          </a:p>
          <a:p>
            <a:pPr lvl="1"/>
            <a:r>
              <a:rPr lang="en-US" dirty="0"/>
              <a:t>It is non-deterministic, but still have lots of strategies involved.</a:t>
            </a:r>
          </a:p>
          <a:p>
            <a:pPr lvl="1"/>
            <a:r>
              <a:rPr lang="en-US" dirty="0"/>
              <a:t>More than 2 players involved</a:t>
            </a:r>
          </a:p>
          <a:p>
            <a:pPr lvl="1"/>
            <a:r>
              <a:rPr lang="en-US" dirty="0"/>
              <a:t>Partially-observable (Hidden information existed)</a:t>
            </a:r>
          </a:p>
        </p:txBody>
      </p:sp>
      <p:pic>
        <p:nvPicPr>
          <p:cNvPr id="4" name="Picture 3">
            <a:extLst>
              <a:ext uri="{FF2B5EF4-FFF2-40B4-BE49-F238E27FC236}">
                <a16:creationId xmlns:a16="http://schemas.microsoft.com/office/drawing/2014/main" id="{3B5D318E-17E1-46D7-B172-933F1CA111A5}"/>
              </a:ext>
            </a:extLst>
          </p:cNvPr>
          <p:cNvPicPr>
            <a:picLocks noChangeAspect="1"/>
          </p:cNvPicPr>
          <p:nvPr/>
        </p:nvPicPr>
        <p:blipFill>
          <a:blip r:embed="rId2"/>
          <a:stretch>
            <a:fillRect/>
          </a:stretch>
        </p:blipFill>
        <p:spPr>
          <a:xfrm>
            <a:off x="8843218" y="1494847"/>
            <a:ext cx="2484901" cy="2484901"/>
          </a:xfrm>
          <a:prstGeom prst="rect">
            <a:avLst/>
          </a:prstGeom>
        </p:spPr>
      </p:pic>
      <p:sp>
        <p:nvSpPr>
          <p:cNvPr id="6" name="TextBox 5">
            <a:extLst>
              <a:ext uri="{FF2B5EF4-FFF2-40B4-BE49-F238E27FC236}">
                <a16:creationId xmlns:a16="http://schemas.microsoft.com/office/drawing/2014/main" id="{931BC52E-9607-46C0-B9F3-FD2DD5F58C20}"/>
              </a:ext>
            </a:extLst>
          </p:cNvPr>
          <p:cNvSpPr txBox="1"/>
          <p:nvPr/>
        </p:nvSpPr>
        <p:spPr>
          <a:xfrm>
            <a:off x="9654884" y="4082248"/>
            <a:ext cx="861568" cy="369332"/>
          </a:xfrm>
          <a:prstGeom prst="rect">
            <a:avLst/>
          </a:prstGeom>
          <a:noFill/>
        </p:spPr>
        <p:txBody>
          <a:bodyPr wrap="square" rtlCol="0">
            <a:spAutoFit/>
          </a:bodyPr>
          <a:lstStyle/>
          <a:p>
            <a:r>
              <a:rPr lang="en-US" dirty="0"/>
              <a:t>Catan</a:t>
            </a:r>
            <a:endParaRPr lang="en-HK" dirty="0"/>
          </a:p>
        </p:txBody>
      </p:sp>
    </p:spTree>
    <p:extLst>
      <p:ext uri="{BB962C8B-B14F-4D97-AF65-F5344CB8AC3E}">
        <p14:creationId xmlns:p14="http://schemas.microsoft.com/office/powerpoint/2010/main" val="404016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1851-37EB-4221-82AF-1CFC95D8E790}"/>
              </a:ext>
            </a:extLst>
          </p:cNvPr>
          <p:cNvSpPr>
            <a:spLocks noGrp="1"/>
          </p:cNvSpPr>
          <p:nvPr>
            <p:ph type="title"/>
          </p:nvPr>
        </p:nvSpPr>
        <p:spPr/>
        <p:txBody>
          <a:bodyPr/>
          <a:lstStyle/>
          <a:p>
            <a:r>
              <a:rPr lang="en-US" dirty="0"/>
              <a:t>7 Wonders</a:t>
            </a:r>
            <a:endParaRPr lang="en-HK" dirty="0"/>
          </a:p>
        </p:txBody>
      </p:sp>
      <p:sp>
        <p:nvSpPr>
          <p:cNvPr id="3" name="Content Placeholder 2">
            <a:extLst>
              <a:ext uri="{FF2B5EF4-FFF2-40B4-BE49-F238E27FC236}">
                <a16:creationId xmlns:a16="http://schemas.microsoft.com/office/drawing/2014/main" id="{5E8F0244-E368-4772-9589-967C96D3154E}"/>
              </a:ext>
            </a:extLst>
          </p:cNvPr>
          <p:cNvSpPr>
            <a:spLocks noGrp="1"/>
          </p:cNvSpPr>
          <p:nvPr>
            <p:ph idx="1"/>
          </p:nvPr>
        </p:nvSpPr>
        <p:spPr>
          <a:xfrm>
            <a:off x="666304" y="1647318"/>
            <a:ext cx="8596668" cy="4478274"/>
          </a:xfrm>
        </p:spPr>
        <p:txBody>
          <a:bodyPr>
            <a:normAutofit lnSpcReduction="10000"/>
          </a:bodyPr>
          <a:lstStyle/>
          <a:p>
            <a:r>
              <a:rPr lang="en-US" dirty="0"/>
              <a:t>3-7 Players, partially observable and stochastic games.</a:t>
            </a:r>
          </a:p>
          <a:p>
            <a:r>
              <a:rPr lang="en-US" dirty="0"/>
              <a:t>Objective is to get the highest Victory Points (VPs) possible by building constructions (represents in cards), trading, upgrading your “Wonders”, etc.</a:t>
            </a:r>
          </a:p>
          <a:p>
            <a:r>
              <a:rPr lang="en-US" dirty="0"/>
              <a:t>Each game will have 3 Age. Cards in later Age will require more resources built in previous ages, but also have higher impacts on the VPs.</a:t>
            </a:r>
          </a:p>
          <a:p>
            <a:r>
              <a:rPr lang="en-US" dirty="0"/>
              <a:t>In each age, player will start with 7 age-specific cards on hand. Each age will have 6 turns. In each turn, player will have a choice to </a:t>
            </a:r>
          </a:p>
          <a:p>
            <a:pPr lvl="1"/>
            <a:r>
              <a:rPr lang="en-US" dirty="0"/>
              <a:t>Play a card (and pay neighbors for resources if required)</a:t>
            </a:r>
          </a:p>
          <a:p>
            <a:pPr lvl="1"/>
            <a:r>
              <a:rPr lang="en-US" dirty="0"/>
              <a:t>Discard a card for 3 coins</a:t>
            </a:r>
          </a:p>
          <a:p>
            <a:pPr lvl="1"/>
            <a:r>
              <a:rPr lang="en-US" dirty="0"/>
              <a:t>Upgrade/build a stage for wonders, which will have various effects depend on wonders (and pay neighbors for resources if required)</a:t>
            </a:r>
          </a:p>
          <a:p>
            <a:r>
              <a:rPr lang="en-US" dirty="0"/>
              <a:t>After playing the card, the cards on hand will be rotated clockwise (1</a:t>
            </a:r>
            <a:r>
              <a:rPr lang="en-US" baseline="30000" dirty="0"/>
              <a:t>st</a:t>
            </a:r>
            <a:r>
              <a:rPr lang="en-US" dirty="0"/>
              <a:t> and 3</a:t>
            </a:r>
            <a:r>
              <a:rPr lang="en-US" baseline="30000" dirty="0"/>
              <a:t>rd</a:t>
            </a:r>
            <a:r>
              <a:rPr lang="en-US" dirty="0"/>
              <a:t> age) or anticlockwise(2</a:t>
            </a:r>
            <a:r>
              <a:rPr lang="en-US" baseline="30000" dirty="0"/>
              <a:t>nd</a:t>
            </a:r>
            <a:r>
              <a:rPr lang="en-US" dirty="0"/>
              <a:t> age) For 6</a:t>
            </a:r>
            <a:r>
              <a:rPr lang="en-US" baseline="30000" dirty="0"/>
              <a:t>th</a:t>
            </a:r>
            <a:r>
              <a:rPr lang="en-US" dirty="0"/>
              <a:t> turn in each age, last card will be discarded.</a:t>
            </a:r>
          </a:p>
        </p:txBody>
      </p:sp>
    </p:spTree>
    <p:extLst>
      <p:ext uri="{BB962C8B-B14F-4D97-AF65-F5344CB8AC3E}">
        <p14:creationId xmlns:p14="http://schemas.microsoft.com/office/powerpoint/2010/main" val="203029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1851-37EB-4221-82AF-1CFC95D8E790}"/>
              </a:ext>
            </a:extLst>
          </p:cNvPr>
          <p:cNvSpPr>
            <a:spLocks noGrp="1"/>
          </p:cNvSpPr>
          <p:nvPr>
            <p:ph type="title"/>
          </p:nvPr>
        </p:nvSpPr>
        <p:spPr/>
        <p:txBody>
          <a:bodyPr/>
          <a:lstStyle/>
          <a:p>
            <a:r>
              <a:rPr lang="en-US" dirty="0"/>
              <a:t>7 Wonders (</a:t>
            </a:r>
            <a:r>
              <a:rPr lang="en-US" dirty="0" err="1"/>
              <a:t>cont</a:t>
            </a:r>
            <a:r>
              <a:rPr lang="en-US" dirty="0"/>
              <a:t>)</a:t>
            </a:r>
            <a:endParaRPr lang="en-HK"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E8F0244-E368-4772-9589-967C96D3154E}"/>
                  </a:ext>
                </a:extLst>
              </p:cNvPr>
              <p:cNvSpPr>
                <a:spLocks noGrp="1"/>
              </p:cNvSpPr>
              <p:nvPr>
                <p:ph idx="1"/>
              </p:nvPr>
            </p:nvSpPr>
            <p:spPr>
              <a:xfrm>
                <a:off x="666303" y="1647318"/>
                <a:ext cx="7279211" cy="4478274"/>
              </a:xfrm>
            </p:spPr>
            <p:txBody>
              <a:bodyPr>
                <a:normAutofit fontScale="92500" lnSpcReduction="10000"/>
              </a:bodyPr>
              <a:lstStyle/>
              <a:p>
                <a:r>
                  <a:rPr lang="en-US" dirty="0"/>
                  <a:t>Each wonders will have 2 sides. Each wonders and sides will have different effects. For example, </a:t>
                </a:r>
                <a:r>
                  <a:rPr lang="en-US" dirty="0" err="1"/>
                  <a:t>Olymipia</a:t>
                </a:r>
                <a:r>
                  <a:rPr lang="en-US" dirty="0"/>
                  <a:t> (A) 2</a:t>
                </a:r>
                <a:r>
                  <a:rPr lang="en-US" baseline="30000" dirty="0"/>
                  <a:t>nd</a:t>
                </a:r>
                <a:r>
                  <a:rPr lang="en-US" dirty="0"/>
                  <a:t> stage, when built, has an effect of playing 1 card for free per age.</a:t>
                </a:r>
              </a:p>
              <a:p>
                <a:r>
                  <a:rPr lang="en-US" dirty="0"/>
                  <a:t>Cards are consisted of 7 different types, </a:t>
                </a:r>
                <a:r>
                  <a:rPr lang="en-US" sz="1800" dirty="0">
                    <a:effectLst/>
                    <a:latin typeface="+mj-lt"/>
                    <a:ea typeface="PMingLiU" panose="02020500000000000000" pitchFamily="18" charset="-120"/>
                  </a:rPr>
                  <a:t>which are raw materials, manufactured goods, civilian structures, scientific structures, commercial structures, military structures and guilds. Each cards have different effects. For example, civilian = pur</a:t>
                </a:r>
                <a:r>
                  <a:rPr lang="en-US" dirty="0">
                    <a:latin typeface="+mj-lt"/>
                    <a:ea typeface="PMingLiU" panose="02020500000000000000" pitchFamily="18" charset="-120"/>
                  </a:rPr>
                  <a:t>e VP or Military gives combat score.</a:t>
                </a:r>
              </a:p>
              <a:p>
                <a:r>
                  <a:rPr lang="en-US" dirty="0">
                    <a:latin typeface="+mj-lt"/>
                    <a:ea typeface="PMingLiU" panose="02020500000000000000" pitchFamily="18" charset="-120"/>
                  </a:rPr>
                  <a:t>At the end of each age, military conflict will occur by comparing combat score with neighbors’ wonders. Winners get 2*age-1 VP, losers lose 1 VP.</a:t>
                </a:r>
              </a:p>
              <a:p>
                <a:r>
                  <a:rPr lang="en-US" dirty="0">
                    <a:latin typeface="+mj-lt"/>
                    <a:ea typeface="PMingLiU" panose="02020500000000000000" pitchFamily="18" charset="-120"/>
                  </a:rPr>
                  <a:t>At the end of each game, VP is calculated by</a:t>
                </a:r>
              </a:p>
              <a:p>
                <a:pPr marL="0" indent="0">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PMingLiU" panose="02020500000000000000" pitchFamily="18" charset="-120"/>
                          <a:cs typeface="Calibri" panose="020F0502020204030204" pitchFamily="34" charset="0"/>
                        </a:rPr>
                        <m:t>𝑉</m:t>
                      </m:r>
                      <m:sSub>
                        <m:sSubPr>
                          <m:ctrlPr>
                            <a:rPr lang="en-HK" sz="1800" i="1">
                              <a:effectLst/>
                              <a:latin typeface="Cambria Math" panose="02040503050406030204" pitchFamily="18" charset="0"/>
                              <a:cs typeface="Calibri" panose="020F0502020204030204" pitchFamily="34" charset="0"/>
                            </a:rPr>
                          </m:ctrlPr>
                        </m:sSubPr>
                        <m:e>
                          <m:r>
                            <a:rPr lang="en-US" sz="1800" i="1">
                              <a:effectLst/>
                              <a:latin typeface="Cambria Math" panose="02040503050406030204" pitchFamily="18" charset="0"/>
                              <a:ea typeface="PMingLiU" panose="02020500000000000000" pitchFamily="18" charset="-120"/>
                              <a:cs typeface="Calibri" panose="020F0502020204030204" pitchFamily="34" charset="0"/>
                            </a:rPr>
                            <m:t>𝑃</m:t>
                          </m:r>
                        </m:e>
                        <m:sub>
                          <m:r>
                            <a:rPr lang="en-US" sz="1800" i="1">
                              <a:effectLst/>
                              <a:latin typeface="Cambria Math" panose="02040503050406030204" pitchFamily="18" charset="0"/>
                              <a:ea typeface="PMingLiU" panose="02020500000000000000" pitchFamily="18" charset="-120"/>
                              <a:cs typeface="Calibri" panose="020F0502020204030204" pitchFamily="34" charset="0"/>
                            </a:rPr>
                            <m:t>𝑡𝑜𝑡𝑎𝑙</m:t>
                          </m:r>
                        </m:sub>
                      </m:sSub>
                      <m:r>
                        <a:rPr lang="en-US" sz="1800" i="1">
                          <a:effectLst/>
                          <a:latin typeface="Cambria Math" panose="02040503050406030204" pitchFamily="18" charset="0"/>
                          <a:ea typeface="PMingLiU" panose="02020500000000000000" pitchFamily="18" charset="-120"/>
                          <a:cs typeface="Calibri" panose="020F0502020204030204" pitchFamily="34" charset="0"/>
                        </a:rPr>
                        <m:t>=</m:t>
                      </m:r>
                      <m:d>
                        <m:dPr>
                          <m:ctrlPr>
                            <a:rPr lang="en-HK" sz="1800" i="1">
                              <a:effectLst/>
                              <a:latin typeface="Cambria Math" panose="02040503050406030204" pitchFamily="18" charset="0"/>
                              <a:cs typeface="Calibri" panose="020F0502020204030204" pitchFamily="34" charset="0"/>
                            </a:rPr>
                          </m:ctrlPr>
                        </m:dPr>
                        <m:e>
                          <m:r>
                            <a:rPr lang="en-US" sz="1800" i="1">
                              <a:effectLst/>
                              <a:latin typeface="Cambria Math" panose="02040503050406030204" pitchFamily="18" charset="0"/>
                              <a:ea typeface="PMingLiU" panose="02020500000000000000" pitchFamily="18" charset="-120"/>
                              <a:cs typeface="Calibri" panose="020F0502020204030204" pitchFamily="34" charset="0"/>
                            </a:rPr>
                            <m:t>𝑚𝑖𝑙𝑖𝑡</m:t>
                          </m:r>
                          <m:r>
                            <a:rPr lang="en-US" sz="1800" i="1" smtClean="0">
                              <a:effectLst/>
                              <a:latin typeface="Cambria Math" panose="02040503050406030204" pitchFamily="18" charset="0"/>
                              <a:ea typeface="PMingLiU" panose="02020500000000000000" pitchFamily="18" charset="-120"/>
                              <a:cs typeface="Calibri" panose="020F0502020204030204" pitchFamily="34" charset="0"/>
                            </a:rPr>
                            <m:t>𝑎𝑟</m:t>
                          </m:r>
                          <m:r>
                            <a:rPr lang="en-US" sz="1800" i="1">
                              <a:effectLst/>
                              <a:latin typeface="Cambria Math" panose="02040503050406030204" pitchFamily="18" charset="0"/>
                              <a:ea typeface="PMingLiU" panose="02020500000000000000" pitchFamily="18" charset="-120"/>
                              <a:cs typeface="Calibri" panose="020F0502020204030204" pitchFamily="34" charset="0"/>
                            </a:rPr>
                            <m:t>𝑦</m:t>
                          </m:r>
                          <m:r>
                            <a:rPr lang="en-US" sz="1800" i="1">
                              <a:effectLst/>
                              <a:latin typeface="Cambria Math" panose="02040503050406030204" pitchFamily="18" charset="0"/>
                              <a:ea typeface="PMingLiU" panose="02020500000000000000" pitchFamily="18" charset="-120"/>
                              <a:cs typeface="Calibri" panose="020F0502020204030204" pitchFamily="34" charset="0"/>
                            </a:rPr>
                            <m:t> </m:t>
                          </m:r>
                          <m:r>
                            <a:rPr lang="en-US" sz="1800" i="1">
                              <a:effectLst/>
                              <a:latin typeface="Cambria Math" panose="02040503050406030204" pitchFamily="18" charset="0"/>
                              <a:ea typeface="PMingLiU" panose="02020500000000000000" pitchFamily="18" charset="-120"/>
                              <a:cs typeface="Calibri" panose="020F0502020204030204" pitchFamily="34" charset="0"/>
                            </a:rPr>
                            <m:t>𝑉𝑃</m:t>
                          </m:r>
                        </m:e>
                      </m:d>
                      <m:r>
                        <a:rPr lang="en-US" sz="1800" i="1">
                          <a:effectLst/>
                          <a:latin typeface="Cambria Math" panose="02040503050406030204" pitchFamily="18" charset="0"/>
                          <a:ea typeface="PMingLiU" panose="02020500000000000000" pitchFamily="18" charset="-120"/>
                          <a:cs typeface="Calibri" panose="020F0502020204030204" pitchFamily="34" charset="0"/>
                        </a:rPr>
                        <m:t>+</m:t>
                      </m:r>
                      <m:d>
                        <m:dPr>
                          <m:begChr m:val="⌊"/>
                          <m:endChr m:val="⌋"/>
                          <m:ctrlPr>
                            <a:rPr lang="en-HK" sz="1800" i="1">
                              <a:effectLst/>
                              <a:latin typeface="Cambria Math" panose="02040503050406030204" pitchFamily="18" charset="0"/>
                              <a:cs typeface="Calibri" panose="020F0502020204030204" pitchFamily="34" charset="0"/>
                            </a:rPr>
                          </m:ctrlPr>
                        </m:dPr>
                        <m:e>
                          <m:f>
                            <m:fPr>
                              <m:ctrlPr>
                                <a:rPr lang="en-HK" sz="1800" i="1">
                                  <a:effectLst/>
                                  <a:latin typeface="Cambria Math" panose="02040503050406030204" pitchFamily="18" charset="0"/>
                                  <a:cs typeface="Calibri" panose="020F0502020204030204" pitchFamily="34" charset="0"/>
                                </a:rPr>
                              </m:ctrlPr>
                            </m:fPr>
                            <m:num>
                              <m:r>
                                <a:rPr lang="en-US" sz="1800" i="1">
                                  <a:effectLst/>
                                  <a:latin typeface="Cambria Math" panose="02040503050406030204" pitchFamily="18" charset="0"/>
                                  <a:ea typeface="PMingLiU" panose="02020500000000000000" pitchFamily="18" charset="-120"/>
                                  <a:cs typeface="Calibri" panose="020F0502020204030204" pitchFamily="34" charset="0"/>
                                </a:rPr>
                                <m:t>𝑐𝑜𝑖𝑛𝑠</m:t>
                              </m:r>
                            </m:num>
                            <m:den>
                              <m:r>
                                <a:rPr lang="en-US" sz="1800" i="1">
                                  <a:effectLst/>
                                  <a:latin typeface="Cambria Math" panose="02040503050406030204" pitchFamily="18" charset="0"/>
                                  <a:ea typeface="PMingLiU" panose="02020500000000000000" pitchFamily="18" charset="-120"/>
                                  <a:cs typeface="Calibri" panose="020F0502020204030204" pitchFamily="34" charset="0"/>
                                </a:rPr>
                                <m:t>3</m:t>
                              </m:r>
                            </m:den>
                          </m:f>
                        </m:e>
                      </m:d>
                      <m:r>
                        <a:rPr lang="en-US" sz="1800" i="1">
                          <a:effectLst/>
                          <a:latin typeface="Cambria Math" panose="02040503050406030204" pitchFamily="18" charset="0"/>
                          <a:ea typeface="PMingLiU" panose="02020500000000000000" pitchFamily="18" charset="-120"/>
                          <a:cs typeface="Calibri" panose="020F0502020204030204" pitchFamily="34" charset="0"/>
                        </a:rPr>
                        <m:t>+</m:t>
                      </m:r>
                      <m:d>
                        <m:dPr>
                          <m:ctrlPr>
                            <a:rPr lang="en-HK" sz="1800" i="1">
                              <a:effectLst/>
                              <a:latin typeface="Cambria Math" panose="02040503050406030204" pitchFamily="18" charset="0"/>
                              <a:cs typeface="Calibri" panose="020F0502020204030204" pitchFamily="34" charset="0"/>
                            </a:rPr>
                          </m:ctrlPr>
                        </m:dPr>
                        <m:e>
                          <m:r>
                            <a:rPr lang="en-US" sz="1800" i="1">
                              <a:effectLst/>
                              <a:latin typeface="Cambria Math" panose="02040503050406030204" pitchFamily="18" charset="0"/>
                              <a:ea typeface="PMingLiU" panose="02020500000000000000" pitchFamily="18" charset="-120"/>
                              <a:cs typeface="Calibri" panose="020F0502020204030204" pitchFamily="34" charset="0"/>
                            </a:rPr>
                            <m:t>𝑤𝑜𝑛𝑑𝑒𝑟𝑠</m:t>
                          </m:r>
                          <m:r>
                            <a:rPr lang="en-US" sz="1800" i="1">
                              <a:effectLst/>
                              <a:latin typeface="Cambria Math" panose="02040503050406030204" pitchFamily="18" charset="0"/>
                              <a:ea typeface="PMingLiU" panose="02020500000000000000" pitchFamily="18" charset="-120"/>
                              <a:cs typeface="Calibri" panose="020F0502020204030204" pitchFamily="34" charset="0"/>
                            </a:rPr>
                            <m:t> </m:t>
                          </m:r>
                          <m:r>
                            <a:rPr lang="en-US" sz="1800" i="1">
                              <a:effectLst/>
                              <a:latin typeface="Cambria Math" panose="02040503050406030204" pitchFamily="18" charset="0"/>
                              <a:ea typeface="PMingLiU" panose="02020500000000000000" pitchFamily="18" charset="-120"/>
                              <a:cs typeface="Calibri" panose="020F0502020204030204" pitchFamily="34" charset="0"/>
                            </a:rPr>
                            <m:t>𝑉𝑃</m:t>
                          </m:r>
                        </m:e>
                      </m:d>
                      <m:r>
                        <a:rPr lang="en-US" sz="1800" i="1">
                          <a:effectLst/>
                          <a:latin typeface="Cambria Math" panose="02040503050406030204" pitchFamily="18" charset="0"/>
                          <a:ea typeface="PMingLiU" panose="02020500000000000000" pitchFamily="18" charset="-120"/>
                          <a:cs typeface="Calibri" panose="020F0502020204030204" pitchFamily="34" charset="0"/>
                        </a:rPr>
                        <m:t>+</m:t>
                      </m:r>
                      <m:d>
                        <m:dPr>
                          <m:ctrlPr>
                            <a:rPr lang="en-HK" sz="1800" i="1">
                              <a:effectLst/>
                              <a:latin typeface="Cambria Math" panose="02040503050406030204" pitchFamily="18" charset="0"/>
                              <a:cs typeface="Calibri" panose="020F0502020204030204" pitchFamily="34" charset="0"/>
                            </a:rPr>
                          </m:ctrlPr>
                        </m:dPr>
                        <m:e>
                          <m:r>
                            <a:rPr lang="en-US" sz="1800" i="1">
                              <a:effectLst/>
                              <a:latin typeface="Cambria Math" panose="02040503050406030204" pitchFamily="18" charset="0"/>
                              <a:ea typeface="PMingLiU" panose="02020500000000000000" pitchFamily="18" charset="-120"/>
                              <a:cs typeface="Calibri" panose="020F0502020204030204" pitchFamily="34" charset="0"/>
                            </a:rPr>
                            <m:t>𝑐𝑖𝑣𝑖𝑙𝑖𝑎𝑛</m:t>
                          </m:r>
                          <m:r>
                            <a:rPr lang="en-US" sz="1800" i="1">
                              <a:effectLst/>
                              <a:latin typeface="Cambria Math" panose="02040503050406030204" pitchFamily="18" charset="0"/>
                              <a:ea typeface="PMingLiU" panose="02020500000000000000" pitchFamily="18" charset="-120"/>
                              <a:cs typeface="Calibri" panose="020F0502020204030204" pitchFamily="34" charset="0"/>
                            </a:rPr>
                            <m:t> </m:t>
                          </m:r>
                          <m:r>
                            <a:rPr lang="en-US" sz="1800" i="1">
                              <a:effectLst/>
                              <a:latin typeface="Cambria Math" panose="02040503050406030204" pitchFamily="18" charset="0"/>
                              <a:ea typeface="PMingLiU" panose="02020500000000000000" pitchFamily="18" charset="-120"/>
                              <a:cs typeface="Calibri" panose="020F0502020204030204" pitchFamily="34" charset="0"/>
                            </a:rPr>
                            <m:t>𝑉𝑃</m:t>
                          </m:r>
                        </m:e>
                      </m:d>
                      <m:r>
                        <a:rPr lang="en-US" sz="1800" i="1">
                          <a:effectLst/>
                          <a:latin typeface="Cambria Math" panose="02040503050406030204" pitchFamily="18" charset="0"/>
                          <a:ea typeface="PMingLiU" panose="02020500000000000000" pitchFamily="18" charset="-120"/>
                          <a:cs typeface="Calibri" panose="020F0502020204030204" pitchFamily="34" charset="0"/>
                        </a:rPr>
                        <m:t>+</m:t>
                      </m:r>
                      <m:d>
                        <m:dPr>
                          <m:ctrlPr>
                            <a:rPr lang="en-HK" sz="1800" i="1">
                              <a:effectLst/>
                              <a:latin typeface="Cambria Math" panose="02040503050406030204" pitchFamily="18" charset="0"/>
                              <a:cs typeface="Calibri" panose="020F0502020204030204" pitchFamily="34" charset="0"/>
                            </a:rPr>
                          </m:ctrlPr>
                        </m:dPr>
                        <m:e>
                          <m:r>
                            <a:rPr lang="en-US" sz="1800" i="1">
                              <a:effectLst/>
                              <a:latin typeface="Cambria Math" panose="02040503050406030204" pitchFamily="18" charset="0"/>
                              <a:ea typeface="PMingLiU" panose="02020500000000000000" pitchFamily="18" charset="-120"/>
                              <a:cs typeface="Calibri" panose="020F0502020204030204" pitchFamily="34" charset="0"/>
                            </a:rPr>
                            <m:t>𝑐𝑜𝑚𝑚𝑒𝑟𝑐𝑖𝑎𝑙</m:t>
                          </m:r>
                          <m:r>
                            <a:rPr lang="en-US" sz="1800" i="1">
                              <a:effectLst/>
                              <a:latin typeface="Cambria Math" panose="02040503050406030204" pitchFamily="18" charset="0"/>
                              <a:ea typeface="PMingLiU" panose="02020500000000000000" pitchFamily="18" charset="-120"/>
                              <a:cs typeface="Calibri" panose="020F0502020204030204" pitchFamily="34" charset="0"/>
                            </a:rPr>
                            <m:t> </m:t>
                          </m:r>
                          <m:r>
                            <a:rPr lang="en-US" sz="1800" i="1">
                              <a:effectLst/>
                              <a:latin typeface="Cambria Math" panose="02040503050406030204" pitchFamily="18" charset="0"/>
                              <a:ea typeface="PMingLiU" panose="02020500000000000000" pitchFamily="18" charset="-120"/>
                              <a:cs typeface="Calibri" panose="020F0502020204030204" pitchFamily="34" charset="0"/>
                            </a:rPr>
                            <m:t>𝑉𝑃</m:t>
                          </m:r>
                        </m:e>
                      </m:d>
                      <m:r>
                        <a:rPr lang="en-US" sz="1800" i="1">
                          <a:effectLst/>
                          <a:latin typeface="Cambria Math" panose="02040503050406030204" pitchFamily="18" charset="0"/>
                          <a:ea typeface="PMingLiU" panose="02020500000000000000" pitchFamily="18" charset="-120"/>
                          <a:cs typeface="Calibri" panose="020F0502020204030204" pitchFamily="34" charset="0"/>
                        </a:rPr>
                        <m:t>+</m:t>
                      </m:r>
                      <m:d>
                        <m:dPr>
                          <m:ctrlPr>
                            <a:rPr lang="en-HK" sz="1800" i="1">
                              <a:effectLst/>
                              <a:latin typeface="Cambria Math" panose="02040503050406030204" pitchFamily="18" charset="0"/>
                              <a:cs typeface="Calibri" panose="020F0502020204030204" pitchFamily="34" charset="0"/>
                            </a:rPr>
                          </m:ctrlPr>
                        </m:dPr>
                        <m:e>
                          <m:r>
                            <a:rPr lang="en-US" sz="1800" i="1">
                              <a:effectLst/>
                              <a:latin typeface="Cambria Math" panose="02040503050406030204" pitchFamily="18" charset="0"/>
                              <a:ea typeface="PMingLiU" panose="02020500000000000000" pitchFamily="18" charset="-120"/>
                              <a:cs typeface="Calibri" panose="020F0502020204030204" pitchFamily="34" charset="0"/>
                            </a:rPr>
                            <m:t>𝑔𝑢𝑖𝑙𝑑</m:t>
                          </m:r>
                          <m:r>
                            <a:rPr lang="en-US" sz="1800" i="1">
                              <a:effectLst/>
                              <a:latin typeface="Cambria Math" panose="02040503050406030204" pitchFamily="18" charset="0"/>
                              <a:ea typeface="PMingLiU" panose="02020500000000000000" pitchFamily="18" charset="-120"/>
                              <a:cs typeface="Calibri" panose="020F0502020204030204" pitchFamily="34" charset="0"/>
                            </a:rPr>
                            <m:t> </m:t>
                          </m:r>
                          <m:r>
                            <a:rPr lang="en-US" sz="1800" i="1">
                              <a:effectLst/>
                              <a:latin typeface="Cambria Math" panose="02040503050406030204" pitchFamily="18" charset="0"/>
                              <a:ea typeface="PMingLiU" panose="02020500000000000000" pitchFamily="18" charset="-120"/>
                              <a:cs typeface="Calibri" panose="020F0502020204030204" pitchFamily="34" charset="0"/>
                            </a:rPr>
                            <m:t>𝑉𝑃</m:t>
                          </m:r>
                        </m:e>
                      </m:d>
                      <m:r>
                        <a:rPr lang="en-US" sz="1800" i="1">
                          <a:effectLst/>
                          <a:latin typeface="Cambria Math" panose="02040503050406030204" pitchFamily="18" charset="0"/>
                          <a:ea typeface="PMingLiU" panose="02020500000000000000" pitchFamily="18" charset="-120"/>
                          <a:cs typeface="Calibri" panose="020F0502020204030204" pitchFamily="34" charset="0"/>
                        </a:rPr>
                        <m:t>+</m:t>
                      </m:r>
                      <m:r>
                        <a:rPr lang="en-US" sz="1800" b="0" i="1" smtClean="0">
                          <a:effectLst/>
                          <a:latin typeface="Cambria Math" panose="02040503050406030204" pitchFamily="18" charset="0"/>
                          <a:cs typeface="Calibri" panose="020F0502020204030204" pitchFamily="34" charset="0"/>
                        </a:rPr>
                        <m:t>(</m:t>
                      </m:r>
                      <m:r>
                        <a:rPr lang="en-US" sz="1800" b="0" i="1" smtClean="0">
                          <a:effectLst/>
                          <a:latin typeface="Cambria Math" panose="02040503050406030204" pitchFamily="18" charset="0"/>
                          <a:cs typeface="Calibri" panose="020F0502020204030204" pitchFamily="34" charset="0"/>
                        </a:rPr>
                        <m:t>𝑠𝑐𝑖𝑒𝑛𝑡𝑖𝑓𝑖𝑐</m:t>
                      </m:r>
                      <m:r>
                        <a:rPr lang="en-US" sz="1800" b="0" i="1" smtClean="0">
                          <a:effectLst/>
                          <a:latin typeface="Cambria Math" panose="02040503050406030204" pitchFamily="18" charset="0"/>
                          <a:cs typeface="Calibri" panose="020F0502020204030204" pitchFamily="34" charset="0"/>
                        </a:rPr>
                        <m:t> </m:t>
                      </m:r>
                      <m:r>
                        <a:rPr lang="en-US" sz="1800" b="0" i="1" smtClean="0">
                          <a:effectLst/>
                          <a:latin typeface="Cambria Math" panose="02040503050406030204" pitchFamily="18" charset="0"/>
                          <a:cs typeface="Calibri" panose="020F0502020204030204" pitchFamily="34" charset="0"/>
                        </a:rPr>
                        <m:t>𝑉𝑃</m:t>
                      </m:r>
                      <m:r>
                        <a:rPr lang="en-US" sz="1800" b="0" i="1" smtClean="0">
                          <a:effectLst/>
                          <a:latin typeface="Cambria Math" panose="02040503050406030204" pitchFamily="18" charset="0"/>
                          <a:cs typeface="Calibri" panose="020F0502020204030204" pitchFamily="34" charset="0"/>
                        </a:rPr>
                        <m:t>)</m:t>
                      </m:r>
                    </m:oMath>
                  </m:oMathPara>
                </a14:m>
                <a:endParaRPr lang="en-US" dirty="0">
                  <a:latin typeface="+mj-lt"/>
                </a:endParaRPr>
              </a:p>
            </p:txBody>
          </p:sp>
        </mc:Choice>
        <mc:Fallback>
          <p:sp>
            <p:nvSpPr>
              <p:cNvPr id="3" name="Content Placeholder 2">
                <a:extLst>
                  <a:ext uri="{FF2B5EF4-FFF2-40B4-BE49-F238E27FC236}">
                    <a16:creationId xmlns:a16="http://schemas.microsoft.com/office/drawing/2014/main" id="{5E8F0244-E368-4772-9589-967C96D3154E}"/>
                  </a:ext>
                </a:extLst>
              </p:cNvPr>
              <p:cNvSpPr>
                <a:spLocks noGrp="1" noRot="1" noChangeAspect="1" noMove="1" noResize="1" noEditPoints="1" noAdjustHandles="1" noChangeArrowheads="1" noChangeShapeType="1" noTextEdit="1"/>
              </p:cNvSpPr>
              <p:nvPr>
                <p:ph idx="1"/>
              </p:nvPr>
            </p:nvSpPr>
            <p:spPr>
              <a:xfrm>
                <a:off x="666303" y="1647318"/>
                <a:ext cx="7279211" cy="4478274"/>
              </a:xfrm>
              <a:blipFill>
                <a:blip r:embed="rId2"/>
                <a:stretch>
                  <a:fillRect l="-84" t="-952"/>
                </a:stretch>
              </a:blipFill>
            </p:spPr>
            <p:txBody>
              <a:bodyPr/>
              <a:lstStyle/>
              <a:p>
                <a:r>
                  <a:rPr lang="en-HK">
                    <a:noFill/>
                  </a:rPr>
                  <a:t> </a:t>
                </a:r>
              </a:p>
            </p:txBody>
          </p:sp>
        </mc:Fallback>
      </mc:AlternateContent>
      <p:pic>
        <p:nvPicPr>
          <p:cNvPr id="5" name="Picture 4">
            <a:extLst>
              <a:ext uri="{FF2B5EF4-FFF2-40B4-BE49-F238E27FC236}">
                <a16:creationId xmlns:a16="http://schemas.microsoft.com/office/drawing/2014/main" id="{4FCB34CE-D23B-414F-AA1B-29483CDFBC59}"/>
              </a:ext>
            </a:extLst>
          </p:cNvPr>
          <p:cNvPicPr>
            <a:picLocks noChangeAspect="1"/>
          </p:cNvPicPr>
          <p:nvPr/>
        </p:nvPicPr>
        <p:blipFill>
          <a:blip r:embed="rId3"/>
          <a:stretch>
            <a:fillRect/>
          </a:stretch>
        </p:blipFill>
        <p:spPr>
          <a:xfrm>
            <a:off x="8487707" y="1270000"/>
            <a:ext cx="3407959" cy="1530229"/>
          </a:xfrm>
          <a:prstGeom prst="rect">
            <a:avLst/>
          </a:prstGeom>
        </p:spPr>
      </p:pic>
    </p:spTree>
    <p:extLst>
      <p:ext uri="{BB962C8B-B14F-4D97-AF65-F5344CB8AC3E}">
        <p14:creationId xmlns:p14="http://schemas.microsoft.com/office/powerpoint/2010/main" val="3276607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1851-37EB-4221-82AF-1CFC95D8E790}"/>
              </a:ext>
            </a:extLst>
          </p:cNvPr>
          <p:cNvSpPr>
            <a:spLocks noGrp="1"/>
          </p:cNvSpPr>
          <p:nvPr>
            <p:ph type="title"/>
          </p:nvPr>
        </p:nvSpPr>
        <p:spPr/>
        <p:txBody>
          <a:bodyPr/>
          <a:lstStyle/>
          <a:p>
            <a:r>
              <a:rPr lang="en-US" dirty="0"/>
              <a:t>Previous research on other </a:t>
            </a:r>
            <a:r>
              <a:rPr lang="en-US" dirty="0" err="1"/>
              <a:t>Eurogames</a:t>
            </a:r>
            <a:endParaRPr lang="en-HK" dirty="0"/>
          </a:p>
        </p:txBody>
      </p:sp>
      <p:sp>
        <p:nvSpPr>
          <p:cNvPr id="3" name="Content Placeholder 2">
            <a:extLst>
              <a:ext uri="{FF2B5EF4-FFF2-40B4-BE49-F238E27FC236}">
                <a16:creationId xmlns:a16="http://schemas.microsoft.com/office/drawing/2014/main" id="{5E8F0244-E368-4772-9589-967C96D3154E}"/>
              </a:ext>
            </a:extLst>
          </p:cNvPr>
          <p:cNvSpPr>
            <a:spLocks noGrp="1"/>
          </p:cNvSpPr>
          <p:nvPr>
            <p:ph idx="1"/>
          </p:nvPr>
        </p:nvSpPr>
        <p:spPr>
          <a:xfrm>
            <a:off x="666304" y="1647318"/>
            <a:ext cx="8596668" cy="4601082"/>
          </a:xfrm>
        </p:spPr>
        <p:txBody>
          <a:bodyPr>
            <a:normAutofit fontScale="92500" lnSpcReduction="10000"/>
          </a:bodyPr>
          <a:lstStyle/>
          <a:p>
            <a:r>
              <a:rPr lang="en-US" dirty="0"/>
              <a:t>Catan (Fully observable, stochastic with more than 2 players)</a:t>
            </a:r>
          </a:p>
          <a:p>
            <a:pPr lvl="1"/>
            <a:r>
              <a:rPr lang="en-US" dirty="0"/>
              <a:t>MCTS (2010)</a:t>
            </a:r>
            <a:r>
              <a:rPr lang="en-US" baseline="30000" dirty="0"/>
              <a:t>3</a:t>
            </a:r>
          </a:p>
          <a:p>
            <a:pPr lvl="2"/>
            <a:r>
              <a:rPr lang="en-US" dirty="0"/>
              <a:t>However, in this research, trading is removed for the MCTS agent. Card system is also removed.</a:t>
            </a:r>
          </a:p>
          <a:p>
            <a:pPr lvl="1"/>
            <a:r>
              <a:rPr lang="en-US" dirty="0"/>
              <a:t>Q-learning (2019)</a:t>
            </a:r>
            <a:r>
              <a:rPr lang="en-US" baseline="30000" dirty="0"/>
              <a:t>4</a:t>
            </a:r>
            <a:r>
              <a:rPr lang="en-US" dirty="0"/>
              <a:t> with Long Short-Term Memory</a:t>
            </a:r>
          </a:p>
          <a:p>
            <a:pPr lvl="2"/>
            <a:r>
              <a:rPr lang="en-US" dirty="0"/>
              <a:t>However, in this research, the researcher only on the trading aspect of the game and let the existing bot from </a:t>
            </a:r>
            <a:r>
              <a:rPr lang="en-US" dirty="0" err="1"/>
              <a:t>jSettlers</a:t>
            </a:r>
            <a:r>
              <a:rPr lang="en-US" dirty="0"/>
              <a:t> help on infrastructure construction part of the game.</a:t>
            </a:r>
          </a:p>
          <a:p>
            <a:pPr lvl="2"/>
            <a:r>
              <a:rPr lang="en-US" dirty="0"/>
              <a:t>This algorithm is tested to be better than multiple algorithms based on MCTS, such as UCT, </a:t>
            </a:r>
          </a:p>
          <a:p>
            <a:r>
              <a:rPr lang="en-US" dirty="0"/>
              <a:t>7 Wonders</a:t>
            </a:r>
          </a:p>
          <a:p>
            <a:pPr lvl="1"/>
            <a:r>
              <a:rPr lang="en-US" dirty="0"/>
              <a:t>MCTS (2014)</a:t>
            </a:r>
          </a:p>
          <a:p>
            <a:pPr lvl="2"/>
            <a:r>
              <a:rPr lang="en-US" dirty="0"/>
              <a:t>It is proved to be better than Rule-based AI</a:t>
            </a:r>
          </a:p>
          <a:p>
            <a:pPr lvl="2"/>
            <a:r>
              <a:rPr lang="en-US" dirty="0"/>
              <a:t>However, it considers only the Card itself, not the Wonder board.</a:t>
            </a:r>
          </a:p>
          <a:p>
            <a:pPr marL="0" indent="0">
              <a:buNone/>
            </a:pPr>
            <a:endParaRPr lang="en-US" dirty="0"/>
          </a:p>
          <a:p>
            <a:pPr marL="0" indent="0">
              <a:buNone/>
            </a:pPr>
            <a:r>
              <a:rPr lang="en-US" dirty="0"/>
              <a:t>It can be seen that no other previous research has tried to research on the whole game environment.</a:t>
            </a:r>
          </a:p>
        </p:txBody>
      </p:sp>
    </p:spTree>
    <p:extLst>
      <p:ext uri="{BB962C8B-B14F-4D97-AF65-F5344CB8AC3E}">
        <p14:creationId xmlns:p14="http://schemas.microsoft.com/office/powerpoint/2010/main" val="42119688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869</TotalTime>
  <Words>3370</Words>
  <Application>Microsoft Office PowerPoint</Application>
  <PresentationFormat>Widescreen</PresentationFormat>
  <Paragraphs>263</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 Math</vt:lpstr>
      <vt:lpstr>Times New Roman</vt:lpstr>
      <vt:lpstr>Trebuchet MS</vt:lpstr>
      <vt:lpstr>Wingdings 3</vt:lpstr>
      <vt:lpstr>Facet</vt:lpstr>
      <vt:lpstr>Deep Reinforcement Learning in the game of “7 Wonders”</vt:lpstr>
      <vt:lpstr>Contents</vt:lpstr>
      <vt:lpstr>PowerPoint Presentation</vt:lpstr>
      <vt:lpstr>Reinforcement Learning in Games</vt:lpstr>
      <vt:lpstr>Deep Q-Learning (DQL)</vt:lpstr>
      <vt:lpstr>Eurogames</vt:lpstr>
      <vt:lpstr>7 Wonders</vt:lpstr>
      <vt:lpstr>7 Wonders (cont)</vt:lpstr>
      <vt:lpstr>Previous research on other Eurogames</vt:lpstr>
      <vt:lpstr>OpenAI Gym</vt:lpstr>
      <vt:lpstr>PowerPoint Presentation</vt:lpstr>
      <vt:lpstr>Motivation of this project.</vt:lpstr>
      <vt:lpstr>PowerPoint Presentation</vt:lpstr>
      <vt:lpstr>Goals of the project</vt:lpstr>
      <vt:lpstr>PowerPoint Presentation</vt:lpstr>
      <vt:lpstr>Project Design</vt:lpstr>
      <vt:lpstr>7 Wonders Game : Database - Wonders</vt:lpstr>
      <vt:lpstr>PowerPoint Presentation</vt:lpstr>
      <vt:lpstr>7 Wonders Game : Database - Cards</vt:lpstr>
      <vt:lpstr>7 Wonders Game : System</vt:lpstr>
      <vt:lpstr>Personality : RuleBasedAI</vt:lpstr>
      <vt:lpstr>OpenAI Gym Environment</vt:lpstr>
      <vt:lpstr>SevenWonEnv Gym : States</vt:lpstr>
      <vt:lpstr>SevenWonEnv Gym : Actions</vt:lpstr>
      <vt:lpstr>SevenWonEnv Gym : additional functions</vt:lpstr>
      <vt:lpstr>Deep Q-learning</vt:lpstr>
      <vt:lpstr>Deep Q-learning - Masking</vt:lpstr>
      <vt:lpstr>Deep Q-learning - Reward</vt:lpstr>
      <vt:lpstr>PowerPoint Presentation</vt:lpstr>
      <vt:lpstr>Experiment</vt:lpstr>
      <vt:lpstr>Results – 3 Players</vt:lpstr>
      <vt:lpstr>Results – 4 Players</vt:lpstr>
      <vt:lpstr>PowerPoint Presentation</vt:lpstr>
      <vt:lpstr>Result Analysis</vt:lpstr>
      <vt:lpstr>Project Result</vt:lpstr>
      <vt:lpstr>PowerPoint Presentation</vt:lpstr>
      <vt:lpstr>Future Plans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Reinforcement Learning in the game of “7 Wonders”</dc:title>
  <dc:creator>DAWIEANG Phudis</dc:creator>
  <cp:lastModifiedBy>DAWIEANG Phudis</cp:lastModifiedBy>
  <cp:revision>5</cp:revision>
  <dcterms:created xsi:type="dcterms:W3CDTF">2021-07-15T05:59:37Z</dcterms:created>
  <dcterms:modified xsi:type="dcterms:W3CDTF">2021-07-15T20:28:40Z</dcterms:modified>
</cp:coreProperties>
</file>