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92" r:id="rId6"/>
    <p:sldId id="294" r:id="rId7"/>
    <p:sldId id="258" r:id="rId8"/>
    <p:sldId id="293" r:id="rId9"/>
    <p:sldId id="273" r:id="rId10"/>
    <p:sldId id="274" r:id="rId11"/>
    <p:sldId id="272" r:id="rId12"/>
    <p:sldId id="275" r:id="rId13"/>
    <p:sldId id="268" r:id="rId14"/>
    <p:sldId id="283" r:id="rId15"/>
    <p:sldId id="276" r:id="rId16"/>
    <p:sldId id="284" r:id="rId17"/>
    <p:sldId id="277" r:id="rId18"/>
    <p:sldId id="285" r:id="rId19"/>
    <p:sldId id="278" r:id="rId20"/>
    <p:sldId id="286" r:id="rId21"/>
    <p:sldId id="279" r:id="rId22"/>
    <p:sldId id="287" r:id="rId23"/>
    <p:sldId id="280" r:id="rId24"/>
    <p:sldId id="288" r:id="rId25"/>
    <p:sldId id="289" r:id="rId26"/>
    <p:sldId id="290" r:id="rId27"/>
    <p:sldId id="281" r:id="rId28"/>
    <p:sldId id="291" r:id="rId29"/>
    <p:sldId id="282"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67" d="100"/>
          <a:sy n="67" d="100"/>
        </p:scale>
        <p:origin x="60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open.canada.ca/data/en/dataset/5c358f51-bc8c-4565-854d-9d2e35e6b178" TargetMode="External"/><Relationship Id="rId2" Type="http://schemas.openxmlformats.org/officeDocument/2006/relationships/hyperlink" Target="https://open.canada.ca/data/en/dataset/2cdf43fc-d4aa-4604-9f21-29777d955810"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161606" y="4885165"/>
            <a:ext cx="4941771" cy="2369488"/>
          </a:xfrm>
        </p:spPr>
        <p:txBody>
          <a:bodyPr/>
          <a:lstStyle/>
          <a:p>
            <a:r>
              <a:rPr lang="en-US" dirty="0"/>
              <a:t>PREDICTIVE ANALYSIS: </a:t>
            </a:r>
            <a:r>
              <a:rPr lang="en-US" dirty="0">
                <a:solidFill>
                  <a:srgbClr val="00B0F0"/>
                </a:solidFill>
              </a:rPr>
              <a:t>Energy investment portfolio for government of Canada</a:t>
            </a:r>
            <a:br>
              <a:rPr lang="en-US" dirty="0">
                <a:solidFill>
                  <a:srgbClr val="00B0F0"/>
                </a:solidFill>
              </a:rPr>
            </a:br>
            <a:br>
              <a:rPr lang="en-US" dirty="0"/>
            </a:b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206072" y="4818489"/>
            <a:ext cx="4941770" cy="1956021"/>
          </a:xfrm>
        </p:spPr>
        <p:txBody>
          <a:bodyPr>
            <a:normAutofit/>
          </a:bodyPr>
          <a:lstStyle/>
          <a:p>
            <a:r>
              <a:rPr lang="en-US" dirty="0"/>
              <a:t>Mirul Patel (N01489347)</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77841"/>
            <a:ext cx="10515600" cy="1325563"/>
          </a:xfrm>
        </p:spPr>
        <p:txBody>
          <a:bodyPr/>
          <a:lstStyle/>
          <a:p>
            <a:r>
              <a:rPr lang="en-US" b="1" dirty="0"/>
              <a:t>Analysis 1: Ontario</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3" name="Chart Placeholder 12">
            <a:extLst>
              <a:ext uri="{FF2B5EF4-FFF2-40B4-BE49-F238E27FC236}">
                <a16:creationId xmlns:a16="http://schemas.microsoft.com/office/drawing/2014/main" id="{717030C4-BA15-C25E-1C49-74F6828E4E22}"/>
              </a:ext>
            </a:extLst>
          </p:cNvPr>
          <p:cNvPicPr>
            <a:picLocks noGrp="1" noChangeAspect="1"/>
          </p:cNvPicPr>
          <p:nvPr>
            <p:ph type="chart" sz="quarter" idx="13"/>
          </p:nvPr>
        </p:nvPicPr>
        <p:blipFill>
          <a:blip r:embed="rId2"/>
          <a:stretch>
            <a:fillRect/>
          </a:stretch>
        </p:blipFill>
        <p:spPr>
          <a:xfrm>
            <a:off x="1008636" y="2072465"/>
            <a:ext cx="7878390" cy="27539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C3B948CA-889C-C902-1BEC-00AEFF691749}"/>
              </a:ext>
            </a:extLst>
          </p:cNvPr>
          <p:cNvPicPr>
            <a:picLocks noChangeAspect="1"/>
          </p:cNvPicPr>
          <p:nvPr/>
        </p:nvPicPr>
        <p:blipFill>
          <a:blip r:embed="rId3"/>
          <a:stretch>
            <a:fillRect/>
          </a:stretch>
        </p:blipFill>
        <p:spPr>
          <a:xfrm>
            <a:off x="4636078" y="4429031"/>
            <a:ext cx="7029103" cy="1613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357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CEB-A917-B00C-11A7-6250BD1E66E5}"/>
              </a:ext>
            </a:extLst>
          </p:cNvPr>
          <p:cNvSpPr>
            <a:spLocks noGrp="1"/>
          </p:cNvSpPr>
          <p:nvPr>
            <p:ph type="title"/>
          </p:nvPr>
        </p:nvSpPr>
        <p:spPr>
          <a:xfrm>
            <a:off x="1362075" y="466726"/>
            <a:ext cx="5111750" cy="1204912"/>
          </a:xfrm>
        </p:spPr>
        <p:txBody>
          <a:bodyPr anchor="b">
            <a:normAutofit/>
          </a:bodyPr>
          <a:lstStyle/>
          <a:p>
            <a:r>
              <a:rPr lang="en-US" b="1" dirty="0"/>
              <a:t>Analysis 1: Ontario</a:t>
            </a:r>
          </a:p>
        </p:txBody>
      </p:sp>
      <p:sp>
        <p:nvSpPr>
          <p:cNvPr id="14" name="Text Placeholder 2">
            <a:extLst>
              <a:ext uri="{FF2B5EF4-FFF2-40B4-BE49-F238E27FC236}">
                <a16:creationId xmlns:a16="http://schemas.microsoft.com/office/drawing/2014/main" id="{BAD49AC5-7DB6-7FF7-5B1C-ADA9DEE3CBFD}"/>
              </a:ext>
            </a:extLst>
          </p:cNvPr>
          <p:cNvSpPr>
            <a:spLocks noGrp="1"/>
          </p:cNvSpPr>
          <p:nvPr>
            <p:ph type="body" idx="1"/>
          </p:nvPr>
        </p:nvSpPr>
        <p:spPr>
          <a:xfrm>
            <a:off x="1362074" y="2032000"/>
            <a:ext cx="6765925" cy="3154362"/>
          </a:xfrm>
        </p:spPr>
        <p:txBody>
          <a:bodyPr/>
          <a:lstStyle/>
          <a:p>
            <a:r>
              <a:rPr lang="en-US" sz="2400" b="1" dirty="0"/>
              <a:t>Findings: </a:t>
            </a:r>
            <a:r>
              <a:rPr lang="en-US" sz="2000" dirty="0"/>
              <a:t>The general trend for exports was they average increase, while generation remained constant, and capacity climbed steadily i.e. more focus was on increasing the capacity of the province.</a:t>
            </a:r>
          </a:p>
          <a:p>
            <a:endParaRPr lang="en-US" dirty="0"/>
          </a:p>
          <a:p>
            <a:r>
              <a:rPr lang="en-US" sz="2400" b="1" dirty="0"/>
              <a:t>Prediction:</a:t>
            </a:r>
            <a:r>
              <a:rPr lang="en-US" sz="2400" dirty="0"/>
              <a:t> </a:t>
            </a:r>
            <a:r>
              <a:rPr lang="en-US" sz="2000" dirty="0">
                <a:latin typeface="Calibri" panose="020F0502020204030204" pitchFamily="34" charset="0"/>
                <a:cs typeface="Calibri" panose="020F0502020204030204" pitchFamily="34" charset="0"/>
              </a:rPr>
              <a:t>Ontario</a:t>
            </a:r>
            <a:r>
              <a:rPr lang="en-US" sz="2000" dirty="0">
                <a:latin typeface="Calibri" panose="020F0502020204030204" pitchFamily="34" charset="0"/>
              </a:rPr>
              <a:t> can increase revenue by increasing generation solely for the purpose of </a:t>
            </a:r>
            <a:r>
              <a:rPr lang="en-US" sz="2000" u="sng" dirty="0">
                <a:latin typeface="Calibri" panose="020F0502020204030204" pitchFamily="34" charset="0"/>
              </a:rPr>
              <a:t>exports</a:t>
            </a:r>
            <a:r>
              <a:rPr lang="en-US" sz="2400" dirty="0">
                <a:latin typeface="Calibri" panose="020F0502020204030204" pitchFamily="34" charset="0"/>
              </a:rPr>
              <a:t>.</a:t>
            </a:r>
            <a:endParaRPr lang="en-US" sz="2400" dirty="0"/>
          </a:p>
        </p:txBody>
      </p:sp>
      <p:sp>
        <p:nvSpPr>
          <p:cNvPr id="3" name="Date Placeholder 2">
            <a:extLst>
              <a:ext uri="{FF2B5EF4-FFF2-40B4-BE49-F238E27FC236}">
                <a16:creationId xmlns:a16="http://schemas.microsoft.com/office/drawing/2014/main" id="{D7300A74-89FB-2D55-0C1B-D56003055497}"/>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BEA077FA-CE6C-4A1A-5D48-D03798B25BB5}"/>
              </a:ext>
            </a:extLst>
          </p:cNvPr>
          <p:cNvSpPr>
            <a:spLocks noGrp="1"/>
          </p:cNvSpPr>
          <p:nvPr>
            <p:ph type="ftr" sz="quarter" idx="11"/>
          </p:nvPr>
        </p:nvSpPr>
        <p:spPr>
          <a:xfrm>
            <a:off x="2463800" y="6356350"/>
            <a:ext cx="3479800" cy="365125"/>
          </a:xfrm>
        </p:spPr>
        <p:txBody>
          <a:bodyPr anchor="ctr">
            <a:normAutofit lnSpcReduction="10000"/>
          </a:bodyPr>
          <a:lstStyle/>
          <a:p>
            <a:pPr>
              <a:spcAft>
                <a:spcPts val="600"/>
              </a:spcAft>
            </a:pPr>
            <a:r>
              <a:rPr lang="en-US" dirty="0"/>
              <a:t>PREDICTIVE ANALYSIS: </a:t>
            </a:r>
            <a:r>
              <a:rPr lang="en-US" dirty="0">
                <a:solidFill>
                  <a:srgbClr val="00B0F0"/>
                </a:solidFill>
              </a:rPr>
              <a:t>Energy investment portfolio for government of Canada</a:t>
            </a:r>
            <a:endParaRPr lang="en-US" dirty="0"/>
          </a:p>
        </p:txBody>
      </p:sp>
      <p:sp>
        <p:nvSpPr>
          <p:cNvPr id="5" name="Slide Number Placeholder 4">
            <a:extLst>
              <a:ext uri="{FF2B5EF4-FFF2-40B4-BE49-F238E27FC236}">
                <a16:creationId xmlns:a16="http://schemas.microsoft.com/office/drawing/2014/main" id="{5EF14B03-55E4-69DB-2B24-03BEDB320FF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230732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b="1" dirty="0"/>
              <a:t>Analysis 1: QUEBEC</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13" name="Chart Placeholder 12">
            <a:extLst>
              <a:ext uri="{FF2B5EF4-FFF2-40B4-BE49-F238E27FC236}">
                <a16:creationId xmlns:a16="http://schemas.microsoft.com/office/drawing/2014/main" id="{717030C4-BA15-C25E-1C49-74F6828E4E22}"/>
              </a:ext>
            </a:extLst>
          </p:cNvPr>
          <p:cNvPicPr>
            <a:picLocks noGrp="1" noChangeAspect="1"/>
          </p:cNvPicPr>
          <p:nvPr>
            <p:ph type="chart" sz="quarter" idx="13"/>
          </p:nvPr>
        </p:nvPicPr>
        <p:blipFill>
          <a:blip r:embed="rId2"/>
          <a:stretch>
            <a:fillRect/>
          </a:stretch>
        </p:blipFill>
        <p:spPr>
          <a:xfrm>
            <a:off x="992735" y="1794169"/>
            <a:ext cx="8331712" cy="29368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7FA19D75-2703-C7BE-103F-968A565AF6FC}"/>
              </a:ext>
            </a:extLst>
          </p:cNvPr>
          <p:cNvPicPr>
            <a:picLocks noChangeAspect="1"/>
          </p:cNvPicPr>
          <p:nvPr/>
        </p:nvPicPr>
        <p:blipFill>
          <a:blip r:embed="rId3"/>
          <a:stretch>
            <a:fillRect/>
          </a:stretch>
        </p:blipFill>
        <p:spPr>
          <a:xfrm>
            <a:off x="4124310" y="4325414"/>
            <a:ext cx="7013951" cy="1438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45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CEB-A917-B00C-11A7-6250BD1E66E5}"/>
              </a:ext>
            </a:extLst>
          </p:cNvPr>
          <p:cNvSpPr>
            <a:spLocks noGrp="1"/>
          </p:cNvSpPr>
          <p:nvPr>
            <p:ph type="title"/>
          </p:nvPr>
        </p:nvSpPr>
        <p:spPr>
          <a:xfrm>
            <a:off x="1362075" y="466726"/>
            <a:ext cx="5111750" cy="1204912"/>
          </a:xfrm>
        </p:spPr>
        <p:txBody>
          <a:bodyPr anchor="b">
            <a:normAutofit/>
          </a:bodyPr>
          <a:lstStyle/>
          <a:p>
            <a:r>
              <a:rPr lang="en-US" b="1" dirty="0"/>
              <a:t>Analysis 1: Quebec</a:t>
            </a:r>
          </a:p>
        </p:txBody>
      </p:sp>
      <p:sp>
        <p:nvSpPr>
          <p:cNvPr id="14" name="Text Placeholder 2">
            <a:extLst>
              <a:ext uri="{FF2B5EF4-FFF2-40B4-BE49-F238E27FC236}">
                <a16:creationId xmlns:a16="http://schemas.microsoft.com/office/drawing/2014/main" id="{BAD49AC5-7DB6-7FF7-5B1C-ADA9DEE3CBFD}"/>
              </a:ext>
            </a:extLst>
          </p:cNvPr>
          <p:cNvSpPr>
            <a:spLocks noGrp="1"/>
          </p:cNvSpPr>
          <p:nvPr>
            <p:ph type="body" idx="1"/>
          </p:nvPr>
        </p:nvSpPr>
        <p:spPr>
          <a:xfrm>
            <a:off x="1362074" y="2032000"/>
            <a:ext cx="6765925" cy="3154362"/>
          </a:xfrm>
        </p:spPr>
        <p:txBody>
          <a:bodyPr>
            <a:normAutofit lnSpcReduction="10000"/>
          </a:bodyPr>
          <a:lstStyle/>
          <a:p>
            <a:r>
              <a:rPr lang="en-US" sz="2400" b="1" dirty="0"/>
              <a:t>Findings:</a:t>
            </a:r>
          </a:p>
          <a:p>
            <a:r>
              <a:rPr lang="en-US" sz="1800" dirty="0">
                <a:latin typeface="Calibri" panose="020F0502020204030204" pitchFamily="34" charset="0"/>
              </a:rPr>
              <a:t>Capacity constantly increased which was replicated in generation, Unlike trends in exports show that the provincial government was inconsistent.</a:t>
            </a:r>
            <a:endParaRPr lang="en-US" sz="2400" dirty="0">
              <a:latin typeface="Calibri" panose="020F0502020204030204" pitchFamily="34" charset="0"/>
            </a:endParaRPr>
          </a:p>
          <a:p>
            <a:endParaRPr lang="en-US" sz="2400" dirty="0"/>
          </a:p>
          <a:p>
            <a:r>
              <a:rPr lang="en-US" sz="2400" b="1" dirty="0"/>
              <a:t>Prediction:</a:t>
            </a:r>
          </a:p>
          <a:p>
            <a:r>
              <a:rPr lang="en-US" sz="1800" dirty="0">
                <a:latin typeface="Calibri" panose="020F0502020204030204" pitchFamily="34" charset="0"/>
              </a:rPr>
              <a:t>Investments in increasing capacity i.e. improving infrastructure to boost the good generation, which can then produce more energy for exports for province to increase revenue.</a:t>
            </a:r>
          </a:p>
          <a:p>
            <a:endParaRPr lang="en-US" sz="2400" b="1" dirty="0"/>
          </a:p>
          <a:p>
            <a:endParaRPr lang="en-US" sz="2400" dirty="0"/>
          </a:p>
        </p:txBody>
      </p:sp>
      <p:sp>
        <p:nvSpPr>
          <p:cNvPr id="3" name="Date Placeholder 2">
            <a:extLst>
              <a:ext uri="{FF2B5EF4-FFF2-40B4-BE49-F238E27FC236}">
                <a16:creationId xmlns:a16="http://schemas.microsoft.com/office/drawing/2014/main" id="{D7300A74-89FB-2D55-0C1B-D56003055497}"/>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a:t>20XX</a:t>
            </a:r>
          </a:p>
        </p:txBody>
      </p:sp>
      <p:sp>
        <p:nvSpPr>
          <p:cNvPr id="4" name="Footer Placeholder 3">
            <a:extLst>
              <a:ext uri="{FF2B5EF4-FFF2-40B4-BE49-F238E27FC236}">
                <a16:creationId xmlns:a16="http://schemas.microsoft.com/office/drawing/2014/main" id="{BEA077FA-CE6C-4A1A-5D48-D03798B25BB5}"/>
              </a:ext>
            </a:extLst>
          </p:cNvPr>
          <p:cNvSpPr>
            <a:spLocks noGrp="1"/>
          </p:cNvSpPr>
          <p:nvPr>
            <p:ph type="ftr" sz="quarter" idx="11"/>
          </p:nvPr>
        </p:nvSpPr>
        <p:spPr>
          <a:xfrm>
            <a:off x="2463800" y="6356350"/>
            <a:ext cx="3479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5EF14B03-55E4-69DB-2B24-03BEDB320FF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3846456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b="1" dirty="0"/>
              <a:t>Analysis 1: BRITISH COLUMBIA</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5" name="Picture 4">
            <a:extLst>
              <a:ext uri="{FF2B5EF4-FFF2-40B4-BE49-F238E27FC236}">
                <a16:creationId xmlns:a16="http://schemas.microsoft.com/office/drawing/2014/main" id="{9B1255E2-AA93-8D9E-AF97-405B7862A5A0}"/>
              </a:ext>
            </a:extLst>
          </p:cNvPr>
          <p:cNvPicPr>
            <a:picLocks noChangeAspect="1"/>
          </p:cNvPicPr>
          <p:nvPr/>
        </p:nvPicPr>
        <p:blipFill>
          <a:blip r:embed="rId2"/>
          <a:stretch>
            <a:fillRect/>
          </a:stretch>
        </p:blipFill>
        <p:spPr>
          <a:xfrm>
            <a:off x="1020346" y="2062997"/>
            <a:ext cx="7590254" cy="27320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33D5523-BB67-354E-278B-B3CFD3D9CD4D}"/>
              </a:ext>
            </a:extLst>
          </p:cNvPr>
          <p:cNvPicPr>
            <a:picLocks noChangeAspect="1"/>
          </p:cNvPicPr>
          <p:nvPr/>
        </p:nvPicPr>
        <p:blipFill>
          <a:blip r:embed="rId3"/>
          <a:stretch>
            <a:fillRect/>
          </a:stretch>
        </p:blipFill>
        <p:spPr>
          <a:xfrm>
            <a:off x="4342030" y="4430739"/>
            <a:ext cx="7011770" cy="132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973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CEB-A917-B00C-11A7-6250BD1E66E5}"/>
              </a:ext>
            </a:extLst>
          </p:cNvPr>
          <p:cNvSpPr>
            <a:spLocks noGrp="1"/>
          </p:cNvSpPr>
          <p:nvPr>
            <p:ph type="title"/>
          </p:nvPr>
        </p:nvSpPr>
        <p:spPr>
          <a:xfrm>
            <a:off x="1362075" y="466726"/>
            <a:ext cx="6533570" cy="1204912"/>
          </a:xfrm>
        </p:spPr>
        <p:txBody>
          <a:bodyPr anchor="b">
            <a:normAutofit/>
          </a:bodyPr>
          <a:lstStyle/>
          <a:p>
            <a:r>
              <a:rPr lang="en-US" b="1" dirty="0"/>
              <a:t>Analysis 1: BRITISH COLUMBIA</a:t>
            </a:r>
          </a:p>
        </p:txBody>
      </p:sp>
      <p:sp>
        <p:nvSpPr>
          <p:cNvPr id="14" name="Text Placeholder 2">
            <a:extLst>
              <a:ext uri="{FF2B5EF4-FFF2-40B4-BE49-F238E27FC236}">
                <a16:creationId xmlns:a16="http://schemas.microsoft.com/office/drawing/2014/main" id="{BAD49AC5-7DB6-7FF7-5B1C-ADA9DEE3CBFD}"/>
              </a:ext>
            </a:extLst>
          </p:cNvPr>
          <p:cNvSpPr>
            <a:spLocks noGrp="1"/>
          </p:cNvSpPr>
          <p:nvPr>
            <p:ph type="body" idx="1"/>
          </p:nvPr>
        </p:nvSpPr>
        <p:spPr>
          <a:xfrm>
            <a:off x="1362074" y="2032000"/>
            <a:ext cx="6765925" cy="3154362"/>
          </a:xfrm>
        </p:spPr>
        <p:txBody>
          <a:bodyPr>
            <a:normAutofit lnSpcReduction="10000"/>
          </a:bodyPr>
          <a:lstStyle/>
          <a:p>
            <a:r>
              <a:rPr lang="en-US" sz="2400" b="1" dirty="0"/>
              <a:t>Findings: </a:t>
            </a:r>
          </a:p>
          <a:p>
            <a:r>
              <a:rPr lang="en-US" sz="1800" dirty="0"/>
              <a:t>The capacity increased gradually over the years, and interestingly generation was </a:t>
            </a:r>
            <a:r>
              <a:rPr lang="en-US" sz="1800" dirty="0">
                <a:effectLst/>
                <a:latin typeface="Calibri" panose="020F0502020204030204" pitchFamily="34" charset="0"/>
                <a:ea typeface="Times New Roman" panose="02020603050405020304" pitchFamily="18" charset="0"/>
              </a:rPr>
              <a:t>sinusoidal, which reflected in their exports</a:t>
            </a:r>
            <a:endParaRPr lang="en-US" sz="2400" b="1" dirty="0"/>
          </a:p>
          <a:p>
            <a:endParaRPr lang="en-US" sz="2400" b="1" dirty="0"/>
          </a:p>
          <a:p>
            <a:r>
              <a:rPr lang="en-US" sz="2400" b="1" dirty="0"/>
              <a:t>Prediction:</a:t>
            </a:r>
          </a:p>
          <a:p>
            <a:r>
              <a:rPr lang="en-US" sz="1800" dirty="0"/>
              <a:t>They don’t need any investments. In order to increase revenue , provincial government should focus on exports, they must consistently increase generation.</a:t>
            </a:r>
          </a:p>
        </p:txBody>
      </p:sp>
      <p:sp>
        <p:nvSpPr>
          <p:cNvPr id="3" name="Date Placeholder 2">
            <a:extLst>
              <a:ext uri="{FF2B5EF4-FFF2-40B4-BE49-F238E27FC236}">
                <a16:creationId xmlns:a16="http://schemas.microsoft.com/office/drawing/2014/main" id="{D7300A74-89FB-2D55-0C1B-D56003055497}"/>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BEA077FA-CE6C-4A1A-5D48-D03798B25BB5}"/>
              </a:ext>
            </a:extLst>
          </p:cNvPr>
          <p:cNvSpPr>
            <a:spLocks noGrp="1"/>
          </p:cNvSpPr>
          <p:nvPr>
            <p:ph type="ftr" sz="quarter" idx="11"/>
          </p:nvPr>
        </p:nvSpPr>
        <p:spPr>
          <a:xfrm>
            <a:off x="2463800" y="6356350"/>
            <a:ext cx="3479800" cy="365125"/>
          </a:xfrm>
        </p:spPr>
        <p:txBody>
          <a:bodyPr anchor="ctr">
            <a:normAutofit lnSpcReduction="10000"/>
          </a:bodyPr>
          <a:lstStyle/>
          <a:p>
            <a:pPr>
              <a:spcAft>
                <a:spcPts val="600"/>
              </a:spcAft>
            </a:pPr>
            <a:r>
              <a:rPr lang="en-US" dirty="0"/>
              <a:t>PREDICTIVE ANALYSIS: </a:t>
            </a:r>
            <a:r>
              <a:rPr lang="en-US" dirty="0">
                <a:solidFill>
                  <a:srgbClr val="00B0F0"/>
                </a:solidFill>
              </a:rPr>
              <a:t>Energy investment portfolio for government of Canada</a:t>
            </a:r>
            <a:endParaRPr lang="en-US" dirty="0"/>
          </a:p>
        </p:txBody>
      </p:sp>
      <p:sp>
        <p:nvSpPr>
          <p:cNvPr id="5" name="Slide Number Placeholder 4">
            <a:extLst>
              <a:ext uri="{FF2B5EF4-FFF2-40B4-BE49-F238E27FC236}">
                <a16:creationId xmlns:a16="http://schemas.microsoft.com/office/drawing/2014/main" id="{5EF14B03-55E4-69DB-2B24-03BEDB320FF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Tree>
    <p:extLst>
      <p:ext uri="{BB962C8B-B14F-4D97-AF65-F5344CB8AC3E}">
        <p14:creationId xmlns:p14="http://schemas.microsoft.com/office/powerpoint/2010/main" val="1682242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b="1" dirty="0"/>
              <a:t>Analysis 1: NEW </a:t>
            </a:r>
            <a:r>
              <a:rPr lang="en-US" b="1" dirty="0" err="1"/>
              <a:t>brunswick</a:t>
            </a:r>
            <a:endParaRPr lang="en-US" b="1"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3" name="Picture 2" descr="Chart, bar chart&#10;&#10;Description automatically generated">
            <a:extLst>
              <a:ext uri="{FF2B5EF4-FFF2-40B4-BE49-F238E27FC236}">
                <a16:creationId xmlns:a16="http://schemas.microsoft.com/office/drawing/2014/main" id="{D4BC95D7-558E-AE3E-CFB4-893E1824A910}"/>
              </a:ext>
            </a:extLst>
          </p:cNvPr>
          <p:cNvPicPr>
            <a:picLocks noChangeAspect="1"/>
          </p:cNvPicPr>
          <p:nvPr/>
        </p:nvPicPr>
        <p:blipFill>
          <a:blip r:embed="rId2"/>
          <a:stretch>
            <a:fillRect/>
          </a:stretch>
        </p:blipFill>
        <p:spPr>
          <a:xfrm>
            <a:off x="1416908" y="1678011"/>
            <a:ext cx="7785605" cy="28322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EF4163E5-C932-585C-9701-9576FAF6460F}"/>
              </a:ext>
            </a:extLst>
          </p:cNvPr>
          <p:cNvPicPr>
            <a:picLocks noChangeAspect="1"/>
          </p:cNvPicPr>
          <p:nvPr/>
        </p:nvPicPr>
        <p:blipFill>
          <a:blip r:embed="rId3"/>
          <a:stretch>
            <a:fillRect/>
          </a:stretch>
        </p:blipFill>
        <p:spPr>
          <a:xfrm>
            <a:off x="3426321" y="4012020"/>
            <a:ext cx="7927479" cy="1734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208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CEB-A917-B00C-11A7-6250BD1E66E5}"/>
              </a:ext>
            </a:extLst>
          </p:cNvPr>
          <p:cNvSpPr>
            <a:spLocks noGrp="1"/>
          </p:cNvSpPr>
          <p:nvPr>
            <p:ph type="title"/>
          </p:nvPr>
        </p:nvSpPr>
        <p:spPr>
          <a:xfrm>
            <a:off x="1362075" y="466726"/>
            <a:ext cx="5873612" cy="1204912"/>
          </a:xfrm>
        </p:spPr>
        <p:txBody>
          <a:bodyPr anchor="b">
            <a:normAutofit/>
          </a:bodyPr>
          <a:lstStyle/>
          <a:p>
            <a:r>
              <a:rPr lang="en-US" b="1" dirty="0"/>
              <a:t>Analysis 1: NEW </a:t>
            </a:r>
            <a:r>
              <a:rPr lang="en-US" b="1" dirty="0" err="1"/>
              <a:t>brunswick</a:t>
            </a:r>
            <a:endParaRPr lang="en-US" b="1" dirty="0"/>
          </a:p>
        </p:txBody>
      </p:sp>
      <p:sp>
        <p:nvSpPr>
          <p:cNvPr id="14" name="Text Placeholder 2">
            <a:extLst>
              <a:ext uri="{FF2B5EF4-FFF2-40B4-BE49-F238E27FC236}">
                <a16:creationId xmlns:a16="http://schemas.microsoft.com/office/drawing/2014/main" id="{BAD49AC5-7DB6-7FF7-5B1C-ADA9DEE3CBFD}"/>
              </a:ext>
            </a:extLst>
          </p:cNvPr>
          <p:cNvSpPr>
            <a:spLocks noGrp="1"/>
          </p:cNvSpPr>
          <p:nvPr>
            <p:ph type="body" idx="1"/>
          </p:nvPr>
        </p:nvSpPr>
        <p:spPr>
          <a:xfrm>
            <a:off x="1362074" y="2032000"/>
            <a:ext cx="6765925" cy="3478254"/>
          </a:xfrm>
        </p:spPr>
        <p:txBody>
          <a:bodyPr>
            <a:normAutofit/>
          </a:bodyPr>
          <a:lstStyle/>
          <a:p>
            <a:r>
              <a:rPr lang="en-US" sz="2400" b="1" dirty="0"/>
              <a:t>Findings:</a:t>
            </a:r>
          </a:p>
          <a:p>
            <a:r>
              <a:rPr lang="en-US" sz="1800" dirty="0">
                <a:latin typeface="Calibri" panose="020F0502020204030204" pitchFamily="34" charset="0"/>
              </a:rPr>
              <a:t>Capacity  increased slightly over the years. As you can clearly see power generation is erratic which reflect that exports fluctuated.</a:t>
            </a:r>
            <a:endParaRPr lang="en-US" sz="2400" b="1" dirty="0"/>
          </a:p>
          <a:p>
            <a:endParaRPr lang="en-US" sz="2400" b="1" dirty="0"/>
          </a:p>
          <a:p>
            <a:r>
              <a:rPr lang="en-US" sz="2400" b="1" dirty="0"/>
              <a:t>Prediction:</a:t>
            </a:r>
          </a:p>
          <a:p>
            <a:r>
              <a:rPr lang="en-US" sz="1800" dirty="0">
                <a:latin typeface="Calibri" panose="020F0502020204030204" pitchFamily="34" charset="0"/>
              </a:rPr>
              <a:t>NB should focus on consistent power generation so that exports can be increased constantly to boost revenue. So, the NB government should focus on generation infrastructure.</a:t>
            </a:r>
            <a:endParaRPr lang="en-US" sz="2400" b="1" dirty="0"/>
          </a:p>
        </p:txBody>
      </p:sp>
      <p:sp>
        <p:nvSpPr>
          <p:cNvPr id="3" name="Date Placeholder 2">
            <a:extLst>
              <a:ext uri="{FF2B5EF4-FFF2-40B4-BE49-F238E27FC236}">
                <a16:creationId xmlns:a16="http://schemas.microsoft.com/office/drawing/2014/main" id="{D7300A74-89FB-2D55-0C1B-D56003055497}"/>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BEA077FA-CE6C-4A1A-5D48-D03798B25BB5}"/>
              </a:ext>
            </a:extLst>
          </p:cNvPr>
          <p:cNvSpPr>
            <a:spLocks noGrp="1"/>
          </p:cNvSpPr>
          <p:nvPr>
            <p:ph type="ftr" sz="quarter" idx="11"/>
          </p:nvPr>
        </p:nvSpPr>
        <p:spPr>
          <a:xfrm>
            <a:off x="2463800" y="6356350"/>
            <a:ext cx="3479800" cy="365125"/>
          </a:xfrm>
        </p:spPr>
        <p:txBody>
          <a:bodyPr anchor="ctr">
            <a:normAutofit lnSpcReduction="10000"/>
          </a:bodyPr>
          <a:lstStyle/>
          <a:p>
            <a:pPr>
              <a:spcAft>
                <a:spcPts val="600"/>
              </a:spcAft>
            </a:pPr>
            <a:r>
              <a:rPr lang="en-US" dirty="0"/>
              <a:t>PREDICTIVE ANALYSIS: </a:t>
            </a:r>
            <a:r>
              <a:rPr lang="en-US" dirty="0">
                <a:solidFill>
                  <a:srgbClr val="00B0F0"/>
                </a:solidFill>
              </a:rPr>
              <a:t>Energy investment portfolio for government of Canada</a:t>
            </a:r>
            <a:endParaRPr lang="en-US" dirty="0"/>
          </a:p>
        </p:txBody>
      </p:sp>
      <p:sp>
        <p:nvSpPr>
          <p:cNvPr id="5" name="Slide Number Placeholder 4">
            <a:extLst>
              <a:ext uri="{FF2B5EF4-FFF2-40B4-BE49-F238E27FC236}">
                <a16:creationId xmlns:a16="http://schemas.microsoft.com/office/drawing/2014/main" id="{5EF14B03-55E4-69DB-2B24-03BEDB320FF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Tree>
    <p:extLst>
      <p:ext uri="{BB962C8B-B14F-4D97-AF65-F5344CB8AC3E}">
        <p14:creationId xmlns:p14="http://schemas.microsoft.com/office/powerpoint/2010/main" val="2698647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b="1" dirty="0"/>
              <a:t>Analysis 1: Nunavut</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4" name="Picture 3" descr="Chart&#10;&#10;Description automatically generated">
            <a:extLst>
              <a:ext uri="{FF2B5EF4-FFF2-40B4-BE49-F238E27FC236}">
                <a16:creationId xmlns:a16="http://schemas.microsoft.com/office/drawing/2014/main" id="{981776AD-8FB9-0359-F847-508AFC2FC1A6}"/>
              </a:ext>
            </a:extLst>
          </p:cNvPr>
          <p:cNvPicPr>
            <a:picLocks noChangeAspect="1"/>
          </p:cNvPicPr>
          <p:nvPr/>
        </p:nvPicPr>
        <p:blipFill>
          <a:blip r:embed="rId2"/>
          <a:stretch>
            <a:fillRect/>
          </a:stretch>
        </p:blipFill>
        <p:spPr>
          <a:xfrm>
            <a:off x="1091587" y="1690688"/>
            <a:ext cx="8146392" cy="30244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AA7B92DB-AB0F-A177-B990-A9718F694F72}"/>
              </a:ext>
            </a:extLst>
          </p:cNvPr>
          <p:cNvPicPr>
            <a:picLocks noChangeAspect="1"/>
          </p:cNvPicPr>
          <p:nvPr/>
        </p:nvPicPr>
        <p:blipFill>
          <a:blip r:embed="rId3"/>
          <a:stretch>
            <a:fillRect/>
          </a:stretch>
        </p:blipFill>
        <p:spPr>
          <a:xfrm>
            <a:off x="5259050" y="4179834"/>
            <a:ext cx="4648276" cy="1718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45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CEB-A917-B00C-11A7-6250BD1E66E5}"/>
              </a:ext>
            </a:extLst>
          </p:cNvPr>
          <p:cNvSpPr>
            <a:spLocks noGrp="1"/>
          </p:cNvSpPr>
          <p:nvPr>
            <p:ph type="title"/>
          </p:nvPr>
        </p:nvSpPr>
        <p:spPr>
          <a:xfrm>
            <a:off x="1362075" y="466726"/>
            <a:ext cx="5111750" cy="1204912"/>
          </a:xfrm>
        </p:spPr>
        <p:txBody>
          <a:bodyPr anchor="b">
            <a:normAutofit/>
          </a:bodyPr>
          <a:lstStyle/>
          <a:p>
            <a:r>
              <a:rPr lang="en-US" b="1" dirty="0"/>
              <a:t>Analysis 1: </a:t>
            </a:r>
            <a:r>
              <a:rPr lang="en-US" b="1" dirty="0" err="1"/>
              <a:t>NUnavut</a:t>
            </a:r>
            <a:endParaRPr lang="en-US" b="1" dirty="0"/>
          </a:p>
        </p:txBody>
      </p:sp>
      <p:sp>
        <p:nvSpPr>
          <p:cNvPr id="14" name="Text Placeholder 2">
            <a:extLst>
              <a:ext uri="{FF2B5EF4-FFF2-40B4-BE49-F238E27FC236}">
                <a16:creationId xmlns:a16="http://schemas.microsoft.com/office/drawing/2014/main" id="{BAD49AC5-7DB6-7FF7-5B1C-ADA9DEE3CBFD}"/>
              </a:ext>
            </a:extLst>
          </p:cNvPr>
          <p:cNvSpPr>
            <a:spLocks noGrp="1"/>
          </p:cNvSpPr>
          <p:nvPr>
            <p:ph type="body" idx="1"/>
          </p:nvPr>
        </p:nvSpPr>
        <p:spPr>
          <a:xfrm>
            <a:off x="1362074" y="2032000"/>
            <a:ext cx="6765925" cy="3154362"/>
          </a:xfrm>
        </p:spPr>
        <p:txBody>
          <a:bodyPr>
            <a:normAutofit/>
          </a:bodyPr>
          <a:lstStyle/>
          <a:p>
            <a:r>
              <a:rPr lang="en-US" sz="2400" b="1" dirty="0"/>
              <a:t>Findings:</a:t>
            </a:r>
          </a:p>
          <a:p>
            <a:r>
              <a:rPr lang="en-US" sz="1800" dirty="0">
                <a:latin typeface="Calibri" panose="020F0502020204030204" pitchFamily="34" charset="0"/>
              </a:rPr>
              <a:t>Capacity is almost similar over the years, energy generation increased over the years as well. But, Zero exports.</a:t>
            </a:r>
            <a:endParaRPr lang="en-US" sz="2400" dirty="0">
              <a:latin typeface="Calibri" panose="020F0502020204030204" pitchFamily="34" charset="0"/>
            </a:endParaRPr>
          </a:p>
          <a:p>
            <a:endParaRPr lang="en-US" sz="2400" dirty="0"/>
          </a:p>
          <a:p>
            <a:r>
              <a:rPr lang="en-US" sz="2400" b="1" dirty="0"/>
              <a:t>Prediction:</a:t>
            </a:r>
          </a:p>
          <a:p>
            <a:r>
              <a:rPr lang="en-US" sz="1800" dirty="0">
                <a:latin typeface="Calibri" panose="020F0502020204030204" pitchFamily="34" charset="0"/>
              </a:rPr>
              <a:t>NU government should start new income stream by exporting electricity, which will give the state more pedigree in bank to build the state.</a:t>
            </a:r>
          </a:p>
          <a:p>
            <a:endParaRPr lang="en-US" sz="2400" b="1" dirty="0"/>
          </a:p>
        </p:txBody>
      </p:sp>
      <p:sp>
        <p:nvSpPr>
          <p:cNvPr id="3" name="Date Placeholder 2">
            <a:extLst>
              <a:ext uri="{FF2B5EF4-FFF2-40B4-BE49-F238E27FC236}">
                <a16:creationId xmlns:a16="http://schemas.microsoft.com/office/drawing/2014/main" id="{D7300A74-89FB-2D55-0C1B-D56003055497}"/>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BEA077FA-CE6C-4A1A-5D48-D03798B25BB5}"/>
              </a:ext>
            </a:extLst>
          </p:cNvPr>
          <p:cNvSpPr>
            <a:spLocks noGrp="1"/>
          </p:cNvSpPr>
          <p:nvPr>
            <p:ph type="ftr" sz="quarter" idx="11"/>
          </p:nvPr>
        </p:nvSpPr>
        <p:spPr>
          <a:xfrm>
            <a:off x="2463800" y="6356350"/>
            <a:ext cx="3479800" cy="365125"/>
          </a:xfrm>
        </p:spPr>
        <p:txBody>
          <a:bodyPr anchor="ctr">
            <a:normAutofit lnSpcReduction="10000"/>
          </a:bodyPr>
          <a:lstStyle/>
          <a:p>
            <a:pPr>
              <a:spcAft>
                <a:spcPts val="600"/>
              </a:spcAft>
            </a:pPr>
            <a:r>
              <a:rPr lang="en-US" dirty="0"/>
              <a:t>PREDICTIVE ANALYSIS: </a:t>
            </a:r>
            <a:r>
              <a:rPr lang="en-US" dirty="0">
                <a:solidFill>
                  <a:srgbClr val="00B0F0"/>
                </a:solidFill>
              </a:rPr>
              <a:t>Energy investment portfolio for government of Canada</a:t>
            </a:r>
            <a:endParaRPr lang="en-US" dirty="0"/>
          </a:p>
        </p:txBody>
      </p:sp>
      <p:sp>
        <p:nvSpPr>
          <p:cNvPr id="5" name="Slide Number Placeholder 4">
            <a:extLst>
              <a:ext uri="{FF2B5EF4-FFF2-40B4-BE49-F238E27FC236}">
                <a16:creationId xmlns:a16="http://schemas.microsoft.com/office/drawing/2014/main" id="{5EF14B03-55E4-69DB-2B24-03BEDB320FF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spTree>
    <p:extLst>
      <p:ext uri="{BB962C8B-B14F-4D97-AF65-F5344CB8AC3E}">
        <p14:creationId xmlns:p14="http://schemas.microsoft.com/office/powerpoint/2010/main" val="380051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p:txBody>
          <a:bodyPr/>
          <a:lstStyle/>
          <a:p>
            <a:r>
              <a:rPr lang="en-US" dirty="0"/>
              <a:t>AGENDA</a:t>
            </a:r>
            <a:endParaRPr lang="en-US" b="1"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997642"/>
            <a:ext cx="5111750" cy="2188720"/>
          </a:xfrm>
        </p:spPr>
        <p:txBody>
          <a:bodyPr>
            <a:normAutofit fontScale="92500" lnSpcReduction="10000"/>
          </a:bodyPr>
          <a:lstStyle/>
          <a:p>
            <a:r>
              <a:rPr lang="en-US" sz="1800" dirty="0"/>
              <a:t>Motivation</a:t>
            </a:r>
          </a:p>
          <a:p>
            <a:r>
              <a:rPr lang="en-US" sz="1800" dirty="0"/>
              <a:t>Introduction</a:t>
            </a:r>
          </a:p>
          <a:p>
            <a:r>
              <a:rPr lang="en-US" sz="1800" dirty="0"/>
              <a:t>Overview</a:t>
            </a:r>
          </a:p>
          <a:p>
            <a:r>
              <a:rPr lang="en-US" sz="1800" dirty="0"/>
              <a:t>Data Description</a:t>
            </a:r>
          </a:p>
          <a:p>
            <a:r>
              <a:rPr lang="en-US" sz="1800" dirty="0"/>
              <a:t>Table Structure</a:t>
            </a:r>
          </a:p>
          <a:p>
            <a:r>
              <a:rPr lang="en-US" sz="1800" dirty="0"/>
              <a:t>Analysis</a:t>
            </a:r>
          </a:p>
          <a:p>
            <a:endParaRPr lang="en-US" dirty="0"/>
          </a:p>
          <a:p>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758110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1" y="365125"/>
            <a:ext cx="4139316" cy="365125"/>
          </a:xfrm>
        </p:spPr>
        <p:txBody>
          <a:bodyPr>
            <a:normAutofit fontScale="90000"/>
          </a:bodyPr>
          <a:lstStyle/>
          <a:p>
            <a:r>
              <a:rPr lang="en-US" b="1" dirty="0"/>
              <a:t>Analysis 1`</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3" name="Picture 2">
            <a:extLst>
              <a:ext uri="{FF2B5EF4-FFF2-40B4-BE49-F238E27FC236}">
                <a16:creationId xmlns:a16="http://schemas.microsoft.com/office/drawing/2014/main" id="{6340AA19-CB99-519C-826E-2F3907E6D208}"/>
              </a:ext>
            </a:extLst>
          </p:cNvPr>
          <p:cNvPicPr>
            <a:picLocks noChangeAspect="1"/>
          </p:cNvPicPr>
          <p:nvPr/>
        </p:nvPicPr>
        <p:blipFill>
          <a:blip r:embed="rId2"/>
          <a:stretch>
            <a:fillRect/>
          </a:stretch>
        </p:blipFill>
        <p:spPr>
          <a:xfrm>
            <a:off x="925286" y="849312"/>
            <a:ext cx="5170714" cy="19031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Chart, bar chart&#10;&#10;Description automatically generated">
            <a:extLst>
              <a:ext uri="{FF2B5EF4-FFF2-40B4-BE49-F238E27FC236}">
                <a16:creationId xmlns:a16="http://schemas.microsoft.com/office/drawing/2014/main" id="{49F27D6D-D845-2F4F-7A28-AA3A24EBF656}"/>
              </a:ext>
            </a:extLst>
          </p:cNvPr>
          <p:cNvPicPr>
            <a:picLocks noChangeAspect="1"/>
          </p:cNvPicPr>
          <p:nvPr/>
        </p:nvPicPr>
        <p:blipFill>
          <a:blip r:embed="rId3"/>
          <a:stretch>
            <a:fillRect/>
          </a:stretch>
        </p:blipFill>
        <p:spPr>
          <a:xfrm>
            <a:off x="6545555" y="849312"/>
            <a:ext cx="5228386" cy="19031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129D559E-AEFA-1C67-135C-6E43884DF9DF}"/>
              </a:ext>
            </a:extLst>
          </p:cNvPr>
          <p:cNvPicPr>
            <a:picLocks noChangeAspect="1"/>
          </p:cNvPicPr>
          <p:nvPr/>
        </p:nvPicPr>
        <p:blipFill>
          <a:blip r:embed="rId4"/>
          <a:stretch>
            <a:fillRect/>
          </a:stretch>
        </p:blipFill>
        <p:spPr>
          <a:xfrm>
            <a:off x="925286" y="4217035"/>
            <a:ext cx="4977700" cy="17916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hart, bar chart&#10;&#10;Description automatically generated">
            <a:extLst>
              <a:ext uri="{FF2B5EF4-FFF2-40B4-BE49-F238E27FC236}">
                <a16:creationId xmlns:a16="http://schemas.microsoft.com/office/drawing/2014/main" id="{DA78E6AB-DD1D-B7B5-593A-DEF4B96E4386}"/>
              </a:ext>
            </a:extLst>
          </p:cNvPr>
          <p:cNvPicPr>
            <a:picLocks noChangeAspect="1"/>
          </p:cNvPicPr>
          <p:nvPr/>
        </p:nvPicPr>
        <p:blipFill>
          <a:blip r:embed="rId5"/>
          <a:stretch>
            <a:fillRect/>
          </a:stretch>
        </p:blipFill>
        <p:spPr>
          <a:xfrm>
            <a:off x="6545555" y="4197890"/>
            <a:ext cx="4977701" cy="18107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descr="Chart&#10;&#10;Description automatically generated">
            <a:extLst>
              <a:ext uri="{FF2B5EF4-FFF2-40B4-BE49-F238E27FC236}">
                <a16:creationId xmlns:a16="http://schemas.microsoft.com/office/drawing/2014/main" id="{078536A2-D390-108D-A789-6B9832332367}"/>
              </a:ext>
            </a:extLst>
          </p:cNvPr>
          <p:cNvPicPr>
            <a:picLocks noChangeAspect="1"/>
          </p:cNvPicPr>
          <p:nvPr/>
        </p:nvPicPr>
        <p:blipFill>
          <a:blip r:embed="rId6"/>
          <a:stretch>
            <a:fillRect/>
          </a:stretch>
        </p:blipFill>
        <p:spPr>
          <a:xfrm>
            <a:off x="3985224" y="2487275"/>
            <a:ext cx="4607584" cy="1710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1912F06E-0D57-2071-1B37-FDD9C90C6B3C}"/>
              </a:ext>
            </a:extLst>
          </p:cNvPr>
          <p:cNvSpPr txBox="1"/>
          <p:nvPr/>
        </p:nvSpPr>
        <p:spPr>
          <a:xfrm>
            <a:off x="838200" y="2475423"/>
            <a:ext cx="707666" cy="276999"/>
          </a:xfrm>
          <a:prstGeom prst="rect">
            <a:avLst/>
          </a:prstGeom>
          <a:noFill/>
        </p:spPr>
        <p:txBody>
          <a:bodyPr wrap="square" rtlCol="0">
            <a:spAutoFit/>
          </a:bodyPr>
          <a:lstStyle/>
          <a:p>
            <a:r>
              <a:rPr lang="en-US" sz="1200" dirty="0">
                <a:highlight>
                  <a:srgbClr val="FFFF00"/>
                </a:highlight>
              </a:rPr>
              <a:t>Ontario</a:t>
            </a:r>
          </a:p>
        </p:txBody>
      </p:sp>
      <p:sp>
        <p:nvSpPr>
          <p:cNvPr id="15" name="TextBox 14">
            <a:extLst>
              <a:ext uri="{FF2B5EF4-FFF2-40B4-BE49-F238E27FC236}">
                <a16:creationId xmlns:a16="http://schemas.microsoft.com/office/drawing/2014/main" id="{D3008B08-5E33-3E81-1B50-5781940E1CEF}"/>
              </a:ext>
            </a:extLst>
          </p:cNvPr>
          <p:cNvSpPr txBox="1"/>
          <p:nvPr/>
        </p:nvSpPr>
        <p:spPr>
          <a:xfrm>
            <a:off x="11183133" y="2491938"/>
            <a:ext cx="707666" cy="276999"/>
          </a:xfrm>
          <a:prstGeom prst="rect">
            <a:avLst/>
          </a:prstGeom>
          <a:noFill/>
        </p:spPr>
        <p:txBody>
          <a:bodyPr wrap="square" rtlCol="0">
            <a:spAutoFit/>
          </a:bodyPr>
          <a:lstStyle/>
          <a:p>
            <a:r>
              <a:rPr lang="en-US" sz="1200" dirty="0">
                <a:highlight>
                  <a:srgbClr val="FFFF00"/>
                </a:highlight>
              </a:rPr>
              <a:t>Quebec</a:t>
            </a:r>
          </a:p>
        </p:txBody>
      </p:sp>
      <p:sp>
        <p:nvSpPr>
          <p:cNvPr id="16" name="TextBox 15">
            <a:extLst>
              <a:ext uri="{FF2B5EF4-FFF2-40B4-BE49-F238E27FC236}">
                <a16:creationId xmlns:a16="http://schemas.microsoft.com/office/drawing/2014/main" id="{C08FDD7C-423E-643C-6A4D-6A01DB673524}"/>
              </a:ext>
            </a:extLst>
          </p:cNvPr>
          <p:cNvSpPr txBox="1"/>
          <p:nvPr/>
        </p:nvSpPr>
        <p:spPr>
          <a:xfrm>
            <a:off x="5834466" y="3822247"/>
            <a:ext cx="909099" cy="276999"/>
          </a:xfrm>
          <a:prstGeom prst="rect">
            <a:avLst/>
          </a:prstGeom>
          <a:noFill/>
        </p:spPr>
        <p:txBody>
          <a:bodyPr wrap="square" rtlCol="0">
            <a:spAutoFit/>
          </a:bodyPr>
          <a:lstStyle/>
          <a:p>
            <a:r>
              <a:rPr lang="en-US" sz="1200" dirty="0">
                <a:highlight>
                  <a:srgbClr val="FFFF00"/>
                </a:highlight>
              </a:rPr>
              <a:t>Nunavut</a:t>
            </a:r>
          </a:p>
        </p:txBody>
      </p:sp>
      <p:sp>
        <p:nvSpPr>
          <p:cNvPr id="17" name="TextBox 16">
            <a:extLst>
              <a:ext uri="{FF2B5EF4-FFF2-40B4-BE49-F238E27FC236}">
                <a16:creationId xmlns:a16="http://schemas.microsoft.com/office/drawing/2014/main" id="{D66DB0AE-17D9-CBE4-C432-3883072EC4D3}"/>
              </a:ext>
            </a:extLst>
          </p:cNvPr>
          <p:cNvSpPr txBox="1"/>
          <p:nvPr/>
        </p:nvSpPr>
        <p:spPr>
          <a:xfrm>
            <a:off x="925286" y="5764720"/>
            <a:ext cx="1442555" cy="276999"/>
          </a:xfrm>
          <a:prstGeom prst="rect">
            <a:avLst/>
          </a:prstGeom>
          <a:noFill/>
        </p:spPr>
        <p:txBody>
          <a:bodyPr wrap="square" rtlCol="0">
            <a:spAutoFit/>
          </a:bodyPr>
          <a:lstStyle/>
          <a:p>
            <a:r>
              <a:rPr lang="en-US" sz="1200" dirty="0">
                <a:highlight>
                  <a:srgbClr val="FFFF00"/>
                </a:highlight>
              </a:rPr>
              <a:t>British Columbia</a:t>
            </a:r>
          </a:p>
        </p:txBody>
      </p:sp>
      <p:sp>
        <p:nvSpPr>
          <p:cNvPr id="18" name="TextBox 17">
            <a:extLst>
              <a:ext uri="{FF2B5EF4-FFF2-40B4-BE49-F238E27FC236}">
                <a16:creationId xmlns:a16="http://schemas.microsoft.com/office/drawing/2014/main" id="{F3A06C47-7C77-4B67-8D2F-42BDE6035839}"/>
              </a:ext>
            </a:extLst>
          </p:cNvPr>
          <p:cNvSpPr txBox="1"/>
          <p:nvPr/>
        </p:nvSpPr>
        <p:spPr>
          <a:xfrm>
            <a:off x="10432112" y="5764720"/>
            <a:ext cx="1403312" cy="276999"/>
          </a:xfrm>
          <a:prstGeom prst="rect">
            <a:avLst/>
          </a:prstGeom>
          <a:noFill/>
        </p:spPr>
        <p:txBody>
          <a:bodyPr wrap="square" rtlCol="0">
            <a:spAutoFit/>
          </a:bodyPr>
          <a:lstStyle/>
          <a:p>
            <a:r>
              <a:rPr lang="en-US" sz="1200" dirty="0">
                <a:highlight>
                  <a:srgbClr val="FFFF00"/>
                </a:highlight>
              </a:rPr>
              <a:t>New Brunswick</a:t>
            </a:r>
          </a:p>
        </p:txBody>
      </p:sp>
    </p:spTree>
    <p:extLst>
      <p:ext uri="{BB962C8B-B14F-4D97-AF65-F5344CB8AC3E}">
        <p14:creationId xmlns:p14="http://schemas.microsoft.com/office/powerpoint/2010/main" val="53098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CEB-A917-B00C-11A7-6250BD1E66E5}"/>
              </a:ext>
            </a:extLst>
          </p:cNvPr>
          <p:cNvSpPr>
            <a:spLocks noGrp="1"/>
          </p:cNvSpPr>
          <p:nvPr>
            <p:ph type="title"/>
          </p:nvPr>
        </p:nvSpPr>
        <p:spPr>
          <a:xfrm>
            <a:off x="1362074" y="466726"/>
            <a:ext cx="7248526" cy="1204912"/>
          </a:xfrm>
        </p:spPr>
        <p:txBody>
          <a:bodyPr anchor="b">
            <a:normAutofit/>
          </a:bodyPr>
          <a:lstStyle/>
          <a:p>
            <a:r>
              <a:rPr lang="en-US" b="1" dirty="0"/>
              <a:t>Analysis 1`: federal investment</a:t>
            </a:r>
          </a:p>
        </p:txBody>
      </p:sp>
      <p:sp>
        <p:nvSpPr>
          <p:cNvPr id="14" name="Text Placeholder 2">
            <a:extLst>
              <a:ext uri="{FF2B5EF4-FFF2-40B4-BE49-F238E27FC236}">
                <a16:creationId xmlns:a16="http://schemas.microsoft.com/office/drawing/2014/main" id="{BAD49AC5-7DB6-7FF7-5B1C-ADA9DEE3CBFD}"/>
              </a:ext>
            </a:extLst>
          </p:cNvPr>
          <p:cNvSpPr>
            <a:spLocks noGrp="1"/>
          </p:cNvSpPr>
          <p:nvPr>
            <p:ph type="body" idx="1"/>
          </p:nvPr>
        </p:nvSpPr>
        <p:spPr>
          <a:xfrm>
            <a:off x="1362074" y="2032000"/>
            <a:ext cx="6765925" cy="3154362"/>
          </a:xfrm>
        </p:spPr>
        <p:txBody>
          <a:bodyPr>
            <a:normAutofit fontScale="85000" lnSpcReduction="20000"/>
          </a:bodyPr>
          <a:lstStyle/>
          <a:p>
            <a:r>
              <a:rPr lang="en-US" sz="2400" b="1" dirty="0"/>
              <a:t>Findings:</a:t>
            </a:r>
            <a:endParaRPr lang="en-US" sz="2400" dirty="0"/>
          </a:p>
          <a:p>
            <a:r>
              <a:rPr lang="en-US" sz="1800" dirty="0"/>
              <a:t>Quebec needs investment in capacity generation, BC and Ontario are doing fine and they don’t need support. Nunavut has zero exports.</a:t>
            </a:r>
          </a:p>
          <a:p>
            <a:endParaRPr lang="en-US" sz="1800" dirty="0"/>
          </a:p>
          <a:p>
            <a:r>
              <a:rPr lang="en-US" sz="2400" b="1" dirty="0"/>
              <a:t>Prediction:</a:t>
            </a:r>
          </a:p>
          <a:p>
            <a:r>
              <a:rPr lang="en-US" sz="2000" dirty="0">
                <a:latin typeface="Calibri" panose="020F0502020204030204" pitchFamily="34" charset="0"/>
                <a:cs typeface="Calibri" panose="020F0502020204030204" pitchFamily="34" charset="0"/>
              </a:rPr>
              <a:t>Federal government needs to invest in Quebec for building capacity, NB will require support from them in increasing generation as knowledge sharing. ON and QC on the other hand are the stable provinces which would only require federal support. While Federal Government needs to bring incentives in NU for beginning a new revenue stream and invest in transmission infrastructure from NB.</a:t>
            </a:r>
          </a:p>
        </p:txBody>
      </p:sp>
      <p:sp>
        <p:nvSpPr>
          <p:cNvPr id="3" name="Date Placeholder 2">
            <a:extLst>
              <a:ext uri="{FF2B5EF4-FFF2-40B4-BE49-F238E27FC236}">
                <a16:creationId xmlns:a16="http://schemas.microsoft.com/office/drawing/2014/main" id="{D7300A74-89FB-2D55-0C1B-D56003055497}"/>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BEA077FA-CE6C-4A1A-5D48-D03798B25BB5}"/>
              </a:ext>
            </a:extLst>
          </p:cNvPr>
          <p:cNvSpPr>
            <a:spLocks noGrp="1"/>
          </p:cNvSpPr>
          <p:nvPr>
            <p:ph type="ftr" sz="quarter" idx="11"/>
          </p:nvPr>
        </p:nvSpPr>
        <p:spPr>
          <a:xfrm>
            <a:off x="2463800" y="6356350"/>
            <a:ext cx="3479800" cy="365125"/>
          </a:xfrm>
        </p:spPr>
        <p:txBody>
          <a:bodyPr anchor="ctr">
            <a:normAutofit lnSpcReduction="10000"/>
          </a:bodyPr>
          <a:lstStyle/>
          <a:p>
            <a:pPr>
              <a:spcAft>
                <a:spcPts val="600"/>
              </a:spcAft>
            </a:pPr>
            <a:r>
              <a:rPr lang="en-US" dirty="0"/>
              <a:t>PREDICTIVE ANALYSIS: </a:t>
            </a:r>
            <a:r>
              <a:rPr lang="en-US" dirty="0">
                <a:solidFill>
                  <a:srgbClr val="00B0F0"/>
                </a:solidFill>
              </a:rPr>
              <a:t>Energy investment portfolio for government of Canada</a:t>
            </a:r>
            <a:endParaRPr lang="en-US" dirty="0"/>
          </a:p>
        </p:txBody>
      </p:sp>
      <p:sp>
        <p:nvSpPr>
          <p:cNvPr id="5" name="Slide Number Placeholder 4">
            <a:extLst>
              <a:ext uri="{FF2B5EF4-FFF2-40B4-BE49-F238E27FC236}">
                <a16:creationId xmlns:a16="http://schemas.microsoft.com/office/drawing/2014/main" id="{5EF14B03-55E4-69DB-2B24-03BEDB320FF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spTree>
    <p:extLst>
      <p:ext uri="{BB962C8B-B14F-4D97-AF65-F5344CB8AC3E}">
        <p14:creationId xmlns:p14="http://schemas.microsoft.com/office/powerpoint/2010/main" val="1316847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1" y="365125"/>
            <a:ext cx="2182586" cy="365125"/>
          </a:xfrm>
        </p:spPr>
        <p:txBody>
          <a:bodyPr>
            <a:normAutofit fontScale="90000"/>
          </a:bodyPr>
          <a:lstStyle/>
          <a:p>
            <a:r>
              <a:rPr lang="en-US" dirty="0"/>
              <a:t>Analysis 2</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3" name="Picture 2">
            <a:extLst>
              <a:ext uri="{FF2B5EF4-FFF2-40B4-BE49-F238E27FC236}">
                <a16:creationId xmlns:a16="http://schemas.microsoft.com/office/drawing/2014/main" id="{6340AA19-CB99-519C-826E-2F3907E6D208}"/>
              </a:ext>
            </a:extLst>
          </p:cNvPr>
          <p:cNvPicPr>
            <a:picLocks noChangeAspect="1"/>
          </p:cNvPicPr>
          <p:nvPr/>
        </p:nvPicPr>
        <p:blipFill>
          <a:blip r:embed="rId2"/>
          <a:stretch>
            <a:fillRect/>
          </a:stretch>
        </p:blipFill>
        <p:spPr>
          <a:xfrm>
            <a:off x="925286" y="849312"/>
            <a:ext cx="5170714" cy="19031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Chart, bar chart&#10;&#10;Description automatically generated">
            <a:extLst>
              <a:ext uri="{FF2B5EF4-FFF2-40B4-BE49-F238E27FC236}">
                <a16:creationId xmlns:a16="http://schemas.microsoft.com/office/drawing/2014/main" id="{49F27D6D-D845-2F4F-7A28-AA3A24EBF656}"/>
              </a:ext>
            </a:extLst>
          </p:cNvPr>
          <p:cNvPicPr>
            <a:picLocks noChangeAspect="1"/>
          </p:cNvPicPr>
          <p:nvPr/>
        </p:nvPicPr>
        <p:blipFill>
          <a:blip r:embed="rId3"/>
          <a:stretch>
            <a:fillRect/>
          </a:stretch>
        </p:blipFill>
        <p:spPr>
          <a:xfrm>
            <a:off x="6545555" y="849312"/>
            <a:ext cx="5228386" cy="19031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129D559E-AEFA-1C67-135C-6E43884DF9DF}"/>
              </a:ext>
            </a:extLst>
          </p:cNvPr>
          <p:cNvPicPr>
            <a:picLocks noChangeAspect="1"/>
          </p:cNvPicPr>
          <p:nvPr/>
        </p:nvPicPr>
        <p:blipFill>
          <a:blip r:embed="rId4"/>
          <a:stretch>
            <a:fillRect/>
          </a:stretch>
        </p:blipFill>
        <p:spPr>
          <a:xfrm>
            <a:off x="925286" y="4217035"/>
            <a:ext cx="4977700" cy="17916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hart, bar chart&#10;&#10;Description automatically generated">
            <a:extLst>
              <a:ext uri="{FF2B5EF4-FFF2-40B4-BE49-F238E27FC236}">
                <a16:creationId xmlns:a16="http://schemas.microsoft.com/office/drawing/2014/main" id="{DA78E6AB-DD1D-B7B5-593A-DEF4B96E4386}"/>
              </a:ext>
            </a:extLst>
          </p:cNvPr>
          <p:cNvPicPr>
            <a:picLocks noChangeAspect="1"/>
          </p:cNvPicPr>
          <p:nvPr/>
        </p:nvPicPr>
        <p:blipFill>
          <a:blip r:embed="rId5"/>
          <a:stretch>
            <a:fillRect/>
          </a:stretch>
        </p:blipFill>
        <p:spPr>
          <a:xfrm>
            <a:off x="6545555" y="4197890"/>
            <a:ext cx="4977701" cy="18107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descr="Chart&#10;&#10;Description automatically generated">
            <a:extLst>
              <a:ext uri="{FF2B5EF4-FFF2-40B4-BE49-F238E27FC236}">
                <a16:creationId xmlns:a16="http://schemas.microsoft.com/office/drawing/2014/main" id="{078536A2-D390-108D-A789-6B9832332367}"/>
              </a:ext>
            </a:extLst>
          </p:cNvPr>
          <p:cNvPicPr>
            <a:picLocks noChangeAspect="1"/>
          </p:cNvPicPr>
          <p:nvPr/>
        </p:nvPicPr>
        <p:blipFill>
          <a:blip r:embed="rId6"/>
          <a:stretch>
            <a:fillRect/>
          </a:stretch>
        </p:blipFill>
        <p:spPr>
          <a:xfrm>
            <a:off x="3985224" y="2487275"/>
            <a:ext cx="4607584" cy="1710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1912F06E-0D57-2071-1B37-FDD9C90C6B3C}"/>
              </a:ext>
            </a:extLst>
          </p:cNvPr>
          <p:cNvSpPr txBox="1"/>
          <p:nvPr/>
        </p:nvSpPr>
        <p:spPr>
          <a:xfrm>
            <a:off x="838200" y="2475423"/>
            <a:ext cx="707666" cy="276999"/>
          </a:xfrm>
          <a:prstGeom prst="rect">
            <a:avLst/>
          </a:prstGeom>
          <a:noFill/>
        </p:spPr>
        <p:txBody>
          <a:bodyPr wrap="square" rtlCol="0">
            <a:spAutoFit/>
          </a:bodyPr>
          <a:lstStyle/>
          <a:p>
            <a:r>
              <a:rPr lang="en-US" sz="1200" dirty="0">
                <a:highlight>
                  <a:srgbClr val="FFFF00"/>
                </a:highlight>
              </a:rPr>
              <a:t>Ontario</a:t>
            </a:r>
          </a:p>
        </p:txBody>
      </p:sp>
      <p:sp>
        <p:nvSpPr>
          <p:cNvPr id="15" name="TextBox 14">
            <a:extLst>
              <a:ext uri="{FF2B5EF4-FFF2-40B4-BE49-F238E27FC236}">
                <a16:creationId xmlns:a16="http://schemas.microsoft.com/office/drawing/2014/main" id="{D3008B08-5E33-3E81-1B50-5781940E1CEF}"/>
              </a:ext>
            </a:extLst>
          </p:cNvPr>
          <p:cNvSpPr txBox="1"/>
          <p:nvPr/>
        </p:nvSpPr>
        <p:spPr>
          <a:xfrm>
            <a:off x="11183133" y="2491938"/>
            <a:ext cx="707666" cy="276999"/>
          </a:xfrm>
          <a:prstGeom prst="rect">
            <a:avLst/>
          </a:prstGeom>
          <a:noFill/>
        </p:spPr>
        <p:txBody>
          <a:bodyPr wrap="square" rtlCol="0">
            <a:spAutoFit/>
          </a:bodyPr>
          <a:lstStyle/>
          <a:p>
            <a:r>
              <a:rPr lang="en-US" sz="1200" dirty="0">
                <a:highlight>
                  <a:srgbClr val="FFFF00"/>
                </a:highlight>
              </a:rPr>
              <a:t>Quebec</a:t>
            </a:r>
          </a:p>
        </p:txBody>
      </p:sp>
      <p:sp>
        <p:nvSpPr>
          <p:cNvPr id="16" name="TextBox 15">
            <a:extLst>
              <a:ext uri="{FF2B5EF4-FFF2-40B4-BE49-F238E27FC236}">
                <a16:creationId xmlns:a16="http://schemas.microsoft.com/office/drawing/2014/main" id="{C08FDD7C-423E-643C-6A4D-6A01DB673524}"/>
              </a:ext>
            </a:extLst>
          </p:cNvPr>
          <p:cNvSpPr txBox="1"/>
          <p:nvPr/>
        </p:nvSpPr>
        <p:spPr>
          <a:xfrm>
            <a:off x="5834466" y="3822247"/>
            <a:ext cx="909099" cy="276999"/>
          </a:xfrm>
          <a:prstGeom prst="rect">
            <a:avLst/>
          </a:prstGeom>
          <a:noFill/>
        </p:spPr>
        <p:txBody>
          <a:bodyPr wrap="square" rtlCol="0">
            <a:spAutoFit/>
          </a:bodyPr>
          <a:lstStyle/>
          <a:p>
            <a:r>
              <a:rPr lang="en-US" sz="1200" dirty="0">
                <a:highlight>
                  <a:srgbClr val="FFFF00"/>
                </a:highlight>
              </a:rPr>
              <a:t>Nunavut</a:t>
            </a:r>
          </a:p>
        </p:txBody>
      </p:sp>
      <p:sp>
        <p:nvSpPr>
          <p:cNvPr id="17" name="TextBox 16">
            <a:extLst>
              <a:ext uri="{FF2B5EF4-FFF2-40B4-BE49-F238E27FC236}">
                <a16:creationId xmlns:a16="http://schemas.microsoft.com/office/drawing/2014/main" id="{D66DB0AE-17D9-CBE4-C432-3883072EC4D3}"/>
              </a:ext>
            </a:extLst>
          </p:cNvPr>
          <p:cNvSpPr txBox="1"/>
          <p:nvPr/>
        </p:nvSpPr>
        <p:spPr>
          <a:xfrm>
            <a:off x="925286" y="5764720"/>
            <a:ext cx="1442555" cy="276999"/>
          </a:xfrm>
          <a:prstGeom prst="rect">
            <a:avLst/>
          </a:prstGeom>
          <a:noFill/>
        </p:spPr>
        <p:txBody>
          <a:bodyPr wrap="square" rtlCol="0">
            <a:spAutoFit/>
          </a:bodyPr>
          <a:lstStyle/>
          <a:p>
            <a:r>
              <a:rPr lang="en-US" sz="1200" dirty="0">
                <a:highlight>
                  <a:srgbClr val="FFFF00"/>
                </a:highlight>
              </a:rPr>
              <a:t>British Columbia</a:t>
            </a:r>
          </a:p>
        </p:txBody>
      </p:sp>
      <p:sp>
        <p:nvSpPr>
          <p:cNvPr id="18" name="TextBox 17">
            <a:extLst>
              <a:ext uri="{FF2B5EF4-FFF2-40B4-BE49-F238E27FC236}">
                <a16:creationId xmlns:a16="http://schemas.microsoft.com/office/drawing/2014/main" id="{F3A06C47-7C77-4B67-8D2F-42BDE6035839}"/>
              </a:ext>
            </a:extLst>
          </p:cNvPr>
          <p:cNvSpPr txBox="1"/>
          <p:nvPr/>
        </p:nvSpPr>
        <p:spPr>
          <a:xfrm>
            <a:off x="10432112" y="5764720"/>
            <a:ext cx="1403312" cy="276999"/>
          </a:xfrm>
          <a:prstGeom prst="rect">
            <a:avLst/>
          </a:prstGeom>
          <a:noFill/>
        </p:spPr>
        <p:txBody>
          <a:bodyPr wrap="square" rtlCol="0">
            <a:spAutoFit/>
          </a:bodyPr>
          <a:lstStyle/>
          <a:p>
            <a:r>
              <a:rPr lang="en-US" sz="1200" dirty="0">
                <a:highlight>
                  <a:srgbClr val="FFFF00"/>
                </a:highlight>
              </a:rPr>
              <a:t>New Brunswick</a:t>
            </a:r>
          </a:p>
        </p:txBody>
      </p:sp>
    </p:spTree>
    <p:extLst>
      <p:ext uri="{BB962C8B-B14F-4D97-AF65-F5344CB8AC3E}">
        <p14:creationId xmlns:p14="http://schemas.microsoft.com/office/powerpoint/2010/main" val="383558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CEB-A917-B00C-11A7-6250BD1E66E5}"/>
              </a:ext>
            </a:extLst>
          </p:cNvPr>
          <p:cNvSpPr>
            <a:spLocks noGrp="1"/>
          </p:cNvSpPr>
          <p:nvPr>
            <p:ph type="title"/>
          </p:nvPr>
        </p:nvSpPr>
        <p:spPr>
          <a:xfrm>
            <a:off x="1362074" y="466726"/>
            <a:ext cx="7248525" cy="1204912"/>
          </a:xfrm>
        </p:spPr>
        <p:txBody>
          <a:bodyPr anchor="b">
            <a:normAutofit/>
          </a:bodyPr>
          <a:lstStyle/>
          <a:p>
            <a:r>
              <a:rPr lang="en-US" b="1" dirty="0"/>
              <a:t>Analysis 2: Emergency situation(Fiona)</a:t>
            </a:r>
          </a:p>
        </p:txBody>
      </p:sp>
      <p:sp>
        <p:nvSpPr>
          <p:cNvPr id="14" name="Text Placeholder 2">
            <a:extLst>
              <a:ext uri="{FF2B5EF4-FFF2-40B4-BE49-F238E27FC236}">
                <a16:creationId xmlns:a16="http://schemas.microsoft.com/office/drawing/2014/main" id="{BAD49AC5-7DB6-7FF7-5B1C-ADA9DEE3CBFD}"/>
              </a:ext>
            </a:extLst>
          </p:cNvPr>
          <p:cNvSpPr>
            <a:spLocks noGrp="1"/>
          </p:cNvSpPr>
          <p:nvPr>
            <p:ph type="body" idx="1"/>
          </p:nvPr>
        </p:nvSpPr>
        <p:spPr>
          <a:xfrm>
            <a:off x="1362074" y="2032000"/>
            <a:ext cx="6605133" cy="3319228"/>
          </a:xfrm>
        </p:spPr>
        <p:txBody>
          <a:bodyPr>
            <a:normAutofit/>
          </a:bodyPr>
          <a:lstStyle/>
          <a:p>
            <a:r>
              <a:rPr lang="en-US" sz="2400" b="1" dirty="0"/>
              <a:t>Findings:</a:t>
            </a:r>
          </a:p>
          <a:p>
            <a:r>
              <a:rPr lang="en-US" sz="1600" dirty="0"/>
              <a:t>In an emergency, Ontario and Quebec have the capability to export electricity. Because they have high percentage of margin between total capacity and total energy generation.</a:t>
            </a:r>
            <a:endParaRPr lang="en-US" sz="1600" b="1" dirty="0"/>
          </a:p>
          <a:p>
            <a:r>
              <a:rPr lang="en-US" sz="2400" b="1" dirty="0"/>
              <a:t>Prediction: </a:t>
            </a:r>
          </a:p>
          <a:p>
            <a:r>
              <a:rPr lang="en-US" sz="1800" dirty="0"/>
              <a:t>Federal government should invest in transmission infrastructure throughout the country!</a:t>
            </a:r>
          </a:p>
        </p:txBody>
      </p:sp>
      <p:sp>
        <p:nvSpPr>
          <p:cNvPr id="3" name="Date Placeholder 2">
            <a:extLst>
              <a:ext uri="{FF2B5EF4-FFF2-40B4-BE49-F238E27FC236}">
                <a16:creationId xmlns:a16="http://schemas.microsoft.com/office/drawing/2014/main" id="{D7300A74-89FB-2D55-0C1B-D56003055497}"/>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BEA077FA-CE6C-4A1A-5D48-D03798B25BB5}"/>
              </a:ext>
            </a:extLst>
          </p:cNvPr>
          <p:cNvSpPr>
            <a:spLocks noGrp="1"/>
          </p:cNvSpPr>
          <p:nvPr>
            <p:ph type="ftr" sz="quarter" idx="11"/>
          </p:nvPr>
        </p:nvSpPr>
        <p:spPr>
          <a:xfrm>
            <a:off x="2463800" y="6356350"/>
            <a:ext cx="3479800" cy="365125"/>
          </a:xfrm>
        </p:spPr>
        <p:txBody>
          <a:bodyPr anchor="ctr">
            <a:normAutofit lnSpcReduction="10000"/>
          </a:bodyPr>
          <a:lstStyle/>
          <a:p>
            <a:pPr>
              <a:spcAft>
                <a:spcPts val="600"/>
              </a:spcAft>
            </a:pPr>
            <a:r>
              <a:rPr lang="en-US" dirty="0"/>
              <a:t>PREDICTIVE ANALYSIS: </a:t>
            </a:r>
            <a:r>
              <a:rPr lang="en-US" dirty="0">
                <a:solidFill>
                  <a:srgbClr val="00B0F0"/>
                </a:solidFill>
              </a:rPr>
              <a:t>Energy investment portfolio for government of Canada</a:t>
            </a:r>
            <a:endParaRPr lang="en-US" dirty="0"/>
          </a:p>
        </p:txBody>
      </p:sp>
      <p:sp>
        <p:nvSpPr>
          <p:cNvPr id="5" name="Slide Number Placeholder 4">
            <a:extLst>
              <a:ext uri="{FF2B5EF4-FFF2-40B4-BE49-F238E27FC236}">
                <a16:creationId xmlns:a16="http://schemas.microsoft.com/office/drawing/2014/main" id="{5EF14B03-55E4-69DB-2B24-03BEDB320FF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23</a:t>
            </a:fld>
            <a:endParaRPr lang="en-US"/>
          </a:p>
        </p:txBody>
      </p:sp>
    </p:spTree>
    <p:extLst>
      <p:ext uri="{BB962C8B-B14F-4D97-AF65-F5344CB8AC3E}">
        <p14:creationId xmlns:p14="http://schemas.microsoft.com/office/powerpoint/2010/main" val="839549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6"/>
            <a:ext cx="2868386" cy="679904"/>
          </a:xfrm>
        </p:spPr>
        <p:txBody>
          <a:bodyPr/>
          <a:lstStyle/>
          <a:p>
            <a:r>
              <a:rPr lang="en-US" dirty="0"/>
              <a:t>Analysis 3</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5" name="Picture 4" descr="Chart, line chart&#10;&#10;Description automatically generated">
            <a:extLst>
              <a:ext uri="{FF2B5EF4-FFF2-40B4-BE49-F238E27FC236}">
                <a16:creationId xmlns:a16="http://schemas.microsoft.com/office/drawing/2014/main" id="{BA9A5853-1B66-F694-1E68-00633FC097B1}"/>
              </a:ext>
            </a:extLst>
          </p:cNvPr>
          <p:cNvPicPr>
            <a:picLocks noChangeAspect="1"/>
          </p:cNvPicPr>
          <p:nvPr/>
        </p:nvPicPr>
        <p:blipFill>
          <a:blip r:embed="rId2"/>
          <a:stretch>
            <a:fillRect/>
          </a:stretch>
        </p:blipFill>
        <p:spPr>
          <a:xfrm>
            <a:off x="1262743" y="1238253"/>
            <a:ext cx="8724095" cy="32100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B34CC419-C7B9-ADB8-FE52-4584A011ED95}"/>
              </a:ext>
            </a:extLst>
          </p:cNvPr>
          <p:cNvPicPr>
            <a:picLocks noChangeAspect="1"/>
          </p:cNvPicPr>
          <p:nvPr/>
        </p:nvPicPr>
        <p:blipFill>
          <a:blip r:embed="rId3"/>
          <a:stretch>
            <a:fillRect/>
          </a:stretch>
        </p:blipFill>
        <p:spPr>
          <a:xfrm>
            <a:off x="5283532" y="4049891"/>
            <a:ext cx="6348010" cy="1569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7749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CEB-A917-B00C-11A7-6250BD1E66E5}"/>
              </a:ext>
            </a:extLst>
          </p:cNvPr>
          <p:cNvSpPr>
            <a:spLocks noGrp="1"/>
          </p:cNvSpPr>
          <p:nvPr>
            <p:ph type="title"/>
          </p:nvPr>
        </p:nvSpPr>
        <p:spPr>
          <a:xfrm>
            <a:off x="1362075" y="466726"/>
            <a:ext cx="5111750" cy="598749"/>
          </a:xfrm>
        </p:spPr>
        <p:txBody>
          <a:bodyPr anchor="b">
            <a:normAutofit/>
          </a:bodyPr>
          <a:lstStyle/>
          <a:p>
            <a:r>
              <a:rPr lang="en-US" b="1" dirty="0"/>
              <a:t>Analysis 3</a:t>
            </a:r>
          </a:p>
        </p:txBody>
      </p:sp>
      <p:sp>
        <p:nvSpPr>
          <p:cNvPr id="14" name="Text Placeholder 2">
            <a:extLst>
              <a:ext uri="{FF2B5EF4-FFF2-40B4-BE49-F238E27FC236}">
                <a16:creationId xmlns:a16="http://schemas.microsoft.com/office/drawing/2014/main" id="{BAD49AC5-7DB6-7FF7-5B1C-ADA9DEE3CBFD}"/>
              </a:ext>
            </a:extLst>
          </p:cNvPr>
          <p:cNvSpPr>
            <a:spLocks noGrp="1"/>
          </p:cNvSpPr>
          <p:nvPr>
            <p:ph type="body" idx="1"/>
          </p:nvPr>
        </p:nvSpPr>
        <p:spPr>
          <a:xfrm>
            <a:off x="1362075" y="1208598"/>
            <a:ext cx="7304848" cy="4754880"/>
          </a:xfrm>
        </p:spPr>
        <p:txBody>
          <a:bodyPr>
            <a:normAutofit/>
          </a:bodyPr>
          <a:lstStyle/>
          <a:p>
            <a:r>
              <a:rPr lang="en-US" sz="2800" b="1" dirty="0">
                <a:latin typeface="Tenorite (Body)"/>
              </a:rPr>
              <a:t>Findings</a:t>
            </a:r>
            <a:r>
              <a:rPr lang="en-US" sz="3300" b="1" dirty="0">
                <a:latin typeface="Tenorite (Body)"/>
              </a:rPr>
              <a:t>:</a:t>
            </a:r>
          </a:p>
          <a:p>
            <a:r>
              <a:rPr lang="en-US" sz="1800" dirty="0"/>
              <a:t>As you can see in the picture above, BC typically imports more electricity than any other province in Canada. We can also see how much energy BC can produce.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From above diagram, we can measure that, BC can generate more electricity as they have enough plan capacity to generate and by doing that province can save that import cost.</a:t>
            </a:r>
          </a:p>
          <a:p>
            <a:endParaRPr lang="en-US" sz="2800" b="1" dirty="0">
              <a:latin typeface="Tenorite (Body)"/>
            </a:endParaRPr>
          </a:p>
          <a:p>
            <a:r>
              <a:rPr lang="en-US" sz="2800" b="1" dirty="0">
                <a:latin typeface="Tenorite (Body)"/>
              </a:rPr>
              <a:t>Prediction:</a:t>
            </a:r>
          </a:p>
          <a:p>
            <a:r>
              <a:rPr lang="en-US" sz="1800" dirty="0">
                <a:effectLst/>
                <a:latin typeface="Tenorite (Body)"/>
                <a:ea typeface="Calibri" panose="020F0502020204030204" pitchFamily="34" charset="0"/>
                <a:cs typeface="Times New Roman" panose="02020603050405020304" pitchFamily="18" charset="0"/>
              </a:rPr>
              <a:t>To conclude that, provincial government of BC should focus more on generation and work gradually to increase plan capacity.</a:t>
            </a:r>
          </a:p>
          <a:p>
            <a:endParaRPr lang="en-US" sz="3600" dirty="0"/>
          </a:p>
        </p:txBody>
      </p:sp>
      <p:sp>
        <p:nvSpPr>
          <p:cNvPr id="3" name="Date Placeholder 2">
            <a:extLst>
              <a:ext uri="{FF2B5EF4-FFF2-40B4-BE49-F238E27FC236}">
                <a16:creationId xmlns:a16="http://schemas.microsoft.com/office/drawing/2014/main" id="{D7300A74-89FB-2D55-0C1B-D56003055497}"/>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BEA077FA-CE6C-4A1A-5D48-D03798B25BB5}"/>
              </a:ext>
            </a:extLst>
          </p:cNvPr>
          <p:cNvSpPr>
            <a:spLocks noGrp="1"/>
          </p:cNvSpPr>
          <p:nvPr>
            <p:ph type="ftr" sz="quarter" idx="11"/>
          </p:nvPr>
        </p:nvSpPr>
        <p:spPr>
          <a:xfrm>
            <a:off x="2463800" y="6356350"/>
            <a:ext cx="3479800" cy="365125"/>
          </a:xfrm>
        </p:spPr>
        <p:txBody>
          <a:bodyPr anchor="ctr">
            <a:normAutofit lnSpcReduction="10000"/>
          </a:bodyPr>
          <a:lstStyle/>
          <a:p>
            <a:pPr>
              <a:spcAft>
                <a:spcPts val="600"/>
              </a:spcAft>
            </a:pPr>
            <a:r>
              <a:rPr lang="en-US" dirty="0"/>
              <a:t>PREDICTIVE ANALYSIS: </a:t>
            </a:r>
            <a:r>
              <a:rPr lang="en-US" dirty="0">
                <a:solidFill>
                  <a:srgbClr val="00B0F0"/>
                </a:solidFill>
              </a:rPr>
              <a:t>Energy investment portfolio for government of Canada</a:t>
            </a:r>
            <a:endParaRPr lang="en-US" dirty="0"/>
          </a:p>
        </p:txBody>
      </p:sp>
      <p:sp>
        <p:nvSpPr>
          <p:cNvPr id="5" name="Slide Number Placeholder 4">
            <a:extLst>
              <a:ext uri="{FF2B5EF4-FFF2-40B4-BE49-F238E27FC236}">
                <a16:creationId xmlns:a16="http://schemas.microsoft.com/office/drawing/2014/main" id="{5EF14B03-55E4-69DB-2B24-03BEDB320FF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25</a:t>
            </a:fld>
            <a:endParaRPr lang="en-US"/>
          </a:p>
        </p:txBody>
      </p:sp>
    </p:spTree>
    <p:extLst>
      <p:ext uri="{BB962C8B-B14F-4D97-AF65-F5344CB8AC3E}">
        <p14:creationId xmlns:p14="http://schemas.microsoft.com/office/powerpoint/2010/main" val="3841584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1142464" y="277662"/>
            <a:ext cx="2868386" cy="679904"/>
          </a:xfrm>
        </p:spPr>
        <p:txBody>
          <a:bodyPr/>
          <a:lstStyle/>
          <a:p>
            <a:r>
              <a:rPr lang="en-US" dirty="0"/>
              <a:t>Analysis 3</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pic>
        <p:nvPicPr>
          <p:cNvPr id="3" name="Picture 2" descr="Chart, bar chart&#10;&#10;Description automatically generated">
            <a:extLst>
              <a:ext uri="{FF2B5EF4-FFF2-40B4-BE49-F238E27FC236}">
                <a16:creationId xmlns:a16="http://schemas.microsoft.com/office/drawing/2014/main" id="{EA73A28A-7AFC-8C5C-D378-C86A9A905E28}"/>
              </a:ext>
            </a:extLst>
          </p:cNvPr>
          <p:cNvPicPr>
            <a:picLocks noChangeAspect="1"/>
          </p:cNvPicPr>
          <p:nvPr/>
        </p:nvPicPr>
        <p:blipFill>
          <a:blip r:embed="rId2"/>
          <a:stretch>
            <a:fillRect/>
          </a:stretch>
        </p:blipFill>
        <p:spPr>
          <a:xfrm>
            <a:off x="1262743" y="1045030"/>
            <a:ext cx="8344238" cy="30657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FA50446B-6197-DD08-2188-140A6C0AA25F}"/>
              </a:ext>
            </a:extLst>
          </p:cNvPr>
          <p:cNvSpPr txBox="1"/>
          <p:nvPr/>
        </p:nvSpPr>
        <p:spPr>
          <a:xfrm>
            <a:off x="1142464" y="3562190"/>
            <a:ext cx="1442555" cy="276999"/>
          </a:xfrm>
          <a:prstGeom prst="rect">
            <a:avLst/>
          </a:prstGeom>
          <a:noFill/>
        </p:spPr>
        <p:txBody>
          <a:bodyPr wrap="square" rtlCol="0">
            <a:spAutoFit/>
          </a:bodyPr>
          <a:lstStyle/>
          <a:p>
            <a:r>
              <a:rPr lang="en-US" sz="1200" dirty="0">
                <a:highlight>
                  <a:srgbClr val="FFFF00"/>
                </a:highlight>
              </a:rPr>
              <a:t>British Columbia</a:t>
            </a:r>
          </a:p>
        </p:txBody>
      </p:sp>
      <p:pic>
        <p:nvPicPr>
          <p:cNvPr id="6" name="Picture 5">
            <a:extLst>
              <a:ext uri="{FF2B5EF4-FFF2-40B4-BE49-F238E27FC236}">
                <a16:creationId xmlns:a16="http://schemas.microsoft.com/office/drawing/2014/main" id="{4EF3858F-FACC-FBFA-5649-40D635E21EF3}"/>
              </a:ext>
            </a:extLst>
          </p:cNvPr>
          <p:cNvPicPr>
            <a:picLocks noChangeAspect="1"/>
          </p:cNvPicPr>
          <p:nvPr/>
        </p:nvPicPr>
        <p:blipFill>
          <a:blip r:embed="rId3"/>
          <a:stretch>
            <a:fillRect/>
          </a:stretch>
        </p:blipFill>
        <p:spPr>
          <a:xfrm>
            <a:off x="4280014" y="3785518"/>
            <a:ext cx="6271803" cy="184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6037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8F10-581F-79A4-5638-20BADBC285EA}"/>
              </a:ext>
            </a:extLst>
          </p:cNvPr>
          <p:cNvSpPr>
            <a:spLocks noGrp="1"/>
          </p:cNvSpPr>
          <p:nvPr>
            <p:ph type="title"/>
          </p:nvPr>
        </p:nvSpPr>
        <p:spPr>
          <a:xfrm>
            <a:off x="5476875" y="572681"/>
            <a:ext cx="5111750" cy="1204912"/>
          </a:xfrm>
        </p:spPr>
        <p:txBody>
          <a:bodyPr/>
          <a:lstStyle/>
          <a:p>
            <a:r>
              <a:rPr lang="en-US" dirty="0"/>
              <a:t>Energy Investment portfolio?</a:t>
            </a:r>
          </a:p>
        </p:txBody>
      </p:sp>
      <p:sp>
        <p:nvSpPr>
          <p:cNvPr id="3" name="Text Placeholder 2">
            <a:extLst>
              <a:ext uri="{FF2B5EF4-FFF2-40B4-BE49-F238E27FC236}">
                <a16:creationId xmlns:a16="http://schemas.microsoft.com/office/drawing/2014/main" id="{05736CE9-62D4-2F3F-F772-DD2EA83F7AE6}"/>
              </a:ext>
            </a:extLst>
          </p:cNvPr>
          <p:cNvSpPr>
            <a:spLocks noGrp="1"/>
          </p:cNvSpPr>
          <p:nvPr>
            <p:ph type="body" idx="1"/>
          </p:nvPr>
        </p:nvSpPr>
        <p:spPr>
          <a:xfrm>
            <a:off x="5476875" y="2142366"/>
            <a:ext cx="5111750" cy="2938041"/>
          </a:xfrm>
        </p:spPr>
        <p:txBody>
          <a:bodyPr>
            <a:normAutofit fontScale="92500" lnSpcReduction="20000"/>
          </a:bodyPr>
          <a:lstStyle/>
          <a:p>
            <a:r>
              <a:rPr lang="en-US" dirty="0"/>
              <a:t>Why?</a:t>
            </a:r>
          </a:p>
          <a:p>
            <a:pPr marL="285750" indent="-285750">
              <a:buFontTx/>
              <a:buChar char="-"/>
            </a:pPr>
            <a:r>
              <a:rPr lang="en-US" dirty="0"/>
              <a:t>Government of Canada plans to bring millions of immigrants every year to maple land. And Energy is one of the key factors which will dictate how they successfully do that.</a:t>
            </a:r>
          </a:p>
          <a:p>
            <a:r>
              <a:rPr lang="en-US" dirty="0"/>
              <a:t>What?</a:t>
            </a:r>
          </a:p>
          <a:p>
            <a:pPr marL="285750" indent="-285750">
              <a:buFontTx/>
              <a:buChar char="-"/>
            </a:pPr>
            <a:r>
              <a:rPr lang="en-US" dirty="0"/>
              <a:t>We gather data from previous years and share the findings of the generation, relative consumption, imports and exports on provincial level. To further predict factors like revenue, investment and incentive.</a:t>
            </a:r>
          </a:p>
          <a:p>
            <a:r>
              <a:rPr lang="en-US" dirty="0"/>
              <a:t>How?</a:t>
            </a:r>
          </a:p>
          <a:p>
            <a:pPr marL="285750" indent="-285750">
              <a:buFontTx/>
              <a:buChar char="-"/>
            </a:pPr>
            <a:r>
              <a:rPr lang="en-US" dirty="0"/>
              <a:t>We extract data, clean, transform, load, join and visualize to give prediction.</a:t>
            </a:r>
          </a:p>
          <a:p>
            <a:pPr marL="285750" indent="-285750">
              <a:buFontTx/>
              <a:buChar char="-"/>
            </a:pPr>
            <a:endParaRPr lang="en-US" dirty="0"/>
          </a:p>
        </p:txBody>
      </p:sp>
      <p:sp>
        <p:nvSpPr>
          <p:cNvPr id="4" name="Date Placeholder 3">
            <a:extLst>
              <a:ext uri="{FF2B5EF4-FFF2-40B4-BE49-F238E27FC236}">
                <a16:creationId xmlns:a16="http://schemas.microsoft.com/office/drawing/2014/main" id="{EC7265F6-D5D1-DFFD-64D4-959F1594A6CD}"/>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588261D5-BCF3-E4D0-DE6A-3BB759AC2640}"/>
              </a:ext>
            </a:extLst>
          </p:cNvPr>
          <p:cNvSpPr>
            <a:spLocks noGrp="1"/>
          </p:cNvSpPr>
          <p:nvPr>
            <p:ph type="ftr" sz="quarter" idx="11"/>
          </p:nvPr>
        </p:nvSpPr>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2E2D3511-A96C-9AF4-D8C2-82D16C819802}"/>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32994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80380" y="407381"/>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979875"/>
            <a:ext cx="5111750" cy="3206487"/>
          </a:xfrm>
        </p:spPr>
        <p:txBody>
          <a:bodyPr/>
          <a:lstStyle/>
          <a:p>
            <a:r>
              <a:rPr lang="en-US" sz="1800" dirty="0">
                <a:latin typeface="Calibri" panose="020F0502020204030204" pitchFamily="34" charset="0"/>
              </a:rPr>
              <a:t>We have examined Canada’s electricity data in three categories: capacity, generation  and exports.</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8" name="Picture 7" descr="Logo&#10;&#10;Description automatically generated">
            <a:extLst>
              <a:ext uri="{FF2B5EF4-FFF2-40B4-BE49-F238E27FC236}">
                <a16:creationId xmlns:a16="http://schemas.microsoft.com/office/drawing/2014/main" id="{05A600E1-A711-3E03-3F9D-E62E24238A22}"/>
              </a:ext>
            </a:extLst>
          </p:cNvPr>
          <p:cNvPicPr>
            <a:picLocks noChangeAspect="1"/>
          </p:cNvPicPr>
          <p:nvPr/>
        </p:nvPicPr>
        <p:blipFill>
          <a:blip r:embed="rId2"/>
          <a:stretch>
            <a:fillRect/>
          </a:stretch>
        </p:blipFill>
        <p:spPr>
          <a:xfrm>
            <a:off x="4956066" y="3100960"/>
            <a:ext cx="1505282" cy="1354753"/>
          </a:xfrm>
          <a:prstGeom prst="rect">
            <a:avLst/>
          </a:prstGeom>
        </p:spPr>
      </p:pic>
      <p:pic>
        <p:nvPicPr>
          <p:cNvPr id="10" name="Picture 9" descr="Logo, company name&#10;&#10;Description automatically generated">
            <a:extLst>
              <a:ext uri="{FF2B5EF4-FFF2-40B4-BE49-F238E27FC236}">
                <a16:creationId xmlns:a16="http://schemas.microsoft.com/office/drawing/2014/main" id="{89315AB8-4782-6C22-C618-799FF2A8F106}"/>
              </a:ext>
            </a:extLst>
          </p:cNvPr>
          <p:cNvPicPr>
            <a:picLocks noChangeAspect="1"/>
          </p:cNvPicPr>
          <p:nvPr/>
        </p:nvPicPr>
        <p:blipFill>
          <a:blip r:embed="rId3"/>
          <a:stretch>
            <a:fillRect/>
          </a:stretch>
        </p:blipFill>
        <p:spPr>
          <a:xfrm>
            <a:off x="4329609" y="4598587"/>
            <a:ext cx="2018306" cy="1513730"/>
          </a:xfrm>
          <a:prstGeom prst="rect">
            <a:avLst/>
          </a:prstGeom>
        </p:spPr>
      </p:pic>
      <p:pic>
        <p:nvPicPr>
          <p:cNvPr id="12" name="Picture 11" descr="A picture containing text, sign, vector graphics&#10;&#10;Description automatically generated">
            <a:extLst>
              <a:ext uri="{FF2B5EF4-FFF2-40B4-BE49-F238E27FC236}">
                <a16:creationId xmlns:a16="http://schemas.microsoft.com/office/drawing/2014/main" id="{C5E9B927-0FAE-404C-DF12-DE6C5C881A7D}"/>
              </a:ext>
            </a:extLst>
          </p:cNvPr>
          <p:cNvPicPr>
            <a:picLocks noChangeAspect="1"/>
          </p:cNvPicPr>
          <p:nvPr/>
        </p:nvPicPr>
        <p:blipFill>
          <a:blip r:embed="rId4"/>
          <a:stretch>
            <a:fillRect/>
          </a:stretch>
        </p:blipFill>
        <p:spPr>
          <a:xfrm>
            <a:off x="1576545" y="3100960"/>
            <a:ext cx="1354753" cy="1354753"/>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3B143830-3C18-58F5-7614-F5E2CD800E1C}"/>
              </a:ext>
            </a:extLst>
          </p:cNvPr>
          <p:cNvPicPr>
            <a:picLocks noChangeAspect="1"/>
          </p:cNvPicPr>
          <p:nvPr/>
        </p:nvPicPr>
        <p:blipFill>
          <a:blip r:embed="rId5"/>
          <a:stretch>
            <a:fillRect/>
          </a:stretch>
        </p:blipFill>
        <p:spPr>
          <a:xfrm>
            <a:off x="2921726" y="3429001"/>
            <a:ext cx="2046817" cy="688532"/>
          </a:xfrm>
          <a:prstGeom prst="rect">
            <a:avLst/>
          </a:prstGeom>
        </p:spPr>
      </p:pic>
      <p:pic>
        <p:nvPicPr>
          <p:cNvPr id="13" name="Picture 12" descr="Logo, company name&#10;&#10;Description automatically generated">
            <a:extLst>
              <a:ext uri="{FF2B5EF4-FFF2-40B4-BE49-F238E27FC236}">
                <a16:creationId xmlns:a16="http://schemas.microsoft.com/office/drawing/2014/main" id="{A31F1C22-C96F-62D9-D7D9-3683CD9BB573}"/>
              </a:ext>
            </a:extLst>
          </p:cNvPr>
          <p:cNvPicPr>
            <a:picLocks noChangeAspect="1"/>
          </p:cNvPicPr>
          <p:nvPr/>
        </p:nvPicPr>
        <p:blipFill>
          <a:blip r:embed="rId6"/>
          <a:stretch>
            <a:fillRect/>
          </a:stretch>
        </p:blipFill>
        <p:spPr>
          <a:xfrm>
            <a:off x="2101129" y="4951488"/>
            <a:ext cx="2102571" cy="1204912"/>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27097" y="784621"/>
            <a:ext cx="2938670" cy="1201282"/>
          </a:xfrm>
        </p:spPr>
        <p:txBody>
          <a:bodyPr anchor="ctr">
            <a:normAutofit/>
          </a:bodyPr>
          <a:lstStyle/>
          <a:p>
            <a:r>
              <a:rPr lang="en-US" dirty="0" err="1"/>
              <a:t>OverVIEW</a:t>
            </a: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sp>
        <p:nvSpPr>
          <p:cNvPr id="45" name="TextBox 44">
            <a:extLst>
              <a:ext uri="{FF2B5EF4-FFF2-40B4-BE49-F238E27FC236}">
                <a16:creationId xmlns:a16="http://schemas.microsoft.com/office/drawing/2014/main" id="{7FBC02FA-78BB-160E-3D91-3571DF1D61B3}"/>
              </a:ext>
            </a:extLst>
          </p:cNvPr>
          <p:cNvSpPr txBox="1"/>
          <p:nvPr/>
        </p:nvSpPr>
        <p:spPr>
          <a:xfrm>
            <a:off x="1574357" y="2272850"/>
            <a:ext cx="9525663" cy="2308324"/>
          </a:xfrm>
          <a:prstGeom prst="rect">
            <a:avLst/>
          </a:prstGeom>
          <a:noFill/>
        </p:spPr>
        <p:txBody>
          <a:bodyPr wrap="square">
            <a:spAutoFit/>
          </a:bodyPr>
          <a:lstStyle/>
          <a:p>
            <a:r>
              <a:rPr lang="en-US" sz="1800" dirty="0">
                <a:latin typeface="Calibri" panose="020F0502020204030204" pitchFamily="34" charset="0"/>
              </a:rPr>
              <a:t>Canada is a world leader in hydro electricity, which accounts for 59.3% of the country's electricity supply. Other sources include coal, uranium, natural gas, petroleum and non-hydro renewable sources.</a:t>
            </a:r>
          </a:p>
          <a:p>
            <a:r>
              <a:rPr lang="en-US" sz="1800" dirty="0">
                <a:latin typeface="Calibri" panose="020F0502020204030204" pitchFamily="34" charset="0"/>
              </a:rPr>
              <a:t>In the upcoming years, it is anticipated that factors including population expansion, economic growth, and increased use of electrical equipment and appliances would continue to drive power consumption.</a:t>
            </a:r>
          </a:p>
          <a:p>
            <a:r>
              <a:rPr lang="en-US" dirty="0">
                <a:latin typeface="Calibri" panose="020F0502020204030204" pitchFamily="34" charset="0"/>
              </a:rPr>
              <a:t>The federal government plays a supporting role by investing research and development of electricity management.</a:t>
            </a:r>
            <a:endParaRPr lang="en-US" sz="1800" dirty="0">
              <a:latin typeface="Calibri" panose="020F0502020204030204" pitchFamily="34" charset="0"/>
            </a:endParaRPr>
          </a:p>
        </p:txBody>
      </p:sp>
    </p:spTree>
    <p:extLst>
      <p:ext uri="{BB962C8B-B14F-4D97-AF65-F5344CB8AC3E}">
        <p14:creationId xmlns:p14="http://schemas.microsoft.com/office/powerpoint/2010/main" val="226319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80380" y="407381"/>
            <a:ext cx="5111750" cy="626289"/>
          </a:xfrm>
        </p:spPr>
        <p:txBody>
          <a:bodyPr/>
          <a:lstStyle/>
          <a:p>
            <a:r>
              <a:rPr lang="en-US" dirty="0"/>
              <a:t>Data 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208599"/>
            <a:ext cx="7463873" cy="3977764"/>
          </a:xfrm>
        </p:spPr>
        <p:txBody>
          <a:bodyPr/>
          <a:lstStyle/>
          <a:p>
            <a:r>
              <a:rPr lang="en-US" b="1" dirty="0"/>
              <a:t>Source: </a:t>
            </a:r>
          </a:p>
          <a:p>
            <a:r>
              <a:rPr lang="en-US" dirty="0"/>
              <a:t>For Capacity &amp; Generation</a:t>
            </a:r>
            <a:endParaRPr lang="en-US" dirty="0">
              <a:hlinkClick r:id="rId2"/>
            </a:endParaRPr>
          </a:p>
          <a:p>
            <a:r>
              <a:rPr lang="en-US" dirty="0">
                <a:hlinkClick r:id="rId2"/>
              </a:rPr>
              <a:t>https://open.canada.ca/data/en/dataset/2cdf43fc-d4aa-4604-9f21-29777d955810</a:t>
            </a:r>
            <a:r>
              <a:rPr lang="en-US" dirty="0"/>
              <a:t> </a:t>
            </a:r>
          </a:p>
          <a:p>
            <a:r>
              <a:rPr lang="en-US" dirty="0"/>
              <a:t>For Import/Export</a:t>
            </a:r>
          </a:p>
          <a:p>
            <a:r>
              <a:rPr lang="en-US" dirty="0">
                <a:hlinkClick r:id="rId3"/>
              </a:rPr>
              <a:t>https://open.canada.ca/data/en/dataset/5c358f51-bc8c-4565-854d-9d2e35e6b178</a:t>
            </a:r>
            <a:r>
              <a:rPr lang="en-US" dirty="0"/>
              <a:t> </a:t>
            </a:r>
          </a:p>
          <a:p>
            <a:endParaRPr lang="en-US" dirty="0"/>
          </a:p>
          <a:p>
            <a:r>
              <a:rPr lang="en-US" b="1" dirty="0"/>
              <a:t>Fields in Data </a:t>
            </a:r>
          </a:p>
          <a:p>
            <a:r>
              <a:rPr lang="en-US" dirty="0"/>
              <a:t>Electricity Capacity : Region, Source, Capacity value, Unit</a:t>
            </a:r>
          </a:p>
          <a:p>
            <a:r>
              <a:rPr lang="en-US" dirty="0"/>
              <a:t>Electricity Generation : Region, Source, Generated Value, Unit</a:t>
            </a:r>
          </a:p>
          <a:p>
            <a:r>
              <a:rPr lang="en-US" dirty="0"/>
              <a:t>Electricity Import/Export :  Region, Source, Destination, Activity Value,  Price</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25428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80380" y="407381"/>
            <a:ext cx="6960538" cy="626289"/>
          </a:xfrm>
        </p:spPr>
        <p:txBody>
          <a:bodyPr>
            <a:normAutofit/>
          </a:bodyPr>
          <a:lstStyle/>
          <a:p>
            <a:r>
              <a:rPr lang="en-US" dirty="0"/>
              <a:t>Data transformation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208598"/>
            <a:ext cx="8577056" cy="4953663"/>
          </a:xfrm>
        </p:spPr>
        <p:txBody>
          <a:bodyPr>
            <a:normAutofit/>
          </a:bodyPr>
          <a:lstStyle/>
          <a:p>
            <a:r>
              <a:rPr lang="en-US" dirty="0"/>
              <a:t>Motivation for doing this transformation was to plot the factors of all the aspects we considered on the same plane. Hence, the normalized data was imminent. We had 3 units of electricity to begin with MW, GWh and MWh.</a:t>
            </a:r>
          </a:p>
          <a:p>
            <a:r>
              <a:rPr lang="en-US" dirty="0"/>
              <a:t>Further we decided to use GWh unit as standard to be able to capture all the factors visually in a graph plane. So, we convert MWh &amp; MW into GWh.</a:t>
            </a:r>
          </a:p>
          <a:p>
            <a:r>
              <a:rPr lang="en-US" b="1" dirty="0"/>
              <a:t>How we did that?</a:t>
            </a:r>
          </a:p>
          <a:p>
            <a:r>
              <a:rPr lang="en-US" dirty="0"/>
              <a:t>1 GWh = 1000 MWh </a:t>
            </a:r>
          </a:p>
          <a:p>
            <a:r>
              <a:rPr lang="en-US" dirty="0"/>
              <a:t>We took 5300 constant hours as standard no of hours of electricity production in an year.</a:t>
            </a:r>
          </a:p>
          <a:p>
            <a:r>
              <a:rPr lang="en-US" dirty="0"/>
              <a:t>(1/1000)*5300 = 5.3</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737CF3B5-7513-7CA1-F89F-AAA44F7215BA}"/>
              </a:ext>
            </a:extLst>
          </p:cNvPr>
          <p:cNvPicPr>
            <a:picLocks noChangeAspect="1"/>
          </p:cNvPicPr>
          <p:nvPr/>
        </p:nvPicPr>
        <p:blipFill>
          <a:blip r:embed="rId2"/>
          <a:stretch>
            <a:fillRect/>
          </a:stretch>
        </p:blipFill>
        <p:spPr>
          <a:xfrm>
            <a:off x="1380380" y="4151058"/>
            <a:ext cx="5959356" cy="180609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673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80380" y="407381"/>
            <a:ext cx="5111750" cy="554727"/>
          </a:xfrm>
        </p:spPr>
        <p:txBody>
          <a:bodyPr/>
          <a:lstStyle/>
          <a:p>
            <a:r>
              <a:rPr lang="en-US" dirty="0"/>
              <a:t>Table Structure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A35EFBED-A45D-151B-3F64-5D691E34136E}"/>
              </a:ext>
            </a:extLst>
          </p:cNvPr>
          <p:cNvPicPr>
            <a:picLocks noChangeAspect="1"/>
          </p:cNvPicPr>
          <p:nvPr/>
        </p:nvPicPr>
        <p:blipFill>
          <a:blip r:embed="rId2"/>
          <a:stretch>
            <a:fillRect/>
          </a:stretch>
        </p:blipFill>
        <p:spPr>
          <a:xfrm>
            <a:off x="753671" y="1973803"/>
            <a:ext cx="6550344" cy="3143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AF973A27-FAFC-E7C8-A190-76A0EF9397ED}"/>
              </a:ext>
            </a:extLst>
          </p:cNvPr>
          <p:cNvPicPr>
            <a:picLocks noChangeAspect="1"/>
          </p:cNvPicPr>
          <p:nvPr/>
        </p:nvPicPr>
        <p:blipFill>
          <a:blip r:embed="rId3"/>
          <a:stretch>
            <a:fillRect/>
          </a:stretch>
        </p:blipFill>
        <p:spPr>
          <a:xfrm>
            <a:off x="5661432" y="407381"/>
            <a:ext cx="5898335" cy="3143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25620A95-7B45-6445-C2BE-D0272667A2BB}"/>
              </a:ext>
            </a:extLst>
          </p:cNvPr>
          <p:cNvPicPr>
            <a:picLocks noChangeAspect="1"/>
          </p:cNvPicPr>
          <p:nvPr/>
        </p:nvPicPr>
        <p:blipFill>
          <a:blip r:embed="rId4"/>
          <a:stretch>
            <a:fillRect/>
          </a:stretch>
        </p:blipFill>
        <p:spPr>
          <a:xfrm>
            <a:off x="5661431" y="3771965"/>
            <a:ext cx="5898336" cy="28425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187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80380" y="407381"/>
            <a:ext cx="6960538" cy="626289"/>
          </a:xfrm>
        </p:spPr>
        <p:txBody>
          <a:bodyPr>
            <a:normAutofit/>
          </a:bodyPr>
          <a:lstStyle/>
          <a:p>
            <a:r>
              <a:rPr lang="en-US" dirty="0"/>
              <a:t>Data Cleaning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208599"/>
            <a:ext cx="7463873" cy="3977764"/>
          </a:xfrm>
        </p:spPr>
        <p:txBody>
          <a:bodyPr/>
          <a:lstStyle/>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PREDICTIVE ANALYSIS: </a:t>
            </a:r>
            <a:r>
              <a:rPr lang="en-US" dirty="0">
                <a:solidFill>
                  <a:srgbClr val="00B0F0"/>
                </a:solidFill>
              </a:rPr>
              <a:t>Energy investment portfolio for government of Canada</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10" name="Picture 9">
            <a:extLst>
              <a:ext uri="{FF2B5EF4-FFF2-40B4-BE49-F238E27FC236}">
                <a16:creationId xmlns:a16="http://schemas.microsoft.com/office/drawing/2014/main" id="{929F9DED-A45A-1B4B-76A5-ACF5FD8AF4CB}"/>
              </a:ext>
            </a:extLst>
          </p:cNvPr>
          <p:cNvPicPr>
            <a:picLocks noChangeAspect="1"/>
          </p:cNvPicPr>
          <p:nvPr/>
        </p:nvPicPr>
        <p:blipFill>
          <a:blip r:embed="rId2"/>
          <a:stretch>
            <a:fillRect/>
          </a:stretch>
        </p:blipFill>
        <p:spPr>
          <a:xfrm>
            <a:off x="1380380" y="2424355"/>
            <a:ext cx="5682848" cy="3511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1AB30417-C424-A85F-B4F1-B0182519DBC6}"/>
              </a:ext>
            </a:extLst>
          </p:cNvPr>
          <p:cNvPicPr>
            <a:picLocks noChangeAspect="1"/>
          </p:cNvPicPr>
          <p:nvPr/>
        </p:nvPicPr>
        <p:blipFill>
          <a:blip r:embed="rId3"/>
          <a:stretch>
            <a:fillRect/>
          </a:stretch>
        </p:blipFill>
        <p:spPr>
          <a:xfrm>
            <a:off x="5765099" y="1208599"/>
            <a:ext cx="6005080" cy="2377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175630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{8B9CD91D-ADF1-4BDD-B6D8-E2708CD49CD0}tf67328976_win32</Template>
  <TotalTime>478</TotalTime>
  <Words>1299</Words>
  <Application>Microsoft Office PowerPoint</Application>
  <PresentationFormat>Widescreen</PresentationFormat>
  <Paragraphs>193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Tenorite</vt:lpstr>
      <vt:lpstr>Tenorite (Body)</vt:lpstr>
      <vt:lpstr>Office Theme</vt:lpstr>
      <vt:lpstr>PREDICTIVE ANALYSIS: Energy investment portfolio for government of Canada  </vt:lpstr>
      <vt:lpstr>AGENDA</vt:lpstr>
      <vt:lpstr>Energy Investment portfolio?</vt:lpstr>
      <vt:lpstr>INTRODUCTION</vt:lpstr>
      <vt:lpstr>OverVIEW</vt:lpstr>
      <vt:lpstr>Data description</vt:lpstr>
      <vt:lpstr>Data transformation</vt:lpstr>
      <vt:lpstr>Table Structure</vt:lpstr>
      <vt:lpstr>Data Cleaning</vt:lpstr>
      <vt:lpstr>Analysis 1: Ontario</vt:lpstr>
      <vt:lpstr>Analysis 1: Ontario</vt:lpstr>
      <vt:lpstr>Analysis 1: QUEBEC</vt:lpstr>
      <vt:lpstr>Analysis 1: Quebec</vt:lpstr>
      <vt:lpstr>Analysis 1: BRITISH COLUMBIA</vt:lpstr>
      <vt:lpstr>Analysis 1: BRITISH COLUMBIA</vt:lpstr>
      <vt:lpstr>Analysis 1: NEW brunswick</vt:lpstr>
      <vt:lpstr>Analysis 1: NEW brunswick</vt:lpstr>
      <vt:lpstr>Analysis 1: Nunavut</vt:lpstr>
      <vt:lpstr>Analysis 1: NUnavut</vt:lpstr>
      <vt:lpstr>Analysis 1`</vt:lpstr>
      <vt:lpstr>Analysis 1`: federal investment</vt:lpstr>
      <vt:lpstr>Analysis 2</vt:lpstr>
      <vt:lpstr>Analysis 2: Emergency situation(Fiona)</vt:lpstr>
      <vt:lpstr>Analysis 3</vt:lpstr>
      <vt:lpstr>Analysis 3</vt:lpstr>
      <vt:lpstr>Analysis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PREDICTIVE ANALYSIS  </dc:title>
  <dc:creator>Raj Harshad Chauhan</dc:creator>
  <cp:lastModifiedBy>Mirulkumar Sandipbhai Patel</cp:lastModifiedBy>
  <cp:revision>39</cp:revision>
  <dcterms:created xsi:type="dcterms:W3CDTF">2022-12-14T15:18:40Z</dcterms:created>
  <dcterms:modified xsi:type="dcterms:W3CDTF">2022-12-16T21:43:02Z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