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60" r:id="rId4"/>
    <p:sldId id="261" r:id="rId5"/>
    <p:sldId id="262" r:id="rId6"/>
    <p:sldId id="263" r:id="rId7"/>
    <p:sldId id="264" r:id="rId8"/>
    <p:sldId id="265" r:id="rId9"/>
    <p:sldId id="266" r:id="rId10"/>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11"/>
    <p:restoredTop sz="94610"/>
  </p:normalViewPr>
  <p:slideViewPr>
    <p:cSldViewPr snapToGrid="0" snapToObjects="1">
      <p:cViewPr varScale="1">
        <p:scale>
          <a:sx n="136" d="100"/>
          <a:sy n="136" d="100"/>
        </p:scale>
        <p:origin x="216" y="31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87" name="Header Placeholder 1"/>
          <p:cNvSpPr>
            <a:spLocks noGrp="1"/>
          </p:cNvSpPr>
          <p:nvPr>
            <p:ph type="hdr" sz="quarter"/>
          </p:nvPr>
        </p:nvSpPr>
        <p:spPr>
          <a:xfrm>
            <a:off x="0" y="0"/>
            <a:ext cx="3565525" cy="733425"/>
          </a:xfrm>
          <a:prstGeom prst="rect"/>
        </p:spPr>
        <p:txBody>
          <a:bodyPr bIns="45720" lIns="91440" rIns="91440" rtlCol="0" tIns="45720" vert="horz"/>
          <a:lstStyle>
            <a:lvl1pPr algn="l">
              <a:defRPr sz="1200"/>
            </a:lvl1pPr>
          </a:lstStyle>
          <a:p>
            <a:endParaRPr lang="en-US"/>
          </a:p>
        </p:txBody>
      </p:sp>
      <p:sp>
        <p:nvSpPr>
          <p:cNvPr id="1048688" name="Date Placeholder 2"/>
          <p:cNvSpPr>
            <a:spLocks noGrp="1"/>
          </p:cNvSpPr>
          <p:nvPr>
            <p:ph type="dt" idx="1"/>
          </p:nvPr>
        </p:nvSpPr>
        <p:spPr>
          <a:xfrm>
            <a:off x="4660900" y="0"/>
            <a:ext cx="3567113" cy="733425"/>
          </a:xfrm>
          <a:prstGeom prst="rect"/>
        </p:spPr>
        <p:txBody>
          <a:bodyPr bIns="45720" lIns="91440" rIns="91440" rtlCol="0" tIns="45720" vert="horz"/>
          <a:lstStyle>
            <a:lvl1pPr algn="r">
              <a:defRPr sz="1200"/>
            </a:lvl1pPr>
          </a:lstStyle>
          <a:p>
            <a:fld id="{DDA0ED2A-79DE-1749-B945-91C0E2253BE4}" type="datetimeFigureOut">
              <a:rPr lang="en-US" smtClean="0"/>
              <a:t>10/22/2023</a:t>
            </a:fld>
            <a:endParaRPr lang="en-US"/>
          </a:p>
        </p:txBody>
      </p:sp>
      <p:sp>
        <p:nvSpPr>
          <p:cNvPr id="1048689" name="Slide Image Placeholder 3"/>
          <p:cNvSpPr>
            <a:spLocks noChangeAspect="1" noRot="1" noGrp="1"/>
          </p:cNvSpPr>
          <p:nvPr>
            <p:ph type="sldImg" idx="2"/>
          </p:nvPr>
        </p:nvSpPr>
        <p:spPr>
          <a:xfrm>
            <a:off x="-273050" y="1828800"/>
            <a:ext cx="8775700" cy="4937125"/>
          </a:xfrm>
          <a:prstGeom prst="rect"/>
          <a:noFill/>
          <a:ln w="12700">
            <a:solidFill>
              <a:prstClr val="black"/>
            </a:solidFill>
          </a:ln>
        </p:spPr>
        <p:txBody>
          <a:bodyPr anchor="ctr" bIns="45720" lIns="91440" rIns="91440" rtlCol="0" tIns="45720" vert="horz"/>
          <a:p>
            <a:endParaRPr lang="en-US"/>
          </a:p>
        </p:txBody>
      </p:sp>
      <p:sp>
        <p:nvSpPr>
          <p:cNvPr id="1048690" name="Notes Placeholder 4"/>
          <p:cNvSpPr>
            <a:spLocks noGrp="1"/>
          </p:cNvSpPr>
          <p:nvPr>
            <p:ph type="body" sz="quarter" idx="3"/>
          </p:nvPr>
        </p:nvSpPr>
        <p:spPr>
          <a:xfrm>
            <a:off x="822325" y="7040563"/>
            <a:ext cx="6584950" cy="57610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1" name="Footer Placeholder 5"/>
          <p:cNvSpPr>
            <a:spLocks noGrp="1"/>
          </p:cNvSpPr>
          <p:nvPr>
            <p:ph type="ftr" sz="quarter" idx="4"/>
          </p:nvPr>
        </p:nvSpPr>
        <p:spPr>
          <a:xfrm>
            <a:off x="0" y="13896975"/>
            <a:ext cx="3565525" cy="733425"/>
          </a:xfrm>
          <a:prstGeom prst="rect"/>
        </p:spPr>
        <p:txBody>
          <a:bodyPr anchor="b" bIns="45720" lIns="91440" rIns="91440" rtlCol="0" tIns="45720" vert="horz"/>
          <a:lstStyle>
            <a:lvl1pPr algn="l">
              <a:defRPr sz="1200"/>
            </a:lvl1pPr>
          </a:lstStyle>
          <a:p>
            <a:endParaRPr lang="en-US"/>
          </a:p>
        </p:txBody>
      </p:sp>
      <p:sp>
        <p:nvSpPr>
          <p:cNvPr id="1048692" name="Slide Number Placeholder 6"/>
          <p:cNvSpPr>
            <a:spLocks noGrp="1"/>
          </p:cNvSpPr>
          <p:nvPr>
            <p:ph type="sldNum" sz="quarter" idx="5"/>
          </p:nvPr>
        </p:nvSpPr>
        <p:spPr>
          <a:xfrm>
            <a:off x="4660900" y="13896975"/>
            <a:ext cx="3567113" cy="733425"/>
          </a:xfrm>
          <a:prstGeom prst="rect"/>
        </p:spPr>
        <p:txBody>
          <a:bodyPr anchor="b" bIns="45720" lIns="91440" rIns="91440" rtlCol="0" tIns="45720" vert="horz"/>
          <a:lstStyle>
            <a:lvl1pPr algn="r">
              <a:defRPr sz="1200"/>
            </a:lvl1pPr>
          </a:lstStyle>
          <a:p>
            <a:fld id="{D932B61E-9F0F-8948-8202-6657B88DFF40}"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88" name="Slide Image Placeholder 1"/>
          <p:cNvSpPr>
            <a:spLocks noChangeAspect="1" noRot="1" noGrp="1"/>
          </p:cNvSpPr>
          <p:nvPr>
            <p:ph type="sldImg"/>
          </p:nvPr>
        </p:nvSpPr>
        <p:spPr/>
      </p:sp>
      <p:sp>
        <p:nvSpPr>
          <p:cNvPr id="1048589" name="Notes Placeholder 2"/>
          <p:cNvSpPr>
            <a:spLocks noGrp="1"/>
          </p:cNvSpPr>
          <p:nvPr>
            <p:ph type="body" idx="1"/>
          </p:nvPr>
        </p:nvSpPr>
        <p:spPr/>
        <p:txBody>
          <a:bodyPr/>
          <a:p>
            <a:endParaRPr dirty="0" lang="en-US"/>
          </a:p>
        </p:txBody>
      </p:sp>
      <p:sp>
        <p:nvSpPr>
          <p:cNvPr id="1048590"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6" name="Slide Image Placeholder 1"/>
          <p:cNvSpPr>
            <a:spLocks noChangeAspect="1" noRot="1" noGrp="1"/>
          </p:cNvSpPr>
          <p:nvPr>
            <p:ph type="sldImg"/>
          </p:nvPr>
        </p:nvSpPr>
        <p:spPr/>
      </p:sp>
      <p:sp>
        <p:nvSpPr>
          <p:cNvPr id="1048607" name="Notes Placeholder 2"/>
          <p:cNvSpPr>
            <a:spLocks noGrp="1"/>
          </p:cNvSpPr>
          <p:nvPr>
            <p:ph type="body" idx="1"/>
          </p:nvPr>
        </p:nvSpPr>
        <p:spPr/>
        <p:txBody>
          <a:bodyPr/>
          <a:p>
            <a:endParaRPr dirty="0" lang="en-US"/>
          </a:p>
        </p:txBody>
      </p:sp>
      <p:sp>
        <p:nvSpPr>
          <p:cNvPr id="1048608"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3" name="Slide Image Placeholder 1"/>
          <p:cNvSpPr>
            <a:spLocks noChangeAspect="1" noRot="1" noGrp="1"/>
          </p:cNvSpPr>
          <p:nvPr>
            <p:ph type="sldImg"/>
          </p:nvPr>
        </p:nvSpPr>
        <p:spPr/>
      </p:sp>
      <p:sp>
        <p:nvSpPr>
          <p:cNvPr id="1048634" name="Notes Placeholder 2"/>
          <p:cNvSpPr>
            <a:spLocks noGrp="1"/>
          </p:cNvSpPr>
          <p:nvPr>
            <p:ph type="body" idx="1"/>
          </p:nvPr>
        </p:nvSpPr>
        <p:spPr/>
        <p:txBody>
          <a:bodyPr/>
          <a:p>
            <a:endParaRPr dirty="0" lang="en-US"/>
          </a:p>
        </p:txBody>
      </p:sp>
      <p:sp>
        <p:nvSpPr>
          <p:cNvPr id="1048635"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39" name="Slide Image Placeholder 1"/>
          <p:cNvSpPr>
            <a:spLocks noChangeAspect="1" noRot="1" noGrp="1"/>
          </p:cNvSpPr>
          <p:nvPr>
            <p:ph type="sldImg"/>
          </p:nvPr>
        </p:nvSpPr>
        <p:spPr/>
      </p:sp>
      <p:sp>
        <p:nvSpPr>
          <p:cNvPr id="1048640" name="Notes Placeholder 2"/>
          <p:cNvSpPr>
            <a:spLocks noGrp="1"/>
          </p:cNvSpPr>
          <p:nvPr>
            <p:ph type="body" idx="1"/>
          </p:nvPr>
        </p:nvSpPr>
        <p:spPr/>
        <p:txBody>
          <a:bodyPr/>
          <a:p>
            <a:endParaRPr dirty="0" lang="en-US"/>
          </a:p>
        </p:txBody>
      </p:sp>
      <p:sp>
        <p:nvSpPr>
          <p:cNvPr id="1048641"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46" name="Slide Image Placeholder 1"/>
          <p:cNvSpPr>
            <a:spLocks noChangeAspect="1" noRot="1" noGrp="1"/>
          </p:cNvSpPr>
          <p:nvPr>
            <p:ph type="sldImg"/>
          </p:nvPr>
        </p:nvSpPr>
        <p:spPr/>
      </p:sp>
      <p:sp>
        <p:nvSpPr>
          <p:cNvPr id="1048647" name="Notes Placeholder 2"/>
          <p:cNvSpPr>
            <a:spLocks noGrp="1"/>
          </p:cNvSpPr>
          <p:nvPr>
            <p:ph type="body" idx="1"/>
          </p:nvPr>
        </p:nvSpPr>
        <p:spPr/>
        <p:txBody>
          <a:bodyPr/>
          <a:p>
            <a:endParaRPr dirty="0" lang="en-US"/>
          </a:p>
        </p:txBody>
      </p:sp>
      <p:sp>
        <p:nvSpPr>
          <p:cNvPr id="1048648"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Slide Image Placeholder 1"/>
          <p:cNvSpPr>
            <a:spLocks noChangeAspect="1" noRot="1" noGrp="1"/>
          </p:cNvSpPr>
          <p:nvPr>
            <p:ph type="sldImg"/>
          </p:nvPr>
        </p:nvSpPr>
        <p:spPr/>
      </p:sp>
      <p:sp>
        <p:nvSpPr>
          <p:cNvPr id="1048673" name="Notes Placeholder 2"/>
          <p:cNvSpPr>
            <a:spLocks noGrp="1"/>
          </p:cNvSpPr>
          <p:nvPr>
            <p:ph type="body" idx="1"/>
          </p:nvPr>
        </p:nvSpPr>
        <p:spPr/>
        <p:txBody>
          <a:bodyPr/>
          <a:p>
            <a:endParaRPr dirty="0" lang="en-US"/>
          </a:p>
        </p:txBody>
      </p:sp>
      <p:sp>
        <p:nvSpPr>
          <p:cNvPr id="1048674" name="Slide Number Placeholder 3"/>
          <p:cNvSpPr>
            <a:spLocks noGrp="1"/>
          </p:cNvSpPr>
          <p:nvPr>
            <p:ph type="sldNum" sz="quarter" idx="10"/>
          </p:nvPr>
        </p:nvSpPr>
        <p:spPr/>
        <p:txBody>
          <a:bodyPr/>
          <a:p>
            <a:fld id="{F7021451-1387-4CA6-816F-3879F97B5CBC}"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Slide Image Placeholder 1"/>
          <p:cNvSpPr>
            <a:spLocks noChangeAspect="1" noRot="1" noGrp="1"/>
          </p:cNvSpPr>
          <p:nvPr>
            <p:ph type="sldImg"/>
          </p:nvPr>
        </p:nvSpPr>
        <p:spPr/>
      </p:sp>
      <p:sp>
        <p:nvSpPr>
          <p:cNvPr id="1048679" name="Notes Placeholder 2"/>
          <p:cNvSpPr>
            <a:spLocks noGrp="1"/>
          </p:cNvSpPr>
          <p:nvPr>
            <p:ph type="body" idx="1"/>
          </p:nvPr>
        </p:nvSpPr>
        <p:spPr/>
        <p:txBody>
          <a:bodyPr/>
          <a:p>
            <a:endParaRPr dirty="0" lang="en-US"/>
          </a:p>
        </p:txBody>
      </p:sp>
      <p:sp>
        <p:nvSpPr>
          <p:cNvPr id="1048680" name="Slide Number Placeholder 3"/>
          <p:cNvSpPr>
            <a:spLocks noGrp="1"/>
          </p:cNvSpPr>
          <p:nvPr>
            <p:ph type="sldNum" sz="quarter" idx="10"/>
          </p:nvPr>
        </p:nvSpPr>
        <p:spPr/>
        <p:txBody>
          <a:bodyPr/>
          <a:p>
            <a:fld id="{F7021451-1387-4CA6-816F-3879F97B5CBC}"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4" name="Slide Image Placeholder 1"/>
          <p:cNvSpPr>
            <a:spLocks noChangeAspect="1" noRot="1" noGrp="1"/>
          </p:cNvSpPr>
          <p:nvPr>
            <p:ph type="sldImg"/>
          </p:nvPr>
        </p:nvSpPr>
        <p:spPr/>
      </p:sp>
      <p:sp>
        <p:nvSpPr>
          <p:cNvPr id="1048685" name="Notes Placeholder 2"/>
          <p:cNvSpPr>
            <a:spLocks noGrp="1"/>
          </p:cNvSpPr>
          <p:nvPr>
            <p:ph type="body" idx="1"/>
          </p:nvPr>
        </p:nvSpPr>
        <p:spPr/>
        <p:txBody>
          <a:bodyPr/>
          <a:p>
            <a:endParaRPr dirty="0" lang="en-US"/>
          </a:p>
        </p:txBody>
      </p:sp>
      <p:sp>
        <p:nvSpPr>
          <p:cNvPr id="1048686" name="Slide Number Placeholder 3"/>
          <p:cNvSpPr>
            <a:spLocks noGrp="1"/>
          </p:cNvSpPr>
          <p:nvPr>
            <p:ph type="sldNum" sz="quarter" idx="10"/>
          </p:nvPr>
        </p:nvSpPr>
        <p:spPr/>
        <p:txBody>
          <a:bodyPr/>
          <a:p>
            <a:fld id="{F7021451-1387-4CA6-816F-3879F97B5CBC}"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4"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49"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5" name=""/>
        <p:cNvGrpSpPr/>
        <p:nvPr/>
      </p:nvGrpSpPr>
      <p:grpSpPr>
        <a:xfrm>
          <a:off x="0" y="0"/>
          <a:ext cx="0" cy="0"/>
          <a:chOff x="0" y="0"/>
          <a:chExt cx="0" cy="0"/>
        </a:xfrm>
      </p:grpSpPr>
      <p:pic>
        <p:nvPicPr>
          <p:cNvPr id="2097152"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76" name="Shape 0"/>
          <p:cNvSpPr/>
          <p:nvPr/>
        </p:nvSpPr>
        <p:spPr>
          <a:xfrm>
            <a:off x="0" y="0"/>
            <a:ext cx="14630400" cy="8229600"/>
          </a:xfrm>
          <a:prstGeom prst="rect"/>
          <a:solidFill>
            <a:srgbClr val="0D0A2C">
              <a:alpha val="75000"/>
            </a:srgbClr>
          </a:solidFill>
          <a:ln w="11549">
            <a:solidFill>
              <a:srgbClr val="FFFFFF">
                <a:alpha val="16000"/>
              </a:srgbClr>
            </a:solidFill>
            <a:prstDash val="solid"/>
          </a:ln>
        </p:spPr>
      </p:sp>
      <p:sp>
        <p:nvSpPr>
          <p:cNvPr id="1048577" name="Text 1"/>
          <p:cNvSpPr/>
          <p:nvPr/>
        </p:nvSpPr>
        <p:spPr>
          <a:xfrm>
            <a:off x="6181844" y="858083"/>
            <a:ext cx="7753112" cy="1390888"/>
          </a:xfrm>
          <a:prstGeom prst="rect"/>
          <a:noFill/>
        </p:spPr>
        <p:txBody>
          <a:bodyPr anchor="t" rtlCol="0" wrap="square"/>
          <a:p>
            <a:pPr indent="0" marL="0">
              <a:lnSpc>
                <a:spcPts val="5476"/>
              </a:lnSpc>
              <a:buNone/>
            </a:pPr>
            <a:r>
              <a:rPr dirty="0" sz="4381" lang="en-US">
                <a:solidFill>
                  <a:srgbClr val="F2F0F4"/>
                </a:solidFill>
                <a:latin typeface="Montserrat" pitchFamily="34" charset="0"/>
                <a:ea typeface="Montserrat" pitchFamily="34" charset="-122"/>
                <a:cs typeface="Montserrat" pitchFamily="34" charset="-120"/>
              </a:rPr>
              <a:t>Predicting House Prices Using Machine Learning</a:t>
            </a:r>
            <a:endParaRPr dirty="0" sz="4381" lang="en-US"/>
          </a:p>
        </p:txBody>
      </p:sp>
      <p:sp>
        <p:nvSpPr>
          <p:cNvPr id="1048578" name="Text 2"/>
          <p:cNvSpPr/>
          <p:nvPr/>
        </p:nvSpPr>
        <p:spPr>
          <a:xfrm>
            <a:off x="6181844" y="2527102"/>
            <a:ext cx="7753112" cy="296704"/>
          </a:xfrm>
          <a:prstGeom prst="rect"/>
          <a:noFill/>
        </p:spPr>
        <p:txBody>
          <a:bodyPr anchor="t" rtlCol="0" wrap="none"/>
          <a:p>
            <a:pPr indent="0" marL="0">
              <a:lnSpc>
                <a:spcPts val="2336"/>
              </a:lnSpc>
              <a:buNone/>
            </a:pPr>
            <a:r>
              <a:rPr dirty="0" sz="1460" lang="en-US">
                <a:solidFill>
                  <a:srgbClr val="DCD7E5"/>
                </a:solidFill>
                <a:latin typeface="Heebo" pitchFamily="34" charset="0"/>
                <a:ea typeface="Heebo" pitchFamily="34" charset="-122"/>
                <a:cs typeface="Heebo" pitchFamily="34" charset="-120"/>
              </a:rPr>
              <a:t>By </a:t>
            </a:r>
            <a:endParaRPr dirty="0" sz="1460" lang="en-US"/>
          </a:p>
        </p:txBody>
      </p:sp>
      <p:sp>
        <p:nvSpPr>
          <p:cNvPr id="1048579" name="Text 3"/>
          <p:cNvSpPr/>
          <p:nvPr/>
        </p:nvSpPr>
        <p:spPr>
          <a:xfrm>
            <a:off x="6181844" y="3032403"/>
            <a:ext cx="7753112" cy="296704"/>
          </a:xfrm>
          <a:prstGeom prst="rect"/>
          <a:noFill/>
        </p:spPr>
        <p:txBody>
          <a:bodyPr anchor="t" rtlCol="0" wrap="none"/>
          <a:p>
            <a:pPr indent="0" marL="0">
              <a:lnSpc>
                <a:spcPts val="2336"/>
              </a:lnSpc>
              <a:buNone/>
            </a:pPr>
            <a:r>
              <a:rPr dirty="0" sz="1460" lang="en-US">
                <a:solidFill>
                  <a:srgbClr val="DCD7E5"/>
                </a:solidFill>
                <a:latin typeface="Heebo" pitchFamily="34" charset="0"/>
                <a:ea typeface="Heebo" pitchFamily="34" charset="-122"/>
                <a:cs typeface="Heebo" pitchFamily="34" charset="-120"/>
              </a:rPr>
              <a:t>Aishwarya. R </a:t>
            </a:r>
            <a:endParaRPr dirty="0" sz="1460" lang="en-US"/>
          </a:p>
        </p:txBody>
      </p:sp>
      <p:sp>
        <p:nvSpPr>
          <p:cNvPr id="1048580" name="Text 4"/>
          <p:cNvSpPr/>
          <p:nvPr/>
        </p:nvSpPr>
        <p:spPr>
          <a:xfrm>
            <a:off x="6181844" y="3537704"/>
            <a:ext cx="7753112" cy="296704"/>
          </a:xfrm>
          <a:prstGeom prst="rect"/>
          <a:noFill/>
        </p:spPr>
        <p:txBody>
          <a:bodyPr anchor="t" rtlCol="0" wrap="none"/>
          <a:p>
            <a:pPr indent="0" marL="0">
              <a:lnSpc>
                <a:spcPts val="2336"/>
              </a:lnSpc>
              <a:buNone/>
            </a:pPr>
            <a:r>
              <a:rPr dirty="0" sz="1460" lang="en-US">
                <a:solidFill>
                  <a:srgbClr val="DCD7E5"/>
                </a:solidFill>
                <a:latin typeface="Heebo" pitchFamily="34" charset="0"/>
                <a:ea typeface="Heebo" pitchFamily="34" charset="-122"/>
                <a:cs typeface="Heebo" pitchFamily="34" charset="-120"/>
              </a:rPr>
              <a:t>Annie Margaret. A </a:t>
            </a:r>
            <a:endParaRPr dirty="0" sz="1460" lang="en-US"/>
          </a:p>
        </p:txBody>
      </p:sp>
      <p:sp>
        <p:nvSpPr>
          <p:cNvPr id="1048581" name="Text 5"/>
          <p:cNvSpPr/>
          <p:nvPr/>
        </p:nvSpPr>
        <p:spPr>
          <a:xfrm>
            <a:off x="6181844" y="4043005"/>
            <a:ext cx="7753112" cy="296704"/>
          </a:xfrm>
          <a:prstGeom prst="rect"/>
          <a:noFill/>
        </p:spPr>
        <p:txBody>
          <a:bodyPr anchor="t" rtlCol="0" wrap="none"/>
          <a:p>
            <a:pPr indent="0" marL="0">
              <a:lnSpc>
                <a:spcPts val="2336"/>
              </a:lnSpc>
              <a:buNone/>
            </a:pPr>
            <a:r>
              <a:rPr dirty="0" sz="1460" lang="en-US">
                <a:solidFill>
                  <a:srgbClr val="DCD7E5"/>
                </a:solidFill>
                <a:latin typeface="Heebo" pitchFamily="34" charset="0"/>
                <a:ea typeface="Heebo" pitchFamily="34" charset="-122"/>
                <a:cs typeface="Heebo" pitchFamily="34" charset="-120"/>
              </a:rPr>
              <a:t>Bebin Sherina. F. R</a:t>
            </a:r>
            <a:endParaRPr dirty="0" sz="1460" lang="en-US"/>
          </a:p>
        </p:txBody>
      </p:sp>
      <p:sp>
        <p:nvSpPr>
          <p:cNvPr id="1048582" name="Text 6"/>
          <p:cNvSpPr/>
          <p:nvPr/>
        </p:nvSpPr>
        <p:spPr>
          <a:xfrm>
            <a:off x="6181844" y="4548307"/>
            <a:ext cx="7753112" cy="296704"/>
          </a:xfrm>
          <a:prstGeom prst="rect"/>
          <a:noFill/>
        </p:spPr>
        <p:txBody>
          <a:bodyPr anchor="t" rtlCol="0" wrap="none"/>
          <a:p>
            <a:pPr indent="0" marL="0">
              <a:lnSpc>
                <a:spcPts val="2336"/>
              </a:lnSpc>
              <a:buNone/>
            </a:pPr>
            <a:r>
              <a:rPr dirty="0" sz="1460" lang="en-US">
                <a:solidFill>
                  <a:srgbClr val="DCD7E5"/>
                </a:solidFill>
                <a:latin typeface="Heebo" pitchFamily="34" charset="0"/>
                <a:ea typeface="Heebo" pitchFamily="34" charset="-122"/>
                <a:cs typeface="Heebo" pitchFamily="34" charset="-120"/>
              </a:rPr>
              <a:t>Daiyana. R </a:t>
            </a:r>
            <a:endParaRPr dirty="0" sz="1460" lang="en-US"/>
          </a:p>
        </p:txBody>
      </p:sp>
      <p:sp>
        <p:nvSpPr>
          <p:cNvPr id="1048583" name="Text 7"/>
          <p:cNvSpPr/>
          <p:nvPr/>
        </p:nvSpPr>
        <p:spPr>
          <a:xfrm>
            <a:off x="6181844" y="5053608"/>
            <a:ext cx="7753112" cy="296704"/>
          </a:xfrm>
          <a:prstGeom prst="rect"/>
          <a:noFill/>
        </p:spPr>
        <p:txBody>
          <a:bodyPr anchor="t" rtlCol="0" wrap="none"/>
          <a:p>
            <a:pPr indent="0" marL="0">
              <a:lnSpc>
                <a:spcPts val="2336"/>
              </a:lnSpc>
              <a:buNone/>
            </a:pPr>
            <a:r>
              <a:rPr dirty="0" sz="1460" lang="en-US">
                <a:solidFill>
                  <a:srgbClr val="DCD7E5"/>
                </a:solidFill>
                <a:latin typeface="Heebo" pitchFamily="34" charset="0"/>
                <a:ea typeface="Heebo" pitchFamily="34" charset="-122"/>
                <a:cs typeface="Heebo" pitchFamily="34" charset="-120"/>
              </a:rPr>
              <a:t>Deepika Sree A .M</a:t>
            </a:r>
            <a:endParaRPr dirty="0" sz="1460" lang="en-US"/>
          </a:p>
        </p:txBody>
      </p:sp>
      <p:sp>
        <p:nvSpPr>
          <p:cNvPr id="1048584" name="Text 8"/>
          <p:cNvSpPr/>
          <p:nvPr/>
        </p:nvSpPr>
        <p:spPr>
          <a:xfrm>
            <a:off x="6181844" y="5558909"/>
            <a:ext cx="7753112" cy="296704"/>
          </a:xfrm>
          <a:prstGeom prst="rect"/>
          <a:noFill/>
        </p:spPr>
        <p:txBody>
          <a:bodyPr anchor="t" rtlCol="0" wrap="none"/>
          <a:p>
            <a:pPr indent="0" marL="0">
              <a:lnSpc>
                <a:spcPts val="2336"/>
              </a:lnSpc>
              <a:buNone/>
            </a:pPr>
            <a:r>
              <a:rPr dirty="0" sz="1460" lang="en-US">
                <a:solidFill>
                  <a:srgbClr val="DCD7E5"/>
                </a:solidFill>
                <a:latin typeface="Heebo" pitchFamily="34" charset="0"/>
                <a:ea typeface="Heebo" pitchFamily="34" charset="-122"/>
                <a:cs typeface="Heebo" pitchFamily="34" charset="-120"/>
              </a:rPr>
              <a:t>Devadharshini.  C</a:t>
            </a:r>
            <a:endParaRPr dirty="0" sz="1460" lang="en-US"/>
          </a:p>
        </p:txBody>
      </p:sp>
      <p:sp>
        <p:nvSpPr>
          <p:cNvPr id="1048585" name="Text 9"/>
          <p:cNvSpPr/>
          <p:nvPr/>
        </p:nvSpPr>
        <p:spPr>
          <a:xfrm>
            <a:off x="6181844" y="6064210"/>
            <a:ext cx="7753112" cy="296704"/>
          </a:xfrm>
          <a:prstGeom prst="rect"/>
          <a:noFill/>
        </p:spPr>
        <p:txBody>
          <a:bodyPr anchor="t" rtlCol="0" wrap="none"/>
          <a:p>
            <a:pPr indent="0" marL="0">
              <a:lnSpc>
                <a:spcPts val="2336"/>
              </a:lnSpc>
              <a:buNone/>
            </a:pPr>
            <a:r>
              <a:rPr dirty="0" sz="1460" lang="en-US">
                <a:solidFill>
                  <a:srgbClr val="DCD7E5"/>
                </a:solidFill>
                <a:latin typeface="Heebo" pitchFamily="34" charset="0"/>
                <a:ea typeface="Heebo" pitchFamily="34" charset="-122"/>
                <a:cs typeface="Heebo" pitchFamily="34" charset="-120"/>
              </a:rPr>
              <a:t>III YEAR CSE Department</a:t>
            </a:r>
            <a:endParaRPr dirty="0" sz="1460" lang="en-US"/>
          </a:p>
        </p:txBody>
      </p:sp>
      <p:sp>
        <p:nvSpPr>
          <p:cNvPr id="1048586" name="Text 10"/>
          <p:cNvSpPr/>
          <p:nvPr/>
        </p:nvSpPr>
        <p:spPr>
          <a:xfrm>
            <a:off x="6181844" y="6569512"/>
            <a:ext cx="7753112" cy="296704"/>
          </a:xfrm>
          <a:prstGeom prst="rect"/>
          <a:noFill/>
        </p:spPr>
        <p:txBody>
          <a:bodyPr anchor="t" rtlCol="0" wrap="none"/>
          <a:p>
            <a:pPr indent="0" marL="0">
              <a:lnSpc>
                <a:spcPts val="2336"/>
              </a:lnSpc>
              <a:buNone/>
            </a:pPr>
            <a:r>
              <a:rPr dirty="0" sz="1460" lang="en-US">
                <a:solidFill>
                  <a:srgbClr val="DCD7E5"/>
                </a:solidFill>
                <a:latin typeface="Heebo" pitchFamily="34" charset="0"/>
                <a:ea typeface="Heebo" pitchFamily="34" charset="-122"/>
                <a:cs typeface="Heebo" pitchFamily="34" charset="-120"/>
              </a:rPr>
              <a:t>St. Joseph College of Engineering </a:t>
            </a:r>
            <a:endParaRPr dirty="0" sz="1460" lang="en-US"/>
          </a:p>
        </p:txBody>
      </p:sp>
      <p:sp>
        <p:nvSpPr>
          <p:cNvPr id="1048587" name="Text 11"/>
          <p:cNvSpPr/>
          <p:nvPr/>
        </p:nvSpPr>
        <p:spPr>
          <a:xfrm>
            <a:off x="6181844" y="7074813"/>
            <a:ext cx="7753112" cy="296704"/>
          </a:xfrm>
          <a:prstGeom prst="rect"/>
          <a:noFill/>
        </p:spPr>
        <p:txBody>
          <a:bodyPr anchor="t" rtlCol="0" wrap="none"/>
          <a:p>
            <a:pPr indent="0" marL="0">
              <a:lnSpc>
                <a:spcPts val="2336"/>
              </a:lnSpc>
              <a:buNone/>
            </a:pPr>
            <a:endParaRPr dirty="0" sz="1460" lang="en-US"/>
          </a:p>
        </p:txBody>
      </p:sp>
      <p:pic>
        <p:nvPicPr>
          <p:cNvPr id="2097153" name="Image 1" descr="preencoded.png"/>
          <p:cNvPicPr>
            <a:picLocks noChangeAspect="1"/>
          </p:cNvPicPr>
          <p:nvPr/>
        </p:nvPicPr>
        <p:blipFill>
          <a:blip xmlns:r="http://schemas.openxmlformats.org/officeDocument/2006/relationships" r:embed="rId2"/>
          <a:stretch>
            <a:fillRect/>
          </a:stretch>
        </p:blipFill>
        <p:spPr>
          <a:xfrm>
            <a:off x="0" y="0"/>
            <a:ext cx="5486400" cy="82296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24" name=""/>
        <p:cNvGrpSpPr/>
        <p:nvPr/>
      </p:nvGrpSpPr>
      <p:grpSpPr>
        <a:xfrm>
          <a:off x="0" y="0"/>
          <a:ext cx="0" cy="0"/>
          <a:chOff x="0" y="0"/>
          <a:chExt cx="0" cy="0"/>
        </a:xfrm>
      </p:grpSpPr>
      <p:pic>
        <p:nvPicPr>
          <p:cNvPr id="2097156"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03" name="Shape 0"/>
          <p:cNvSpPr/>
          <p:nvPr/>
        </p:nvSpPr>
        <p:spPr>
          <a:xfrm>
            <a:off x="0" y="0"/>
            <a:ext cx="14630400" cy="8229600"/>
          </a:xfrm>
          <a:prstGeom prst="rect"/>
          <a:solidFill>
            <a:srgbClr val="0D0A2C">
              <a:alpha val="75000"/>
            </a:srgbClr>
          </a:solidFill>
          <a:ln w="13811">
            <a:solidFill>
              <a:srgbClr val="FFFFFF">
                <a:alpha val="16000"/>
              </a:srgbClr>
            </a:solidFill>
            <a:prstDash val="solid"/>
          </a:ln>
        </p:spPr>
      </p:sp>
      <p:sp>
        <p:nvSpPr>
          <p:cNvPr id="1048604" name="Text 1"/>
          <p:cNvSpPr/>
          <p:nvPr/>
        </p:nvSpPr>
        <p:spPr>
          <a:xfrm>
            <a:off x="2037993" y="1590675"/>
            <a:ext cx="4853940" cy="694373"/>
          </a:xfrm>
          <a:prstGeom prst="rect"/>
          <a:noFill/>
        </p:spPr>
        <p:txBody>
          <a:bodyPr anchor="t" rtlCol="0" wrap="none"/>
          <a:p>
            <a:pPr indent="0" marL="0">
              <a:lnSpc>
                <a:spcPts val="5468"/>
              </a:lnSpc>
              <a:buNone/>
            </a:pPr>
            <a:r>
              <a:rPr dirty="0" sz="4374" lang="en-US">
                <a:solidFill>
                  <a:srgbClr val="F2F0F4"/>
                </a:solidFill>
                <a:latin typeface="Montserrat" pitchFamily="34" charset="0"/>
                <a:ea typeface="Montserrat" pitchFamily="34" charset="-122"/>
                <a:cs typeface="Montserrat" pitchFamily="34" charset="-120"/>
              </a:rPr>
              <a:t>Proposed System</a:t>
            </a:r>
            <a:endParaRPr dirty="0" sz="4374" lang="en-US"/>
          </a:p>
        </p:txBody>
      </p:sp>
      <p:sp>
        <p:nvSpPr>
          <p:cNvPr id="1048605" name="Text 2"/>
          <p:cNvSpPr/>
          <p:nvPr/>
        </p:nvSpPr>
        <p:spPr>
          <a:xfrm>
            <a:off x="2037993" y="2729389"/>
            <a:ext cx="10554414" cy="3909417"/>
          </a:xfrm>
          <a:prstGeom prst="rect"/>
          <a:noFill/>
        </p:spPr>
        <p:txBody>
          <a:bodyPr anchor="t" rtlCol="0" wrap="square"/>
          <a:p>
            <a:pPr indent="0" marL="0">
              <a:lnSpc>
                <a:spcPts val="2799"/>
              </a:lnSpc>
              <a:buNone/>
            </a:pPr>
            <a:r>
              <a:rPr dirty="0" sz="1750" lang="en-US">
                <a:solidFill>
                  <a:srgbClr val="DCD7E5"/>
                </a:solidFill>
                <a:latin typeface="Heebo" pitchFamily="34" charset="0"/>
                <a:ea typeface="Heebo" pitchFamily="34" charset="-122"/>
                <a:cs typeface="Heebo" pitchFamily="34" charset="-120"/>
              </a:rPr>
              <a:t>In this proposed system, we focus on predicting house price using machine learning algorithms like Leaner Regression, Decision Tree, k-Means, and Random Forest. We proposed the system “House Price Prediction Using Machine Learning” we have predict the house price using multiple features. In this proposed system, we are able to train model from various features like ZN, INDUS, CHAS, RAD etc. the previous data taken and out of this 80% of data is used for training purpose and remaining 20% of data used for testing purpose. Hare, the raw data is stored in‘.csv’ file. We are majorly used two machine learning libraries to solve these problems. The first one was ‘pandas’ and another one is ‘numpy’. The pandas used for to load ‘.csv’ file into Jupiter notebook and also used to clean the data as well as manipulate the data. Another was sklearner, which was used for real analysis and it has containing various inbuilt functions which help to solve the problem.one more library was used which is nothing but numpy. For the purpose of train-test splitting numpy was used.</a:t>
            </a:r>
            <a:endParaRPr dirty="0" sz="175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27" name=""/>
        <p:cNvGrpSpPr/>
        <p:nvPr/>
      </p:nvGrpSpPr>
      <p:grpSpPr>
        <a:xfrm>
          <a:off x="0" y="0"/>
          <a:ext cx="0" cy="0"/>
          <a:chOff x="0" y="0"/>
          <a:chExt cx="0" cy="0"/>
        </a:xfrm>
      </p:grpSpPr>
      <p:pic>
        <p:nvPicPr>
          <p:cNvPr id="2097157"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09" name="Shape 0"/>
          <p:cNvSpPr/>
          <p:nvPr/>
        </p:nvSpPr>
        <p:spPr>
          <a:xfrm>
            <a:off x="0" y="0"/>
            <a:ext cx="14630400" cy="8815864"/>
          </a:xfrm>
          <a:prstGeom prst="rect"/>
          <a:solidFill>
            <a:srgbClr val="0D0A2C">
              <a:alpha val="75000"/>
            </a:srgbClr>
          </a:solidFill>
          <a:ln w="9644">
            <a:solidFill>
              <a:srgbClr val="FFFFFF">
                <a:alpha val="16000"/>
              </a:srgbClr>
            </a:solidFill>
            <a:prstDash val="solid"/>
          </a:ln>
        </p:spPr>
      </p:sp>
      <p:sp>
        <p:nvSpPr>
          <p:cNvPr id="1048610" name="Text 1"/>
          <p:cNvSpPr/>
          <p:nvPr/>
        </p:nvSpPr>
        <p:spPr>
          <a:xfrm>
            <a:off x="3621167" y="427673"/>
            <a:ext cx="7388066" cy="972026"/>
          </a:xfrm>
          <a:prstGeom prst="rect"/>
          <a:noFill/>
        </p:spPr>
        <p:txBody>
          <a:bodyPr anchor="t" rtlCol="0" wrap="square"/>
          <a:p>
            <a:pPr indent="0" marL="0">
              <a:lnSpc>
                <a:spcPts val="3827"/>
              </a:lnSpc>
              <a:buNone/>
            </a:pPr>
            <a:r>
              <a:rPr dirty="0" sz="3062" lang="en-US">
                <a:solidFill>
                  <a:srgbClr val="F2F0F4"/>
                </a:solidFill>
                <a:latin typeface="Montserrat" pitchFamily="34" charset="0"/>
                <a:ea typeface="Montserrat" pitchFamily="34" charset="-122"/>
                <a:cs typeface="Montserrat" pitchFamily="34" charset="-120"/>
              </a:rPr>
              <a:t>SYSTEM DESIGN AND ARCHITECTURE</a:t>
            </a:r>
            <a:endParaRPr dirty="0" sz="3062" lang="en-US"/>
          </a:p>
        </p:txBody>
      </p:sp>
      <p:sp>
        <p:nvSpPr>
          <p:cNvPr id="1048611" name="Text 2"/>
          <p:cNvSpPr/>
          <p:nvPr/>
        </p:nvSpPr>
        <p:spPr>
          <a:xfrm>
            <a:off x="3621167" y="1710690"/>
            <a:ext cx="7388066" cy="248722"/>
          </a:xfrm>
          <a:prstGeom prst="rect"/>
          <a:noFill/>
        </p:spPr>
        <p:txBody>
          <a:bodyPr anchor="t" rtlCol="0" wrap="none"/>
          <a:p>
            <a:pPr indent="0" marL="0">
              <a:lnSpc>
                <a:spcPts val="1960"/>
              </a:lnSpc>
              <a:buNone/>
            </a:pPr>
            <a:endParaRPr dirty="0" sz="1225" lang="en-US"/>
          </a:p>
        </p:txBody>
      </p:sp>
      <p:sp>
        <p:nvSpPr>
          <p:cNvPr id="1048612" name="Shape 3"/>
          <p:cNvSpPr/>
          <p:nvPr/>
        </p:nvSpPr>
        <p:spPr>
          <a:xfrm>
            <a:off x="7299722" y="2134314"/>
            <a:ext cx="31075" cy="6253877"/>
          </a:xfrm>
          <a:prstGeom prst="rect"/>
          <a:solidFill>
            <a:srgbClr val="481782"/>
          </a:solidFill>
        </p:spPr>
      </p:sp>
      <p:sp>
        <p:nvSpPr>
          <p:cNvPr id="1048613" name="Shape 4"/>
          <p:cNvSpPr/>
          <p:nvPr/>
        </p:nvSpPr>
        <p:spPr>
          <a:xfrm>
            <a:off x="7490162" y="2415123"/>
            <a:ext cx="544354" cy="31075"/>
          </a:xfrm>
          <a:prstGeom prst="rect"/>
          <a:solidFill>
            <a:srgbClr val="481782"/>
          </a:solidFill>
        </p:spPr>
      </p:sp>
      <p:sp>
        <p:nvSpPr>
          <p:cNvPr id="1048614" name="Shape 5"/>
          <p:cNvSpPr/>
          <p:nvPr/>
        </p:nvSpPr>
        <p:spPr>
          <a:xfrm>
            <a:off x="7140238" y="2255758"/>
            <a:ext cx="349925" cy="349925"/>
          </a:xfrm>
          <a:prstGeom prst="roundRect">
            <a:avLst>
              <a:gd name="adj" fmla="val 20002"/>
            </a:avLst>
          </a:prstGeom>
          <a:solidFill>
            <a:srgbClr val="3C136D"/>
          </a:solidFill>
          <a:ln w="9644">
            <a:solidFill>
              <a:srgbClr val="481782"/>
            </a:solidFill>
            <a:prstDash val="solid"/>
          </a:ln>
        </p:spPr>
      </p:sp>
      <p:sp>
        <p:nvSpPr>
          <p:cNvPr id="1048615" name="Text 6"/>
          <p:cNvSpPr/>
          <p:nvPr/>
        </p:nvSpPr>
        <p:spPr>
          <a:xfrm>
            <a:off x="7273230" y="2284809"/>
            <a:ext cx="83820" cy="291703"/>
          </a:xfrm>
          <a:prstGeom prst="rect"/>
          <a:noFill/>
        </p:spPr>
        <p:txBody>
          <a:bodyPr anchor="t" rtlCol="0" wrap="none"/>
          <a:p>
            <a:pPr algn="ctr" indent="0" marL="0">
              <a:lnSpc>
                <a:spcPts val="2296"/>
              </a:lnSpc>
              <a:buNone/>
            </a:pPr>
            <a:r>
              <a:rPr dirty="0" sz="1837" lang="en-US">
                <a:solidFill>
                  <a:srgbClr val="DCD7E5"/>
                </a:solidFill>
                <a:latin typeface="Montserrat" pitchFamily="34" charset="0"/>
                <a:ea typeface="Montserrat" pitchFamily="34" charset="-122"/>
                <a:cs typeface="Montserrat" pitchFamily="34" charset="-120"/>
              </a:rPr>
              <a:t>1</a:t>
            </a:r>
            <a:endParaRPr dirty="0" sz="1837" lang="en-US"/>
          </a:p>
        </p:txBody>
      </p:sp>
      <p:sp>
        <p:nvSpPr>
          <p:cNvPr id="1048616" name="Text 7"/>
          <p:cNvSpPr/>
          <p:nvPr/>
        </p:nvSpPr>
        <p:spPr>
          <a:xfrm>
            <a:off x="8170664" y="2289810"/>
            <a:ext cx="2484120" cy="243007"/>
          </a:xfrm>
          <a:prstGeom prst="rect"/>
          <a:noFill/>
        </p:spPr>
        <p:txBody>
          <a:bodyPr anchor="t" rtlCol="0" wrap="none"/>
          <a:p>
            <a:pPr algn="l" indent="0" marL="0">
              <a:lnSpc>
                <a:spcPts val="1914"/>
              </a:lnSpc>
              <a:buNone/>
            </a:pPr>
            <a:r>
              <a:rPr dirty="0" sz="1531" lang="en-US">
                <a:solidFill>
                  <a:srgbClr val="DCD7E5"/>
                </a:solidFill>
                <a:latin typeface="Montserrat" pitchFamily="34" charset="0"/>
                <a:ea typeface="Montserrat" pitchFamily="34" charset="-122"/>
                <a:cs typeface="Montserrat" pitchFamily="34" charset="-120"/>
              </a:rPr>
              <a:t>Phase I: Collection of data</a:t>
            </a:r>
            <a:endParaRPr dirty="0" sz="1531" lang="en-US"/>
          </a:p>
        </p:txBody>
      </p:sp>
      <p:sp>
        <p:nvSpPr>
          <p:cNvPr id="1048617" name="Text 8"/>
          <p:cNvSpPr/>
          <p:nvPr/>
        </p:nvSpPr>
        <p:spPr>
          <a:xfrm>
            <a:off x="8170664" y="2688312"/>
            <a:ext cx="2838569" cy="2487216"/>
          </a:xfrm>
          <a:prstGeom prst="rect"/>
          <a:noFill/>
        </p:spPr>
        <p:txBody>
          <a:bodyPr anchor="t" rtlCol="0" wrap="square"/>
          <a:p>
            <a:pPr algn="l" indent="0" marL="0">
              <a:lnSpc>
                <a:spcPts val="1960"/>
              </a:lnSpc>
              <a:buNone/>
            </a:pPr>
            <a:r>
              <a:rPr dirty="0" sz="1225" lang="en-US">
                <a:solidFill>
                  <a:srgbClr val="DCD7E5"/>
                </a:solidFill>
                <a:latin typeface="Heebo" pitchFamily="34" charset="0"/>
                <a:ea typeface="Heebo" pitchFamily="34" charset="-122"/>
                <a:cs typeface="Heebo" pitchFamily="34" charset="-120"/>
              </a:rPr>
              <a:t>We are collected data for real estate from different online real estate websites and repository. In such data have features like ‘ZN’, ‘INDUS’, ‘RAD’,‘CHAS’,‘LSTAT’,‘CRIM’,‘AGE’,‘NOX ’etc. and one label is ‘MEDV’. We must collect the data which is well structured. When we start to solve any machine learning problem first data is must require. </a:t>
            </a:r>
            <a:endParaRPr dirty="0" sz="1225" lang="en-US"/>
          </a:p>
        </p:txBody>
      </p:sp>
      <p:sp>
        <p:nvSpPr>
          <p:cNvPr id="1048618" name="Shape 9"/>
          <p:cNvSpPr/>
          <p:nvPr/>
        </p:nvSpPr>
        <p:spPr>
          <a:xfrm>
            <a:off x="6595884" y="3192720"/>
            <a:ext cx="544354" cy="31075"/>
          </a:xfrm>
          <a:prstGeom prst="rect"/>
          <a:solidFill>
            <a:srgbClr val="481782"/>
          </a:solidFill>
        </p:spPr>
      </p:sp>
      <p:sp>
        <p:nvSpPr>
          <p:cNvPr id="1048619" name="Shape 10"/>
          <p:cNvSpPr/>
          <p:nvPr/>
        </p:nvSpPr>
        <p:spPr>
          <a:xfrm>
            <a:off x="7140238" y="3033355"/>
            <a:ext cx="349925" cy="349925"/>
          </a:xfrm>
          <a:prstGeom prst="roundRect">
            <a:avLst>
              <a:gd name="adj" fmla="val 20002"/>
            </a:avLst>
          </a:prstGeom>
          <a:solidFill>
            <a:srgbClr val="3C136D"/>
          </a:solidFill>
          <a:ln w="9644">
            <a:solidFill>
              <a:srgbClr val="481782"/>
            </a:solidFill>
            <a:prstDash val="solid"/>
          </a:ln>
        </p:spPr>
      </p:sp>
      <p:sp>
        <p:nvSpPr>
          <p:cNvPr id="1048620" name="Text 11"/>
          <p:cNvSpPr/>
          <p:nvPr/>
        </p:nvSpPr>
        <p:spPr>
          <a:xfrm>
            <a:off x="7250370" y="3062407"/>
            <a:ext cx="129540" cy="291703"/>
          </a:xfrm>
          <a:prstGeom prst="rect"/>
          <a:noFill/>
        </p:spPr>
        <p:txBody>
          <a:bodyPr anchor="t" rtlCol="0" wrap="none"/>
          <a:p>
            <a:pPr algn="ctr" indent="0" marL="0">
              <a:lnSpc>
                <a:spcPts val="2296"/>
              </a:lnSpc>
              <a:buNone/>
            </a:pPr>
            <a:r>
              <a:rPr dirty="0" sz="1837" lang="en-US">
                <a:solidFill>
                  <a:srgbClr val="DCD7E5"/>
                </a:solidFill>
                <a:latin typeface="Montserrat" pitchFamily="34" charset="0"/>
                <a:ea typeface="Montserrat" pitchFamily="34" charset="-122"/>
                <a:cs typeface="Montserrat" pitchFamily="34" charset="-120"/>
              </a:rPr>
              <a:t>2</a:t>
            </a:r>
            <a:endParaRPr dirty="0" sz="1837" lang="en-US"/>
          </a:p>
        </p:txBody>
      </p:sp>
      <p:sp>
        <p:nvSpPr>
          <p:cNvPr id="1048621" name="Text 12"/>
          <p:cNvSpPr/>
          <p:nvPr/>
        </p:nvSpPr>
        <p:spPr>
          <a:xfrm>
            <a:off x="3621167" y="3067407"/>
            <a:ext cx="2838569" cy="486013"/>
          </a:xfrm>
          <a:prstGeom prst="rect"/>
          <a:noFill/>
        </p:spPr>
        <p:txBody>
          <a:bodyPr anchor="t" rtlCol="0" wrap="square"/>
          <a:p>
            <a:pPr algn="r" indent="0" marL="0">
              <a:lnSpc>
                <a:spcPts val="1914"/>
              </a:lnSpc>
              <a:buNone/>
            </a:pPr>
            <a:r>
              <a:rPr dirty="0" sz="1531" lang="en-US">
                <a:solidFill>
                  <a:srgbClr val="DCD7E5"/>
                </a:solidFill>
                <a:latin typeface="Montserrat" pitchFamily="34" charset="0"/>
                <a:ea typeface="Montserrat" pitchFamily="34" charset="-122"/>
                <a:cs typeface="Montserrat" pitchFamily="34" charset="-120"/>
              </a:rPr>
              <a:t>Phase II: Data Pre- Processing</a:t>
            </a:r>
            <a:endParaRPr dirty="0" sz="1531" lang="en-US"/>
          </a:p>
        </p:txBody>
      </p:sp>
      <p:sp>
        <p:nvSpPr>
          <p:cNvPr id="1048622" name="Text 13"/>
          <p:cNvSpPr/>
          <p:nvPr/>
        </p:nvSpPr>
        <p:spPr>
          <a:xfrm>
            <a:off x="3621167" y="3708916"/>
            <a:ext cx="2838569" cy="994886"/>
          </a:xfrm>
          <a:prstGeom prst="rect"/>
          <a:noFill/>
        </p:spPr>
        <p:txBody>
          <a:bodyPr anchor="t" rtlCol="0" wrap="square"/>
          <a:p>
            <a:pPr algn="r" indent="0" marL="0">
              <a:lnSpc>
                <a:spcPts val="1960"/>
              </a:lnSpc>
              <a:buNone/>
            </a:pPr>
            <a:r>
              <a:rPr dirty="0" sz="1225" lang="en-US">
                <a:solidFill>
                  <a:srgbClr val="DCD7E5"/>
                </a:solidFill>
                <a:latin typeface="Heebo" pitchFamily="34" charset="0"/>
                <a:ea typeface="Heebo" pitchFamily="34" charset="-122"/>
                <a:cs typeface="Heebo" pitchFamily="34" charset="-120"/>
              </a:rPr>
              <a:t>In this phase, our data is clean up. There is might be missing values in our dataset. There are three ways to fill our missing values:</a:t>
            </a:r>
            <a:endParaRPr dirty="0" sz="1225" lang="en-US"/>
          </a:p>
        </p:txBody>
      </p:sp>
      <p:sp>
        <p:nvSpPr>
          <p:cNvPr id="1048623" name="Shape 14"/>
          <p:cNvSpPr/>
          <p:nvPr/>
        </p:nvSpPr>
        <p:spPr>
          <a:xfrm>
            <a:off x="7490162" y="5767328"/>
            <a:ext cx="544354" cy="31075"/>
          </a:xfrm>
          <a:prstGeom prst="rect"/>
          <a:solidFill>
            <a:srgbClr val="481782"/>
          </a:solidFill>
        </p:spPr>
      </p:sp>
      <p:sp>
        <p:nvSpPr>
          <p:cNvPr id="1048624" name="Shape 15"/>
          <p:cNvSpPr/>
          <p:nvPr/>
        </p:nvSpPr>
        <p:spPr>
          <a:xfrm>
            <a:off x="7140238" y="5607963"/>
            <a:ext cx="349925" cy="349925"/>
          </a:xfrm>
          <a:prstGeom prst="roundRect">
            <a:avLst>
              <a:gd name="adj" fmla="val 20002"/>
            </a:avLst>
          </a:prstGeom>
          <a:solidFill>
            <a:srgbClr val="3C136D"/>
          </a:solidFill>
          <a:ln w="9644">
            <a:solidFill>
              <a:srgbClr val="481782"/>
            </a:solidFill>
            <a:prstDash val="solid"/>
          </a:ln>
        </p:spPr>
      </p:sp>
      <p:sp>
        <p:nvSpPr>
          <p:cNvPr id="1048625" name="Text 16"/>
          <p:cNvSpPr/>
          <p:nvPr/>
        </p:nvSpPr>
        <p:spPr>
          <a:xfrm>
            <a:off x="7250370" y="5637014"/>
            <a:ext cx="129540" cy="291703"/>
          </a:xfrm>
          <a:prstGeom prst="rect"/>
          <a:noFill/>
        </p:spPr>
        <p:txBody>
          <a:bodyPr anchor="t" rtlCol="0" wrap="none"/>
          <a:p>
            <a:pPr algn="ctr" indent="0" marL="0">
              <a:lnSpc>
                <a:spcPts val="2296"/>
              </a:lnSpc>
              <a:buNone/>
            </a:pPr>
            <a:r>
              <a:rPr dirty="0" sz="1837" lang="en-US">
                <a:solidFill>
                  <a:srgbClr val="DCD7E5"/>
                </a:solidFill>
                <a:latin typeface="Montserrat" pitchFamily="34" charset="0"/>
                <a:ea typeface="Montserrat" pitchFamily="34" charset="-122"/>
                <a:cs typeface="Montserrat" pitchFamily="34" charset="-120"/>
              </a:rPr>
              <a:t>3</a:t>
            </a:r>
            <a:endParaRPr dirty="0" sz="1837" lang="en-US"/>
          </a:p>
        </p:txBody>
      </p:sp>
      <p:sp>
        <p:nvSpPr>
          <p:cNvPr id="1048626" name="Text 17"/>
          <p:cNvSpPr/>
          <p:nvPr/>
        </p:nvSpPr>
        <p:spPr>
          <a:xfrm>
            <a:off x="8170664" y="5642015"/>
            <a:ext cx="2758440" cy="243007"/>
          </a:xfrm>
          <a:prstGeom prst="rect"/>
          <a:noFill/>
        </p:spPr>
        <p:txBody>
          <a:bodyPr anchor="t" rtlCol="0" wrap="none"/>
          <a:p>
            <a:pPr algn="l" indent="0" marL="0">
              <a:lnSpc>
                <a:spcPts val="1914"/>
              </a:lnSpc>
              <a:buNone/>
            </a:pPr>
            <a:r>
              <a:rPr dirty="0" sz="1531" lang="en-US">
                <a:solidFill>
                  <a:srgbClr val="DCD7E5"/>
                </a:solidFill>
                <a:latin typeface="Montserrat" pitchFamily="34" charset="0"/>
                <a:ea typeface="Montserrat" pitchFamily="34" charset="-122"/>
                <a:cs typeface="Montserrat" pitchFamily="34" charset="-120"/>
              </a:rPr>
              <a:t>Phase III: Training the model</a:t>
            </a:r>
            <a:endParaRPr dirty="0" sz="1531" lang="en-US"/>
          </a:p>
        </p:txBody>
      </p:sp>
      <p:sp>
        <p:nvSpPr>
          <p:cNvPr id="1048627" name="Text 18"/>
          <p:cNvSpPr/>
          <p:nvPr/>
        </p:nvSpPr>
        <p:spPr>
          <a:xfrm>
            <a:off x="8170664" y="6040517"/>
            <a:ext cx="2838569" cy="1492329"/>
          </a:xfrm>
          <a:prstGeom prst="rect"/>
          <a:noFill/>
        </p:spPr>
        <p:txBody>
          <a:bodyPr anchor="t" rtlCol="0" wrap="square"/>
          <a:p>
            <a:pPr algn="l" indent="0" marL="0">
              <a:lnSpc>
                <a:spcPts val="1960"/>
              </a:lnSpc>
              <a:buNone/>
            </a:pPr>
            <a:r>
              <a:rPr dirty="0" sz="1225" lang="en-US">
                <a:solidFill>
                  <a:srgbClr val="DCD7E5"/>
                </a:solidFill>
                <a:latin typeface="Heebo" pitchFamily="34" charset="0"/>
                <a:ea typeface="Heebo" pitchFamily="34" charset="-122"/>
                <a:cs typeface="Heebo" pitchFamily="34" charset="-120"/>
              </a:rPr>
              <a:t>In this phase, data in broken down into two part: Training and Testing. There are 80% of data is used for training purpose and reaming 20% used for testing purpose. The training set include target variable. </a:t>
            </a:r>
            <a:endParaRPr dirty="0" sz="1225" lang="en-US"/>
          </a:p>
        </p:txBody>
      </p:sp>
      <p:sp>
        <p:nvSpPr>
          <p:cNvPr id="1048628" name="Shape 19"/>
          <p:cNvSpPr/>
          <p:nvPr/>
        </p:nvSpPr>
        <p:spPr>
          <a:xfrm>
            <a:off x="6595884" y="6945928"/>
            <a:ext cx="544354" cy="31075"/>
          </a:xfrm>
          <a:prstGeom prst="rect"/>
          <a:solidFill>
            <a:srgbClr val="481782"/>
          </a:solidFill>
        </p:spPr>
      </p:sp>
      <p:sp>
        <p:nvSpPr>
          <p:cNvPr id="1048629" name="Shape 20"/>
          <p:cNvSpPr/>
          <p:nvPr/>
        </p:nvSpPr>
        <p:spPr>
          <a:xfrm>
            <a:off x="7140238" y="6786562"/>
            <a:ext cx="349925" cy="349925"/>
          </a:xfrm>
          <a:prstGeom prst="roundRect">
            <a:avLst>
              <a:gd name="adj" fmla="val 20002"/>
            </a:avLst>
          </a:prstGeom>
          <a:solidFill>
            <a:srgbClr val="3C136D"/>
          </a:solidFill>
          <a:ln w="9644">
            <a:solidFill>
              <a:srgbClr val="481782"/>
            </a:solidFill>
            <a:prstDash val="solid"/>
          </a:ln>
        </p:spPr>
      </p:sp>
      <p:sp>
        <p:nvSpPr>
          <p:cNvPr id="1048630" name="Text 21"/>
          <p:cNvSpPr/>
          <p:nvPr/>
        </p:nvSpPr>
        <p:spPr>
          <a:xfrm>
            <a:off x="7238940" y="6815614"/>
            <a:ext cx="152400" cy="291703"/>
          </a:xfrm>
          <a:prstGeom prst="rect"/>
          <a:noFill/>
        </p:spPr>
        <p:txBody>
          <a:bodyPr anchor="t" rtlCol="0" wrap="none"/>
          <a:p>
            <a:pPr algn="ctr" indent="0" marL="0">
              <a:lnSpc>
                <a:spcPts val="2296"/>
              </a:lnSpc>
              <a:buNone/>
            </a:pPr>
            <a:r>
              <a:rPr dirty="0" sz="1837" lang="en-US">
                <a:solidFill>
                  <a:srgbClr val="DCD7E5"/>
                </a:solidFill>
                <a:latin typeface="Montserrat" pitchFamily="34" charset="0"/>
                <a:ea typeface="Montserrat" pitchFamily="34" charset="-122"/>
                <a:cs typeface="Montserrat" pitchFamily="34" charset="-120"/>
              </a:rPr>
              <a:t>4</a:t>
            </a:r>
            <a:endParaRPr dirty="0" sz="1837" lang="en-US"/>
          </a:p>
        </p:txBody>
      </p:sp>
      <p:sp>
        <p:nvSpPr>
          <p:cNvPr id="1048631" name="Text 22"/>
          <p:cNvSpPr/>
          <p:nvPr/>
        </p:nvSpPr>
        <p:spPr>
          <a:xfrm>
            <a:off x="3785116" y="6820614"/>
            <a:ext cx="2674620" cy="243007"/>
          </a:xfrm>
          <a:prstGeom prst="rect"/>
          <a:noFill/>
        </p:spPr>
        <p:txBody>
          <a:bodyPr anchor="t" rtlCol="0" wrap="none"/>
          <a:p>
            <a:pPr algn="r" indent="0" marL="0">
              <a:lnSpc>
                <a:spcPts val="1914"/>
              </a:lnSpc>
              <a:buNone/>
            </a:pPr>
            <a:r>
              <a:rPr dirty="0" sz="1531" lang="en-US">
                <a:solidFill>
                  <a:srgbClr val="DCD7E5"/>
                </a:solidFill>
                <a:latin typeface="Montserrat" pitchFamily="34" charset="0"/>
                <a:ea typeface="Montserrat" pitchFamily="34" charset="-122"/>
                <a:cs typeface="Montserrat" pitchFamily="34" charset="-120"/>
              </a:rPr>
              <a:t>Phase IV: Testing the model</a:t>
            </a:r>
            <a:endParaRPr dirty="0" sz="1531" lang="en-US"/>
          </a:p>
        </p:txBody>
      </p:sp>
      <p:sp>
        <p:nvSpPr>
          <p:cNvPr id="1048632" name="Text 23"/>
          <p:cNvSpPr/>
          <p:nvPr/>
        </p:nvSpPr>
        <p:spPr>
          <a:xfrm>
            <a:off x="3621167" y="7219117"/>
            <a:ext cx="2838569" cy="497443"/>
          </a:xfrm>
          <a:prstGeom prst="rect"/>
          <a:noFill/>
        </p:spPr>
        <p:txBody>
          <a:bodyPr anchor="t" rtlCol="0" wrap="square"/>
          <a:p>
            <a:pPr algn="r" indent="0" marL="0">
              <a:lnSpc>
                <a:spcPts val="1960"/>
              </a:lnSpc>
              <a:buNone/>
            </a:pPr>
            <a:r>
              <a:rPr dirty="0" sz="1225" lang="en-US">
                <a:solidFill>
                  <a:srgbClr val="DCD7E5"/>
                </a:solidFill>
                <a:latin typeface="Heebo" pitchFamily="34" charset="0"/>
                <a:ea typeface="Heebo" pitchFamily="34" charset="-122"/>
                <a:cs typeface="Heebo" pitchFamily="34" charset="-120"/>
              </a:rPr>
              <a:t>Finally, the trained model is applied to test dataset and house price predicted. </a:t>
            </a:r>
            <a:endParaRPr dirty="0" sz="1225"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30" name=""/>
        <p:cNvGrpSpPr/>
        <p:nvPr/>
      </p:nvGrpSpPr>
      <p:grpSpPr>
        <a:xfrm>
          <a:off x="0" y="0"/>
          <a:ext cx="0" cy="0"/>
          <a:chOff x="0" y="0"/>
          <a:chExt cx="0" cy="0"/>
        </a:xfrm>
      </p:grpSpPr>
      <p:pic>
        <p:nvPicPr>
          <p:cNvPr id="2097158"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36" name="Shape 0"/>
          <p:cNvSpPr/>
          <p:nvPr/>
        </p:nvSpPr>
        <p:spPr>
          <a:xfrm>
            <a:off x="0" y="0"/>
            <a:ext cx="14630400" cy="8229600"/>
          </a:xfrm>
          <a:prstGeom prst="rect"/>
          <a:solidFill>
            <a:srgbClr val="252833">
              <a:alpha val="75000"/>
            </a:srgbClr>
          </a:solidFill>
          <a:ln w="13811">
            <a:solidFill>
              <a:srgbClr val="FFFFFF">
                <a:alpha val="16000"/>
              </a:srgbClr>
            </a:solidFill>
            <a:prstDash val="solid"/>
          </a:ln>
        </p:spPr>
      </p:sp>
      <p:pic>
        <p:nvPicPr>
          <p:cNvPr id="2097159" name="Image 1" descr="preencoded.png"/>
          <p:cNvPicPr>
            <a:picLocks noChangeAspect="1"/>
          </p:cNvPicPr>
          <p:nvPr/>
        </p:nvPicPr>
        <p:blipFill>
          <a:blip xmlns:r="http://schemas.openxmlformats.org/officeDocument/2006/relationships" r:embed="rId2"/>
          <a:stretch>
            <a:fillRect/>
          </a:stretch>
        </p:blipFill>
        <p:spPr>
          <a:xfrm>
            <a:off x="0" y="-1"/>
            <a:ext cx="14630400" cy="7274729"/>
          </a:xfrm>
          <a:prstGeom prst="rect"/>
        </p:spPr>
      </p:pic>
      <p:sp>
        <p:nvSpPr>
          <p:cNvPr id="1048637" name="Text 1"/>
          <p:cNvSpPr/>
          <p:nvPr/>
        </p:nvSpPr>
        <p:spPr>
          <a:xfrm>
            <a:off x="2663190" y="7404978"/>
            <a:ext cx="9304020" cy="694373"/>
          </a:xfrm>
          <a:prstGeom prst="rect"/>
          <a:noFill/>
        </p:spPr>
        <p:txBody>
          <a:bodyPr anchor="t" rtlCol="0" wrap="none"/>
          <a:p>
            <a:pPr indent="0" marL="0">
              <a:lnSpc>
                <a:spcPts val="5468"/>
              </a:lnSpc>
              <a:buNone/>
            </a:pPr>
            <a:r>
              <a:rPr dirty="0" sz="4374" lang="en-US">
                <a:solidFill>
                  <a:srgbClr val="F2F0F4"/>
                </a:solidFill>
                <a:latin typeface="Montserrat" pitchFamily="34" charset="0"/>
                <a:ea typeface="Montserrat" pitchFamily="34" charset="-122"/>
                <a:cs typeface="Montserrat" pitchFamily="34" charset="-120"/>
              </a:rPr>
              <a:t>The generic flow of development </a:t>
            </a:r>
            <a:endParaRPr dirty="0" sz="4374" lang="en-US"/>
          </a:p>
        </p:txBody>
      </p:sp>
      <p:sp>
        <p:nvSpPr>
          <p:cNvPr id="1048638" name="Text 2"/>
          <p:cNvSpPr/>
          <p:nvPr/>
        </p:nvSpPr>
        <p:spPr>
          <a:xfrm>
            <a:off x="2037993" y="5839658"/>
            <a:ext cx="10554414" cy="355402"/>
          </a:xfrm>
          <a:prstGeom prst="rect"/>
          <a:noFill/>
        </p:spPr>
        <p:txBody>
          <a:bodyPr anchor="t" rtlCol="0" wrap="none"/>
          <a:p>
            <a:pPr indent="0" marL="0">
              <a:lnSpc>
                <a:spcPts val="2799"/>
              </a:lnSpc>
              <a:buNone/>
            </a:pPr>
            <a:endParaRPr dirty="0" sz="1750" lang="en-US"/>
          </a:p>
        </p:txBody>
      </p:sp>
      <p:pic>
        <p:nvPicPr>
          <p:cNvPr id="2097160" name="Picture 7"/>
          <p:cNvPicPr>
            <a:picLocks noChangeAspect="1"/>
          </p:cNvPicPr>
          <p:nvPr/>
        </p:nvPicPr>
        <p:blipFill>
          <a:blip xmlns:r="http://schemas.openxmlformats.org/officeDocument/2006/relationships" r:embed="rId3"/>
          <a:stretch>
            <a:fillRect/>
          </a:stretch>
        </p:blipFill>
        <p:spPr>
          <a:xfrm>
            <a:off x="4600249" y="855781"/>
            <a:ext cx="5783469" cy="5537364"/>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33" name=""/>
        <p:cNvGrpSpPr/>
        <p:nvPr/>
      </p:nvGrpSpPr>
      <p:grpSpPr>
        <a:xfrm>
          <a:off x="0" y="0"/>
          <a:ext cx="0" cy="0"/>
          <a:chOff x="0" y="0"/>
          <a:chExt cx="0" cy="0"/>
        </a:xfrm>
      </p:grpSpPr>
      <p:pic>
        <p:nvPicPr>
          <p:cNvPr id="2097161"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42" name="Shape 0"/>
          <p:cNvSpPr/>
          <p:nvPr/>
        </p:nvSpPr>
        <p:spPr>
          <a:xfrm>
            <a:off x="0" y="0"/>
            <a:ext cx="14630400" cy="8229600"/>
          </a:xfrm>
          <a:prstGeom prst="rect"/>
          <a:solidFill>
            <a:srgbClr val="0D0A2C">
              <a:alpha val="75000"/>
            </a:srgbClr>
          </a:solidFill>
          <a:ln w="13811">
            <a:solidFill>
              <a:srgbClr val="FFFFFF">
                <a:alpha val="16000"/>
              </a:srgbClr>
            </a:solidFill>
            <a:prstDash val="solid"/>
          </a:ln>
        </p:spPr>
      </p:sp>
      <p:sp>
        <p:nvSpPr>
          <p:cNvPr id="1048643" name="Text 1"/>
          <p:cNvSpPr/>
          <p:nvPr/>
        </p:nvSpPr>
        <p:spPr>
          <a:xfrm>
            <a:off x="6319599" y="1699022"/>
            <a:ext cx="4443889" cy="694373"/>
          </a:xfrm>
          <a:prstGeom prst="rect"/>
          <a:noFill/>
        </p:spPr>
        <p:txBody>
          <a:bodyPr anchor="t" rtlCol="0" wrap="none"/>
          <a:p>
            <a:pPr indent="0" marL="0">
              <a:lnSpc>
                <a:spcPts val="5468"/>
              </a:lnSpc>
              <a:buNone/>
            </a:pPr>
            <a:r>
              <a:rPr dirty="0" sz="4374" lang="en-US">
                <a:solidFill>
                  <a:srgbClr val="F2F0F4"/>
                </a:solidFill>
                <a:latin typeface="Montserrat" pitchFamily="34" charset="0"/>
                <a:ea typeface="Montserrat" pitchFamily="34" charset="-122"/>
                <a:cs typeface="Montserrat" pitchFamily="34" charset="-120"/>
              </a:rPr>
              <a:t>Methodology</a:t>
            </a:r>
            <a:endParaRPr dirty="0" sz="4374" lang="en-US"/>
          </a:p>
        </p:txBody>
      </p:sp>
      <p:sp>
        <p:nvSpPr>
          <p:cNvPr id="1048644" name="Text 2"/>
          <p:cNvSpPr/>
          <p:nvPr/>
        </p:nvSpPr>
        <p:spPr>
          <a:xfrm>
            <a:off x="6319599" y="2726650"/>
            <a:ext cx="7477601" cy="2132409"/>
          </a:xfrm>
          <a:prstGeom prst="rect"/>
          <a:noFill/>
        </p:spPr>
        <p:txBody>
          <a:bodyPr anchor="t" rtlCol="0" wrap="square"/>
          <a:p>
            <a:pPr indent="0" marL="0">
              <a:lnSpc>
                <a:spcPts val="2799"/>
              </a:lnSpc>
              <a:buNone/>
            </a:pPr>
            <a:r>
              <a:rPr dirty="0" sz="1750" lang="en-US">
                <a:solidFill>
                  <a:srgbClr val="DCD7E5"/>
                </a:solidFill>
                <a:latin typeface="Heebo" pitchFamily="34" charset="0"/>
                <a:ea typeface="Heebo" pitchFamily="34" charset="-122"/>
                <a:cs typeface="Heebo" pitchFamily="34" charset="-120"/>
              </a:rPr>
              <a:t>I. Algorithms: In the process of developing this model, various machine learning algorithms were studied. The model is trained on Leaner regression, Decision tree, K-mean and Random forest algorithms. Out of this Random Forest give a highest accuracy in prediction of housing prices. The decision to choose the algorithm is depends on the dimensions and type of data is used. Random Forest is best fit for our model. </a:t>
            </a:r>
            <a:endParaRPr dirty="0" sz="1750" lang="en-US"/>
          </a:p>
        </p:txBody>
      </p:sp>
      <p:sp>
        <p:nvSpPr>
          <p:cNvPr id="1048645" name="Text 3"/>
          <p:cNvSpPr/>
          <p:nvPr/>
        </p:nvSpPr>
        <p:spPr>
          <a:xfrm>
            <a:off x="6319599" y="5108972"/>
            <a:ext cx="7477601" cy="1421606"/>
          </a:xfrm>
          <a:prstGeom prst="rect"/>
          <a:noFill/>
        </p:spPr>
        <p:txBody>
          <a:bodyPr anchor="t" rtlCol="0" wrap="square"/>
          <a:p>
            <a:pPr indent="0" marL="0">
              <a:lnSpc>
                <a:spcPts val="2799"/>
              </a:lnSpc>
              <a:buNone/>
            </a:pPr>
            <a:r>
              <a:rPr dirty="0" sz="1750" lang="en-US">
                <a:solidFill>
                  <a:srgbClr val="DCD7E5"/>
                </a:solidFill>
                <a:latin typeface="Heebo" pitchFamily="34" charset="0"/>
                <a:ea typeface="Heebo" pitchFamily="34" charset="-122"/>
                <a:cs typeface="Heebo" pitchFamily="34" charset="-120"/>
              </a:rPr>
              <a:t>II. Random Forest Regressor: The random forest regressor observes features of an attribute and train the model by analysing given features. Random Forest regressor from the graph, attribute combination, labels including features and according to system analyses the data.</a:t>
            </a:r>
            <a:endParaRPr dirty="0" sz="1750" lang="en-US"/>
          </a:p>
        </p:txBody>
      </p:sp>
      <p:pic>
        <p:nvPicPr>
          <p:cNvPr id="2097162" name="Image 1" descr="preencoded.png"/>
          <p:cNvPicPr>
            <a:picLocks noChangeAspect="1"/>
          </p:cNvPicPr>
          <p:nvPr/>
        </p:nvPicPr>
        <p:blipFill>
          <a:blip xmlns:r="http://schemas.openxmlformats.org/officeDocument/2006/relationships" r:embed="rId2"/>
          <a:stretch>
            <a:fillRect/>
          </a:stretch>
        </p:blipFill>
        <p:spPr>
          <a:xfrm>
            <a:off x="0" y="0"/>
            <a:ext cx="5486400" cy="822960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36" name=""/>
        <p:cNvGrpSpPr/>
        <p:nvPr/>
      </p:nvGrpSpPr>
      <p:grpSpPr>
        <a:xfrm>
          <a:off x="0" y="0"/>
          <a:ext cx="0" cy="0"/>
          <a:chOff x="0" y="0"/>
          <a:chExt cx="0" cy="0"/>
        </a:xfrm>
      </p:grpSpPr>
      <p:pic>
        <p:nvPicPr>
          <p:cNvPr id="2097163"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49" name="Shape 0"/>
          <p:cNvSpPr/>
          <p:nvPr/>
        </p:nvSpPr>
        <p:spPr>
          <a:xfrm>
            <a:off x="0" y="0"/>
            <a:ext cx="14630400" cy="8231386"/>
          </a:xfrm>
          <a:prstGeom prst="rect"/>
          <a:solidFill>
            <a:srgbClr val="0D0A2C">
              <a:alpha val="75000"/>
            </a:srgbClr>
          </a:solidFill>
          <a:ln w="10120">
            <a:solidFill>
              <a:srgbClr val="FFFFFF">
                <a:alpha val="16000"/>
              </a:srgbClr>
            </a:solidFill>
            <a:prstDash val="solid"/>
          </a:ln>
        </p:spPr>
      </p:sp>
      <p:sp>
        <p:nvSpPr>
          <p:cNvPr id="1048650" name="Text 1"/>
          <p:cNvSpPr/>
          <p:nvPr/>
        </p:nvSpPr>
        <p:spPr>
          <a:xfrm>
            <a:off x="3466862" y="445532"/>
            <a:ext cx="3322320" cy="506254"/>
          </a:xfrm>
          <a:prstGeom prst="rect"/>
          <a:noFill/>
        </p:spPr>
        <p:txBody>
          <a:bodyPr anchor="t" rtlCol="0" wrap="none"/>
          <a:p>
            <a:pPr indent="0" marL="0">
              <a:lnSpc>
                <a:spcPts val="3987"/>
              </a:lnSpc>
              <a:buNone/>
            </a:pPr>
            <a:r>
              <a:rPr dirty="0" sz="3190" lang="en-US">
                <a:solidFill>
                  <a:srgbClr val="F2F0F4"/>
                </a:solidFill>
                <a:latin typeface="Montserrat" pitchFamily="34" charset="0"/>
                <a:ea typeface="Montserrat" pitchFamily="34" charset="-122"/>
                <a:cs typeface="Montserrat" pitchFamily="34" charset="-120"/>
              </a:rPr>
              <a:t>Implementation</a:t>
            </a:r>
            <a:endParaRPr dirty="0" sz="3190" lang="en-US"/>
          </a:p>
        </p:txBody>
      </p:sp>
      <p:sp>
        <p:nvSpPr>
          <p:cNvPr id="1048651" name="Shape 2"/>
          <p:cNvSpPr/>
          <p:nvPr/>
        </p:nvSpPr>
        <p:spPr>
          <a:xfrm>
            <a:off x="7299007" y="1275755"/>
            <a:ext cx="32385" cy="6510099"/>
          </a:xfrm>
          <a:prstGeom prst="rect"/>
          <a:solidFill>
            <a:srgbClr val="481782"/>
          </a:solidFill>
        </p:spPr>
      </p:sp>
      <p:sp>
        <p:nvSpPr>
          <p:cNvPr id="1048652" name="Shape 3"/>
          <p:cNvSpPr/>
          <p:nvPr/>
        </p:nvSpPr>
        <p:spPr>
          <a:xfrm>
            <a:off x="7497485" y="1568410"/>
            <a:ext cx="567095" cy="32385"/>
          </a:xfrm>
          <a:prstGeom prst="rect"/>
          <a:solidFill>
            <a:srgbClr val="481782"/>
          </a:solidFill>
        </p:spPr>
      </p:sp>
      <p:sp>
        <p:nvSpPr>
          <p:cNvPr id="1048653" name="Shape 4"/>
          <p:cNvSpPr/>
          <p:nvPr/>
        </p:nvSpPr>
        <p:spPr>
          <a:xfrm>
            <a:off x="7132915" y="1402318"/>
            <a:ext cx="364569" cy="364569"/>
          </a:xfrm>
          <a:prstGeom prst="roundRect">
            <a:avLst>
              <a:gd name="adj" fmla="val 20001"/>
            </a:avLst>
          </a:prstGeom>
          <a:solidFill>
            <a:srgbClr val="3C136D"/>
          </a:solidFill>
          <a:ln w="10120">
            <a:solidFill>
              <a:srgbClr val="481782"/>
            </a:solidFill>
            <a:prstDash val="solid"/>
          </a:ln>
        </p:spPr>
      </p:sp>
      <p:sp>
        <p:nvSpPr>
          <p:cNvPr id="1048654" name="Text 5"/>
          <p:cNvSpPr/>
          <p:nvPr/>
        </p:nvSpPr>
        <p:spPr>
          <a:xfrm>
            <a:off x="7269480" y="1432679"/>
            <a:ext cx="91440" cy="303728"/>
          </a:xfrm>
          <a:prstGeom prst="rect"/>
          <a:noFill/>
        </p:spPr>
        <p:txBody>
          <a:bodyPr anchor="t" rtlCol="0" wrap="none"/>
          <a:p>
            <a:pPr algn="ctr" indent="0" marL="0">
              <a:lnSpc>
                <a:spcPts val="2392"/>
              </a:lnSpc>
              <a:buNone/>
            </a:pPr>
            <a:r>
              <a:rPr dirty="0" sz="1914" lang="en-US">
                <a:solidFill>
                  <a:srgbClr val="DCD7E5"/>
                </a:solidFill>
                <a:latin typeface="Montserrat" pitchFamily="34" charset="0"/>
                <a:ea typeface="Montserrat" pitchFamily="34" charset="-122"/>
                <a:cs typeface="Montserrat" pitchFamily="34" charset="-120"/>
              </a:rPr>
              <a:t>1</a:t>
            </a:r>
            <a:endParaRPr dirty="0" sz="1914" lang="en-US"/>
          </a:p>
        </p:txBody>
      </p:sp>
      <p:sp>
        <p:nvSpPr>
          <p:cNvPr id="1048655" name="Text 6"/>
          <p:cNvSpPr/>
          <p:nvPr/>
        </p:nvSpPr>
        <p:spPr>
          <a:xfrm>
            <a:off x="8206383" y="1437680"/>
            <a:ext cx="2514600" cy="253127"/>
          </a:xfrm>
          <a:prstGeom prst="rect"/>
          <a:noFill/>
        </p:spPr>
        <p:txBody>
          <a:bodyPr anchor="t" rtlCol="0" wrap="none"/>
          <a:p>
            <a:pPr algn="l" indent="0" marL="0">
              <a:lnSpc>
                <a:spcPts val="1994"/>
              </a:lnSpc>
              <a:buNone/>
            </a:pPr>
            <a:r>
              <a:rPr dirty="0" sz="1595" lang="en-US">
                <a:solidFill>
                  <a:srgbClr val="DCD7E5"/>
                </a:solidFill>
                <a:latin typeface="Montserrat" pitchFamily="34" charset="0"/>
                <a:ea typeface="Montserrat" pitchFamily="34" charset="-122"/>
                <a:cs typeface="Montserrat" pitchFamily="34" charset="-120"/>
              </a:rPr>
              <a:t>Phase 1: Data Processing</a:t>
            </a:r>
            <a:endParaRPr dirty="0" sz="1595" lang="en-US"/>
          </a:p>
        </p:txBody>
      </p:sp>
      <p:sp>
        <p:nvSpPr>
          <p:cNvPr id="1048656" name="Text 7"/>
          <p:cNvSpPr/>
          <p:nvPr/>
        </p:nvSpPr>
        <p:spPr>
          <a:xfrm>
            <a:off x="8206383" y="1852732"/>
            <a:ext cx="2957155" cy="2073593"/>
          </a:xfrm>
          <a:prstGeom prst="rect"/>
          <a:noFill/>
        </p:spPr>
        <p:txBody>
          <a:bodyPr anchor="t" rtlCol="0" wrap="square"/>
          <a:p>
            <a:pPr algn="l" indent="0" marL="0">
              <a:lnSpc>
                <a:spcPts val="2041"/>
              </a:lnSpc>
              <a:buNone/>
            </a:pPr>
            <a:r>
              <a:rPr dirty="0" sz="1276" lang="en-US">
                <a:solidFill>
                  <a:srgbClr val="DCD7E5"/>
                </a:solidFill>
                <a:latin typeface="Heebo" pitchFamily="34" charset="0"/>
                <a:ea typeface="Heebo" pitchFamily="34" charset="-122"/>
                <a:cs typeface="Heebo" pitchFamily="34" charset="-120"/>
              </a:rPr>
              <a:t>In this phase, the missing attribute is handle by using mean value. The target is feature is drop out. By using Pandas library the operation is performed. For visualization of dataset graph use Matplotlib python function. After that try to catch some attribute combination and set the missing values.       </a:t>
            </a:r>
            <a:endParaRPr dirty="0" sz="1276" lang="en-US"/>
          </a:p>
        </p:txBody>
      </p:sp>
      <p:sp>
        <p:nvSpPr>
          <p:cNvPr id="1048657" name="Shape 8"/>
          <p:cNvSpPr/>
          <p:nvPr/>
        </p:nvSpPr>
        <p:spPr>
          <a:xfrm>
            <a:off x="6565821" y="2378393"/>
            <a:ext cx="567095" cy="32385"/>
          </a:xfrm>
          <a:prstGeom prst="rect"/>
          <a:solidFill>
            <a:srgbClr val="481782"/>
          </a:solidFill>
        </p:spPr>
      </p:sp>
      <p:sp>
        <p:nvSpPr>
          <p:cNvPr id="1048658" name="Shape 9"/>
          <p:cNvSpPr/>
          <p:nvPr/>
        </p:nvSpPr>
        <p:spPr>
          <a:xfrm>
            <a:off x="7132915" y="2212300"/>
            <a:ext cx="364569" cy="364569"/>
          </a:xfrm>
          <a:prstGeom prst="roundRect">
            <a:avLst>
              <a:gd name="adj" fmla="val 20001"/>
            </a:avLst>
          </a:prstGeom>
          <a:solidFill>
            <a:srgbClr val="3C136D"/>
          </a:solidFill>
          <a:ln w="10120">
            <a:solidFill>
              <a:srgbClr val="481782"/>
            </a:solidFill>
            <a:prstDash val="solid"/>
          </a:ln>
        </p:spPr>
      </p:sp>
      <p:sp>
        <p:nvSpPr>
          <p:cNvPr id="1048659" name="Text 10"/>
          <p:cNvSpPr/>
          <p:nvPr/>
        </p:nvSpPr>
        <p:spPr>
          <a:xfrm>
            <a:off x="7246620" y="2242661"/>
            <a:ext cx="137160" cy="303728"/>
          </a:xfrm>
          <a:prstGeom prst="rect"/>
          <a:noFill/>
        </p:spPr>
        <p:txBody>
          <a:bodyPr anchor="t" rtlCol="0" wrap="none"/>
          <a:p>
            <a:pPr algn="ctr" indent="0" marL="0">
              <a:lnSpc>
                <a:spcPts val="2392"/>
              </a:lnSpc>
              <a:buNone/>
            </a:pPr>
            <a:r>
              <a:rPr dirty="0" sz="1914" lang="en-US">
                <a:solidFill>
                  <a:srgbClr val="DCD7E5"/>
                </a:solidFill>
                <a:latin typeface="Montserrat" pitchFamily="34" charset="0"/>
                <a:ea typeface="Montserrat" pitchFamily="34" charset="-122"/>
                <a:cs typeface="Montserrat" pitchFamily="34" charset="-120"/>
              </a:rPr>
              <a:t>2</a:t>
            </a:r>
            <a:endParaRPr dirty="0" sz="1914" lang="en-US"/>
          </a:p>
        </p:txBody>
      </p:sp>
      <p:sp>
        <p:nvSpPr>
          <p:cNvPr id="1048660" name="Text 11"/>
          <p:cNvSpPr/>
          <p:nvPr/>
        </p:nvSpPr>
        <p:spPr>
          <a:xfrm>
            <a:off x="3466862" y="2247662"/>
            <a:ext cx="2957155" cy="506254"/>
          </a:xfrm>
          <a:prstGeom prst="rect"/>
          <a:noFill/>
        </p:spPr>
        <p:txBody>
          <a:bodyPr anchor="t" rtlCol="0" wrap="square"/>
          <a:p>
            <a:pPr algn="r" indent="0" marL="0">
              <a:lnSpc>
                <a:spcPts val="1994"/>
              </a:lnSpc>
              <a:buNone/>
            </a:pPr>
            <a:r>
              <a:rPr dirty="0" sz="1595" lang="en-US">
                <a:solidFill>
                  <a:srgbClr val="DCD7E5"/>
                </a:solidFill>
                <a:latin typeface="Montserrat" pitchFamily="34" charset="0"/>
                <a:ea typeface="Montserrat" pitchFamily="34" charset="-122"/>
                <a:cs typeface="Montserrat" pitchFamily="34" charset="-120"/>
              </a:rPr>
              <a:t>Phase 2: Looking for Correlations</a:t>
            </a:r>
            <a:endParaRPr dirty="0" sz="1595" lang="en-US"/>
          </a:p>
        </p:txBody>
      </p:sp>
      <p:sp>
        <p:nvSpPr>
          <p:cNvPr id="1048661" name="Text 12"/>
          <p:cNvSpPr/>
          <p:nvPr/>
        </p:nvSpPr>
        <p:spPr>
          <a:xfrm>
            <a:off x="3466862" y="2915841"/>
            <a:ext cx="2957155" cy="1814393"/>
          </a:xfrm>
          <a:prstGeom prst="rect"/>
          <a:noFill/>
        </p:spPr>
        <p:txBody>
          <a:bodyPr anchor="t" rtlCol="0" wrap="square"/>
          <a:p>
            <a:pPr algn="r" indent="0" marL="0">
              <a:lnSpc>
                <a:spcPts val="2041"/>
              </a:lnSpc>
              <a:buNone/>
            </a:pPr>
            <a:r>
              <a:rPr dirty="0" sz="1276" lang="en-US">
                <a:solidFill>
                  <a:srgbClr val="DCD7E5"/>
                </a:solidFill>
                <a:latin typeface="Heebo" pitchFamily="34" charset="0"/>
                <a:ea typeface="Heebo" pitchFamily="34" charset="-122"/>
                <a:cs typeface="Heebo" pitchFamily="34" charset="-120"/>
              </a:rPr>
              <a:t>We are trying to find out some new correlation between various attribute. This correlation gives either strong positive correlation with our label or gives strong negative correlation. Find out some new correlations Here, show the data point of new attribute‘TAXRM’  </a:t>
            </a:r>
            <a:endParaRPr dirty="0" sz="1276" lang="en-US"/>
          </a:p>
        </p:txBody>
      </p:sp>
      <p:sp>
        <p:nvSpPr>
          <p:cNvPr id="1048662" name="Shape 13"/>
          <p:cNvSpPr/>
          <p:nvPr/>
        </p:nvSpPr>
        <p:spPr>
          <a:xfrm>
            <a:off x="7497485" y="4542830"/>
            <a:ext cx="567095" cy="32385"/>
          </a:xfrm>
          <a:prstGeom prst="rect"/>
          <a:solidFill>
            <a:srgbClr val="481782"/>
          </a:solidFill>
        </p:spPr>
      </p:sp>
      <p:sp>
        <p:nvSpPr>
          <p:cNvPr id="1048663" name="Shape 14"/>
          <p:cNvSpPr/>
          <p:nvPr/>
        </p:nvSpPr>
        <p:spPr>
          <a:xfrm>
            <a:off x="7132915" y="4376738"/>
            <a:ext cx="364569" cy="364569"/>
          </a:xfrm>
          <a:prstGeom prst="roundRect">
            <a:avLst>
              <a:gd name="adj" fmla="val 20001"/>
            </a:avLst>
          </a:prstGeom>
          <a:solidFill>
            <a:srgbClr val="3C136D"/>
          </a:solidFill>
          <a:ln w="10120">
            <a:solidFill>
              <a:srgbClr val="481782"/>
            </a:solidFill>
            <a:prstDash val="solid"/>
          </a:ln>
        </p:spPr>
      </p:sp>
      <p:sp>
        <p:nvSpPr>
          <p:cNvPr id="1048664" name="Text 15"/>
          <p:cNvSpPr/>
          <p:nvPr/>
        </p:nvSpPr>
        <p:spPr>
          <a:xfrm>
            <a:off x="7246620" y="4407098"/>
            <a:ext cx="137160" cy="303728"/>
          </a:xfrm>
          <a:prstGeom prst="rect"/>
          <a:noFill/>
        </p:spPr>
        <p:txBody>
          <a:bodyPr anchor="t" rtlCol="0" wrap="none"/>
          <a:p>
            <a:pPr algn="ctr" indent="0" marL="0">
              <a:lnSpc>
                <a:spcPts val="2392"/>
              </a:lnSpc>
              <a:buNone/>
            </a:pPr>
            <a:r>
              <a:rPr dirty="0" sz="1914" lang="en-US">
                <a:solidFill>
                  <a:srgbClr val="DCD7E5"/>
                </a:solidFill>
                <a:latin typeface="Montserrat" pitchFamily="34" charset="0"/>
                <a:ea typeface="Montserrat" pitchFamily="34" charset="-122"/>
                <a:cs typeface="Montserrat" pitchFamily="34" charset="-120"/>
              </a:rPr>
              <a:t>3</a:t>
            </a:r>
            <a:endParaRPr dirty="0" sz="1914" lang="en-US"/>
          </a:p>
        </p:txBody>
      </p:sp>
      <p:sp>
        <p:nvSpPr>
          <p:cNvPr id="1048665" name="Text 16"/>
          <p:cNvSpPr/>
          <p:nvPr/>
        </p:nvSpPr>
        <p:spPr>
          <a:xfrm>
            <a:off x="8206383" y="4412099"/>
            <a:ext cx="2957155" cy="506254"/>
          </a:xfrm>
          <a:prstGeom prst="rect"/>
          <a:noFill/>
        </p:spPr>
        <p:txBody>
          <a:bodyPr anchor="t" rtlCol="0" wrap="square"/>
          <a:p>
            <a:pPr algn="l" indent="0" marL="0">
              <a:lnSpc>
                <a:spcPts val="1994"/>
              </a:lnSpc>
              <a:buNone/>
            </a:pPr>
            <a:r>
              <a:rPr dirty="0" sz="1595" lang="en-US">
                <a:solidFill>
                  <a:srgbClr val="DCD7E5"/>
                </a:solidFill>
                <a:latin typeface="Montserrat" pitchFamily="34" charset="0"/>
                <a:ea typeface="Montserrat" pitchFamily="34" charset="-122"/>
                <a:cs typeface="Montserrat" pitchFamily="34" charset="-120"/>
              </a:rPr>
              <a:t>Phase 3: Filling Missing Attributes</a:t>
            </a:r>
            <a:endParaRPr dirty="0" sz="1595" lang="en-US"/>
          </a:p>
        </p:txBody>
      </p:sp>
      <p:sp>
        <p:nvSpPr>
          <p:cNvPr id="1048666" name="Text 17"/>
          <p:cNvSpPr/>
          <p:nvPr/>
        </p:nvSpPr>
        <p:spPr>
          <a:xfrm>
            <a:off x="8206383" y="5080278"/>
            <a:ext cx="2957155" cy="1814393"/>
          </a:xfrm>
          <a:prstGeom prst="rect"/>
          <a:noFill/>
        </p:spPr>
        <p:txBody>
          <a:bodyPr anchor="t" rtlCol="0" wrap="square"/>
          <a:p>
            <a:pPr algn="l" indent="0" marL="0">
              <a:lnSpc>
                <a:spcPts val="2041"/>
              </a:lnSpc>
              <a:buNone/>
            </a:pPr>
            <a:r>
              <a:rPr dirty="0" sz="1276" lang="en-US">
                <a:solidFill>
                  <a:srgbClr val="DCD7E5"/>
                </a:solidFill>
                <a:latin typeface="Heebo" pitchFamily="34" charset="0"/>
                <a:ea typeface="Heebo" pitchFamily="34" charset="-122"/>
                <a:cs typeface="Heebo" pitchFamily="34" charset="-120"/>
              </a:rPr>
              <a:t>In above data, the ‘RM’ column have total 399 data point out of 404.some data point are missing. To use value of median to set missing points. After setting missing point ‘RM’ column has all total 404 data points are fulfil. After that, creating a pipeline for the execution.</a:t>
            </a:r>
            <a:endParaRPr dirty="0" sz="1276" lang="en-US"/>
          </a:p>
        </p:txBody>
      </p:sp>
      <p:sp>
        <p:nvSpPr>
          <p:cNvPr id="1048667" name="Shape 18"/>
          <p:cNvSpPr/>
          <p:nvPr/>
        </p:nvSpPr>
        <p:spPr>
          <a:xfrm>
            <a:off x="6565821" y="6027063"/>
            <a:ext cx="567095" cy="32385"/>
          </a:xfrm>
          <a:prstGeom prst="rect"/>
          <a:solidFill>
            <a:srgbClr val="481782"/>
          </a:solidFill>
        </p:spPr>
      </p:sp>
      <p:sp>
        <p:nvSpPr>
          <p:cNvPr id="1048668" name="Shape 19"/>
          <p:cNvSpPr/>
          <p:nvPr/>
        </p:nvSpPr>
        <p:spPr>
          <a:xfrm>
            <a:off x="7132915" y="5860971"/>
            <a:ext cx="364569" cy="364569"/>
          </a:xfrm>
          <a:prstGeom prst="roundRect">
            <a:avLst>
              <a:gd name="adj" fmla="val 20001"/>
            </a:avLst>
          </a:prstGeom>
          <a:solidFill>
            <a:srgbClr val="3C136D"/>
          </a:solidFill>
          <a:ln w="10120">
            <a:solidFill>
              <a:srgbClr val="481782"/>
            </a:solidFill>
            <a:prstDash val="solid"/>
          </a:ln>
        </p:spPr>
      </p:sp>
      <p:sp>
        <p:nvSpPr>
          <p:cNvPr id="1048669" name="Text 20"/>
          <p:cNvSpPr/>
          <p:nvPr/>
        </p:nvSpPr>
        <p:spPr>
          <a:xfrm>
            <a:off x="7235190" y="5891332"/>
            <a:ext cx="160020" cy="303728"/>
          </a:xfrm>
          <a:prstGeom prst="rect"/>
          <a:noFill/>
        </p:spPr>
        <p:txBody>
          <a:bodyPr anchor="t" rtlCol="0" wrap="none"/>
          <a:p>
            <a:pPr algn="ctr" indent="0" marL="0">
              <a:lnSpc>
                <a:spcPts val="2392"/>
              </a:lnSpc>
              <a:buNone/>
            </a:pPr>
            <a:r>
              <a:rPr dirty="0" sz="1914" lang="en-US">
                <a:solidFill>
                  <a:srgbClr val="DCD7E5"/>
                </a:solidFill>
                <a:latin typeface="Montserrat" pitchFamily="34" charset="0"/>
                <a:ea typeface="Montserrat" pitchFamily="34" charset="-122"/>
                <a:cs typeface="Montserrat" pitchFamily="34" charset="-120"/>
              </a:rPr>
              <a:t>4</a:t>
            </a:r>
            <a:endParaRPr dirty="0" sz="1914" lang="en-US"/>
          </a:p>
        </p:txBody>
      </p:sp>
      <p:sp>
        <p:nvSpPr>
          <p:cNvPr id="1048670" name="Text 21"/>
          <p:cNvSpPr/>
          <p:nvPr/>
        </p:nvSpPr>
        <p:spPr>
          <a:xfrm>
            <a:off x="3749397" y="5896332"/>
            <a:ext cx="2674620" cy="253127"/>
          </a:xfrm>
          <a:prstGeom prst="rect"/>
          <a:noFill/>
        </p:spPr>
        <p:txBody>
          <a:bodyPr anchor="t" rtlCol="0" wrap="none"/>
          <a:p>
            <a:pPr algn="r" indent="0" marL="0">
              <a:lnSpc>
                <a:spcPts val="1994"/>
              </a:lnSpc>
              <a:buNone/>
            </a:pPr>
            <a:r>
              <a:rPr dirty="0" sz="1595" lang="en-US">
                <a:solidFill>
                  <a:srgbClr val="DCD7E5"/>
                </a:solidFill>
                <a:latin typeface="Montserrat" pitchFamily="34" charset="0"/>
                <a:ea typeface="Montserrat" pitchFamily="34" charset="-122"/>
                <a:cs typeface="Montserrat" pitchFamily="34" charset="-120"/>
              </a:rPr>
              <a:t>Phase 4: Fitting the Model</a:t>
            </a:r>
            <a:endParaRPr dirty="0" sz="1595" lang="en-US"/>
          </a:p>
        </p:txBody>
      </p:sp>
      <p:sp>
        <p:nvSpPr>
          <p:cNvPr id="1048671" name="Text 22"/>
          <p:cNvSpPr/>
          <p:nvPr/>
        </p:nvSpPr>
        <p:spPr>
          <a:xfrm>
            <a:off x="3466862" y="6311384"/>
            <a:ext cx="2957155" cy="518398"/>
          </a:xfrm>
          <a:prstGeom prst="rect"/>
          <a:noFill/>
        </p:spPr>
        <p:txBody>
          <a:bodyPr anchor="t" rtlCol="0" wrap="square"/>
          <a:p>
            <a:pPr algn="r" indent="0" marL="0">
              <a:lnSpc>
                <a:spcPts val="2041"/>
              </a:lnSpc>
              <a:buNone/>
            </a:pPr>
            <a:r>
              <a:rPr dirty="0" sz="1276" lang="en-US">
                <a:solidFill>
                  <a:srgbClr val="DCD7E5"/>
                </a:solidFill>
                <a:latin typeface="Heebo" pitchFamily="34" charset="0"/>
                <a:ea typeface="Heebo" pitchFamily="34" charset="-122"/>
                <a:cs typeface="Heebo" pitchFamily="34" charset="-120"/>
              </a:rPr>
              <a:t>From the Sklearn library, a Random forest regressor is used to train a model. </a:t>
            </a:r>
            <a:endParaRPr dirty="0" sz="1276"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spTree>
      <p:nvGrpSpPr>
        <p:cNvPr id="39" name=""/>
        <p:cNvGrpSpPr/>
        <p:nvPr/>
      </p:nvGrpSpPr>
      <p:grpSpPr>
        <a:xfrm>
          <a:off x="0" y="0"/>
          <a:ext cx="0" cy="0"/>
          <a:chOff x="0" y="0"/>
          <a:chExt cx="0" cy="0"/>
        </a:xfrm>
      </p:grpSpPr>
      <p:pic>
        <p:nvPicPr>
          <p:cNvPr id="2097164"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75" name="Shape 0"/>
          <p:cNvSpPr/>
          <p:nvPr/>
        </p:nvSpPr>
        <p:spPr>
          <a:xfrm>
            <a:off x="0" y="0"/>
            <a:ext cx="14630400" cy="8229600"/>
          </a:xfrm>
          <a:prstGeom prst="rect"/>
          <a:solidFill>
            <a:srgbClr val="0D0A2C">
              <a:alpha val="75000"/>
            </a:srgbClr>
          </a:solidFill>
          <a:ln w="13811">
            <a:solidFill>
              <a:srgbClr val="FFFFFF">
                <a:alpha val="16000"/>
              </a:srgbClr>
            </a:solidFill>
            <a:prstDash val="solid"/>
          </a:ln>
        </p:spPr>
      </p:sp>
      <p:sp>
        <p:nvSpPr>
          <p:cNvPr id="1048676" name="Text 1"/>
          <p:cNvSpPr/>
          <p:nvPr/>
        </p:nvSpPr>
        <p:spPr>
          <a:xfrm>
            <a:off x="2037993" y="3190042"/>
            <a:ext cx="4443889" cy="694373"/>
          </a:xfrm>
          <a:prstGeom prst="rect"/>
          <a:noFill/>
        </p:spPr>
        <p:txBody>
          <a:bodyPr anchor="t" rtlCol="0" wrap="none"/>
          <a:p>
            <a:pPr indent="0" marL="0">
              <a:lnSpc>
                <a:spcPts val="5468"/>
              </a:lnSpc>
              <a:buNone/>
            </a:pPr>
            <a:r>
              <a:rPr dirty="0" sz="4374" lang="en-US">
                <a:solidFill>
                  <a:srgbClr val="F2F0F4"/>
                </a:solidFill>
                <a:latin typeface="Montserrat" pitchFamily="34" charset="0"/>
                <a:ea typeface="Montserrat" pitchFamily="34" charset="-122"/>
                <a:cs typeface="Montserrat" pitchFamily="34" charset="-120"/>
              </a:rPr>
              <a:t>Result</a:t>
            </a:r>
            <a:endParaRPr dirty="0" sz="4374" lang="en-US"/>
          </a:p>
        </p:txBody>
      </p:sp>
      <p:sp>
        <p:nvSpPr>
          <p:cNvPr id="1048677" name="Text 2"/>
          <p:cNvSpPr/>
          <p:nvPr/>
        </p:nvSpPr>
        <p:spPr>
          <a:xfrm>
            <a:off x="2037993" y="4328755"/>
            <a:ext cx="10554414" cy="710803"/>
          </a:xfrm>
          <a:prstGeom prst="rect"/>
          <a:noFill/>
        </p:spPr>
        <p:txBody>
          <a:bodyPr anchor="t" rtlCol="0" wrap="square"/>
          <a:p>
            <a:pPr indent="0" marL="0">
              <a:lnSpc>
                <a:spcPts val="2799"/>
              </a:lnSpc>
              <a:buNone/>
            </a:pPr>
            <a:r>
              <a:rPr dirty="0" sz="1750" lang="en-US">
                <a:solidFill>
                  <a:srgbClr val="DCD7E5"/>
                </a:solidFill>
                <a:latin typeface="Heebo" pitchFamily="34" charset="0"/>
                <a:ea typeface="Heebo" pitchFamily="34" charset="-122"/>
                <a:cs typeface="Heebo" pitchFamily="34" charset="-120"/>
              </a:rPr>
              <a:t>To use various machine learning algorithms for solving this problem. Out of that the Random forest is predict better accuracy than other models.</a:t>
            </a:r>
            <a:endParaRPr dirty="0" sz="175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42" name=""/>
        <p:cNvGrpSpPr/>
        <p:nvPr/>
      </p:nvGrpSpPr>
      <p:grpSpPr>
        <a:xfrm>
          <a:off x="0" y="0"/>
          <a:ext cx="0" cy="0"/>
          <a:chOff x="0" y="0"/>
          <a:chExt cx="0" cy="0"/>
        </a:xfrm>
      </p:grpSpPr>
      <p:pic>
        <p:nvPicPr>
          <p:cNvPr id="2097165"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81" name="Shape 0"/>
          <p:cNvSpPr/>
          <p:nvPr/>
        </p:nvSpPr>
        <p:spPr>
          <a:xfrm>
            <a:off x="0" y="0"/>
            <a:ext cx="14630400" cy="8229600"/>
          </a:xfrm>
          <a:prstGeom prst="rect"/>
          <a:solidFill>
            <a:srgbClr val="0D0A2C">
              <a:alpha val="75000"/>
            </a:srgbClr>
          </a:solidFill>
          <a:ln w="13811">
            <a:solidFill>
              <a:srgbClr val="FFFFFF">
                <a:alpha val="16000"/>
              </a:srgbClr>
            </a:solidFill>
            <a:prstDash val="solid"/>
          </a:ln>
        </p:spPr>
      </p:sp>
      <p:sp>
        <p:nvSpPr>
          <p:cNvPr id="1048682" name="Text 1"/>
          <p:cNvSpPr/>
          <p:nvPr/>
        </p:nvSpPr>
        <p:spPr>
          <a:xfrm>
            <a:off x="2037993" y="2834640"/>
            <a:ext cx="4443889" cy="694373"/>
          </a:xfrm>
          <a:prstGeom prst="rect"/>
          <a:noFill/>
        </p:spPr>
        <p:txBody>
          <a:bodyPr anchor="t" rtlCol="0" wrap="none"/>
          <a:p>
            <a:pPr indent="0" marL="0">
              <a:lnSpc>
                <a:spcPts val="5468"/>
              </a:lnSpc>
              <a:buNone/>
            </a:pPr>
            <a:r>
              <a:rPr dirty="0" sz="4374" lang="en-US">
                <a:solidFill>
                  <a:srgbClr val="F2F0F4"/>
                </a:solidFill>
                <a:latin typeface="Montserrat" pitchFamily="34" charset="0"/>
                <a:ea typeface="Montserrat" pitchFamily="34" charset="-122"/>
                <a:cs typeface="Montserrat" pitchFamily="34" charset="-120"/>
              </a:rPr>
              <a:t>Conclusion</a:t>
            </a:r>
            <a:endParaRPr dirty="0" sz="4374" lang="en-US"/>
          </a:p>
        </p:txBody>
      </p:sp>
      <p:sp>
        <p:nvSpPr>
          <p:cNvPr id="1048683" name="Text 2"/>
          <p:cNvSpPr/>
          <p:nvPr/>
        </p:nvSpPr>
        <p:spPr>
          <a:xfrm>
            <a:off x="2037993" y="3973354"/>
            <a:ext cx="10554414" cy="1421606"/>
          </a:xfrm>
          <a:prstGeom prst="rect"/>
          <a:noFill/>
        </p:spPr>
        <p:txBody>
          <a:bodyPr anchor="t" rtlCol="0" wrap="square"/>
          <a:p>
            <a:pPr indent="0" marL="0">
              <a:lnSpc>
                <a:spcPts val="2799"/>
              </a:lnSpc>
              <a:buNone/>
            </a:pPr>
            <a:r>
              <a:rPr dirty="0" sz="1750" lang="en-US">
                <a:solidFill>
                  <a:srgbClr val="DCD7E5"/>
                </a:solidFill>
                <a:latin typeface="Heebo" pitchFamily="34" charset="0"/>
                <a:ea typeface="Heebo" pitchFamily="34" charset="-122"/>
                <a:cs typeface="Heebo" pitchFamily="34" charset="-120"/>
              </a:rPr>
              <a:t>The paper entitled “House Price Prediction Using Machine Learning” has presented to predict house price based on various features on given data. From our analysis we set value of RMSE as 2.9131889. In this model we have to add additional features like tax, air quality so it become different from other prediction system. It helps people to buy house in budget and reduce loss of money</a:t>
            </a:r>
            <a:endParaRPr dirty="0" sz="175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919894868831</cp:lastModifiedBy>
  <dcterms:created xsi:type="dcterms:W3CDTF">2023-10-21T21:50:22Z</dcterms:created>
  <dcterms:modified xsi:type="dcterms:W3CDTF">2023-10-26T11:03:10Z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80b1ea06e3c94e3093d0c73e7274fa60</vt:lpwstr>
  </property>
</Properties>
</file>