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9" autoAdjust="0"/>
    <p:restoredTop sz="94660"/>
  </p:normalViewPr>
  <p:slideViewPr>
    <p:cSldViewPr snapToGrid="0">
      <p:cViewPr varScale="1">
        <p:scale>
          <a:sx n="74" d="100"/>
          <a:sy n="74" d="100"/>
        </p:scale>
        <p:origin x="36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792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73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58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6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27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52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5/28/2025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26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5/28/2025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8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5/28/2025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39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13DFAE3-14DB-48A7-A80F-80DDB072CE3D}" type="datetime1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22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62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7F45AC6-C491-4585-A584-9CE2AF7D5500}" type="datetime1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507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esthetic liquid watercolor and ink">
            <a:extLst>
              <a:ext uri="{FF2B5EF4-FFF2-40B4-BE49-F238E27FC236}">
                <a16:creationId xmlns:a16="http://schemas.microsoft.com/office/drawing/2014/main" id="{7C58BFD0-601F-57B5-A020-77693C04FDF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2546" b="599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9C0F1A-0716-7AA0-7A0C-8D3E9EEE3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GB" dirty="0"/>
              <a:t>Camer</a:t>
            </a:r>
            <a:r>
              <a:rPr lang="ro-RO" dirty="0"/>
              <a:t>ă</a:t>
            </a:r>
            <a:r>
              <a:rPr lang="en-GB" dirty="0"/>
              <a:t> </a:t>
            </a:r>
            <a:r>
              <a:rPr lang="en-GB" dirty="0" err="1"/>
              <a:t>foto</a:t>
            </a:r>
            <a:r>
              <a:rPr lang="en-GB" dirty="0"/>
              <a:t> </a:t>
            </a:r>
            <a:r>
              <a:rPr lang="en-GB" dirty="0" err="1"/>
              <a:t>autonom</a:t>
            </a:r>
            <a:r>
              <a:rPr lang="ro-RO" dirty="0"/>
              <a:t>ă</a:t>
            </a:r>
            <a:br>
              <a:rPr lang="en-GB" dirty="0"/>
            </a:br>
            <a:r>
              <a:rPr lang="en-GB" dirty="0"/>
              <a:t>           </a:t>
            </a:r>
            <a:r>
              <a:rPr lang="en-GB" sz="4000" dirty="0"/>
              <a:t>- </a:t>
            </a:r>
            <a:r>
              <a:rPr lang="en-GB" sz="4000" dirty="0" err="1"/>
              <a:t>prelucrare</a:t>
            </a:r>
            <a:r>
              <a:rPr lang="en-GB" sz="4000" dirty="0"/>
              <a:t> de </a:t>
            </a:r>
            <a:r>
              <a:rPr lang="en-GB" sz="4000" dirty="0" err="1"/>
              <a:t>imagini</a:t>
            </a:r>
            <a:r>
              <a:rPr lang="en-GB" sz="4000" dirty="0"/>
              <a:t> 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B70BA9-DCDF-4376-F0DE-5519F9890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Autor: St</a:t>
            </a:r>
            <a:r>
              <a:rPr lang="ro-RO" dirty="0">
                <a:solidFill>
                  <a:schemeClr val="tx1">
                    <a:lumMod val="85000"/>
                    <a:lumOff val="15000"/>
                  </a:schemeClr>
                </a:solidFill>
              </a:rPr>
              <a:t>ă</a:t>
            </a:r>
            <a:r>
              <a:rPr lang="en-GB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nescu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Miruna-Ioana 334AA</a:t>
            </a:r>
          </a:p>
          <a:p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An: 2025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7AB95BF-57D0-4E49-9EF2-408B47C8D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C520CBD-F82E-44E4-BDA5-128716AD7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618AE32-A526-42FC-A854-732740BD3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080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F38D7-3261-6E49-FECF-22B29208A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2FC0C-3D73-60FF-4221-693C89C0C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8000" dirty="0"/>
              <a:t>                                                         Multumesc!</a:t>
            </a:r>
            <a:endParaRPr lang="en-GB" sz="8000" dirty="0"/>
          </a:p>
        </p:txBody>
      </p:sp>
    </p:spTree>
    <p:extLst>
      <p:ext uri="{BB962C8B-B14F-4D97-AF65-F5344CB8AC3E}">
        <p14:creationId xmlns:p14="http://schemas.microsoft.com/office/powerpoint/2010/main" val="1403661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90CEA-C62D-2464-1015-63B79B0B2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</a:t>
            </a:r>
            <a:r>
              <a:rPr lang="it-IT" dirty="0"/>
              <a:t> </a:t>
            </a:r>
            <a:r>
              <a:rPr lang="en-GB" dirty="0" err="1"/>
              <a:t>Obiectivele</a:t>
            </a:r>
            <a:r>
              <a:rPr lang="en-GB" dirty="0"/>
              <a:t> </a:t>
            </a:r>
            <a:r>
              <a:rPr lang="en-GB" dirty="0" err="1"/>
              <a:t>Proiectului</a:t>
            </a:r>
            <a:endParaRPr lang="en-GB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1C99E8D-A787-BCA7-7E49-FF1633E28C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272366"/>
            <a:ext cx="8653331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Capturarea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pozelor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și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videoclipurilor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cu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accesorii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virtuale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în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Salvarea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fișierelor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 Raspberry Pi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Vizualizarea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și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gestionarea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imaginilor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-o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pagină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web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ușor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folosit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Recunoașterea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fețelor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și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gruparea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pozelor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în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funcție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acestea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Posibilitatea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de a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edita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pozele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direct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browser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690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F888C18-7E74-4A98-A7B4-A5C43583A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436840-698D-4B5F-A7C0-101AD48D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B7A652-191E-188C-D9DF-E681610E6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2. </a:t>
            </a:r>
            <a:r>
              <a:rPr lang="en-GB" sz="4000" dirty="0" err="1">
                <a:solidFill>
                  <a:srgbClr val="FFFFFF"/>
                </a:solidFill>
              </a:rPr>
              <a:t>Funcționalități</a:t>
            </a:r>
            <a:r>
              <a:rPr lang="en-GB" sz="4000" dirty="0">
                <a:solidFill>
                  <a:srgbClr val="FFFFFF"/>
                </a:solidFill>
              </a:rPr>
              <a:t> </a:t>
            </a:r>
            <a:r>
              <a:rPr lang="en-GB" sz="4000" dirty="0" err="1">
                <a:solidFill>
                  <a:srgbClr val="FFFFFF"/>
                </a:solidFill>
              </a:rPr>
              <a:t>principale</a:t>
            </a:r>
            <a:r>
              <a:rPr lang="en-GB" sz="4000" dirty="0">
                <a:solidFill>
                  <a:srgbClr val="FFFFFF"/>
                </a:solidFill>
              </a:rPr>
              <a:t> ale </a:t>
            </a:r>
            <a:r>
              <a:rPr lang="en-GB" sz="4000" dirty="0" err="1">
                <a:solidFill>
                  <a:srgbClr val="FFFFFF"/>
                </a:solidFill>
              </a:rPr>
              <a:t>camerei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F0D15-B19A-DFC8-7869-E551CA455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36304"/>
            <a:ext cx="5977938" cy="3652667"/>
          </a:xfrm>
        </p:spPr>
        <p:txBody>
          <a:bodyPr>
            <a:normAutofit/>
          </a:bodyPr>
          <a:lstStyle/>
          <a:p>
            <a:pPr>
              <a:buNone/>
            </a:pPr>
            <a:endParaRPr lang="en-GB" sz="1800" b="1" dirty="0">
              <a:solidFill>
                <a:srgbClr val="FFFFFF"/>
              </a:solidFill>
            </a:endParaRPr>
          </a:p>
          <a:p>
            <a:pPr>
              <a:buNone/>
            </a:pPr>
            <a:endParaRPr lang="en-GB" sz="1800" b="1" dirty="0">
              <a:solidFill>
                <a:srgbClr val="FFFFFF"/>
              </a:solidFill>
            </a:endParaRPr>
          </a:p>
          <a:p>
            <a:pPr>
              <a:buNone/>
            </a:pPr>
            <a:r>
              <a:rPr lang="en-GB" sz="1800" b="1" dirty="0" err="1">
                <a:solidFill>
                  <a:srgbClr val="FFFFFF"/>
                </a:solidFill>
              </a:rPr>
              <a:t>Captură</a:t>
            </a:r>
            <a:r>
              <a:rPr lang="en-GB" sz="1800" b="1" dirty="0">
                <a:solidFill>
                  <a:srgbClr val="FFFFFF"/>
                </a:solidFill>
              </a:rPr>
              <a:t> </a:t>
            </a:r>
            <a:r>
              <a:rPr lang="en-GB" sz="1800" b="1" dirty="0" err="1">
                <a:solidFill>
                  <a:srgbClr val="FFFFFF"/>
                </a:solidFill>
              </a:rPr>
              <a:t>foto</a:t>
            </a:r>
            <a:r>
              <a:rPr lang="en-GB" sz="1800" b="1" dirty="0">
                <a:solidFill>
                  <a:srgbClr val="FFFFFF"/>
                </a:solidFill>
              </a:rPr>
              <a:t> </a:t>
            </a:r>
            <a:r>
              <a:rPr lang="en-GB" sz="1800" b="1" dirty="0" err="1">
                <a:solidFill>
                  <a:srgbClr val="FFFFFF"/>
                </a:solidFill>
              </a:rPr>
              <a:t>și</a:t>
            </a:r>
            <a:r>
              <a:rPr lang="en-GB" sz="1800" b="1" dirty="0">
                <a:solidFill>
                  <a:srgbClr val="FFFFFF"/>
                </a:solidFill>
              </a:rPr>
              <a:t> video:</a:t>
            </a:r>
            <a:endParaRPr lang="en-GB" sz="1800" dirty="0">
              <a:solidFill>
                <a:srgbClr val="FFFF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 err="1">
                <a:solidFill>
                  <a:srgbClr val="FFFFFF"/>
                </a:solidFill>
              </a:rPr>
              <a:t>Fotografiere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instantanee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prin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apăsarea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butonului</a:t>
            </a:r>
            <a:endParaRPr lang="en-GB" sz="1800" dirty="0">
              <a:solidFill>
                <a:srgbClr val="FFFF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 err="1">
                <a:solidFill>
                  <a:srgbClr val="FFFFFF"/>
                </a:solidFill>
              </a:rPr>
              <a:t>Înregistrare</a:t>
            </a:r>
            <a:r>
              <a:rPr lang="en-GB" sz="1800" dirty="0">
                <a:solidFill>
                  <a:srgbClr val="FFFFFF"/>
                </a:solidFill>
              </a:rPr>
              <a:t> video </a:t>
            </a:r>
            <a:r>
              <a:rPr lang="en-GB" sz="1800" dirty="0" err="1">
                <a:solidFill>
                  <a:srgbClr val="FFFFFF"/>
                </a:solidFill>
              </a:rPr>
              <a:t>prin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apăsarea</a:t>
            </a:r>
            <a:r>
              <a:rPr lang="en-GB" sz="1800" dirty="0">
                <a:solidFill>
                  <a:srgbClr val="FFFFFF"/>
                </a:solidFill>
              </a:rPr>
              <a:t> </a:t>
            </a:r>
            <a:r>
              <a:rPr lang="en-GB" sz="1800" dirty="0" err="1">
                <a:solidFill>
                  <a:srgbClr val="FFFFFF"/>
                </a:solidFill>
              </a:rPr>
              <a:t>lungă</a:t>
            </a:r>
            <a:r>
              <a:rPr lang="en-GB" sz="1800" dirty="0">
                <a:solidFill>
                  <a:srgbClr val="FFFFFF"/>
                </a:solidFill>
              </a:rPr>
              <a:t> a </a:t>
            </a:r>
            <a:r>
              <a:rPr lang="en-GB" sz="1800" dirty="0" err="1">
                <a:solidFill>
                  <a:srgbClr val="FFFFFF"/>
                </a:solidFill>
              </a:rPr>
              <a:t>butonului</a:t>
            </a:r>
            <a:endParaRPr lang="en-GB" sz="1800" dirty="0">
              <a:solidFill>
                <a:srgbClr val="FFFFFF"/>
              </a:solidFill>
            </a:endParaRPr>
          </a:p>
          <a:p>
            <a:endParaRPr lang="en-GB" sz="1800" dirty="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82BE5A-770A-4799-BE6D-CE0BD0AD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pic>
        <p:nvPicPr>
          <p:cNvPr id="7" name="Picture 6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68D86170-919D-CAEA-8633-0173684AC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" r="11245" b="-4"/>
          <a:stretch>
            <a:fillRect/>
          </a:stretch>
        </p:blipFill>
        <p:spPr>
          <a:xfrm>
            <a:off x="7611902" y="10"/>
            <a:ext cx="4578557" cy="339698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5B58713-80A3-4F72-8ADA-A63E6BA8B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3396996"/>
            <a:ext cx="464256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170B3EBF-C15C-3669-01C1-0489DE2337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1" r="12551"/>
          <a:stretch>
            <a:fillRect/>
          </a:stretch>
        </p:blipFill>
        <p:spPr>
          <a:xfrm>
            <a:off x="7611902" y="3461004"/>
            <a:ext cx="4580097" cy="339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559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DA3E650-963D-4F9C-8BFA-782CE7A73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67A7D3-D9E5-45F3-81CF-07DA807E4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9C1DF0-A3D6-0CE9-57B1-FFCDCCDBC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GB" sz="4400">
                <a:solidFill>
                  <a:srgbClr val="FFFFFF"/>
                </a:solidFill>
              </a:rPr>
              <a:t>2. Funcționalități principale ale camerei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63A83-1B9E-515D-54AA-E9B1362E4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36304"/>
            <a:ext cx="5977938" cy="365266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1800" b="1">
                <a:solidFill>
                  <a:srgbClr val="FFFFFF"/>
                </a:solidFill>
              </a:rPr>
              <a:t>Accesorii virtuale aplicate în timp real:</a:t>
            </a:r>
            <a:endParaRPr lang="en-GB" sz="1800">
              <a:solidFill>
                <a:srgbClr val="FFFF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800">
                <a:solidFill>
                  <a:srgbClr val="FFFFFF"/>
                </a:solidFill>
              </a:rPr>
              <a:t>Detectarea fețelor și suprapunerea accesoriilor (pălărie, mustață, ochelari)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800">
              <a:solidFill>
                <a:srgbClr val="FFFFFF"/>
              </a:solidFill>
            </a:endParaRPr>
          </a:p>
          <a:p>
            <a:pPr>
              <a:buNone/>
            </a:pPr>
            <a:r>
              <a:rPr lang="en-GB" sz="1800" b="1">
                <a:solidFill>
                  <a:srgbClr val="FFFFFF"/>
                </a:solidFill>
              </a:rPr>
              <a:t>Feedback vizual:</a:t>
            </a:r>
            <a:endParaRPr lang="en-GB" sz="1800">
              <a:solidFill>
                <a:srgbClr val="FFFF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800">
                <a:solidFill>
                  <a:srgbClr val="FFFFFF"/>
                </a:solidFill>
              </a:rPr>
              <a:t>Indicatoare clare în timpul fotografierii și înregistrării pentru o experiență intuitivă</a:t>
            </a:r>
          </a:p>
          <a:p>
            <a:pPr>
              <a:buNone/>
            </a:pPr>
            <a:r>
              <a:rPr lang="it-IT" sz="1800" b="1">
                <a:solidFill>
                  <a:srgbClr val="FFFFFF"/>
                </a:solidFill>
              </a:rPr>
              <a:t>Comutare rapidă:</a:t>
            </a:r>
            <a:endParaRPr lang="it-IT" sz="1800">
              <a:solidFill>
                <a:srgbClr val="FFFF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sz="1800">
                <a:solidFill>
                  <a:srgbClr val="FFFFFF"/>
                </a:solidFill>
              </a:rPr>
              <a:t>Trecerea ușoară între modul cameră și galeria foto printr-un singur buton</a:t>
            </a:r>
          </a:p>
          <a:p>
            <a:endParaRPr lang="en-GB" sz="1800">
              <a:solidFill>
                <a:srgbClr val="FFFFFF"/>
              </a:solidFill>
            </a:endParaRPr>
          </a:p>
        </p:txBody>
      </p:sp>
      <p:pic>
        <p:nvPicPr>
          <p:cNvPr id="13" name="Picture 12" descr="A person wearing glasses on a screen&#10;&#10;AI-generated content may be incorrect.">
            <a:extLst>
              <a:ext uri="{FF2B5EF4-FFF2-40B4-BE49-F238E27FC236}">
                <a16:creationId xmlns:a16="http://schemas.microsoft.com/office/drawing/2014/main" id="{FDC98F65-AE0B-1F3F-4EF9-2C9FF9FCD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42" r="25092"/>
          <a:stretch>
            <a:fillRect/>
          </a:stretch>
        </p:blipFill>
        <p:spPr>
          <a:xfrm>
            <a:off x="9901999" y="-1"/>
            <a:ext cx="2290001" cy="4571999"/>
          </a:xfrm>
          <a:prstGeom prst="rect">
            <a:avLst/>
          </a:prstGeom>
        </p:spPr>
      </p:pic>
      <p:pic>
        <p:nvPicPr>
          <p:cNvPr id="9" name="Picture 8" descr="A person on a screen&#10;&#10;AI-generated content may be incorrect.">
            <a:extLst>
              <a:ext uri="{FF2B5EF4-FFF2-40B4-BE49-F238E27FC236}">
                <a16:creationId xmlns:a16="http://schemas.microsoft.com/office/drawing/2014/main" id="{AE093755-03C2-843B-872A-9A9A9CFC6B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34" r="4279" b="-5"/>
          <a:stretch>
            <a:fillRect/>
          </a:stretch>
        </p:blipFill>
        <p:spPr>
          <a:xfrm>
            <a:off x="7611903" y="1"/>
            <a:ext cx="2321282" cy="233112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6F5BF90-94DE-4D12-B397-41347FB5F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pic>
        <p:nvPicPr>
          <p:cNvPr id="11" name="Picture 10" descr="A person on a screen&#10;&#10;AI-generated content may be incorrect.">
            <a:extLst>
              <a:ext uri="{FF2B5EF4-FFF2-40B4-BE49-F238E27FC236}">
                <a16:creationId xmlns:a16="http://schemas.microsoft.com/office/drawing/2014/main" id="{8BC12FA6-EE43-AC81-799D-ED207DB94A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8" r="5604" b="-4"/>
          <a:stretch>
            <a:fillRect/>
          </a:stretch>
        </p:blipFill>
        <p:spPr>
          <a:xfrm>
            <a:off x="7610360" y="2299117"/>
            <a:ext cx="2258816" cy="227288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1FB0B13-E051-48EA-B20C-CAEF6D6F3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9176" y="0"/>
            <a:ext cx="64008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04DD0E8-3E10-4EBB-A31B-E53F9B20F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2267112"/>
            <a:ext cx="237744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erson on a screen&#10;&#10;AI-generated content may be incorrect.">
            <a:extLst>
              <a:ext uri="{FF2B5EF4-FFF2-40B4-BE49-F238E27FC236}">
                <a16:creationId xmlns:a16="http://schemas.microsoft.com/office/drawing/2014/main" id="{BC500978-165F-3BC1-51FE-0D9735855C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26" r="-2" b="17224"/>
          <a:stretch>
            <a:fillRect/>
          </a:stretch>
        </p:blipFill>
        <p:spPr>
          <a:xfrm>
            <a:off x="7611903" y="4572000"/>
            <a:ext cx="4580097" cy="2286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73B16255-B218-4FC3-B52C-8183120DC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9435" y="4545792"/>
            <a:ext cx="464256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93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5F491-93CA-8289-A74C-C908224F2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</a:t>
            </a:r>
            <a:r>
              <a:rPr lang="en-GB" dirty="0" err="1"/>
              <a:t>Funcționalități</a:t>
            </a:r>
            <a:r>
              <a:rPr lang="en-GB" dirty="0"/>
              <a:t> ale </a:t>
            </a:r>
            <a:r>
              <a:rPr lang="en-GB" dirty="0" err="1"/>
              <a:t>aplicației</a:t>
            </a:r>
            <a:r>
              <a:rPr lang="en-GB" dirty="0"/>
              <a:t>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14AD4-C9FF-B530-0FEC-D2A0C0F3B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en-GB" dirty="0" err="1"/>
              <a:t>Interfață</a:t>
            </a:r>
            <a:r>
              <a:rPr lang="en-GB" dirty="0"/>
              <a:t> web </a:t>
            </a:r>
            <a:r>
              <a:rPr lang="en-GB" dirty="0" err="1"/>
              <a:t>simplă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intuitivă</a:t>
            </a:r>
            <a:r>
              <a:rPr lang="en-GB" dirty="0"/>
              <a:t>, </a:t>
            </a:r>
            <a:r>
              <a:rPr lang="en-GB" dirty="0" err="1"/>
              <a:t>ușor</a:t>
            </a:r>
            <a:r>
              <a:rPr lang="en-GB" dirty="0"/>
              <a:t> de </a:t>
            </a:r>
            <a:r>
              <a:rPr lang="en-GB" dirty="0" err="1"/>
              <a:t>utilizat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ro-RO" dirty="0"/>
              <a:t> </a:t>
            </a:r>
            <a:r>
              <a:rPr lang="es-ES" dirty="0" err="1"/>
              <a:t>Acces</a:t>
            </a:r>
            <a:r>
              <a:rPr lang="es-ES" dirty="0"/>
              <a:t> </a:t>
            </a:r>
            <a:r>
              <a:rPr lang="es-ES" dirty="0" err="1"/>
              <a:t>rapid</a:t>
            </a:r>
            <a:r>
              <a:rPr lang="es-ES" dirty="0"/>
              <a:t> la </a:t>
            </a:r>
            <a:r>
              <a:rPr lang="es-ES" dirty="0" err="1"/>
              <a:t>galerie</a:t>
            </a:r>
            <a:r>
              <a:rPr lang="es-ES" dirty="0"/>
              <a:t> </a:t>
            </a:r>
            <a:r>
              <a:rPr lang="es-ES" dirty="0" err="1"/>
              <a:t>pentru</a:t>
            </a:r>
            <a:r>
              <a:rPr lang="es-ES" dirty="0"/>
              <a:t> </a:t>
            </a:r>
            <a:r>
              <a:rPr lang="es-ES" dirty="0" err="1"/>
              <a:t>vizualizarea</a:t>
            </a:r>
            <a:r>
              <a:rPr lang="es-ES" dirty="0"/>
              <a:t> </a:t>
            </a:r>
            <a:r>
              <a:rPr lang="es-ES" dirty="0" err="1"/>
              <a:t>tuturor</a:t>
            </a:r>
            <a:r>
              <a:rPr lang="es-ES" dirty="0"/>
              <a:t> </a:t>
            </a:r>
            <a:r>
              <a:rPr lang="es-ES" dirty="0" err="1"/>
              <a:t>imaginilor</a:t>
            </a:r>
            <a:r>
              <a:rPr lang="es-ES" dirty="0"/>
              <a:t> </a:t>
            </a:r>
            <a:r>
              <a:rPr lang="es-ES" dirty="0" err="1"/>
              <a:t>și</a:t>
            </a:r>
            <a:r>
              <a:rPr lang="es-ES" dirty="0"/>
              <a:t> </a:t>
            </a:r>
            <a:r>
              <a:rPr lang="es-ES" dirty="0" err="1"/>
              <a:t>videoclipurilor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Opțiuni</a:t>
            </a:r>
            <a:r>
              <a:rPr lang="en-GB" dirty="0"/>
              <a:t> de </a:t>
            </a:r>
            <a:r>
              <a:rPr lang="en-GB" dirty="0" err="1"/>
              <a:t>ștergere</a:t>
            </a:r>
            <a:r>
              <a:rPr lang="en-GB" dirty="0"/>
              <a:t>, </a:t>
            </a:r>
            <a:r>
              <a:rPr lang="en-GB" dirty="0" err="1"/>
              <a:t>descărcare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partajare</a:t>
            </a:r>
            <a:r>
              <a:rPr lang="en-GB" dirty="0"/>
              <a:t> a </a:t>
            </a:r>
            <a:r>
              <a:rPr lang="en-GB" dirty="0" err="1"/>
              <a:t>fișierelor</a:t>
            </a:r>
            <a:r>
              <a:rPr lang="en-GB" dirty="0"/>
              <a:t> direct din </a:t>
            </a:r>
            <a:r>
              <a:rPr lang="en-GB" dirty="0" err="1"/>
              <a:t>aplicație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ro-RO" dirty="0"/>
              <a:t> </a:t>
            </a:r>
            <a:r>
              <a:rPr lang="en-GB" dirty="0" err="1"/>
              <a:t>Editare</a:t>
            </a:r>
            <a:r>
              <a:rPr lang="en-GB" dirty="0"/>
              <a:t> a </a:t>
            </a:r>
            <a:r>
              <a:rPr lang="en-GB" dirty="0" err="1"/>
              <a:t>imaginilor</a:t>
            </a:r>
            <a:r>
              <a:rPr lang="en-GB" dirty="0"/>
              <a:t> </a:t>
            </a:r>
            <a:r>
              <a:rPr lang="en-GB" dirty="0" err="1"/>
              <a:t>prin</a:t>
            </a:r>
            <a:r>
              <a:rPr lang="en-GB" dirty="0"/>
              <a:t> </a:t>
            </a:r>
            <a:r>
              <a:rPr lang="en-GB" dirty="0" err="1"/>
              <a:t>aplicare</a:t>
            </a:r>
            <a:r>
              <a:rPr lang="en-GB" dirty="0"/>
              <a:t> de </a:t>
            </a:r>
            <a:r>
              <a:rPr lang="en-GB" dirty="0" err="1"/>
              <a:t>filtre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</a:t>
            </a:r>
            <a:r>
              <a:rPr lang="pt-BR" dirty="0"/>
              <a:t>Grupare inteligentă a fotografiilor pe baza fețelor detectate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Clasificarea persoanelor dup</a:t>
            </a:r>
            <a:r>
              <a:rPr lang="ro-RO" dirty="0"/>
              <a:t>ă nume</a:t>
            </a:r>
            <a:endParaRPr lang="pt-BR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9616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AAC10-851C-8710-0306-9566F903D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</p:spPr>
        <p:txBody>
          <a:bodyPr/>
          <a:lstStyle/>
          <a:p>
            <a:r>
              <a:rPr lang="ro-RO" dirty="0"/>
              <a:t>4. Componente multimedia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A9EFD-B173-AD53-F869-C0C459410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endParaRPr lang="ro-RO" b="1" dirty="0"/>
          </a:p>
          <a:p>
            <a:pPr>
              <a:buNone/>
            </a:pPr>
            <a:r>
              <a:rPr lang="en-GB" dirty="0"/>
              <a:t>1. </a:t>
            </a:r>
            <a:r>
              <a:rPr lang="en-GB" dirty="0" err="1"/>
              <a:t>Capturare</a:t>
            </a:r>
            <a:r>
              <a:rPr lang="en-GB" dirty="0"/>
              <a:t> (camera.py)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dirty="0"/>
              <a:t> </a:t>
            </a:r>
            <a:r>
              <a:rPr lang="en-GB" dirty="0" err="1"/>
              <a:t>Capturare</a:t>
            </a:r>
            <a:r>
              <a:rPr lang="en-GB" dirty="0"/>
              <a:t> imagine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timp</a:t>
            </a:r>
            <a:r>
              <a:rPr lang="en-GB" dirty="0"/>
              <a:t> real:</a:t>
            </a:r>
            <a:r>
              <a:rPr lang="ro-RO" dirty="0"/>
              <a:t> </a:t>
            </a:r>
            <a:r>
              <a:rPr lang="en-GB" dirty="0"/>
              <a:t>picam2.capture_array()</a:t>
            </a:r>
            <a:r>
              <a:rPr lang="ro-RO" dirty="0"/>
              <a:t> - </a:t>
            </a:r>
            <a:r>
              <a:rPr lang="en-GB" dirty="0"/>
              <a:t>frame RGB </a:t>
            </a:r>
            <a:r>
              <a:rPr lang="en-GB" dirty="0" err="1"/>
              <a:t>capturat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convertit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BGR </a:t>
            </a:r>
            <a:r>
              <a:rPr lang="en-GB" dirty="0" err="1"/>
              <a:t>pentru</a:t>
            </a:r>
            <a:r>
              <a:rPr lang="en-GB" dirty="0"/>
              <a:t> OpenCV</a:t>
            </a:r>
            <a:endParaRPr lang="ro-RO" dirty="0"/>
          </a:p>
          <a:p>
            <a:pPr>
              <a:buFont typeface="Arial" panose="020B0604020202020204" pitchFamily="34" charset="0"/>
              <a:buChar char="•"/>
            </a:pPr>
            <a:r>
              <a:rPr lang="ro-RO" dirty="0"/>
              <a:t> </a:t>
            </a:r>
            <a:r>
              <a:rPr lang="en-GB" dirty="0" err="1"/>
              <a:t>Salvare</a:t>
            </a:r>
            <a:r>
              <a:rPr lang="en-GB" dirty="0"/>
              <a:t> </a:t>
            </a:r>
            <a:r>
              <a:rPr lang="en-GB" dirty="0" err="1"/>
              <a:t>imagini</a:t>
            </a:r>
            <a:r>
              <a:rPr lang="en-GB" dirty="0"/>
              <a:t> statice:</a:t>
            </a:r>
            <a:r>
              <a:rPr lang="ro-RO" dirty="0"/>
              <a:t> f</a:t>
            </a:r>
            <a:r>
              <a:rPr lang="en-GB" dirty="0" err="1"/>
              <a:t>uncția</a:t>
            </a:r>
            <a:r>
              <a:rPr lang="ro-RO" dirty="0"/>
              <a:t> </a:t>
            </a:r>
            <a:r>
              <a:rPr lang="en-GB" dirty="0" err="1"/>
              <a:t>save_image</a:t>
            </a:r>
            <a:r>
              <a:rPr lang="en-GB" dirty="0"/>
              <a:t>(frame)</a:t>
            </a:r>
            <a:r>
              <a:rPr lang="ro-RO" dirty="0"/>
              <a:t> - </a:t>
            </a:r>
            <a:r>
              <a:rPr lang="en-GB" dirty="0" err="1"/>
              <a:t>scrie</a:t>
            </a:r>
            <a:r>
              <a:rPr lang="en-GB" dirty="0"/>
              <a:t> frame-ul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folderul</a:t>
            </a:r>
            <a:r>
              <a:rPr lang="en-GB" dirty="0"/>
              <a:t> local</a:t>
            </a:r>
            <a:r>
              <a:rPr lang="ro-RO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dirty="0"/>
              <a:t> </a:t>
            </a:r>
            <a:r>
              <a:rPr lang="en-GB" dirty="0" err="1"/>
              <a:t>Înregistrare</a:t>
            </a:r>
            <a:r>
              <a:rPr lang="en-GB" dirty="0"/>
              <a:t> video:</a:t>
            </a:r>
            <a:r>
              <a:rPr lang="ro-RO" dirty="0"/>
              <a:t> </a:t>
            </a:r>
            <a:r>
              <a:rPr lang="it-IT" dirty="0"/>
              <a:t>Inițiere prin apăsarea unui buton, folosind</a:t>
            </a:r>
            <a:r>
              <a:rPr lang="ro-RO" dirty="0"/>
              <a:t> </a:t>
            </a:r>
            <a:r>
              <a:rPr lang="en-GB" dirty="0"/>
              <a:t>cv2.VideoWriter</a:t>
            </a:r>
            <a:endParaRPr lang="ro-RO" dirty="0"/>
          </a:p>
          <a:p>
            <a:pPr marL="0" indent="0">
              <a:buNone/>
            </a:pPr>
            <a:r>
              <a:rPr lang="en-GB" dirty="0" err="1"/>
              <a:t>Interactivitate</a:t>
            </a:r>
            <a:r>
              <a:rPr lang="en-GB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Butoane</a:t>
            </a:r>
            <a:r>
              <a:rPr lang="en-GB" dirty="0"/>
              <a:t> hardware </a:t>
            </a:r>
            <a:r>
              <a:rPr lang="en-GB" dirty="0" err="1"/>
              <a:t>schimbă</a:t>
            </a:r>
            <a:r>
              <a:rPr lang="en-GB" dirty="0"/>
              <a:t> </a:t>
            </a:r>
            <a:r>
              <a:rPr lang="en-GB" dirty="0" err="1"/>
              <a:t>moduri</a:t>
            </a:r>
            <a:r>
              <a:rPr lang="en-GB" dirty="0"/>
              <a:t>, </a:t>
            </a:r>
            <a:r>
              <a:rPr lang="en-GB" dirty="0" err="1"/>
              <a:t>activează</a:t>
            </a:r>
            <a:r>
              <a:rPr lang="en-GB" dirty="0"/>
              <a:t> </a:t>
            </a:r>
            <a:r>
              <a:rPr lang="en-GB" dirty="0" err="1"/>
              <a:t>înregistrare</a:t>
            </a:r>
            <a:r>
              <a:rPr lang="en-GB" dirty="0"/>
              <a:t> video, </a:t>
            </a:r>
            <a:r>
              <a:rPr lang="en-GB" dirty="0" err="1"/>
              <a:t>schimbă</a:t>
            </a:r>
            <a:r>
              <a:rPr lang="en-GB" dirty="0"/>
              <a:t> </a:t>
            </a:r>
            <a:r>
              <a:rPr lang="en-GB" dirty="0" err="1"/>
              <a:t>accesorii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Navigare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galerie</a:t>
            </a:r>
            <a:r>
              <a:rPr lang="en-GB" dirty="0"/>
              <a:t> </a:t>
            </a:r>
            <a:r>
              <a:rPr lang="en-GB" dirty="0" err="1"/>
              <a:t>prin</a:t>
            </a:r>
            <a:r>
              <a:rPr lang="ro-RO" dirty="0"/>
              <a:t> touch screen - </a:t>
            </a:r>
            <a:r>
              <a:rPr lang="en-GB" dirty="0" err="1"/>
              <a:t>dacă</a:t>
            </a:r>
            <a:r>
              <a:rPr lang="en-GB" dirty="0"/>
              <a:t> </a:t>
            </a:r>
            <a:r>
              <a:rPr lang="en-GB" dirty="0" err="1"/>
              <a:t>deplasarea</a:t>
            </a:r>
            <a:r>
              <a:rPr lang="en-GB" dirty="0"/>
              <a:t> </a:t>
            </a:r>
            <a:r>
              <a:rPr lang="en-GB" dirty="0" err="1"/>
              <a:t>orizontală</a:t>
            </a:r>
            <a:r>
              <a:rPr lang="en-GB" dirty="0"/>
              <a:t> </a:t>
            </a:r>
            <a:r>
              <a:rPr lang="en-GB" dirty="0" err="1"/>
              <a:t>depășește</a:t>
            </a:r>
            <a:r>
              <a:rPr lang="en-GB" dirty="0"/>
              <a:t> 50 </a:t>
            </a:r>
            <a:r>
              <a:rPr lang="en-GB" dirty="0" err="1"/>
              <a:t>pixeli</a:t>
            </a:r>
            <a:r>
              <a:rPr lang="en-GB" dirty="0"/>
              <a:t>, </a:t>
            </a:r>
            <a:r>
              <a:rPr lang="en-GB" dirty="0" err="1"/>
              <a:t>imaginea</a:t>
            </a:r>
            <a:endParaRPr lang="ro-RO" dirty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err="1"/>
              <a:t>curentă</a:t>
            </a:r>
            <a:r>
              <a:rPr lang="en-GB" dirty="0"/>
              <a:t> se </a:t>
            </a:r>
            <a:r>
              <a:rPr lang="en-GB" dirty="0" err="1"/>
              <a:t>schimbă</a:t>
            </a:r>
            <a:r>
              <a:rPr lang="en-GB" dirty="0"/>
              <a:t> </a:t>
            </a:r>
            <a:r>
              <a:rPr lang="en-GB" dirty="0" err="1"/>
              <a:t>înainte</a:t>
            </a:r>
            <a:r>
              <a:rPr lang="en-GB" dirty="0"/>
              <a:t> </a:t>
            </a:r>
            <a:r>
              <a:rPr lang="en-GB" dirty="0" err="1"/>
              <a:t>sau</a:t>
            </a:r>
            <a:r>
              <a:rPr lang="en-GB" dirty="0"/>
              <a:t> </a:t>
            </a:r>
            <a:r>
              <a:rPr lang="en-GB" dirty="0" err="1"/>
              <a:t>înapoi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galerie</a:t>
            </a:r>
            <a:endParaRPr lang="en-GB" dirty="0"/>
          </a:p>
          <a:p>
            <a:pPr marL="0" indent="0">
              <a:buNone/>
            </a:pPr>
            <a:r>
              <a:rPr lang="ro-RO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8924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555BA-DF6B-4916-6A0A-62CEC1BBD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4. Componente multimedia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EF538-2E2E-602F-9AF6-B480F3147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2. </a:t>
            </a:r>
            <a:r>
              <a:rPr lang="en-GB" dirty="0" err="1"/>
              <a:t>Recunoaștere</a:t>
            </a:r>
            <a:r>
              <a:rPr lang="en-GB" dirty="0"/>
              <a:t> </a:t>
            </a:r>
            <a:r>
              <a:rPr lang="en-GB" dirty="0" err="1"/>
              <a:t>facială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aplicare</a:t>
            </a:r>
            <a:r>
              <a:rPr lang="en-GB" dirty="0"/>
              <a:t> </a:t>
            </a:r>
            <a:r>
              <a:rPr lang="en-GB" dirty="0" err="1"/>
              <a:t>filtre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timp</a:t>
            </a:r>
            <a:r>
              <a:rPr lang="en-GB" dirty="0"/>
              <a:t> real (camera.py + app_web.py)</a:t>
            </a:r>
            <a:endParaRPr lang="ro-RO" dirty="0"/>
          </a:p>
          <a:p>
            <a:r>
              <a:rPr lang="en-GB" dirty="0" err="1"/>
              <a:t>În</a:t>
            </a:r>
            <a:r>
              <a:rPr lang="en-GB" dirty="0"/>
              <a:t> camera.py (</a:t>
            </a:r>
            <a:r>
              <a:rPr lang="en-GB" dirty="0" err="1"/>
              <a:t>detecție</a:t>
            </a:r>
            <a:r>
              <a:rPr lang="en-GB" dirty="0"/>
              <a:t> </a:t>
            </a:r>
            <a:r>
              <a:rPr lang="en-GB" dirty="0" err="1"/>
              <a:t>față</a:t>
            </a:r>
            <a:r>
              <a:rPr lang="en-GB" dirty="0"/>
              <a:t>):</a:t>
            </a:r>
            <a:endParaRPr lang="ro-RO" dirty="0"/>
          </a:p>
          <a:p>
            <a:pPr>
              <a:buFont typeface="Arial" panose="020B0604020202020204" pitchFamily="34" charset="0"/>
              <a:buChar char="•"/>
            </a:pPr>
            <a:r>
              <a:rPr lang="ro-RO" dirty="0"/>
              <a:t> </a:t>
            </a:r>
            <a:r>
              <a:rPr lang="en-GB" dirty="0"/>
              <a:t>Se </a:t>
            </a:r>
            <a:r>
              <a:rPr lang="en-GB" dirty="0" err="1"/>
              <a:t>folosește</a:t>
            </a:r>
            <a:r>
              <a:rPr lang="ro-RO" dirty="0"/>
              <a:t> </a:t>
            </a:r>
            <a:r>
              <a:rPr lang="en-GB" dirty="0"/>
              <a:t>cv2.CascadeClassifier</a:t>
            </a:r>
            <a:r>
              <a:rPr lang="ro-RO" dirty="0"/>
              <a:t> </a:t>
            </a:r>
            <a:r>
              <a:rPr lang="pt-BR" dirty="0"/>
              <a:t>pentru detectarea fețelor în frame-ul capturat</a:t>
            </a:r>
            <a:endParaRPr lang="ro-RO" dirty="0"/>
          </a:p>
          <a:p>
            <a:pPr>
              <a:buFont typeface="Arial" panose="020B0604020202020204" pitchFamily="34" charset="0"/>
              <a:buChar char="•"/>
            </a:pPr>
            <a:r>
              <a:rPr lang="ro-RO" dirty="0"/>
              <a:t>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fiecare</a:t>
            </a:r>
            <a:r>
              <a:rPr lang="en-GB" dirty="0"/>
              <a:t> </a:t>
            </a:r>
            <a:r>
              <a:rPr lang="en-GB" dirty="0" err="1"/>
              <a:t>față</a:t>
            </a:r>
            <a:r>
              <a:rPr lang="en-GB" dirty="0"/>
              <a:t> </a:t>
            </a:r>
            <a:r>
              <a:rPr lang="en-GB" dirty="0" err="1"/>
              <a:t>detectată</a:t>
            </a:r>
            <a:r>
              <a:rPr lang="ro-RO" dirty="0"/>
              <a:t> (</a:t>
            </a:r>
            <a:r>
              <a:rPr lang="it-IT" dirty="0"/>
              <a:t>folosind clasificatorul Haar Cascade din OpenCV</a:t>
            </a:r>
            <a:r>
              <a:rPr lang="ro-RO" dirty="0"/>
              <a:t>)</a:t>
            </a:r>
            <a:r>
              <a:rPr lang="en-GB" dirty="0"/>
              <a:t>, se </a:t>
            </a:r>
            <a:r>
              <a:rPr lang="en-GB" dirty="0" err="1"/>
              <a:t>aplică</a:t>
            </a:r>
            <a:r>
              <a:rPr lang="en-GB" dirty="0"/>
              <a:t> </a:t>
            </a:r>
            <a:r>
              <a:rPr lang="en-GB" dirty="0" err="1"/>
              <a:t>unul</a:t>
            </a:r>
            <a:r>
              <a:rPr lang="en-GB" dirty="0"/>
              <a:t> </a:t>
            </a:r>
            <a:r>
              <a:rPr lang="en-GB" dirty="0" err="1"/>
              <a:t>dintre</a:t>
            </a:r>
            <a:r>
              <a:rPr lang="en-GB" dirty="0"/>
              <a:t> </a:t>
            </a:r>
            <a:r>
              <a:rPr lang="en-GB" dirty="0" err="1"/>
              <a:t>filtrele</a:t>
            </a:r>
            <a:r>
              <a:rPr lang="en-GB" dirty="0"/>
              <a:t> (</a:t>
            </a:r>
            <a:r>
              <a:rPr lang="en-GB" dirty="0" err="1"/>
              <a:t>accesoriile</a:t>
            </a:r>
            <a:r>
              <a:rPr lang="en-GB" dirty="0"/>
              <a:t> PNG) </a:t>
            </a:r>
            <a:r>
              <a:rPr lang="en-GB" dirty="0" err="1"/>
              <a:t>prin</a:t>
            </a:r>
            <a:r>
              <a:rPr lang="en-GB" dirty="0"/>
              <a:t> </a:t>
            </a:r>
            <a:r>
              <a:rPr lang="en-GB" dirty="0" err="1"/>
              <a:t>redimensionare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suprapunere</a:t>
            </a:r>
            <a:r>
              <a:rPr lang="en-GB" dirty="0"/>
              <a:t> alfa.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15651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3890A-7076-7E52-ACE6-29A964A02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4. Componente multimedia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087F4-9E7C-1845-31E5-65E4D29BF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În</a:t>
            </a:r>
            <a:r>
              <a:rPr lang="en-GB" dirty="0"/>
              <a:t> app_web.py (</a:t>
            </a:r>
            <a:r>
              <a:rPr lang="en-GB" dirty="0" err="1"/>
              <a:t>recunoaștere</a:t>
            </a:r>
            <a:r>
              <a:rPr lang="en-GB" dirty="0"/>
              <a:t> </a:t>
            </a:r>
            <a:r>
              <a:rPr lang="en-GB" dirty="0" err="1"/>
              <a:t>facială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grupare</a:t>
            </a:r>
            <a:r>
              <a:rPr lang="en-GB" dirty="0"/>
              <a:t> </a:t>
            </a:r>
            <a:r>
              <a:rPr lang="en-GB" dirty="0" err="1"/>
              <a:t>fețe</a:t>
            </a:r>
            <a:r>
              <a:rPr lang="en-GB" dirty="0"/>
              <a:t>):</a:t>
            </a:r>
            <a:endParaRPr lang="ro-RO" dirty="0"/>
          </a:p>
          <a:p>
            <a:pPr>
              <a:buFont typeface="Arial" panose="020B0604020202020204" pitchFamily="34" charset="0"/>
              <a:buChar char="•"/>
            </a:pPr>
            <a:r>
              <a:rPr lang="ro-RO" dirty="0"/>
              <a:t> </a:t>
            </a:r>
            <a:r>
              <a:rPr lang="en-GB" dirty="0" err="1"/>
              <a:t>face_recognition</a:t>
            </a:r>
            <a:r>
              <a:rPr lang="en-GB" dirty="0"/>
              <a:t>(</a:t>
            </a:r>
            <a:r>
              <a:rPr lang="en-GB" dirty="0" err="1"/>
              <a:t>bazată</a:t>
            </a:r>
            <a:r>
              <a:rPr lang="en-GB" dirty="0"/>
              <a:t> pe </a:t>
            </a:r>
            <a:r>
              <a:rPr lang="en-GB" dirty="0" err="1"/>
              <a:t>modele</a:t>
            </a:r>
            <a:r>
              <a:rPr lang="en-GB" dirty="0"/>
              <a:t> Deep Learning)</a:t>
            </a:r>
            <a:r>
              <a:rPr lang="ro-RO" dirty="0"/>
              <a:t>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folosită</a:t>
            </a:r>
            <a:r>
              <a:rPr lang="en-GB" dirty="0"/>
              <a:t> </a:t>
            </a:r>
            <a:r>
              <a:rPr lang="en-GB" dirty="0" err="1"/>
              <a:t>pentru</a:t>
            </a:r>
            <a:r>
              <a:rPr lang="ro-RO" dirty="0"/>
              <a:t> e</a:t>
            </a:r>
            <a:r>
              <a:rPr lang="en-GB" dirty="0" err="1"/>
              <a:t>xtracția</a:t>
            </a:r>
            <a:r>
              <a:rPr lang="en-GB" dirty="0"/>
              <a:t> </a:t>
            </a:r>
            <a:r>
              <a:rPr lang="en-GB" dirty="0" err="1"/>
              <a:t>vectorilor</a:t>
            </a:r>
            <a:r>
              <a:rPr lang="en-GB" dirty="0"/>
              <a:t> de </a:t>
            </a:r>
            <a:r>
              <a:rPr lang="en-GB" dirty="0" err="1"/>
              <a:t>caracteristici</a:t>
            </a:r>
            <a:r>
              <a:rPr lang="en-GB" dirty="0"/>
              <a:t> (encodings) </a:t>
            </a:r>
            <a:r>
              <a:rPr lang="en-GB" dirty="0" err="1"/>
              <a:t>pentru</a:t>
            </a:r>
            <a:r>
              <a:rPr lang="en-GB" dirty="0"/>
              <a:t> </a:t>
            </a:r>
            <a:r>
              <a:rPr lang="en-GB" dirty="0" err="1"/>
              <a:t>fiecare</a:t>
            </a:r>
            <a:r>
              <a:rPr lang="en-GB" dirty="0"/>
              <a:t> </a:t>
            </a:r>
            <a:r>
              <a:rPr lang="en-GB" dirty="0" err="1"/>
              <a:t>față</a:t>
            </a:r>
            <a:r>
              <a:rPr lang="en-GB" dirty="0"/>
              <a:t> din </a:t>
            </a:r>
            <a:r>
              <a:rPr lang="en-GB" dirty="0" err="1"/>
              <a:t>imaginile</a:t>
            </a:r>
            <a:r>
              <a:rPr lang="en-GB" dirty="0"/>
              <a:t> </a:t>
            </a:r>
            <a:r>
              <a:rPr lang="en-GB" dirty="0" err="1"/>
              <a:t>salvate</a:t>
            </a:r>
            <a:r>
              <a:rPr lang="ro-RO" dirty="0"/>
              <a:t> și c</a:t>
            </a:r>
            <a:r>
              <a:rPr lang="es-ES" dirty="0" err="1"/>
              <a:t>ompararea</a:t>
            </a:r>
            <a:r>
              <a:rPr lang="es-ES" dirty="0"/>
              <a:t> </a:t>
            </a:r>
            <a:r>
              <a:rPr lang="es-ES" dirty="0" err="1"/>
              <a:t>acestor</a:t>
            </a:r>
            <a:r>
              <a:rPr lang="es-ES" dirty="0"/>
              <a:t> </a:t>
            </a:r>
            <a:r>
              <a:rPr lang="es-ES" dirty="0" err="1"/>
              <a:t>encodings</a:t>
            </a:r>
            <a:r>
              <a:rPr lang="es-ES" dirty="0"/>
              <a:t> </a:t>
            </a:r>
            <a:r>
              <a:rPr lang="es-ES" dirty="0" err="1"/>
              <a:t>pentru</a:t>
            </a:r>
            <a:r>
              <a:rPr lang="es-ES" dirty="0"/>
              <a:t> a </a:t>
            </a:r>
            <a:r>
              <a:rPr lang="es-ES" dirty="0" err="1"/>
              <a:t>recunoaște</a:t>
            </a:r>
            <a:r>
              <a:rPr lang="es-ES" dirty="0"/>
              <a:t> </a:t>
            </a:r>
            <a:r>
              <a:rPr lang="es-ES" dirty="0" err="1"/>
              <a:t>dacă</a:t>
            </a:r>
            <a:r>
              <a:rPr lang="es-ES" dirty="0"/>
              <a:t> </a:t>
            </a:r>
            <a:r>
              <a:rPr lang="es-ES" dirty="0" err="1"/>
              <a:t>fața</a:t>
            </a:r>
            <a:r>
              <a:rPr lang="es-ES" dirty="0"/>
              <a:t> este deja </a:t>
            </a:r>
            <a:r>
              <a:rPr lang="es-ES" dirty="0" err="1"/>
              <a:t>cunoscută</a:t>
            </a:r>
            <a:endParaRPr lang="ro-RO" dirty="0"/>
          </a:p>
          <a:p>
            <a:pPr>
              <a:buFont typeface="Arial" panose="020B0604020202020204" pitchFamily="34" charset="0"/>
              <a:buChar char="•"/>
            </a:pPr>
            <a:r>
              <a:rPr lang="ro-RO" dirty="0"/>
              <a:t> Daca en</a:t>
            </a:r>
            <a:r>
              <a:rPr lang="en-GB" dirty="0"/>
              <a:t>coding-ul </a:t>
            </a:r>
            <a:r>
              <a:rPr lang="en-GB" dirty="0" err="1"/>
              <a:t>este</a:t>
            </a:r>
            <a:r>
              <a:rPr lang="en-GB" dirty="0"/>
              <a:t> similar (</a:t>
            </a:r>
            <a:r>
              <a:rPr lang="en-GB" dirty="0" err="1"/>
              <a:t>toleranță</a:t>
            </a:r>
            <a:r>
              <a:rPr lang="en-GB" dirty="0"/>
              <a:t> 0.5), </a:t>
            </a:r>
            <a:r>
              <a:rPr lang="en-GB" dirty="0" err="1"/>
              <a:t>imaginea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asociată</a:t>
            </a:r>
            <a:r>
              <a:rPr lang="en-GB" dirty="0"/>
              <a:t> un</a:t>
            </a:r>
            <a:r>
              <a:rPr lang="ro-RO" dirty="0"/>
              <a:t>ei persoane existente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dirty="0"/>
              <a:t> </a:t>
            </a:r>
            <a:r>
              <a:rPr lang="en-GB" dirty="0" err="1"/>
              <a:t>Dacă</a:t>
            </a:r>
            <a:r>
              <a:rPr lang="en-GB" dirty="0"/>
              <a:t> nu </a:t>
            </a:r>
            <a:r>
              <a:rPr lang="en-GB" dirty="0" err="1"/>
              <a:t>există</a:t>
            </a:r>
            <a:r>
              <a:rPr lang="en-GB" dirty="0"/>
              <a:t> </a:t>
            </a:r>
            <a:r>
              <a:rPr lang="en-GB" dirty="0" err="1"/>
              <a:t>potrivire</a:t>
            </a:r>
            <a:r>
              <a:rPr lang="en-GB" dirty="0"/>
              <a:t>, se </a:t>
            </a:r>
            <a:r>
              <a:rPr lang="en-GB" dirty="0" err="1"/>
              <a:t>creează</a:t>
            </a:r>
            <a:r>
              <a:rPr lang="en-GB" dirty="0"/>
              <a:t> </a:t>
            </a:r>
            <a:r>
              <a:rPr lang="ro-RO" dirty="0"/>
              <a:t>o noua persoana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dirty="0"/>
              <a:t> </a:t>
            </a:r>
            <a:r>
              <a:rPr lang="en-GB" dirty="0" err="1"/>
              <a:t>Datele</a:t>
            </a:r>
            <a:r>
              <a:rPr lang="en-GB" dirty="0"/>
              <a:t> de </a:t>
            </a:r>
            <a:r>
              <a:rPr lang="en-GB" dirty="0" err="1"/>
              <a:t>recunoaștere</a:t>
            </a:r>
            <a:r>
              <a:rPr lang="en-GB" dirty="0"/>
              <a:t> sunt </a:t>
            </a:r>
            <a:r>
              <a:rPr lang="en-GB" dirty="0" err="1"/>
              <a:t>salvate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JSON</a:t>
            </a:r>
            <a:endParaRPr lang="ro-RO" dirty="0"/>
          </a:p>
          <a:p>
            <a:pPr>
              <a:buFont typeface="Arial" panose="020B0604020202020204" pitchFamily="34" charset="0"/>
              <a:buChar char="•"/>
            </a:pPr>
            <a:r>
              <a:rPr lang="ro-RO" dirty="0"/>
              <a:t> </a:t>
            </a:r>
            <a:r>
              <a:rPr lang="it-IT" dirty="0"/>
              <a:t>Numele persoanelor pot fi editate și salvate</a:t>
            </a:r>
            <a:endParaRPr lang="ro-RO" dirty="0"/>
          </a:p>
          <a:p>
            <a:pPr>
              <a:buFont typeface="Arial" panose="020B0604020202020204" pitchFamily="34" charset="0"/>
              <a:buChar char="•"/>
            </a:pPr>
            <a:r>
              <a:rPr lang="ro-RO" dirty="0"/>
              <a:t> </a:t>
            </a:r>
            <a:r>
              <a:rPr lang="en-GB" dirty="0"/>
              <a:t>Se pot </a:t>
            </a:r>
            <a:r>
              <a:rPr lang="en-GB" dirty="0" err="1"/>
              <a:t>aplica</a:t>
            </a:r>
            <a:r>
              <a:rPr lang="en-GB" dirty="0"/>
              <a:t> </a:t>
            </a:r>
            <a:r>
              <a:rPr lang="en-GB" dirty="0" err="1"/>
              <a:t>filtre</a:t>
            </a:r>
            <a:r>
              <a:rPr lang="en-GB" dirty="0"/>
              <a:t> precum sepia, blur, sharpen, invert, grayscale </a:t>
            </a:r>
            <a:r>
              <a:rPr lang="en-GB" dirty="0" err="1"/>
              <a:t>folosind</a:t>
            </a:r>
            <a:r>
              <a:rPr lang="en-GB" dirty="0"/>
              <a:t> PIL (Pillow).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4402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2454D-FED6-1EBA-85C2-327329220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5. Concluzii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97A02-E0E4-1CE7-0FCD-2C00237A3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o-RO" dirty="0"/>
              <a:t> </a:t>
            </a:r>
            <a:r>
              <a:rPr lang="en-GB" dirty="0" err="1"/>
              <a:t>Proiectul</a:t>
            </a:r>
            <a:r>
              <a:rPr lang="en-GB" dirty="0"/>
              <a:t> </a:t>
            </a:r>
            <a:r>
              <a:rPr lang="en-GB" dirty="0" err="1"/>
              <a:t>integrează</a:t>
            </a:r>
            <a:r>
              <a:rPr lang="en-GB" dirty="0"/>
              <a:t> </a:t>
            </a:r>
            <a:r>
              <a:rPr lang="en-GB" dirty="0" err="1"/>
              <a:t>captura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procesarea</a:t>
            </a:r>
            <a:r>
              <a:rPr lang="en-GB" dirty="0"/>
              <a:t> </a:t>
            </a:r>
            <a:r>
              <a:rPr lang="en-GB" dirty="0" err="1"/>
              <a:t>imaginilor</a:t>
            </a:r>
            <a:r>
              <a:rPr lang="en-GB" dirty="0"/>
              <a:t>/video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timp</a:t>
            </a:r>
            <a:r>
              <a:rPr lang="en-GB" dirty="0"/>
              <a:t> real pe Raspberry Pi.</a:t>
            </a:r>
            <a:endParaRPr lang="ro-RO" dirty="0"/>
          </a:p>
          <a:p>
            <a:pPr>
              <a:buFont typeface="Arial" panose="020B0604020202020204" pitchFamily="34" charset="0"/>
              <a:buChar char="•"/>
            </a:pPr>
            <a:endParaRPr lang="ro-RO" dirty="0"/>
          </a:p>
          <a:p>
            <a:pPr>
              <a:buFont typeface="Arial" panose="020B0604020202020204" pitchFamily="34" charset="0"/>
              <a:buChar char="•"/>
            </a:pPr>
            <a:r>
              <a:rPr lang="ro-RO" dirty="0"/>
              <a:t> </a:t>
            </a:r>
            <a:r>
              <a:rPr lang="en-GB" dirty="0"/>
              <a:t>S-au </a:t>
            </a:r>
            <a:r>
              <a:rPr lang="en-GB" dirty="0" err="1"/>
              <a:t>implementat</a:t>
            </a:r>
            <a:r>
              <a:rPr lang="en-GB" dirty="0"/>
              <a:t> </a:t>
            </a:r>
            <a:r>
              <a:rPr lang="en-GB" dirty="0" err="1"/>
              <a:t>detecția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recunoașterea</a:t>
            </a:r>
            <a:r>
              <a:rPr lang="en-GB" dirty="0"/>
              <a:t> </a:t>
            </a:r>
            <a:r>
              <a:rPr lang="en-GB" dirty="0" err="1"/>
              <a:t>facială</a:t>
            </a:r>
            <a:r>
              <a:rPr lang="en-GB" dirty="0"/>
              <a:t>, </a:t>
            </a:r>
            <a:r>
              <a:rPr lang="en-GB" dirty="0" err="1"/>
              <a:t>alături</a:t>
            </a:r>
            <a:r>
              <a:rPr lang="en-GB" dirty="0"/>
              <a:t> de </a:t>
            </a:r>
            <a:r>
              <a:rPr lang="en-GB" dirty="0" err="1"/>
              <a:t>filtrare</a:t>
            </a:r>
            <a:r>
              <a:rPr lang="en-GB" dirty="0"/>
              <a:t> </a:t>
            </a:r>
            <a:r>
              <a:rPr lang="en-GB" dirty="0" err="1"/>
              <a:t>vizuală</a:t>
            </a:r>
            <a:r>
              <a:rPr lang="en-GB" dirty="0"/>
              <a:t> (</a:t>
            </a:r>
            <a:r>
              <a:rPr lang="en-GB" dirty="0" err="1"/>
              <a:t>accesorii</a:t>
            </a:r>
            <a:r>
              <a:rPr lang="en-GB" dirty="0"/>
              <a:t>).</a:t>
            </a:r>
            <a:endParaRPr lang="ro-RO" dirty="0"/>
          </a:p>
          <a:p>
            <a:pPr>
              <a:buFont typeface="Arial" panose="020B0604020202020204" pitchFamily="34" charset="0"/>
              <a:buChar char="•"/>
            </a:pPr>
            <a:endParaRPr lang="ro-RO" dirty="0"/>
          </a:p>
          <a:p>
            <a:pPr>
              <a:buFont typeface="Arial" panose="020B0604020202020204" pitchFamily="34" charset="0"/>
              <a:buChar char="•"/>
            </a:pPr>
            <a:r>
              <a:rPr lang="ro-RO" dirty="0"/>
              <a:t> </a:t>
            </a:r>
            <a:r>
              <a:rPr lang="en-GB" dirty="0" err="1"/>
              <a:t>Interfața</a:t>
            </a:r>
            <a:r>
              <a:rPr lang="en-GB" dirty="0"/>
              <a:t> web </a:t>
            </a:r>
            <a:r>
              <a:rPr lang="en-GB" dirty="0" err="1"/>
              <a:t>permite</a:t>
            </a:r>
            <a:r>
              <a:rPr lang="en-GB" dirty="0"/>
              <a:t> </a:t>
            </a:r>
            <a:r>
              <a:rPr lang="en-GB" dirty="0" err="1"/>
              <a:t>vizualizare</a:t>
            </a:r>
            <a:r>
              <a:rPr lang="en-GB" dirty="0"/>
              <a:t>, </a:t>
            </a:r>
            <a:r>
              <a:rPr lang="en-GB" dirty="0" err="1"/>
              <a:t>editare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organizare</a:t>
            </a:r>
            <a:r>
              <a:rPr lang="en-GB" dirty="0"/>
              <a:t> </a:t>
            </a:r>
            <a:r>
              <a:rPr lang="en-GB" dirty="0" err="1"/>
              <a:t>imagini</a:t>
            </a:r>
            <a:r>
              <a:rPr lang="en-GB" dirty="0"/>
              <a:t> pe </a:t>
            </a:r>
            <a:r>
              <a:rPr lang="en-GB" dirty="0" err="1"/>
              <a:t>baza</a:t>
            </a:r>
            <a:r>
              <a:rPr lang="en-GB" dirty="0"/>
              <a:t> </a:t>
            </a:r>
            <a:r>
              <a:rPr lang="en-GB" dirty="0" err="1"/>
              <a:t>fețelor</a:t>
            </a:r>
            <a:r>
              <a:rPr lang="en-GB" dirty="0"/>
              <a:t> </a:t>
            </a:r>
            <a:r>
              <a:rPr lang="en-GB" dirty="0" err="1"/>
              <a:t>detectate</a:t>
            </a:r>
            <a:r>
              <a:rPr lang="en-GB" dirty="0"/>
              <a:t>.</a:t>
            </a:r>
            <a:endParaRPr lang="ro-RO" dirty="0"/>
          </a:p>
          <a:p>
            <a:pPr>
              <a:buFont typeface="Arial" panose="020B0604020202020204" pitchFamily="34" charset="0"/>
              <a:buChar char="•"/>
            </a:pPr>
            <a:endParaRPr lang="ro-RO" dirty="0"/>
          </a:p>
          <a:p>
            <a:pPr>
              <a:buFont typeface="Arial" panose="020B0604020202020204" pitchFamily="34" charset="0"/>
              <a:buChar char="•"/>
            </a:pPr>
            <a:r>
              <a:rPr lang="ro-RO" dirty="0"/>
              <a:t> </a:t>
            </a:r>
            <a:r>
              <a:rPr lang="en-GB" dirty="0" err="1"/>
              <a:t>Controlul</a:t>
            </a:r>
            <a:r>
              <a:rPr lang="en-GB" dirty="0"/>
              <a:t> </a:t>
            </a:r>
            <a:r>
              <a:rPr lang="en-GB" dirty="0" err="1"/>
              <a:t>prin</a:t>
            </a:r>
            <a:r>
              <a:rPr lang="en-GB" dirty="0"/>
              <a:t> </a:t>
            </a:r>
            <a:r>
              <a:rPr lang="en-GB" dirty="0" err="1"/>
              <a:t>butoane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ecran</a:t>
            </a:r>
            <a:r>
              <a:rPr lang="en-GB" dirty="0"/>
              <a:t> </a:t>
            </a:r>
            <a:r>
              <a:rPr lang="en-GB" dirty="0" err="1"/>
              <a:t>tactil</a:t>
            </a:r>
            <a:r>
              <a:rPr lang="en-GB" dirty="0"/>
              <a:t> </a:t>
            </a:r>
            <a:r>
              <a:rPr lang="en-GB" dirty="0" err="1"/>
              <a:t>oferă</a:t>
            </a:r>
            <a:r>
              <a:rPr lang="en-GB" dirty="0"/>
              <a:t> o </a:t>
            </a:r>
            <a:r>
              <a:rPr lang="en-GB" dirty="0" err="1"/>
              <a:t>experiență</a:t>
            </a:r>
            <a:r>
              <a:rPr lang="en-GB" dirty="0"/>
              <a:t> </a:t>
            </a:r>
            <a:r>
              <a:rPr lang="en-GB" dirty="0" err="1"/>
              <a:t>interactivă</a:t>
            </a:r>
            <a:r>
              <a:rPr lang="en-GB" dirty="0"/>
              <a:t> </a:t>
            </a:r>
            <a:r>
              <a:rPr lang="en-GB" dirty="0" err="1"/>
              <a:t>și</a:t>
            </a:r>
            <a:r>
              <a:rPr lang="en-GB" dirty="0"/>
              <a:t> </a:t>
            </a:r>
            <a:r>
              <a:rPr lang="en-GB" dirty="0" err="1"/>
              <a:t>intuitivă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04074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137</TotalTime>
  <Words>577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Cameră foto autonomă            - prelucrare de imagini -</vt:lpstr>
      <vt:lpstr>1. Obiectivele Proiectului</vt:lpstr>
      <vt:lpstr>2. Funcționalități principale ale camerei</vt:lpstr>
      <vt:lpstr>2. Funcționalități principale ale camerei</vt:lpstr>
      <vt:lpstr>3. Funcționalități ale aplicației web</vt:lpstr>
      <vt:lpstr>4. Componente multimedia</vt:lpstr>
      <vt:lpstr>4. Componente multimedia</vt:lpstr>
      <vt:lpstr>4. Componente multimedia</vt:lpstr>
      <vt:lpstr>5. Concluzii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miruna stanescu</dc:creator>
  <cp:lastModifiedBy>miruna stanescu</cp:lastModifiedBy>
  <cp:revision>4</cp:revision>
  <dcterms:created xsi:type="dcterms:W3CDTF">2025-05-27T17:24:56Z</dcterms:created>
  <dcterms:modified xsi:type="dcterms:W3CDTF">2025-05-28T13:43:15Z</dcterms:modified>
</cp:coreProperties>
</file>