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4"/>
  </p:sldMasterIdLst>
  <p:notesMasterIdLst>
    <p:notesMasterId r:id="rId12"/>
  </p:notesMasterIdLst>
  <p:sldIdLst>
    <p:sldId id="256" r:id="rId5"/>
    <p:sldId id="260" r:id="rId6"/>
    <p:sldId id="259" r:id="rId7"/>
    <p:sldId id="25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9F151-6BED-4D66-9AA0-3B4818D016FE}" v="1" dt="2023-07-26T07:28:03.142"/>
    <p1510:client id="{1B0AABB9-A3D0-43A1-A290-BE60DA9C7012}" v="5" dt="2023-07-26T04:31:50.877"/>
    <p1510:client id="{51CF10AC-A25A-496A-B1CC-1D7BFDC2ACC8}" v="1" dt="2023-07-26T07:45:4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Silea" userId="S::robert.silea@inproted.org::e5bdc346-53ae-43b3-bc80-52475a31e57a" providerId="AD" clId="Web-{1929F151-6BED-4D66-9AA0-3B4818D016FE}"/>
    <pc:docChg chg="sldOrd">
      <pc:chgData name="Robert Silea" userId="S::robert.silea@inproted.org::e5bdc346-53ae-43b3-bc80-52475a31e57a" providerId="AD" clId="Web-{1929F151-6BED-4D66-9AA0-3B4818D016FE}" dt="2023-07-26T07:28:03.142" v="0"/>
      <pc:docMkLst>
        <pc:docMk/>
      </pc:docMkLst>
      <pc:sldChg chg="ord">
        <pc:chgData name="Robert Silea" userId="S::robert.silea@inproted.org::e5bdc346-53ae-43b3-bc80-52475a31e57a" providerId="AD" clId="Web-{1929F151-6BED-4D66-9AA0-3B4818D016FE}" dt="2023-07-26T07:28:03.142" v="0"/>
        <pc:sldMkLst>
          <pc:docMk/>
          <pc:sldMk cId="4086330350" sldId="258"/>
        </pc:sldMkLst>
      </pc:sldChg>
    </pc:docChg>
  </pc:docChgLst>
  <pc:docChgLst>
    <pc:chgData name="Florin Teodorescu" userId="b0d868d7-309d-40b8-8e5b-d66bfe89ee87" providerId="ADAL" clId="{1B0AABB9-A3D0-43A1-A290-BE60DA9C7012}"/>
    <pc:docChg chg="modSld">
      <pc:chgData name="Florin Teodorescu" userId="b0d868d7-309d-40b8-8e5b-d66bfe89ee87" providerId="ADAL" clId="{1B0AABB9-A3D0-43A1-A290-BE60DA9C7012}" dt="2023-07-26T04:31:50.877" v="4"/>
      <pc:docMkLst>
        <pc:docMk/>
      </pc:docMkLst>
      <pc:sldChg chg="modAnim">
        <pc:chgData name="Florin Teodorescu" userId="b0d868d7-309d-40b8-8e5b-d66bfe89ee87" providerId="ADAL" clId="{1B0AABB9-A3D0-43A1-A290-BE60DA9C7012}" dt="2023-07-26T04:30:46.455" v="0"/>
        <pc:sldMkLst>
          <pc:docMk/>
          <pc:sldMk cId="4086330350" sldId="258"/>
        </pc:sldMkLst>
      </pc:sldChg>
      <pc:sldChg chg="modAnim">
        <pc:chgData name="Florin Teodorescu" userId="b0d868d7-309d-40b8-8e5b-d66bfe89ee87" providerId="ADAL" clId="{1B0AABB9-A3D0-43A1-A290-BE60DA9C7012}" dt="2023-07-26T04:31:39.642" v="2"/>
        <pc:sldMkLst>
          <pc:docMk/>
          <pc:sldMk cId="727343469" sldId="259"/>
        </pc:sldMkLst>
      </pc:sldChg>
      <pc:sldChg chg="modAnim">
        <pc:chgData name="Florin Teodorescu" userId="b0d868d7-309d-40b8-8e5b-d66bfe89ee87" providerId="ADAL" clId="{1B0AABB9-A3D0-43A1-A290-BE60DA9C7012}" dt="2023-07-26T04:30:50.350" v="1"/>
        <pc:sldMkLst>
          <pc:docMk/>
          <pc:sldMk cId="1706029801" sldId="260"/>
        </pc:sldMkLst>
      </pc:sldChg>
      <pc:sldChg chg="modAnim">
        <pc:chgData name="Florin Teodorescu" userId="b0d868d7-309d-40b8-8e5b-d66bfe89ee87" providerId="ADAL" clId="{1B0AABB9-A3D0-43A1-A290-BE60DA9C7012}" dt="2023-07-26T04:31:45.482" v="3"/>
        <pc:sldMkLst>
          <pc:docMk/>
          <pc:sldMk cId="2277349862" sldId="261"/>
        </pc:sldMkLst>
      </pc:sldChg>
      <pc:sldChg chg="modAnim">
        <pc:chgData name="Florin Teodorescu" userId="b0d868d7-309d-40b8-8e5b-d66bfe89ee87" providerId="ADAL" clId="{1B0AABB9-A3D0-43A1-A290-BE60DA9C7012}" dt="2023-07-26T04:31:50.877" v="4"/>
        <pc:sldMkLst>
          <pc:docMk/>
          <pc:sldMk cId="2558597432" sldId="263"/>
        </pc:sldMkLst>
      </pc:sldChg>
    </pc:docChg>
  </pc:docChgLst>
  <pc:docChgLst>
    <pc:chgData name="Daria Lazăr" userId="S::daria.lazar@inproted.org::28bbba53-2381-4818-8dc6-71d077b43c21" providerId="AD" clId="Web-{51CF10AC-A25A-496A-B1CC-1D7BFDC2ACC8}"/>
    <pc:docChg chg="sldOrd">
      <pc:chgData name="Daria Lazăr" userId="S::daria.lazar@inproted.org::28bbba53-2381-4818-8dc6-71d077b43c21" providerId="AD" clId="Web-{51CF10AC-A25A-496A-B1CC-1D7BFDC2ACC8}" dt="2023-07-26T07:45:40.864" v="0"/>
      <pc:docMkLst>
        <pc:docMk/>
      </pc:docMkLst>
      <pc:sldChg chg="ord">
        <pc:chgData name="Daria Lazăr" userId="S::daria.lazar@inproted.org::28bbba53-2381-4818-8dc6-71d077b43c21" providerId="AD" clId="Web-{51CF10AC-A25A-496A-B1CC-1D7BFDC2ACC8}" dt="2023-07-26T07:45:40.864" v="0"/>
        <pc:sldMkLst>
          <pc:docMk/>
          <pc:sldMk cId="408633035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A9ACB-5BED-4E62-AAEE-A93CE31A4B3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73458-26B3-4A62-B0B0-F4D3FDA4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73458-26B3-4A62-B0B0-F4D3FDA41F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5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3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5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java/util/Scanner.html#next--" TargetMode="External"/><Relationship Id="rId3" Type="http://schemas.openxmlformats.org/officeDocument/2006/relationships/hyperlink" Target="http://docs.oracle.com/javase/8/docs/api/java/util/Scanner.html#hasNext--" TargetMode="External"/><Relationship Id="rId7" Type="http://schemas.openxmlformats.org/officeDocument/2006/relationships/hyperlink" Target="http://docs.oracle.com/javase/8/docs/api/java/lang/String.html" TargetMode="External"/><Relationship Id="rId2" Type="http://schemas.openxmlformats.org/officeDocument/2006/relationships/hyperlink" Target="http://docs.oracle.com/javase/8/docs/api/java/util/Scann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8/docs/api/java/util/Scanner.html#hasNextLine--" TargetMode="External"/><Relationship Id="rId11" Type="http://schemas.openxmlformats.org/officeDocument/2006/relationships/hyperlink" Target="http://docs.oracle.com/javase/8/docs/api/java/util/Scanner.html#nextLine--" TargetMode="External"/><Relationship Id="rId5" Type="http://schemas.openxmlformats.org/officeDocument/2006/relationships/hyperlink" Target="http://docs.oracle.com/javase/8/docs/api/java/util/Scanner.html#hasNextDouble--" TargetMode="External"/><Relationship Id="rId10" Type="http://schemas.openxmlformats.org/officeDocument/2006/relationships/hyperlink" Target="http://docs.oracle.com/javase/8/docs/api/java/util/Scanner.html#nextDouble--" TargetMode="External"/><Relationship Id="rId4" Type="http://schemas.openxmlformats.org/officeDocument/2006/relationships/hyperlink" Target="http://docs.oracle.com/javase/8/docs/api/java/util/Scanner.html#hasNextInt--" TargetMode="External"/><Relationship Id="rId9" Type="http://schemas.openxmlformats.org/officeDocument/2006/relationships/hyperlink" Target="http://docs.oracle.com/javase/8/docs/api/java/util/Scanner.html#nextInt--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io/PrintStrea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594076"/>
            <a:ext cx="9144000" cy="13523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File I/O – Reading and Writing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5636" y="3057755"/>
            <a:ext cx="9144000" cy="89794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>
                <a:ea typeface="+mn-ea"/>
              </a:rPr>
              <a:t>Objective: Learning more about </a:t>
            </a:r>
            <a:r>
              <a:rPr lang="en-US"/>
              <a:t>working with files:</a:t>
            </a: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85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Reading from a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757" y="1632252"/>
            <a:ext cx="1108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Problem: read </a:t>
            </a:r>
            <a:r>
              <a:rPr lang="en-US" u="sng"/>
              <a:t>all</a:t>
            </a:r>
            <a:r>
              <a:rPr lang="en-US"/>
              <a:t> integers from the file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numbers.dat</a:t>
            </a:r>
            <a:r>
              <a:rPr lang="en-US"/>
              <a:t> and print their sum to the console: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9100" y="2216525"/>
            <a:ext cx="6858000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"numbers.dat"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.hasNextInt())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.nextInt();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"Sum is 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7296" y="2151611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numbers.dat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9950450" y="2216525"/>
            <a:ext cx="1511300" cy="156966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Sum is 34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1073738" y="2459388"/>
            <a:ext cx="1661646" cy="1047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3 10     13</a:t>
            </a:r>
          </a:p>
          <a:p>
            <a:r>
              <a:rPr lang="en-US">
                <a:solidFill>
                  <a:schemeClr val="bg1"/>
                </a:solidFill>
              </a:rPr>
              <a:t>5    11          3 </a:t>
            </a:r>
          </a:p>
          <a:p>
            <a:r>
              <a:rPr lang="en-US">
                <a:solidFill>
                  <a:schemeClr val="bg1"/>
                </a:solidFill>
              </a:rPr>
              <a:t>-11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725" y="4010021"/>
            <a:ext cx="1108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Problem: count </a:t>
            </a:r>
            <a:r>
              <a:rPr lang="en-US" u="sng"/>
              <a:t>all</a:t>
            </a:r>
            <a:r>
              <a:rPr lang="en-US"/>
              <a:t> the words in the file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hamlet.txt</a:t>
            </a:r>
            <a:r>
              <a:rPr lang="en-US"/>
              <a:t>: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1073737" y="4694314"/>
            <a:ext cx="1661647" cy="18516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</a:rPr>
              <a:t>ACT I. Scene I.</a:t>
            </a:r>
          </a:p>
          <a:p>
            <a:r>
              <a:rPr lang="en-US" sz="1400">
                <a:solidFill>
                  <a:schemeClr val="bg1"/>
                </a:solidFill>
              </a:rPr>
              <a:t>Elsinore. A platform before the Castle.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Enter two Sentinels-[first,] Francisco,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7296" y="440288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hamlet.txt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2959100" y="4679720"/>
            <a:ext cx="6858000" cy="1815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"hamlet.txt"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b="1" err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.hasNext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err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words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"Words: 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words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50450" y="4677509"/>
            <a:ext cx="1511300" cy="181588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Words: 15</a:t>
            </a:r>
          </a:p>
        </p:txBody>
      </p:sp>
    </p:spTree>
    <p:extLst>
      <p:ext uri="{BB962C8B-B14F-4D97-AF65-F5344CB8AC3E}">
        <p14:creationId xmlns:p14="http://schemas.microsoft.com/office/powerpoint/2010/main" val="17060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/>
          <p:cNvSpPr/>
          <p:nvPr/>
        </p:nvSpPr>
        <p:spPr>
          <a:xfrm>
            <a:off x="838200" y="3758144"/>
            <a:ext cx="2184721" cy="21491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ACT I. Scene I.</a:t>
            </a:r>
          </a:p>
          <a:p>
            <a:r>
              <a:rPr lang="en-US">
                <a:solidFill>
                  <a:schemeClr val="bg1"/>
                </a:solidFill>
              </a:rPr>
              <a:t>Elsinore. A platform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before the Castle.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Enter two Sentinels-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[first,] Francisco,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Token-Based Processing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757" y="1610859"/>
            <a:ext cx="1075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we did in so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far is called </a:t>
            </a:r>
            <a:r>
              <a:rPr kumimoji="0" lang="en-US" sz="2000" b="0" i="1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token-based processing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 file.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98181"/>
              </p:ext>
            </p:extLst>
          </p:nvPr>
        </p:nvGraphicFramePr>
        <p:xfrm>
          <a:off x="838200" y="2211667"/>
          <a:ext cx="9031514" cy="74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Token-Based Processing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 input </a:t>
                      </a:r>
                      <a:r>
                        <a:rPr lang="en-US" sz="18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</a:t>
                      </a:r>
                      <a:r>
                        <a:rPr lang="en-US" sz="18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  <a:r>
                        <a:rPr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(i.e., one word at a time or one number at a time).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3757" y="3168674"/>
            <a:ext cx="1075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 of the work is done by the Scanner! It reads each token by skipping the whitespace characters.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080" y="3823229"/>
            <a:ext cx="393654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46086" y="3823229"/>
            <a:ext cx="123145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06583" y="3823229"/>
            <a:ext cx="560342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04277" y="3823228"/>
            <a:ext cx="122192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15079" y="4094692"/>
            <a:ext cx="804183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63282" y="4094692"/>
            <a:ext cx="151244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58546" y="4094692"/>
            <a:ext cx="815610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5080" y="4384875"/>
            <a:ext cx="630352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1355" y="4384874"/>
            <a:ext cx="318409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47453" y="4384874"/>
            <a:ext cx="631441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13991" y="4937324"/>
            <a:ext cx="507615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65455" y="4937323"/>
            <a:ext cx="389540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89076" y="4937323"/>
            <a:ext cx="925561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13992" y="5222410"/>
            <a:ext cx="574290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29986" y="5222410"/>
            <a:ext cx="920319" cy="2332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64728" y="3669863"/>
            <a:ext cx="6757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 "sees"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file as a </a:t>
            </a:r>
            <a:r>
              <a:rPr kumimoji="0" lang="en-US" sz="2000" b="0" i="0" u="none" strike="noStrike" kern="1200" cap="none" spc="0" normalizeH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-dimensional stream of characters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lowchart: Document 41"/>
          <p:cNvSpPr/>
          <p:nvPr/>
        </p:nvSpPr>
        <p:spPr>
          <a:xfrm>
            <a:off x="3344555" y="4074064"/>
            <a:ext cx="7954815" cy="47033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>
                <a:solidFill>
                  <a:schemeClr val="bg1"/>
                </a:solidFill>
              </a:rPr>
              <a:t>ACT</a:t>
            </a:r>
            <a:r>
              <a:rPr lang="en-US" sz="1400">
                <a:solidFill>
                  <a:srgbClr val="92D050"/>
                </a:solidFill>
              </a:rPr>
              <a:t>_</a:t>
            </a:r>
            <a:r>
              <a:rPr lang="en-US" sz="1400">
                <a:solidFill>
                  <a:schemeClr val="bg1"/>
                </a:solidFill>
              </a:rPr>
              <a:t>I.</a:t>
            </a:r>
            <a:r>
              <a:rPr lang="en-US" sz="1400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Scene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I</a:t>
            </a:r>
            <a:r>
              <a:rPr lang="en-US" sz="1400">
                <a:solidFill>
                  <a:schemeClr val="bg1"/>
                </a:solidFill>
              </a:rPr>
              <a:t>.</a:t>
            </a:r>
            <a:r>
              <a:rPr lang="en-US" sz="1400">
                <a:solidFill>
                  <a:srgbClr val="92D050"/>
                </a:solidFill>
              </a:rPr>
              <a:t>\</a:t>
            </a:r>
            <a:r>
              <a:rPr lang="en-US" sz="1400" err="1">
                <a:solidFill>
                  <a:srgbClr val="92D050"/>
                </a:solidFill>
              </a:rPr>
              <a:t>n</a:t>
            </a:r>
            <a:r>
              <a:rPr lang="en-US" sz="1400" err="1">
                <a:solidFill>
                  <a:schemeClr val="bg1"/>
                </a:solidFill>
              </a:rPr>
              <a:t>Elsinore</a:t>
            </a:r>
            <a:r>
              <a:rPr lang="en-US" sz="1400">
                <a:solidFill>
                  <a:schemeClr val="bg1"/>
                </a:solidFill>
              </a:rPr>
              <a:t>.</a:t>
            </a:r>
            <a:r>
              <a:rPr lang="en-US" sz="1400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A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platform</a:t>
            </a:r>
            <a:r>
              <a:rPr lang="en-US" sz="1400">
                <a:solidFill>
                  <a:srgbClr val="92D050"/>
                </a:solidFill>
              </a:rPr>
              <a:t>\</a:t>
            </a:r>
            <a:r>
              <a:rPr lang="en-US" sz="1400" err="1">
                <a:solidFill>
                  <a:srgbClr val="92D050"/>
                </a:solidFill>
              </a:rPr>
              <a:t>n</a:t>
            </a:r>
            <a:r>
              <a:rPr lang="en-US" sz="1400" err="1">
                <a:solidFill>
                  <a:schemeClr val="bg1"/>
                </a:solidFill>
              </a:rPr>
              <a:t>before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the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Castle</a:t>
            </a:r>
            <a:r>
              <a:rPr lang="en-US" sz="1400">
                <a:solidFill>
                  <a:schemeClr val="bg1"/>
                </a:solidFill>
              </a:rPr>
              <a:t>.</a:t>
            </a:r>
            <a:r>
              <a:rPr lang="en-US" sz="1400">
                <a:solidFill>
                  <a:srgbClr val="92D050"/>
                </a:solidFill>
              </a:rPr>
              <a:t>\n\</a:t>
            </a:r>
            <a:r>
              <a:rPr lang="en-US" sz="1400" err="1">
                <a:solidFill>
                  <a:srgbClr val="92D050"/>
                </a:solidFill>
              </a:rPr>
              <a:t>n</a:t>
            </a:r>
            <a:r>
              <a:rPr lang="en-US" sz="1400" err="1">
                <a:solidFill>
                  <a:schemeClr val="bg1"/>
                </a:solidFill>
              </a:rPr>
              <a:t>Enter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two</a:t>
            </a:r>
            <a:r>
              <a:rPr lang="en-US" sz="1400" err="1">
                <a:solidFill>
                  <a:srgbClr val="92D050"/>
                </a:solidFill>
              </a:rPr>
              <a:t>_</a:t>
            </a:r>
            <a:r>
              <a:rPr lang="en-US" sz="1400" err="1">
                <a:solidFill>
                  <a:schemeClr val="bg1"/>
                </a:solidFill>
              </a:rPr>
              <a:t>Sentinels</a:t>
            </a:r>
            <a:r>
              <a:rPr lang="en-US" sz="1400">
                <a:solidFill>
                  <a:schemeClr val="bg1"/>
                </a:solidFill>
              </a:rPr>
              <a:t>-</a:t>
            </a:r>
            <a:r>
              <a:rPr lang="en-US" sz="1400">
                <a:solidFill>
                  <a:srgbClr val="92D050"/>
                </a:solidFill>
              </a:rPr>
              <a:t>\n</a:t>
            </a:r>
            <a:r>
              <a:rPr lang="en-US" sz="1400">
                <a:solidFill>
                  <a:schemeClr val="bg1"/>
                </a:solidFill>
              </a:rPr>
              <a:t>[first,]</a:t>
            </a:r>
            <a:r>
              <a:rPr lang="en-US" sz="1400">
                <a:solidFill>
                  <a:srgbClr val="92D050"/>
                </a:solidFill>
              </a:rPr>
              <a:t>_</a:t>
            </a:r>
            <a:r>
              <a:rPr lang="en-US" sz="1400">
                <a:solidFill>
                  <a:schemeClr val="bg1"/>
                </a:solidFill>
              </a:rPr>
              <a:t>Francisco,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33762" y="4119710"/>
            <a:ext cx="295275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02855" y="4119710"/>
            <a:ext cx="102395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79068" y="4119710"/>
            <a:ext cx="435770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07873" y="4119710"/>
            <a:ext cx="92702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67430" y="4119710"/>
            <a:ext cx="593954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63946" y="4119710"/>
            <a:ext cx="109370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663971" y="4119710"/>
            <a:ext cx="616576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445021" y="4119709"/>
            <a:ext cx="468938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005716" y="4119708"/>
            <a:ext cx="229877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6534" y="4119708"/>
            <a:ext cx="497779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55948" y="4122176"/>
            <a:ext cx="380834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26158" y="4119708"/>
            <a:ext cx="278694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996777" y="4119708"/>
            <a:ext cx="711746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69714" y="4119707"/>
            <a:ext cx="429192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95568" y="4119706"/>
            <a:ext cx="723846" cy="2308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264728" y="4682461"/>
            <a:ext cx="301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Whitespace characters: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    ' ', '\n', '\r', '\t'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7834" y="4671766"/>
            <a:ext cx="46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hlinkClick r:id="rId2"/>
              </a:rPr>
              <a:t>java.util.Scanner</a:t>
            </a:r>
            <a:r>
              <a:rPr lang="en-US"/>
              <a:t> class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6002"/>
              </p:ext>
            </p:extLst>
          </p:nvPr>
        </p:nvGraphicFramePr>
        <p:xfrm>
          <a:off x="6445022" y="5120511"/>
          <a:ext cx="2459830" cy="967744"/>
        </p:xfrm>
        <a:graphic>
          <a:graphicData uri="http://schemas.openxmlformats.org/drawingml/2006/table">
            <a:tbl>
              <a:tblPr/>
              <a:tblGrid>
                <a:gridCol w="1098688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1361142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229257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hlinkClick r:id="rId3"/>
                        </a:rPr>
                        <a:t>hasNext</a:t>
                      </a:r>
                      <a:r>
                        <a:rPr lang="en-US" sz="1400"/>
                        <a:t>() 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0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hlinkClick r:id="rId4"/>
                        </a:rPr>
                        <a:t>hasNextInt</a:t>
                      </a:r>
                      <a:r>
                        <a:rPr lang="en-US" sz="1400"/>
                        <a:t>()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908290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>
                          <a:hlinkClick r:id="rId5"/>
                        </a:rPr>
                        <a:t>hasNextDouble</a:t>
                      </a:r>
                      <a:r>
                        <a:rPr lang="en-US" sz="1400"/>
                        <a:t>()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234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boolean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>
                          <a:hlinkClick r:id="rId6"/>
                        </a:rPr>
                        <a:t>hasNextLine</a:t>
                      </a:r>
                      <a:r>
                        <a:rPr lang="en-US" sz="1400"/>
                        <a:t>()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791320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97598"/>
              </p:ext>
            </p:extLst>
          </p:nvPr>
        </p:nvGraphicFramePr>
        <p:xfrm>
          <a:off x="9352650" y="5099904"/>
          <a:ext cx="2245686" cy="967744"/>
        </p:xfrm>
        <a:graphic>
          <a:graphicData uri="http://schemas.openxmlformats.org/drawingml/2006/table">
            <a:tbl>
              <a:tblPr/>
              <a:tblGrid>
                <a:gridCol w="1003040">
                  <a:extLst>
                    <a:ext uri="{9D8B030D-6E8A-4147-A177-3AD203B41FA5}">
                      <a16:colId xmlns:a16="http://schemas.microsoft.com/office/drawing/2014/main" val="4049224429"/>
                    </a:ext>
                  </a:extLst>
                </a:gridCol>
                <a:gridCol w="1242646">
                  <a:extLst>
                    <a:ext uri="{9D8B030D-6E8A-4147-A177-3AD203B41FA5}">
                      <a16:colId xmlns:a16="http://schemas.microsoft.com/office/drawing/2014/main" val="1623447416"/>
                    </a:ext>
                  </a:extLst>
                </a:gridCol>
              </a:tblGrid>
              <a:tr h="229257"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 tooltip="class in java.lang"/>
                        </a:rPr>
                        <a:t>String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next</a:t>
                      </a:r>
                      <a:r>
                        <a:rPr lang="en-US" sz="1400"/>
                        <a:t>()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17507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onsolas" panose="020B0609020204030204" pitchFamily="49" charset="0"/>
                        </a:rPr>
                        <a:t>int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err="1">
                          <a:hlinkClick r:id="rId9"/>
                        </a:rPr>
                        <a:t>nextInt</a:t>
                      </a:r>
                      <a:r>
                        <a:rPr lang="en-US" sz="1400"/>
                        <a:t>() </a:t>
                      </a: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908290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r>
                        <a:rPr lang="en-US" sz="140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>
                          <a:hlinkClick r:id="rId10"/>
                        </a:rPr>
                        <a:t>nextDouble</a:t>
                      </a:r>
                      <a:r>
                        <a:rPr lang="en-US" sz="1400"/>
                        <a:t>() 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23496"/>
                  </a:ext>
                </a:extLst>
              </a:tr>
              <a:tr h="229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hlinkClick r:id="rId7" tooltip="class in java.lang"/>
                        </a:rPr>
                        <a:t>String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 marL="14288" marR="14288" marT="14288" marB="14288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>
                          <a:hlinkClick r:id="rId11"/>
                        </a:rPr>
                        <a:t>nextLine</a:t>
                      </a:r>
                      <a:r>
                        <a:rPr lang="en-US" sz="1400"/>
                        <a:t>() 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14288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79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4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Reading from a 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3757" y="1610859"/>
            <a:ext cx="1075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Problem: read a sequence of 5 integers from the console and 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their sum to the output: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757" y="3765852"/>
            <a:ext cx="1108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Problem: read a sequence of 5 integers from a file 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numbers.dat</a:t>
            </a:r>
            <a:r>
              <a:rPr lang="en-US"/>
              <a:t> and print their sum to the console: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5450" y="2116538"/>
            <a:ext cx="6858000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nn-NO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sz="1600" b="1" err="1">
                <a:solidFill>
                  <a:srgbClr val="6A3E3E"/>
                </a:solidFill>
                <a:latin typeface="Courier New" panose="020703090202050204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"Sum is 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9100" y="4412645"/>
            <a:ext cx="6858000" cy="15696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"numbers.dat"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600" b="1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nn-NO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nn-NO" sz="1600" b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nn-NO" sz="1600" b="1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    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.nextInt();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600" b="1">
                <a:solidFill>
                  <a:srgbClr val="2A00FF"/>
                </a:solidFill>
                <a:latin typeface="Courier New" panose="02070309020205020404" pitchFamily="49" charset="0"/>
              </a:rPr>
              <a:t>"Sum is "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1085850" y="4673600"/>
            <a:ext cx="1574800" cy="1047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</a:rPr>
              <a:t>3 10     13</a:t>
            </a:r>
          </a:p>
          <a:p>
            <a:r>
              <a:rPr lang="en-US">
                <a:solidFill>
                  <a:schemeClr val="bg1"/>
                </a:solidFill>
              </a:rPr>
              <a:t>5    11          3 </a:t>
            </a:r>
          </a:p>
          <a:p>
            <a:r>
              <a:rPr lang="en-US">
                <a:solidFill>
                  <a:schemeClr val="bg1"/>
                </a:solidFill>
              </a:rPr>
              <a:t>-11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2696" y="4347731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numbers.dat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9950450" y="4412645"/>
            <a:ext cx="1554165" cy="156966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Sum is 42</a:t>
            </a:r>
          </a:p>
        </p:txBody>
      </p:sp>
    </p:spTree>
    <p:extLst>
      <p:ext uri="{BB962C8B-B14F-4D97-AF65-F5344CB8AC3E}">
        <p14:creationId xmlns:p14="http://schemas.microsoft.com/office/powerpoint/2010/main" val="408633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7050" cy="1325563"/>
          </a:xfrm>
        </p:spPr>
        <p:txBody>
          <a:bodyPr/>
          <a:lstStyle/>
          <a:p>
            <a:r>
              <a:rPr lang="en-US"/>
              <a:t>Token-Based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2400" y="951252"/>
            <a:ext cx="5530850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ch6e4() 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"wallet.txt"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double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.hasNextDouble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amount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nextAmount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"Money: $"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amount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08750" y="3500438"/>
            <a:ext cx="5524500" cy="31085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nextAmount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double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.nextDouble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if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.equalsIgnoreCase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"pennies"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*= .01;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.equalsIgnoreCase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"quarters"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*= .25;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.equalsIgnoreCase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"nickels"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*= .05;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.equalsIgnoreCase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"dimes"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*= .1;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return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$value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" y="1907461"/>
            <a:ext cx="351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this program doing?</a:t>
            </a:r>
          </a:p>
        </p:txBody>
      </p:sp>
      <p:sp>
        <p:nvSpPr>
          <p:cNvPr id="53" name="Flowchart: Document 52"/>
          <p:cNvSpPr/>
          <p:nvPr/>
        </p:nvSpPr>
        <p:spPr>
          <a:xfrm>
            <a:off x="907704" y="2615348"/>
            <a:ext cx="2756246" cy="1341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bg1"/>
                </a:solidFill>
                <a:latin typeface="Consolas" panose="020B0609020204030204" pitchFamily="49" charset="0"/>
              </a:rPr>
              <a:t>3 pennies 2 </a:t>
            </a:r>
            <a:r>
              <a:rPr lang="fr-FR" err="1">
                <a:solidFill>
                  <a:schemeClr val="bg1"/>
                </a:solidFill>
                <a:latin typeface="Consolas" panose="020B0609020204030204" pitchFamily="49" charset="0"/>
              </a:rPr>
              <a:t>quarters</a:t>
            </a:r>
            <a:endParaRPr lang="fr-FR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>
                <a:solidFill>
                  <a:schemeClr val="bg1"/>
                </a:solidFill>
                <a:latin typeface="Consolas" panose="020B0609020204030204" pitchFamily="49" charset="0"/>
              </a:rPr>
              <a:t>1 Pennies 23  </a:t>
            </a:r>
          </a:p>
          <a:p>
            <a:r>
              <a:rPr lang="fr-FR" err="1">
                <a:solidFill>
                  <a:schemeClr val="bg1"/>
                </a:solidFill>
                <a:latin typeface="Consolas" panose="020B0609020204030204" pitchFamily="49" charset="0"/>
              </a:rPr>
              <a:t>NiCkeLs</a:t>
            </a:r>
            <a:r>
              <a:rPr lang="fr-FR">
                <a:solidFill>
                  <a:schemeClr val="bg1"/>
                </a:solidFill>
                <a:latin typeface="Consolas" panose="020B0609020204030204" pitchFamily="49" charset="0"/>
              </a:rPr>
              <a:t>     4 DIMES</a:t>
            </a:r>
            <a:endParaRPr 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8200" y="230757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wallet.txt</a:t>
            </a:r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924300" y="2618086"/>
            <a:ext cx="2493322" cy="33855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Money: $2.09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7704" y="4264791"/>
            <a:ext cx="5721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 how the scanner </a:t>
            </a:r>
            <a:r>
              <a:rPr lang="en-US" sz="2000" b="1">
                <a:solidFill>
                  <a:srgbClr val="6A3E3E"/>
                </a:solidFill>
                <a:latin typeface="Courier New" panose="02070309020205020404" pitchFamily="49" charset="0"/>
              </a:rPr>
              <a:t>wallet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passed as parameter to the </a:t>
            </a:r>
            <a:r>
              <a:rPr lang="en-US" sz="2000" b="1" err="1">
                <a:solidFill>
                  <a:srgbClr val="000000"/>
                </a:solidFill>
                <a:latin typeface="Courier New" panose="02070309020205020404" pitchFamily="49" charset="0"/>
              </a:rPr>
              <a:t>nextAmount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method multiple times.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" y="5335015"/>
            <a:ext cx="5721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doesn't "forget"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however where is the </a:t>
            </a:r>
            <a:r>
              <a:rPr kumimoji="0" lang="en-US" sz="2000" b="0" i="1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cursor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positioned in the file.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3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7050" cy="1325563"/>
          </a:xfrm>
        </p:spPr>
        <p:txBody>
          <a:bodyPr/>
          <a:lstStyle/>
          <a:p>
            <a:r>
              <a:rPr lang="en-US"/>
              <a:t>Line-Based Processing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" y="1907461"/>
            <a:ext cx="351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this program doing?</a:t>
            </a:r>
          </a:p>
        </p:txBody>
      </p:sp>
      <p:sp>
        <p:nvSpPr>
          <p:cNvPr id="53" name="Flowchart: Document 52"/>
          <p:cNvSpPr/>
          <p:nvPr/>
        </p:nvSpPr>
        <p:spPr>
          <a:xfrm>
            <a:off x="901255" y="2615348"/>
            <a:ext cx="2756246" cy="134166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This file contains a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bunch of words, but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but no meaning 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1751" y="2307571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words.txt</a:t>
            </a:r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924291" y="2639185"/>
            <a:ext cx="1684029" cy="33855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[3] contains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8559" y="1992596"/>
            <a:ext cx="6059635" cy="4401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doSomething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"words.txt"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int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word = "";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while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.hasNextLine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  <a:b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line++;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parser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    while(</a:t>
            </a:r>
            <a:r>
              <a:rPr lang="en-US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parser.hasNext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            String w =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parser.next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    if 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w.length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() &gt;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word.length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        word = w;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        }</a:t>
            </a:r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parser.close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"[%d] %s\n", line, word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74882"/>
              </p:ext>
            </p:extLst>
          </p:nvPr>
        </p:nvGraphicFramePr>
        <p:xfrm>
          <a:off x="831751" y="4313517"/>
          <a:ext cx="4855817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0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Line-Based Processing</a:t>
                      </a:r>
                    </a:p>
                  </a:txBody>
                  <a:tcPr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</a:endParaRPr>
                    </a:p>
                  </a:txBody>
                  <a:tcPr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35">
                <a:tc gridSpan="2"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practice of processing input line by line (i.e.,</a:t>
                      </a:r>
                      <a:r>
                        <a:rPr lang="en-US" sz="18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reading in entire lines of input at a time.</a:t>
                      </a:r>
                      <a:endParaRPr lang="en-US" sz="1800" i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1751" y="5538700"/>
            <a:ext cx="5451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can use a </a:t>
            </a:r>
            <a:r>
              <a:rPr lang="en-US" sz="2000" b="1">
                <a:solidFill>
                  <a:prstClr val="black"/>
                </a:solidFill>
                <a:latin typeface="Consolas" panose="020B0609020204030204" pitchFamily="49" charset="0"/>
              </a:rPr>
              <a:t>File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combination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a </a:t>
            </a:r>
            <a:r>
              <a:rPr lang="en-US" sz="2000" b="1">
                <a:solidFill>
                  <a:prstClr val="black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Scanner</a:t>
            </a: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process each line.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6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07050" cy="1325563"/>
          </a:xfrm>
        </p:spPr>
        <p:txBody>
          <a:bodyPr/>
          <a:lstStyle/>
          <a:p>
            <a:r>
              <a:rPr lang="en-US"/>
              <a:t>Writing to 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757" y="1632252"/>
            <a:ext cx="4688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Problem: Read the content of a file, convert each of its line to ALL CAPS and write the converted lines </a:t>
            </a:r>
            <a:r>
              <a:rPr lang="en-US" i="1"/>
              <a:t>to the console</a:t>
            </a:r>
            <a:r>
              <a:rPr lang="en-US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107" y="1632251"/>
            <a:ext cx="4688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Problem: Read the content of a file, convert each of its line to ALL CAPS and write the converted lines </a:t>
            </a:r>
            <a:r>
              <a:rPr lang="en-US" i="1"/>
              <a:t>to another file</a:t>
            </a:r>
            <a:r>
              <a:rPr lang="en-US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889214"/>
            <a:ext cx="4826000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"hamlet.txt"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.hasNextLine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System.</a:t>
            </a:r>
            <a:r>
              <a:rPr lang="en-US" sz="1400" b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.toUpperCase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1106" y="2889214"/>
            <a:ext cx="5685143" cy="2462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Scanner(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"hamlet.txt"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PrintStream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PrintStream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File(</a:t>
            </a:r>
            <a:r>
              <a:rPr 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"hamletO.txt"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.hasNextLine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.nextLine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>
                <a:solidFill>
                  <a:srgbClr val="6A3E3E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line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.toUpperCase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1400" b="1" err="1">
                <a:solidFill>
                  <a:srgbClr val="6A3E3E"/>
                </a:solidFill>
                <a:latin typeface="Courier New" panose="02070309020205020404" pitchFamily="49" charset="0"/>
              </a:rPr>
              <a:t>output</a:t>
            </a:r>
            <a:r>
              <a:rPr lang="en-US" sz="1400" b="1" err="1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3758" y="5632752"/>
            <a:ext cx="1115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/>
              <a:t>A </a:t>
            </a:r>
            <a:r>
              <a:rPr lang="en-US">
                <a:hlinkClick r:id="rId2"/>
              </a:rPr>
              <a:t>java.io.PrintStream</a:t>
            </a:r>
            <a:r>
              <a:rPr lang="en-US"/>
              <a:t> object is created the same as we create a </a:t>
            </a:r>
            <a:r>
              <a:rPr lang="en-US" sz="1800" b="1">
                <a:latin typeface="Consolas" panose="020B0609020204030204" pitchFamily="49" charset="0"/>
              </a:rPr>
              <a:t>Scanner</a:t>
            </a:r>
            <a:r>
              <a:rPr lang="en-US"/>
              <a:t>.</a:t>
            </a:r>
          </a:p>
          <a:p>
            <a:r>
              <a:rPr lang="en-US"/>
              <a:t>The </a:t>
            </a:r>
            <a:r>
              <a:rPr lang="en-US" sz="1800" b="1" err="1">
                <a:latin typeface="Consolas" panose="020B0609020204030204" pitchFamily="49" charset="0"/>
              </a:rPr>
              <a:t>PrintStream</a:t>
            </a:r>
            <a:r>
              <a:rPr lang="en-US"/>
              <a:t> objects are used the same way we are using </a:t>
            </a:r>
            <a:r>
              <a:rPr lang="en-US" sz="1800" b="1" err="1">
                <a:latin typeface="Consolas" panose="020B0609020204030204" pitchFamily="49" charset="0"/>
              </a:rPr>
              <a:t>System.out</a:t>
            </a:r>
            <a:r>
              <a:rPr lang="en-US"/>
              <a:t> console.</a:t>
            </a:r>
          </a:p>
          <a:p>
            <a:r>
              <a:rPr lang="en-US"/>
              <a:t>Whatever we </a:t>
            </a:r>
            <a:r>
              <a:rPr lang="en-US" sz="1600" b="1">
                <a:latin typeface="Consolas" panose="020B0609020204030204" pitchFamily="49" charset="0"/>
              </a:rPr>
              <a:t>print()</a:t>
            </a:r>
            <a:r>
              <a:rPr lang="en-US"/>
              <a:t>, </a:t>
            </a:r>
            <a:r>
              <a:rPr lang="en-US" sz="1600" b="1" err="1">
                <a:latin typeface="Consolas" panose="020B0609020204030204" pitchFamily="49" charset="0"/>
              </a:rPr>
              <a:t>println</a:t>
            </a:r>
            <a:r>
              <a:rPr lang="en-US" sz="1600" b="1">
                <a:latin typeface="Consolas" panose="020B0609020204030204" pitchFamily="49" charset="0"/>
              </a:rPr>
              <a:t>()</a:t>
            </a:r>
            <a:r>
              <a:rPr lang="en-US"/>
              <a:t>, </a:t>
            </a:r>
            <a:r>
              <a:rPr lang="en-US" sz="1600" b="1" err="1">
                <a:latin typeface="Consolas" panose="020B0609020204030204" pitchFamily="49" charset="0"/>
              </a:rPr>
              <a:t>printf</a:t>
            </a:r>
            <a:r>
              <a:rPr lang="en-US" sz="1600" b="1">
                <a:latin typeface="Consolas" panose="020B0609020204030204" pitchFamily="49" charset="0"/>
              </a:rPr>
              <a:t>()</a:t>
            </a:r>
            <a:r>
              <a:rPr lang="en-US"/>
              <a:t> to a </a:t>
            </a:r>
            <a:r>
              <a:rPr lang="en-US" sz="1800" b="1" err="1">
                <a:latin typeface="Consolas" panose="020B0609020204030204" pitchFamily="49" charset="0"/>
              </a:rPr>
              <a:t>PrintStream</a:t>
            </a:r>
            <a:r>
              <a:rPr lang="en-US"/>
              <a:t> is written to the file instead of the console.</a:t>
            </a:r>
          </a:p>
        </p:txBody>
      </p:sp>
    </p:spTree>
    <p:extLst>
      <p:ext uri="{BB962C8B-B14F-4D97-AF65-F5344CB8AC3E}">
        <p14:creationId xmlns:p14="http://schemas.microsoft.com/office/powerpoint/2010/main" val="255859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566DCBC4584F46997B7279051710B3" ma:contentTypeVersion="11" ma:contentTypeDescription="Create a new document." ma:contentTypeScope="" ma:versionID="b4e2f31517703de0619e2270e4ba10e6">
  <xsd:schema xmlns:xsd="http://www.w3.org/2001/XMLSchema" xmlns:xs="http://www.w3.org/2001/XMLSchema" xmlns:p="http://schemas.microsoft.com/office/2006/metadata/properties" xmlns:ns2="3c03b7c6-a07e-4c89-93c3-0940eb7372a2" xmlns:ns3="1ef88ef3-b4ce-4877-a0a5-4f2dcaca9ca7" targetNamespace="http://schemas.microsoft.com/office/2006/metadata/properties" ma:root="true" ma:fieldsID="bf2750b0ec5cb393400b10a065bc1213" ns2:_="" ns3:_="">
    <xsd:import namespace="3c03b7c6-a07e-4c89-93c3-0940eb7372a2"/>
    <xsd:import namespace="1ef88ef3-b4ce-4877-a0a5-4f2dcaca9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3b7c6-a07e-4c89-93c3-0940eb737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f88ef3-b4ce-4877-a0a5-4f2dcaca9ca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08849-f425-42c3-956f-99162a9c7847}" ma:internalName="TaxCatchAll" ma:showField="CatchAllData" ma:web="1ef88ef3-b4ce-4877-a0a5-4f2dcaca9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f88ef3-b4ce-4877-a0a5-4f2dcaca9ca7" xsi:nil="true"/>
    <lcf76f155ced4ddcb4097134ff3c332f xmlns="3c03b7c6-a07e-4c89-93c3-0940eb7372a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07A7DA-3353-46E8-AAD7-228678B9C1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53D03-5B7E-45F6-BD40-651AD468A533}">
  <ds:schemaRefs>
    <ds:schemaRef ds:uri="1ef88ef3-b4ce-4877-a0a5-4f2dcaca9ca7"/>
    <ds:schemaRef ds:uri="3c03b7c6-a07e-4c89-93c3-0940eb7372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22B2D-BDC8-41B0-B1A4-D6A3ADD64EB1}">
  <ds:schemaRefs>
    <ds:schemaRef ds:uri="1ef88ef3-b4ce-4877-a0a5-4f2dcaca9ca7"/>
    <ds:schemaRef ds:uri="3c03b7c6-a07e-4c89-93c3-0940eb7372a2"/>
    <ds:schemaRef ds:uri="c7bb2bd9-a9cd-4580-a5c3-5c56f86bed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File I/O – Reading and Writing</vt:lpstr>
      <vt:lpstr>Recap: Reading from a File</vt:lpstr>
      <vt:lpstr>Token-Based Processing</vt:lpstr>
      <vt:lpstr>Recap: Reading from a File</vt:lpstr>
      <vt:lpstr>Token-Based Processing</vt:lpstr>
      <vt:lpstr>Line-Based Processing</vt:lpstr>
      <vt:lpstr>Writing to a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AP Computer Science!</dc:title>
  <dc:creator>David Nicholson</dc:creator>
  <cp:revision>1</cp:revision>
  <dcterms:created xsi:type="dcterms:W3CDTF">2014-08-30T20:44:45Z</dcterms:created>
  <dcterms:modified xsi:type="dcterms:W3CDTF">2023-07-26T07:46:06Z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0x010100D5A40109A461F14D9971EFEC117E2058</vt:lpwstr>
  </property>
  <property fmtid="{D5CDD505-2E9C-101B-9397-08002B2CF9AE}" pid="3" name="MediaServiceImageTags">
    <vt:lpwstr/>
  </property>
</Properties>
</file>