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4"/>
  </p:sldMasterIdLst>
  <p:notesMasterIdLst>
    <p:notesMasterId r:id="rId11"/>
  </p:notesMasterIdLst>
  <p:sldIdLst>
    <p:sldId id="316" r:id="rId5"/>
    <p:sldId id="318" r:id="rId6"/>
    <p:sldId id="320" r:id="rId7"/>
    <p:sldId id="321" r:id="rId8"/>
    <p:sldId id="322" r:id="rId9"/>
    <p:sldId id="32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7FFAF-76F4-4105-9EE7-DDB9FCC92B06}" v="1" dt="2023-07-26T06:48:11.196"/>
    <p1510:client id="{E9AA27FB-D1A9-4440-9763-7C605810D87E}" v="5" dt="2023-07-26T04:27:13.413"/>
  </p1510:revLst>
</p1510:revInfo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Gadiac" userId="S::alexandra.gadiac@inproted.org::85bed50d-9bc3-4acd-8732-bcd61057cbe9" providerId="AD" clId="Web-{CEE7FFAF-76F4-4105-9EE7-DDB9FCC92B06}"/>
    <pc:docChg chg="modSld">
      <pc:chgData name="Alexandra Gadiac" userId="S::alexandra.gadiac@inproted.org::85bed50d-9bc3-4acd-8732-bcd61057cbe9" providerId="AD" clId="Web-{CEE7FFAF-76F4-4105-9EE7-DDB9FCC92B06}" dt="2023-07-26T06:48:11.196" v="0" actId="1076"/>
      <pc:docMkLst>
        <pc:docMk/>
      </pc:docMkLst>
      <pc:sldChg chg="modSp">
        <pc:chgData name="Alexandra Gadiac" userId="S::alexandra.gadiac@inproted.org::85bed50d-9bc3-4acd-8732-bcd61057cbe9" providerId="AD" clId="Web-{CEE7FFAF-76F4-4105-9EE7-DDB9FCC92B06}" dt="2023-07-26T06:48:11.196" v="0" actId="1076"/>
        <pc:sldMkLst>
          <pc:docMk/>
          <pc:sldMk cId="117893746" sldId="323"/>
        </pc:sldMkLst>
        <pc:spChg chg="mod">
          <ac:chgData name="Alexandra Gadiac" userId="S::alexandra.gadiac@inproted.org::85bed50d-9bc3-4acd-8732-bcd61057cbe9" providerId="AD" clId="Web-{CEE7FFAF-76F4-4105-9EE7-DDB9FCC92B06}" dt="2023-07-26T06:48:11.196" v="0" actId="1076"/>
          <ac:spMkLst>
            <pc:docMk/>
            <pc:sldMk cId="117893746" sldId="323"/>
            <ac:spMk id="3" creationId="{00000000-0000-0000-0000-000000000000}"/>
          </ac:spMkLst>
        </pc:spChg>
      </pc:sldChg>
    </pc:docChg>
  </pc:docChgLst>
  <pc:docChgLst>
    <pc:chgData name="Florin Teodorescu" userId="b0d868d7-309d-40b8-8e5b-d66bfe89ee87" providerId="ADAL" clId="{E9AA27FB-D1A9-4440-9763-7C605810D87E}"/>
    <pc:docChg chg="modSld">
      <pc:chgData name="Florin Teodorescu" userId="b0d868d7-309d-40b8-8e5b-d66bfe89ee87" providerId="ADAL" clId="{E9AA27FB-D1A9-4440-9763-7C605810D87E}" dt="2023-07-26T04:27:13.413" v="4"/>
      <pc:docMkLst>
        <pc:docMk/>
      </pc:docMkLst>
      <pc:sldChg chg="modAnim">
        <pc:chgData name="Florin Teodorescu" userId="b0d868d7-309d-40b8-8e5b-d66bfe89ee87" providerId="ADAL" clId="{E9AA27FB-D1A9-4440-9763-7C605810D87E}" dt="2023-07-26T04:26:53.790" v="0"/>
        <pc:sldMkLst>
          <pc:docMk/>
          <pc:sldMk cId="2647642563" sldId="318"/>
        </pc:sldMkLst>
      </pc:sldChg>
      <pc:sldChg chg="modAnim">
        <pc:chgData name="Florin Teodorescu" userId="b0d868d7-309d-40b8-8e5b-d66bfe89ee87" providerId="ADAL" clId="{E9AA27FB-D1A9-4440-9763-7C605810D87E}" dt="2023-07-26T04:26:58.570" v="1"/>
        <pc:sldMkLst>
          <pc:docMk/>
          <pc:sldMk cId="556138236" sldId="320"/>
        </pc:sldMkLst>
      </pc:sldChg>
      <pc:sldChg chg="modAnim">
        <pc:chgData name="Florin Teodorescu" userId="b0d868d7-309d-40b8-8e5b-d66bfe89ee87" providerId="ADAL" clId="{E9AA27FB-D1A9-4440-9763-7C605810D87E}" dt="2023-07-26T04:27:03.443" v="2"/>
        <pc:sldMkLst>
          <pc:docMk/>
          <pc:sldMk cId="691292837" sldId="321"/>
        </pc:sldMkLst>
      </pc:sldChg>
      <pc:sldChg chg="modAnim">
        <pc:chgData name="Florin Teodorescu" userId="b0d868d7-309d-40b8-8e5b-d66bfe89ee87" providerId="ADAL" clId="{E9AA27FB-D1A9-4440-9763-7C605810D87E}" dt="2023-07-26T04:27:08.288" v="3"/>
        <pc:sldMkLst>
          <pc:docMk/>
          <pc:sldMk cId="590614025" sldId="322"/>
        </pc:sldMkLst>
      </pc:sldChg>
      <pc:sldChg chg="modAnim">
        <pc:chgData name="Florin Teodorescu" userId="b0d868d7-309d-40b8-8e5b-d66bfe89ee87" providerId="ADAL" clId="{E9AA27FB-D1A9-4440-9763-7C605810D87E}" dt="2023-07-26T04:27:13.413" v="4"/>
        <pc:sldMkLst>
          <pc:docMk/>
          <pc:sldMk cId="117893746" sldId="323"/>
        </pc:sldMkLst>
      </pc:sldChg>
    </pc:docChg>
  </pc:docChgLst>
  <pc:docChgLst>
    <pc:chgData name="Florin Teodorescu" userId="5a9a629557a7747a" providerId="LiveId" clId="{B1359D5C-44D0-4AF6-A64A-56BC50C7D411}"/>
    <pc:docChg chg="custSel modSld">
      <pc:chgData name="Florin Teodorescu" userId="5a9a629557a7747a" providerId="LiveId" clId="{B1359D5C-44D0-4AF6-A64A-56BC50C7D411}" dt="2020-07-20T11:47:55.505" v="2" actId="478"/>
      <pc:docMkLst>
        <pc:docMk/>
      </pc:docMkLst>
      <pc:sldChg chg="delSp modSp mod">
        <pc:chgData name="Florin Teodorescu" userId="5a9a629557a7747a" providerId="LiveId" clId="{B1359D5C-44D0-4AF6-A64A-56BC50C7D411}" dt="2020-07-20T11:47:35.866" v="1" actId="478"/>
        <pc:sldMkLst>
          <pc:docMk/>
          <pc:sldMk cId="947127838" sldId="316"/>
        </pc:sldMkLst>
        <pc:spChg chg="del mod">
          <ac:chgData name="Florin Teodorescu" userId="5a9a629557a7747a" providerId="LiveId" clId="{B1359D5C-44D0-4AF6-A64A-56BC50C7D411}" dt="2020-07-20T11:47:35.866" v="1" actId="478"/>
          <ac:spMkLst>
            <pc:docMk/>
            <pc:sldMk cId="947127838" sldId="316"/>
            <ac:spMk id="5" creationId="{00000000-0000-0000-0000-000000000000}"/>
          </ac:spMkLst>
        </pc:spChg>
      </pc:sldChg>
      <pc:sldChg chg="delSp mod">
        <pc:chgData name="Florin Teodorescu" userId="5a9a629557a7747a" providerId="LiveId" clId="{B1359D5C-44D0-4AF6-A64A-56BC50C7D411}" dt="2020-07-20T11:47:55.505" v="2" actId="478"/>
        <pc:sldMkLst>
          <pc:docMk/>
          <pc:sldMk cId="2443904743" sldId="324"/>
        </pc:sldMkLst>
        <pc:spChg chg="del">
          <ac:chgData name="Florin Teodorescu" userId="5a9a629557a7747a" providerId="LiveId" clId="{B1359D5C-44D0-4AF6-A64A-56BC50C7D411}" dt="2020-07-20T11:47:55.505" v="2" actId="478"/>
          <ac:spMkLst>
            <pc:docMk/>
            <pc:sldMk cId="2443904743" sldId="324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A9ACB-5BED-4E62-AAEE-A93CE31A4B3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73458-26B3-4A62-B0B0-F4D3FDA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273458-26B3-4A62-B0B0-F4D3FDA41F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08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US" sz="280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10EC3-8531-4D38-B977-0FB4F6ED8E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11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US" sz="280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10EC3-8531-4D38-B977-0FB4F6ED8E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50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US" sz="280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10EC3-8531-4D38-B977-0FB4F6ED8E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86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US" sz="280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10EC3-8531-4D38-B977-0FB4F6ED8E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3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US" sz="280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10EC3-8531-4D38-B977-0FB4F6ED8E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13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9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594076"/>
            <a:ext cx="9144000" cy="1352323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Multidimensional arrays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5102" y="3057755"/>
            <a:ext cx="9123409" cy="882876"/>
          </a:xfrm>
        </p:spPr>
        <p:txBody>
          <a:bodyPr rtlCol="0">
            <a:normAutofit fontScale="92500"/>
          </a:bodyPr>
          <a:lstStyle/>
          <a:p>
            <a:pPr>
              <a:defRPr/>
            </a:pPr>
            <a:r>
              <a:rPr lang="en-US">
                <a:ea typeface="+mn-ea"/>
              </a:rPr>
              <a:t>Objective</a:t>
            </a:r>
            <a:r>
              <a:rPr lang="en-US"/>
              <a:t>: Expand your knowledge of arrays into the </a:t>
            </a:r>
            <a:r>
              <a:rPr lang="en-US" i="1"/>
              <a:t>multidimensional</a:t>
            </a:r>
            <a:r>
              <a:rPr lang="en-US"/>
              <a:t> space. Learn how to create, populate and traverse multidimensional arrays.</a:t>
            </a: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712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recap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7871" y="2342891"/>
            <a:ext cx="4371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a1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lang="en-US" sz="1600" b="1">
                <a:latin typeface="Courier New" panose="02070309020205020404" pitchFamily="49" charset="0"/>
              </a:rPr>
              <a:t>{8, 42, 13, -5}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0770" y="1617303"/>
            <a:ext cx="10595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 do we know about arrays?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37871" y="2790805"/>
            <a:ext cx="43714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a2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[3];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a2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[0] =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'H'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a2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[1] =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err="1">
                <a:solidFill>
                  <a:srgbClr val="2A00FF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a2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[2] =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'!'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7871" y="4210386"/>
            <a:ext cx="43714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String[]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phrase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String[3];</a:t>
            </a: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bang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"!"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word2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"there"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word1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"Hi"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phrase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[0] =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word1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phrase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[1] =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word2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phrase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[2] =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bang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1400" y="2392395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31793" y="2468855"/>
            <a:ext cx="2435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a1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22563" y="2392395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1183" y="2392395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300800" y="2392395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650153" y="2223118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70311" y="2223117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21507" y="2223117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88698" y="2390841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801897" y="2224703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67077" y="2460867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8</a:t>
            </a:r>
            <a:endParaRPr lang="en-US" sz="1400"/>
          </a:p>
        </p:txBody>
      </p:sp>
      <p:sp>
        <p:nvSpPr>
          <p:cNvPr id="28" name="Rectangle 27"/>
          <p:cNvSpPr/>
          <p:nvPr/>
        </p:nvSpPr>
        <p:spPr>
          <a:xfrm>
            <a:off x="8983224" y="2460867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42</a:t>
            </a:r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9382563" y="2462982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13</a:t>
            </a:r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9775968" y="2461888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-5</a:t>
            </a:r>
            <a:endParaRPr lang="en-US" sz="1400"/>
          </a:p>
        </p:txBody>
      </p:sp>
      <p:cxnSp>
        <p:nvCxnSpPr>
          <p:cNvPr id="32" name="Straight Arrow Connector 31"/>
          <p:cNvCxnSpPr>
            <a:endCxn id="19" idx="1"/>
          </p:cNvCxnSpPr>
          <p:nvPr/>
        </p:nvCxnSpPr>
        <p:spPr>
          <a:xfrm>
            <a:off x="7608095" y="2568589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18070" y="334636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549233" y="334636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7853" y="334636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327470" y="334636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676823" y="3177092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96981" y="3177091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48177" y="3177091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603254" y="3414841"/>
            <a:ext cx="32220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'H'</a:t>
            </a:r>
            <a:endParaRPr lang="en-US" sz="1400"/>
          </a:p>
        </p:txBody>
      </p:sp>
      <p:sp>
        <p:nvSpPr>
          <p:cNvPr id="46" name="Rectangle 45"/>
          <p:cNvSpPr/>
          <p:nvPr/>
        </p:nvSpPr>
        <p:spPr>
          <a:xfrm>
            <a:off x="8986079" y="3414841"/>
            <a:ext cx="32220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'</a:t>
            </a:r>
            <a:r>
              <a:rPr lang="en-US" sz="1400" b="1" err="1">
                <a:latin typeface="Courier New" panose="02070309020205020404" pitchFamily="49" charset="0"/>
              </a:rPr>
              <a:t>i</a:t>
            </a:r>
            <a:r>
              <a:rPr lang="en-US" sz="1400" b="1">
                <a:latin typeface="Courier New" panose="02070309020205020404" pitchFamily="49" charset="0"/>
              </a:rPr>
              <a:t>'</a:t>
            </a:r>
            <a:endParaRPr lang="en-US" sz="1400"/>
          </a:p>
        </p:txBody>
      </p:sp>
      <p:sp>
        <p:nvSpPr>
          <p:cNvPr id="47" name="Rectangle 46"/>
          <p:cNvSpPr/>
          <p:nvPr/>
        </p:nvSpPr>
        <p:spPr>
          <a:xfrm>
            <a:off x="9375892" y="3416956"/>
            <a:ext cx="32220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'!'</a:t>
            </a:r>
            <a:endParaRPr lang="en-US" sz="1400"/>
          </a:p>
        </p:txBody>
      </p:sp>
      <p:cxnSp>
        <p:nvCxnSpPr>
          <p:cNvPr id="49" name="Straight Arrow Connector 48"/>
          <p:cNvCxnSpPr>
            <a:endCxn id="37" idx="1"/>
          </p:cNvCxnSpPr>
          <p:nvPr/>
        </p:nvCxnSpPr>
        <p:spPr>
          <a:xfrm>
            <a:off x="7634765" y="3522563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26009" y="5799877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863454" y="5799877"/>
            <a:ext cx="539809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17475" y="5868349"/>
            <a:ext cx="42960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"Hi"</a:t>
            </a:r>
            <a:endParaRPr lang="en-US" sz="1400"/>
          </a:p>
        </p:txBody>
      </p:sp>
      <p:cxnSp>
        <p:nvCxnSpPr>
          <p:cNvPr id="60" name="Straight Arrow Connector 59"/>
          <p:cNvCxnSpPr>
            <a:endCxn id="51" idx="1"/>
          </p:cNvCxnSpPr>
          <p:nvPr/>
        </p:nvCxnSpPr>
        <p:spPr>
          <a:xfrm flipV="1">
            <a:off x="7634765" y="5982527"/>
            <a:ext cx="2228689" cy="13665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426009" y="5377128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863454" y="5377128"/>
            <a:ext cx="879664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917475" y="5445600"/>
            <a:ext cx="75180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"there"</a:t>
            </a:r>
            <a:endParaRPr lang="en-US" sz="1400"/>
          </a:p>
        </p:txBody>
      </p:sp>
      <p:cxnSp>
        <p:nvCxnSpPr>
          <p:cNvPr id="67" name="Straight Arrow Connector 66"/>
          <p:cNvCxnSpPr>
            <a:endCxn id="65" idx="1"/>
          </p:cNvCxnSpPr>
          <p:nvPr/>
        </p:nvCxnSpPr>
        <p:spPr>
          <a:xfrm>
            <a:off x="7628187" y="5556551"/>
            <a:ext cx="2235267" cy="3227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430772" y="4962054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868218" y="4962054"/>
            <a:ext cx="36934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884138" y="5030526"/>
            <a:ext cx="32220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"!"</a:t>
            </a:r>
            <a:endParaRPr lang="en-US" sz="1400"/>
          </a:p>
        </p:txBody>
      </p:sp>
      <p:cxnSp>
        <p:nvCxnSpPr>
          <p:cNvPr id="71" name="Straight Arrow Connector 70"/>
          <p:cNvCxnSpPr>
            <a:endCxn id="69" idx="1"/>
          </p:cNvCxnSpPr>
          <p:nvPr/>
        </p:nvCxnSpPr>
        <p:spPr>
          <a:xfrm>
            <a:off x="7628187" y="5127776"/>
            <a:ext cx="2240031" cy="16928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41716" y="3407612"/>
            <a:ext cx="2435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a2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87490" y="5046524"/>
            <a:ext cx="804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/>
              <a:t>bang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418070" y="420144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549233" y="420144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937853" y="420144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27470" y="420144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676823" y="4032172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096981" y="4032171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448177" y="4032171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2</a:t>
            </a:r>
          </a:p>
        </p:txBody>
      </p:sp>
      <p:cxnSp>
        <p:nvCxnSpPr>
          <p:cNvPr id="89" name="Straight Arrow Connector 88"/>
          <p:cNvCxnSpPr>
            <a:endCxn id="80" idx="1"/>
          </p:cNvCxnSpPr>
          <p:nvPr/>
        </p:nvCxnSpPr>
        <p:spPr>
          <a:xfrm>
            <a:off x="7634765" y="4377643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67061" y="5445600"/>
            <a:ext cx="804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/>
              <a:t>word2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564899" y="5868349"/>
            <a:ext cx="804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/>
              <a:t>word1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559291" y="4277210"/>
            <a:ext cx="804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/>
              <a:t>phrase</a:t>
            </a:r>
          </a:p>
        </p:txBody>
      </p:sp>
      <p:cxnSp>
        <p:nvCxnSpPr>
          <p:cNvPr id="106" name="Straight Arrow Connector 105"/>
          <p:cNvCxnSpPr>
            <a:endCxn id="51" idx="1"/>
          </p:cNvCxnSpPr>
          <p:nvPr/>
        </p:nvCxnSpPr>
        <p:spPr>
          <a:xfrm>
            <a:off x="8780213" y="4397484"/>
            <a:ext cx="1083241" cy="1585043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65" idx="1"/>
          </p:cNvCxnSpPr>
          <p:nvPr/>
        </p:nvCxnSpPr>
        <p:spPr>
          <a:xfrm>
            <a:off x="9149948" y="4397484"/>
            <a:ext cx="713506" cy="1162294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9" idx="1"/>
          </p:cNvCxnSpPr>
          <p:nvPr/>
        </p:nvCxnSpPr>
        <p:spPr>
          <a:xfrm>
            <a:off x="9506701" y="4409207"/>
            <a:ext cx="361517" cy="735497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4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9750336" y="5914151"/>
            <a:ext cx="1703661" cy="371935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058115" y="2760423"/>
            <a:ext cx="388620" cy="3653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0572085" y="3289918"/>
            <a:ext cx="388620" cy="336034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068713" y="4644725"/>
            <a:ext cx="2021532" cy="40310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recap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3294" y="1641140"/>
            <a:ext cx="1059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 variable is a memory location with a </a:t>
            </a:r>
            <a:r>
              <a:rPr lang="en-US" sz="2400" u="sng"/>
              <a:t>name</a:t>
            </a:r>
            <a:r>
              <a:rPr lang="en-US" sz="2400"/>
              <a:t> and a </a:t>
            </a:r>
            <a:r>
              <a:rPr lang="en-US" sz="2400" u="sng"/>
              <a:t>type</a:t>
            </a:r>
            <a:r>
              <a:rPr lang="en-US" sz="2400"/>
              <a:t> that stores a </a:t>
            </a:r>
            <a:r>
              <a:rPr lang="en-US" sz="2400" u="sng"/>
              <a:t>value</a:t>
            </a:r>
            <a:r>
              <a:rPr lang="en-US" sz="240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4651" y="4774132"/>
            <a:ext cx="5671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message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sz="1600" b="1"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String[]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phrase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{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"Hi"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"there", "!" }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563283" y="5512567"/>
            <a:ext cx="539809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617304" y="5581039"/>
            <a:ext cx="42960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"Hi"</a:t>
            </a:r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10562696" y="5918353"/>
            <a:ext cx="879664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602425" y="5986825"/>
            <a:ext cx="75180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"there"</a:t>
            </a:r>
            <a:endParaRPr lang="en-US" sz="1400"/>
          </a:p>
        </p:txBody>
      </p:sp>
      <p:sp>
        <p:nvSpPr>
          <p:cNvPr id="69" name="Rectangle 68"/>
          <p:cNvSpPr/>
          <p:nvPr/>
        </p:nvSpPr>
        <p:spPr>
          <a:xfrm>
            <a:off x="10563283" y="6328711"/>
            <a:ext cx="36934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580394" y="6413849"/>
            <a:ext cx="32220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"!"</a:t>
            </a:r>
            <a:endParaRPr lang="en-US" sz="1400"/>
          </a:p>
        </p:txBody>
      </p:sp>
      <p:sp>
        <p:nvSpPr>
          <p:cNvPr id="79" name="Rectangle 78"/>
          <p:cNvSpPr/>
          <p:nvPr/>
        </p:nvSpPr>
        <p:spPr>
          <a:xfrm>
            <a:off x="9071798" y="5218461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750337" y="5548852"/>
            <a:ext cx="391665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9753383" y="5914152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753383" y="6279452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9573138" y="5643886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578470" y="6004227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573137" y="6377463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213019" y="5294222"/>
            <a:ext cx="804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/>
              <a:t>phrase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64651" y="2851842"/>
            <a:ext cx="4371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n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20;</a:t>
            </a:r>
          </a:p>
          <a:p>
            <a:pPr lvl="0"/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a1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lang="en-US" sz="1600" b="1">
                <a:latin typeface="Courier New" panose="02070309020205020404" pitchFamily="49" charset="0"/>
              </a:rPr>
              <a:t>{8, 42, 13, -5}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043500" y="3292238"/>
            <a:ext cx="388620" cy="3375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783893" y="3340932"/>
            <a:ext cx="2435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a1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174663" y="3292238"/>
            <a:ext cx="388620" cy="3375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563283" y="3292238"/>
            <a:ext cx="388620" cy="3375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952900" y="3292238"/>
            <a:ext cx="388620" cy="3375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0302253" y="3095195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722411" y="3095194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073607" y="3095194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1340798" y="3290684"/>
            <a:ext cx="388620" cy="3375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1453997" y="3096780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319177" y="3332944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8</a:t>
            </a:r>
            <a:endParaRPr lang="en-US" sz="1400"/>
          </a:p>
        </p:txBody>
      </p:sp>
      <p:sp>
        <p:nvSpPr>
          <p:cNvPr id="94" name="Rectangle 93"/>
          <p:cNvSpPr/>
          <p:nvPr/>
        </p:nvSpPr>
        <p:spPr>
          <a:xfrm>
            <a:off x="10635324" y="3332944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42</a:t>
            </a:r>
            <a:endParaRPr lang="en-US" sz="1400"/>
          </a:p>
        </p:txBody>
      </p:sp>
      <p:sp>
        <p:nvSpPr>
          <p:cNvPr id="95" name="Rectangle 94"/>
          <p:cNvSpPr/>
          <p:nvPr/>
        </p:nvSpPr>
        <p:spPr>
          <a:xfrm>
            <a:off x="11034663" y="3335059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13</a:t>
            </a:r>
            <a:endParaRPr lang="en-US" sz="1400"/>
          </a:p>
        </p:txBody>
      </p:sp>
      <p:sp>
        <p:nvSpPr>
          <p:cNvPr id="96" name="Rectangle 95"/>
          <p:cNvSpPr/>
          <p:nvPr/>
        </p:nvSpPr>
        <p:spPr>
          <a:xfrm>
            <a:off x="11428068" y="3333965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-5</a:t>
            </a:r>
            <a:endParaRPr lang="en-US" sz="1400"/>
          </a:p>
        </p:txBody>
      </p:sp>
      <p:cxnSp>
        <p:nvCxnSpPr>
          <p:cNvPr id="97" name="Straight Arrow Connector 96"/>
          <p:cNvCxnSpPr>
            <a:endCxn id="77" idx="1"/>
          </p:cNvCxnSpPr>
          <p:nvPr/>
        </p:nvCxnSpPr>
        <p:spPr>
          <a:xfrm>
            <a:off x="9260195" y="3440666"/>
            <a:ext cx="914468" cy="20339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3294" y="2171144"/>
            <a:ext cx="1059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When the type is a </a:t>
            </a:r>
            <a:r>
              <a:rPr lang="en-US" sz="2400" i="1"/>
              <a:t>primitive</a:t>
            </a:r>
            <a:r>
              <a:rPr lang="en-US" sz="2400"/>
              <a:t> type, the variable is storing the value directly.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043500" y="2770796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783893" y="2847256"/>
            <a:ext cx="2435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n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138965" y="2847256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20</a:t>
            </a:r>
            <a:endParaRPr lang="en-US" sz="1400"/>
          </a:p>
        </p:txBody>
      </p:sp>
      <p:sp>
        <p:nvSpPr>
          <p:cNvPr id="102" name="TextBox 101"/>
          <p:cNvSpPr txBox="1"/>
          <p:nvPr/>
        </p:nvSpPr>
        <p:spPr>
          <a:xfrm>
            <a:off x="933294" y="4130005"/>
            <a:ext cx="1059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When the type is a </a:t>
            </a:r>
            <a:r>
              <a:rPr lang="en-US" sz="2400" i="1"/>
              <a:t>complex</a:t>
            </a:r>
            <a:r>
              <a:rPr lang="en-US" sz="2400"/>
              <a:t> type, the variable is storing a reference to the value.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071798" y="4658175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213019" y="4733936"/>
            <a:ext cx="804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/>
              <a:t>message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9288493" y="4857699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0202961" y="4661078"/>
            <a:ext cx="879664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0256982" y="4729550"/>
            <a:ext cx="75180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"Hello"</a:t>
            </a:r>
            <a:endParaRPr lang="en-US" sz="1400"/>
          </a:p>
        </p:txBody>
      </p:sp>
      <p:sp>
        <p:nvSpPr>
          <p:cNvPr id="114" name="TextBox 113"/>
          <p:cNvSpPr txBox="1"/>
          <p:nvPr/>
        </p:nvSpPr>
        <p:spPr>
          <a:xfrm>
            <a:off x="947051" y="5643886"/>
            <a:ext cx="7207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Storing values in elements of an array follows the same rule as storing values in variables of the same type!</a:t>
            </a:r>
          </a:p>
        </p:txBody>
      </p:sp>
      <p:cxnSp>
        <p:nvCxnSpPr>
          <p:cNvPr id="8" name="Elbow Connector 7"/>
          <p:cNvCxnSpPr>
            <a:endCxn id="80" idx="0"/>
          </p:cNvCxnSpPr>
          <p:nvPr/>
        </p:nvCxnSpPr>
        <p:spPr>
          <a:xfrm>
            <a:off x="9260195" y="5401111"/>
            <a:ext cx="685975" cy="147741"/>
          </a:xfrm>
          <a:prstGeom prst="bentConnector2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1"/>
          </p:cNvCxnSpPr>
          <p:nvPr/>
        </p:nvCxnSpPr>
        <p:spPr>
          <a:xfrm flipV="1">
            <a:off x="9969345" y="5695217"/>
            <a:ext cx="593938" cy="25022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5" idx="1"/>
          </p:cNvCxnSpPr>
          <p:nvPr/>
        </p:nvCxnSpPr>
        <p:spPr>
          <a:xfrm>
            <a:off x="9960013" y="6094547"/>
            <a:ext cx="602683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9" idx="1"/>
          </p:cNvCxnSpPr>
          <p:nvPr/>
        </p:nvCxnSpPr>
        <p:spPr>
          <a:xfrm>
            <a:off x="9960012" y="6468737"/>
            <a:ext cx="603271" cy="42624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3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Taking it further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3294" y="1641140"/>
            <a:ext cx="1059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What is the general syntax to declare and create an array?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9636" y="2248592"/>
            <a:ext cx="5683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i="1">
                <a:latin typeface="Courier New" panose="02070309020205020404" pitchFamily="49" charset="0"/>
              </a:rPr>
              <a:t>Type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i="1" err="1">
                <a:solidFill>
                  <a:srgbClr val="000000"/>
                </a:solidFill>
                <a:latin typeface="Courier New" panose="02070309020205020404" pitchFamily="49" charset="0"/>
              </a:rPr>
              <a:t>number_of_elements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3294" y="3066066"/>
            <a:ext cx="1059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We know by now the memory layout when </a:t>
            </a:r>
            <a:r>
              <a:rPr lang="en-US" sz="2400" b="1" i="1">
                <a:latin typeface="Courier New" panose="02070309020205020404" pitchFamily="49" charset="0"/>
              </a:rPr>
              <a:t>Type</a:t>
            </a:r>
            <a:r>
              <a:rPr lang="en-US" sz="2400"/>
              <a:t> is a complex type like </a:t>
            </a:r>
            <a:r>
              <a:rPr lang="en-US" sz="2400" b="1">
                <a:latin typeface="Courier New" panose="02070309020205020404" pitchFamily="49" charset="0"/>
              </a:rPr>
              <a:t>String</a:t>
            </a:r>
            <a:r>
              <a:rPr lang="en-US" sz="2400"/>
              <a:t>.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844077" y="4106537"/>
            <a:ext cx="5671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String[]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phrase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{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"Hi"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"there", "!" }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2897" y="3814522"/>
            <a:ext cx="2445803" cy="982828"/>
            <a:chOff x="8107897" y="3328822"/>
            <a:chExt cx="2445803" cy="982828"/>
          </a:xfrm>
        </p:grpSpPr>
        <p:sp>
          <p:nvSpPr>
            <p:cNvPr id="58" name="Rectangle 57"/>
            <p:cNvSpPr/>
            <p:nvPr/>
          </p:nvSpPr>
          <p:spPr>
            <a:xfrm>
              <a:off x="9911396" y="3524719"/>
              <a:ext cx="422038" cy="243317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45014" y="3570326"/>
              <a:ext cx="339837" cy="169277"/>
            </a:xfrm>
            <a:prstGeom prst="rect">
              <a:avLst/>
            </a:prstGeom>
            <a:ln w="1905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latin typeface="Courier New" panose="02070309020205020404" pitchFamily="49" charset="0"/>
                </a:rPr>
                <a:t>"Hi"</a:t>
              </a:r>
              <a:endParaRPr lang="en-US" sz="11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11031" y="3795003"/>
              <a:ext cx="642669" cy="243317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935754" y="3840611"/>
              <a:ext cx="594715" cy="169277"/>
            </a:xfrm>
            <a:prstGeom prst="rect">
              <a:avLst/>
            </a:prstGeom>
            <a:ln w="1905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latin typeface="Courier New" panose="02070309020205020404" pitchFamily="49" charset="0"/>
                </a:rPr>
                <a:t>"there"</a:t>
              </a:r>
              <a:endParaRPr lang="en-US" sz="11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11395" y="4068333"/>
              <a:ext cx="274401" cy="243317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922044" y="4125041"/>
              <a:ext cx="254878" cy="169277"/>
            </a:xfrm>
            <a:prstGeom prst="rect">
              <a:avLst/>
            </a:prstGeom>
            <a:ln w="1905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latin typeface="Courier New" panose="02070309020205020404" pitchFamily="49" charset="0"/>
                </a:rPr>
                <a:t>"!"</a:t>
              </a:r>
              <a:endParaRPr lang="en-US" sz="11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83238" y="3328822"/>
              <a:ext cx="241840" cy="243317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405496" y="3548887"/>
              <a:ext cx="243735" cy="243317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407392" y="3792205"/>
              <a:ext cx="241840" cy="243317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407392" y="4035522"/>
              <a:ext cx="241840" cy="243317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95224" y="3612187"/>
              <a:ext cx="95416" cy="11275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298542" y="3852202"/>
              <a:ext cx="95416" cy="11275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295224" y="4100805"/>
              <a:ext cx="95416" cy="11275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/>
                <a:t>2</a:t>
              </a:r>
            </a:p>
          </p:txBody>
        </p:sp>
        <p:cxnSp>
          <p:nvCxnSpPr>
            <p:cNvPr id="104" name="Elbow Connector 103"/>
            <p:cNvCxnSpPr>
              <a:endCxn id="67" idx="0"/>
            </p:cNvCxnSpPr>
            <p:nvPr/>
          </p:nvCxnSpPr>
          <p:spPr>
            <a:xfrm>
              <a:off x="9100478" y="3450481"/>
              <a:ext cx="426886" cy="98407"/>
            </a:xfrm>
            <a:prstGeom prst="bentConnector2">
              <a:avLst/>
            </a:prstGeom>
            <a:ln w="19050">
              <a:solidFill>
                <a:schemeClr val="accent1">
                  <a:shade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58" idx="1"/>
            </p:cNvCxnSpPr>
            <p:nvPr/>
          </p:nvCxnSpPr>
          <p:spPr>
            <a:xfrm flipV="1">
              <a:off x="9541786" y="3646378"/>
              <a:ext cx="369610" cy="16668"/>
            </a:xfrm>
            <a:prstGeom prst="straightConnector1">
              <a:avLst/>
            </a:prstGeom>
            <a:ln w="19050">
              <a:solidFill>
                <a:schemeClr val="accent1">
                  <a:shade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60" idx="1"/>
            </p:cNvCxnSpPr>
            <p:nvPr/>
          </p:nvCxnSpPr>
          <p:spPr>
            <a:xfrm>
              <a:off x="9535978" y="3912362"/>
              <a:ext cx="375053" cy="4300"/>
            </a:xfrm>
            <a:prstGeom prst="straightConnector1">
              <a:avLst/>
            </a:prstGeom>
            <a:ln w="19050">
              <a:solidFill>
                <a:schemeClr val="accent1">
                  <a:shade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62" idx="1"/>
            </p:cNvCxnSpPr>
            <p:nvPr/>
          </p:nvCxnSpPr>
          <p:spPr>
            <a:xfrm>
              <a:off x="9535978" y="4161600"/>
              <a:ext cx="375417" cy="28392"/>
            </a:xfrm>
            <a:prstGeom prst="straightConnector1">
              <a:avLst/>
            </a:prstGeom>
            <a:ln w="19050">
              <a:solidFill>
                <a:schemeClr val="accent1">
                  <a:shade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8107897" y="3342758"/>
              <a:ext cx="80492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/>
                <a:t>phrase</a:t>
              </a: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933294" y="5040363"/>
            <a:ext cx="10518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What other complex type do we know? Arrays!</a:t>
            </a:r>
          </a:p>
          <a:p>
            <a:r>
              <a:rPr lang="en-US" sz="2400"/>
              <a:t>Instead of an array of </a:t>
            </a:r>
            <a:r>
              <a:rPr lang="en-US" sz="2400" b="1">
                <a:latin typeface="Courier New" panose="02070309020205020404" pitchFamily="49" charset="0"/>
              </a:rPr>
              <a:t>String</a:t>
            </a:r>
            <a:r>
              <a:rPr lang="en-US" sz="2400"/>
              <a:t>, can we have an array of </a:t>
            </a:r>
            <a:r>
              <a:rPr lang="en-US" sz="2400" b="1" err="1">
                <a:latin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</a:rPr>
              <a:t>[]</a:t>
            </a:r>
            <a:r>
              <a:rPr lang="en-US" sz="2400"/>
              <a:t>?</a:t>
            </a:r>
          </a:p>
          <a:p>
            <a:r>
              <a:rPr lang="en-US" sz="2400"/>
              <a:t>How would it look like in memory?</a:t>
            </a:r>
          </a:p>
        </p:txBody>
      </p:sp>
    </p:spTree>
    <p:extLst>
      <p:ext uri="{BB962C8B-B14F-4D97-AF65-F5344CB8AC3E}">
        <p14:creationId xmlns:p14="http://schemas.microsoft.com/office/powerpoint/2010/main" val="69129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680488" y="2634675"/>
            <a:ext cx="640437" cy="31298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85538" y="2647281"/>
            <a:ext cx="430887" cy="3269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75995" y="2651119"/>
            <a:ext cx="2331014" cy="31298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85539" y="2651119"/>
            <a:ext cx="4721470" cy="31298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9547" y="2628325"/>
            <a:ext cx="7415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sz="1600" b="1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600" b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</a:rPr>
              <a:t>[</a:t>
            </a:r>
            <a:r>
              <a:rPr lang="en-US" sz="1600" b="1" i="1" err="1">
                <a:latin typeface="Courier New" panose="02070309020205020404" pitchFamily="49" charset="0"/>
              </a:rPr>
              <a:t>number_of_rows</a:t>
            </a:r>
            <a:r>
              <a:rPr lang="en-US" sz="1600" b="1">
                <a:latin typeface="Courier New" panose="02070309020205020404" pitchFamily="49" charset="0"/>
              </a:rPr>
              <a:t>]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urier New" panose="02070309020205020404" pitchFamily="49" charset="0"/>
              </a:rPr>
              <a:t>number_of_columns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7976" y="4179425"/>
            <a:ext cx="61750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[][]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matrix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[3][2];</a:t>
            </a:r>
          </a:p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b="1" err="1">
                <a:solidFill>
                  <a:srgbClr val="6A3E3E"/>
                </a:solidFill>
                <a:latin typeface="Courier New" panose="02070309020205020404" pitchFamily="49" charset="0"/>
              </a:rPr>
              <a:t>matrix</a:t>
            </a:r>
            <a:r>
              <a:rPr lang="en-US" sz="1600" b="1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b="1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nb-NO" sz="1600" b="1">
                <a:solidFill>
                  <a:srgbClr val="7F0055"/>
                </a:solidFill>
                <a:latin typeface="Courier New" panose="02070309020205020404" pitchFamily="49" charset="0"/>
              </a:rPr>
              <a:t>    for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b-NO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b-NO" sz="16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nb-NO" sz="16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b-NO" sz="1600" b="1">
                <a:solidFill>
                  <a:srgbClr val="6A3E3E"/>
                </a:solidFill>
                <a:latin typeface="Courier New" panose="02070309020205020404" pitchFamily="49" charset="0"/>
              </a:rPr>
              <a:t>matrix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nb-NO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nb-NO" sz="1600" b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nb-NO" sz="16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        matrix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 = 2*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of arrays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519" y="1641140"/>
            <a:ext cx="1059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 the definition below, think of </a:t>
            </a:r>
            <a:r>
              <a:rPr lang="en-US" sz="2400" b="1" i="1">
                <a:latin typeface="Courier New" panose="02070309020205020404" pitchFamily="49" charset="0"/>
              </a:rPr>
              <a:t>Type</a:t>
            </a:r>
            <a:r>
              <a:rPr lang="en-US" sz="2400"/>
              <a:t> as </a:t>
            </a:r>
            <a:r>
              <a:rPr lang="en-US" sz="2400" b="1" err="1">
                <a:latin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</a:rPr>
              <a:t>[]</a:t>
            </a:r>
            <a:r>
              <a:rPr lang="en-US" sz="2400"/>
              <a:t>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19547" y="2159234"/>
            <a:ext cx="7415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i="1">
                <a:latin typeface="Courier New" panose="02070309020205020404" pitchFamily="49" charset="0"/>
              </a:rPr>
              <a:t>Type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i="1" err="1">
                <a:solidFill>
                  <a:srgbClr val="000000"/>
                </a:solidFill>
                <a:latin typeface="Courier New" panose="02070309020205020404" pitchFamily="49" charset="0"/>
              </a:rPr>
              <a:t>number_of_elements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8518" y="3068122"/>
            <a:ext cx="1059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How is the memory representation of such an array of arrays?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93923" y="4184700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972462" y="4515091"/>
            <a:ext cx="391665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75508" y="4880391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75508" y="5245691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795263" y="4610125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00595" y="4970466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95262" y="5343702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4194" y="4260461"/>
            <a:ext cx="804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/>
              <a:t>matrix</a:t>
            </a:r>
          </a:p>
        </p:txBody>
      </p:sp>
      <p:cxnSp>
        <p:nvCxnSpPr>
          <p:cNvPr id="40" name="Elbow Connector 39"/>
          <p:cNvCxnSpPr>
            <a:endCxn id="33" idx="0"/>
          </p:cNvCxnSpPr>
          <p:nvPr/>
        </p:nvCxnSpPr>
        <p:spPr>
          <a:xfrm>
            <a:off x="8482320" y="4367350"/>
            <a:ext cx="685975" cy="147741"/>
          </a:xfrm>
          <a:prstGeom prst="bentConnector2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104349" y="4515091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492969" y="4515091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231939" y="4345814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601297" y="4345813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253620" y="4583563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0</a:t>
            </a:r>
            <a:endParaRPr lang="en-US" sz="1400"/>
          </a:p>
        </p:txBody>
      </p:sp>
      <p:sp>
        <p:nvSpPr>
          <p:cNvPr id="52" name="Rectangle 51"/>
          <p:cNvSpPr/>
          <p:nvPr/>
        </p:nvSpPr>
        <p:spPr>
          <a:xfrm>
            <a:off x="10630095" y="4583563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1</a:t>
            </a:r>
            <a:endParaRPr lang="en-US" sz="1400"/>
          </a:p>
        </p:txBody>
      </p:sp>
      <p:cxnSp>
        <p:nvCxnSpPr>
          <p:cNvPr id="56" name="Straight Arrow Connector 55"/>
          <p:cNvCxnSpPr>
            <a:endCxn id="45" idx="1"/>
          </p:cNvCxnSpPr>
          <p:nvPr/>
        </p:nvCxnSpPr>
        <p:spPr>
          <a:xfrm>
            <a:off x="9189881" y="4691285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104349" y="4887077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492969" y="4887077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259838" y="4955549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2</a:t>
            </a:r>
            <a:endParaRPr lang="en-US" sz="1400"/>
          </a:p>
        </p:txBody>
      </p:sp>
      <p:sp>
        <p:nvSpPr>
          <p:cNvPr id="73" name="Rectangle 72"/>
          <p:cNvSpPr/>
          <p:nvPr/>
        </p:nvSpPr>
        <p:spPr>
          <a:xfrm>
            <a:off x="10619869" y="4955549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104349" y="5252377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492969" y="5252377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247806" y="5320849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4</a:t>
            </a:r>
            <a:endParaRPr lang="en-US" sz="1400"/>
          </a:p>
        </p:txBody>
      </p:sp>
      <p:sp>
        <p:nvSpPr>
          <p:cNvPr id="80" name="Rectangle 79"/>
          <p:cNvSpPr/>
          <p:nvPr/>
        </p:nvSpPr>
        <p:spPr>
          <a:xfrm>
            <a:off x="10599615" y="5320849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5</a:t>
            </a:r>
            <a:endParaRPr lang="en-US" sz="140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9189881" y="5063774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199601" y="5434524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187798" y="3993959"/>
            <a:ext cx="3327" cy="267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96070" y="3574527"/>
            <a:ext cx="10134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Number of rows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48250" y="3830808"/>
            <a:ext cx="13411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Number of columns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8004004" y="3946059"/>
            <a:ext cx="7857" cy="29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61298" y="3553809"/>
            <a:ext cx="29687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matrix is an array of 3 (arrays of integers).</a:t>
            </a:r>
          </a:p>
          <a:p>
            <a:r>
              <a:rPr lang="en-US" sz="1200">
                <a:solidFill>
                  <a:srgbClr val="FF0000"/>
                </a:solidFill>
              </a:rPr>
              <a:t>Each of these is an array of 2 integers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838871" y="3748392"/>
            <a:ext cx="0" cy="512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430796" y="4955077"/>
            <a:ext cx="368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rows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8771453" y="4583563"/>
            <a:ext cx="5331" cy="10274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0101029" y="4336030"/>
            <a:ext cx="812716" cy="97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08887" y="4099424"/>
            <a:ext cx="5905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61025" y="3607385"/>
            <a:ext cx="22059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The type of the rows is </a:t>
            </a:r>
            <a:r>
              <a:rPr lang="en-US" sz="1200" b="1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r>
              <a:rPr lang="en-US" sz="1200">
                <a:solidFill>
                  <a:srgbClr val="FF0000"/>
                </a:solidFill>
              </a:rPr>
              <a:t>The type in the columns is </a:t>
            </a:r>
            <a:r>
              <a:rPr lang="en-US" sz="1200" b="1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1200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000706" y="3987487"/>
            <a:ext cx="0" cy="277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78233"/>
              </p:ext>
            </p:extLst>
          </p:nvPr>
        </p:nvGraphicFramePr>
        <p:xfrm>
          <a:off x="853918" y="5896092"/>
          <a:ext cx="8725057" cy="77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20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Multidimensional Array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array of arrays, the elements</a:t>
                      </a:r>
                      <a:r>
                        <a:rPr lang="en-US" sz="2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which are </a:t>
                      </a:r>
                      <a:r>
                        <a:rPr lang="en-US" sz="2000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accesed</a:t>
                      </a:r>
                      <a:r>
                        <a:rPr lang="en-US" sz="2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multiple integer values.</a:t>
                      </a:r>
                      <a:endParaRPr lang="en-US" sz="2000" i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61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Jagged arrays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466" y="1403216"/>
            <a:ext cx="10595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If a multidimensional array is an array of arrays, can we have a multidimensional array as an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(array of (arrays of different sizes))</a:t>
            </a:r>
            <a:r>
              <a:rPr lang="en-US" sz="2400"/>
              <a:t>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860997" y="2870388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539536" y="3200779"/>
            <a:ext cx="391665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542582" y="356607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42582" y="393137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362337" y="3295813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67669" y="3656154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62336" y="4029390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2</a:t>
            </a:r>
          </a:p>
        </p:txBody>
      </p:sp>
      <p:cxnSp>
        <p:nvCxnSpPr>
          <p:cNvPr id="62" name="Elbow Connector 61"/>
          <p:cNvCxnSpPr>
            <a:endCxn id="54" idx="0"/>
          </p:cNvCxnSpPr>
          <p:nvPr/>
        </p:nvCxnSpPr>
        <p:spPr>
          <a:xfrm>
            <a:off x="8049394" y="3053038"/>
            <a:ext cx="685975" cy="147741"/>
          </a:xfrm>
          <a:prstGeom prst="bentConnector2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671423" y="320077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060043" y="3200779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799013" y="2995217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8371" y="2995216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820694" y="3269251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0</a:t>
            </a:r>
            <a:endParaRPr lang="en-US" sz="1400"/>
          </a:p>
        </p:txBody>
      </p:sp>
      <p:sp>
        <p:nvSpPr>
          <p:cNvPr id="69" name="Rectangle 68"/>
          <p:cNvSpPr/>
          <p:nvPr/>
        </p:nvSpPr>
        <p:spPr>
          <a:xfrm>
            <a:off x="10197169" y="3269251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1</a:t>
            </a:r>
            <a:endParaRPr lang="en-US" sz="1400"/>
          </a:p>
        </p:txBody>
      </p:sp>
      <p:cxnSp>
        <p:nvCxnSpPr>
          <p:cNvPr id="71" name="Straight Arrow Connector 70"/>
          <p:cNvCxnSpPr>
            <a:endCxn id="63" idx="1"/>
          </p:cNvCxnSpPr>
          <p:nvPr/>
        </p:nvCxnSpPr>
        <p:spPr>
          <a:xfrm>
            <a:off x="8756955" y="3376973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671423" y="3572765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060043" y="3572765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78784" y="3641237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10</a:t>
            </a:r>
            <a:endParaRPr lang="en-US" sz="1400"/>
          </a:p>
        </p:txBody>
      </p:sp>
      <p:sp>
        <p:nvSpPr>
          <p:cNvPr id="78" name="Rectangle 77"/>
          <p:cNvSpPr/>
          <p:nvPr/>
        </p:nvSpPr>
        <p:spPr>
          <a:xfrm>
            <a:off x="10162879" y="3641237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11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671423" y="3938065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060043" y="3938065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778784" y="4006537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20</a:t>
            </a:r>
            <a:endParaRPr lang="en-US" sz="1400"/>
          </a:p>
        </p:txBody>
      </p:sp>
      <p:sp>
        <p:nvSpPr>
          <p:cNvPr id="92" name="Rectangle 91"/>
          <p:cNvSpPr/>
          <p:nvPr/>
        </p:nvSpPr>
        <p:spPr>
          <a:xfrm>
            <a:off x="10166689" y="4006537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21</a:t>
            </a:r>
            <a:endParaRPr lang="en-US" sz="140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8756955" y="3749462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766675" y="4120212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0455754" y="3569253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0455754" y="3938065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843845" y="3938837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558693" y="3647693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12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0532058" y="4009603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22</a:t>
            </a:r>
            <a:endParaRPr lang="en-US" sz="1400"/>
          </a:p>
        </p:txBody>
      </p:sp>
      <p:sp>
        <p:nvSpPr>
          <p:cNvPr id="113" name="Rectangle 112"/>
          <p:cNvSpPr/>
          <p:nvPr/>
        </p:nvSpPr>
        <p:spPr>
          <a:xfrm>
            <a:off x="10941359" y="4009589"/>
            <a:ext cx="2148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23</a:t>
            </a:r>
            <a:endParaRPr lang="en-US" sz="1400"/>
          </a:p>
        </p:txBody>
      </p:sp>
      <p:sp>
        <p:nvSpPr>
          <p:cNvPr id="114" name="TextBox 113"/>
          <p:cNvSpPr txBox="1"/>
          <p:nvPr/>
        </p:nvSpPr>
        <p:spPr>
          <a:xfrm>
            <a:off x="10588909" y="3001445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977529" y="3008751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85750" y="2945316"/>
            <a:ext cx="804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/>
              <a:t>matrix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059700" y="2325218"/>
            <a:ext cx="446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Yes! They are called </a:t>
            </a:r>
            <a:r>
              <a:rPr lang="en-US" sz="2400" i="1"/>
              <a:t>jagged arrays</a:t>
            </a:r>
            <a:r>
              <a:rPr lang="en-US" sz="240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032" y="319111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[][]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matrix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[3][];</a:t>
            </a:r>
          </a:p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b="1" err="1">
                <a:solidFill>
                  <a:srgbClr val="6A3E3E"/>
                </a:solidFill>
                <a:latin typeface="Courier New" panose="02070309020205020404" pitchFamily="49" charset="0"/>
              </a:rPr>
              <a:t>matrix</a:t>
            </a:r>
            <a:r>
              <a:rPr lang="en-US" sz="1600" b="1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b="1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    matrix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[2+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nb-NO" sz="1600" b="1">
                <a:solidFill>
                  <a:srgbClr val="7F0055"/>
                </a:solidFill>
                <a:latin typeface="Courier New" panose="02070309020205020404" pitchFamily="49" charset="0"/>
              </a:rPr>
              <a:t>    for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b-NO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b-NO" sz="16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nb-NO" sz="16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b-NO" sz="1600" b="1">
                <a:solidFill>
                  <a:srgbClr val="6A3E3E"/>
                </a:solidFill>
                <a:latin typeface="Courier New" panose="02070309020205020404" pitchFamily="49" charset="0"/>
              </a:rPr>
              <a:t>matrix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nb-NO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nb-NO" sz="1600" b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nb-NO" sz="16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nb-NO" sz="1600" b="1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        matrix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 = 10*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/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4335370" y="3004597"/>
            <a:ext cx="3327" cy="267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843641" y="2657555"/>
            <a:ext cx="31252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You </a:t>
            </a:r>
            <a:r>
              <a:rPr lang="en-US" sz="1200" b="1">
                <a:solidFill>
                  <a:srgbClr val="FF0000"/>
                </a:solidFill>
              </a:rPr>
              <a:t>always</a:t>
            </a:r>
            <a:r>
              <a:rPr lang="en-US" sz="1200">
                <a:solidFill>
                  <a:srgbClr val="FF0000"/>
                </a:solidFill>
              </a:rPr>
              <a:t> have to specify the number of rows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195822" y="2841446"/>
            <a:ext cx="2383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You can omit the number of columns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flipH="1">
            <a:off x="3986444" y="2841446"/>
            <a:ext cx="2626" cy="429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568739" y="4842138"/>
            <a:ext cx="34894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If you didn't specify the number of columns earlier,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you will (generally) need to create the rows explicitly.</a:t>
            </a:r>
          </a:p>
          <a:p>
            <a:r>
              <a:rPr lang="en-US" sz="1200">
                <a:solidFill>
                  <a:srgbClr val="FF0000"/>
                </a:solidFill>
              </a:rPr>
              <a:t>Otherwise, uninitialized rows are by default </a:t>
            </a:r>
            <a:r>
              <a:rPr lang="en-US" sz="1200" b="1">
                <a:solidFill>
                  <a:srgbClr val="FF0000"/>
                </a:solidFill>
              </a:rPr>
              <a:t>null</a:t>
            </a:r>
            <a:r>
              <a:rPr lang="en-US" sz="120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25" name="Straight Arrow Connector 124"/>
          <p:cNvCxnSpPr>
            <a:stCxn id="124" idx="0"/>
            <a:endCxn id="13" idx="2"/>
          </p:cNvCxnSpPr>
          <p:nvPr/>
        </p:nvCxnSpPr>
        <p:spPr>
          <a:xfrm flipV="1">
            <a:off x="3313485" y="3990904"/>
            <a:ext cx="293315" cy="851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772229" y="3713382"/>
            <a:ext cx="1669142" cy="27752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644171" y="5111334"/>
            <a:ext cx="200577" cy="2181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994383" y="5308673"/>
            <a:ext cx="202149" cy="2181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993890" y="5745984"/>
            <a:ext cx="202643" cy="2181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993804" y="6183060"/>
            <a:ext cx="202235" cy="2181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Elbow Connector 132"/>
          <p:cNvCxnSpPr>
            <a:endCxn id="127" idx="0"/>
          </p:cNvCxnSpPr>
          <p:nvPr/>
        </p:nvCxnSpPr>
        <p:spPr>
          <a:xfrm>
            <a:off x="5741408" y="5220429"/>
            <a:ext cx="354050" cy="88244"/>
          </a:xfrm>
          <a:prstGeom prst="bentConnector2">
            <a:avLst/>
          </a:prstGeom>
          <a:ln w="1905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6578581" y="5308673"/>
            <a:ext cx="200577" cy="2181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79158" y="5308673"/>
            <a:ext cx="200577" cy="2181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endCxn id="134" idx="1"/>
          </p:cNvCxnSpPr>
          <p:nvPr/>
        </p:nvCxnSpPr>
        <p:spPr>
          <a:xfrm>
            <a:off x="6106599" y="5413913"/>
            <a:ext cx="471982" cy="3856"/>
          </a:xfrm>
          <a:prstGeom prst="straightConnector1">
            <a:avLst/>
          </a:prstGeom>
          <a:ln w="1905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578582" y="5749977"/>
            <a:ext cx="200577" cy="2181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779159" y="5749977"/>
            <a:ext cx="200577" cy="2181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574921" y="6187054"/>
            <a:ext cx="200577" cy="2141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775498" y="6187054"/>
            <a:ext cx="200577" cy="2141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6106600" y="5855517"/>
            <a:ext cx="471982" cy="3856"/>
          </a:xfrm>
          <a:prstGeom prst="straightConnector1">
            <a:avLst/>
          </a:prstGeom>
          <a:ln w="1905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107956" y="6295848"/>
            <a:ext cx="471982" cy="3856"/>
          </a:xfrm>
          <a:prstGeom prst="straightConnector1">
            <a:avLst/>
          </a:prstGeom>
          <a:ln w="1905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6979463" y="5308211"/>
            <a:ext cx="200577" cy="2186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979735" y="6187054"/>
            <a:ext cx="200577" cy="2141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180040" y="6187515"/>
            <a:ext cx="200577" cy="2137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994676" y="5527173"/>
            <a:ext cx="201363" cy="2181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993995" y="5967399"/>
            <a:ext cx="202149" cy="2181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993804" y="5533837"/>
            <a:ext cx="192562" cy="218960"/>
          </a:xfrm>
          <a:prstGeom prst="line">
            <a:avLst/>
          </a:prstGeom>
          <a:ln w="19050">
            <a:solidFill>
              <a:srgbClr val="41719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003360" y="5967399"/>
            <a:ext cx="192562" cy="218960"/>
          </a:xfrm>
          <a:prstGeom prst="line">
            <a:avLst/>
          </a:prstGeom>
          <a:ln w="19050">
            <a:solidFill>
              <a:srgbClr val="41719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678748" y="5326778"/>
            <a:ext cx="1173023" cy="309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793576" y="5111334"/>
            <a:ext cx="804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/>
              <a:t>jagged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133136" y="5474040"/>
            <a:ext cx="24560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jagged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] = …;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8734594" y="5804432"/>
            <a:ext cx="6101" cy="338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 flipV="1">
            <a:off x="8201993" y="5804431"/>
            <a:ext cx="1111563" cy="8163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8438999" y="6142985"/>
            <a:ext cx="7572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This is </a:t>
            </a:r>
            <a:r>
              <a:rPr lang="en-US" sz="1200" b="1">
                <a:solidFill>
                  <a:srgbClr val="FF0000"/>
                </a:solidFill>
              </a:rPr>
              <a:t>null</a:t>
            </a:r>
            <a:r>
              <a:rPr lang="en-US" sz="120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9504267" y="5308211"/>
            <a:ext cx="6101" cy="24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/>
          <p:nvPr/>
        </p:nvSpPr>
        <p:spPr>
          <a:xfrm>
            <a:off x="8422481" y="5123451"/>
            <a:ext cx="2171653" cy="202831"/>
          </a:xfrm>
          <a:prstGeom prst="round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err="1">
                <a:solidFill>
                  <a:srgbClr val="FFFF00"/>
                </a:solidFill>
              </a:rPr>
              <a:t>java.lang.NullPointerException</a:t>
            </a:r>
            <a:endParaRPr lang="en-US" sz="1200">
              <a:solidFill>
                <a:srgbClr val="FFFF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819697" y="5361832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0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825029" y="5548342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819696" y="5764414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821621" y="5980486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3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819696" y="6207516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789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66DCBC4584F46997B7279051710B3" ma:contentTypeVersion="11" ma:contentTypeDescription="Create a new document." ma:contentTypeScope="" ma:versionID="b4e2f31517703de0619e2270e4ba10e6">
  <xsd:schema xmlns:xsd="http://www.w3.org/2001/XMLSchema" xmlns:xs="http://www.w3.org/2001/XMLSchema" xmlns:p="http://schemas.microsoft.com/office/2006/metadata/properties" xmlns:ns2="3c03b7c6-a07e-4c89-93c3-0940eb7372a2" xmlns:ns3="1ef88ef3-b4ce-4877-a0a5-4f2dcaca9ca7" targetNamespace="http://schemas.microsoft.com/office/2006/metadata/properties" ma:root="true" ma:fieldsID="bf2750b0ec5cb393400b10a065bc1213" ns2:_="" ns3:_="">
    <xsd:import namespace="3c03b7c6-a07e-4c89-93c3-0940eb7372a2"/>
    <xsd:import namespace="1ef88ef3-b4ce-4877-a0a5-4f2dcaca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3b7c6-a07e-4c89-93c3-0940eb737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646967e-5eb7-4d82-b25a-99ee5c68d0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88ef3-b4ce-4877-a0a5-4f2dcaca9ca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7a08849-f425-42c3-956f-99162a9c7847}" ma:internalName="TaxCatchAll" ma:showField="CatchAllData" ma:web="1ef88ef3-b4ce-4877-a0a5-4f2dcaca9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f88ef3-b4ce-4877-a0a5-4f2dcaca9ca7" xsi:nil="true"/>
    <lcf76f155ced4ddcb4097134ff3c332f xmlns="3c03b7c6-a07e-4c89-93c3-0940eb7372a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307A7DA-3353-46E8-AAD7-228678B9C1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39130-40D3-495E-8697-0EA44BE66290}">
  <ds:schemaRefs>
    <ds:schemaRef ds:uri="1ef88ef3-b4ce-4877-a0a5-4f2dcaca9ca7"/>
    <ds:schemaRef ds:uri="3c03b7c6-a07e-4c89-93c3-0940eb7372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C022B2D-BDC8-41B0-B1A4-D6A3ADD64EB1}">
  <ds:schemaRefs>
    <ds:schemaRef ds:uri="1ef88ef3-b4ce-4877-a0a5-4f2dcaca9ca7"/>
    <ds:schemaRef ds:uri="3c03b7c6-a07e-4c89-93c3-0940eb7372a2"/>
    <ds:schemaRef ds:uri="c7bb2bd9-a9cd-4580-a5c3-5c56f86bed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Multidimensional arrays</vt:lpstr>
      <vt:lpstr>Brief recap …</vt:lpstr>
      <vt:lpstr>Brief recap …</vt:lpstr>
      <vt:lpstr>Taking it further …</vt:lpstr>
      <vt:lpstr>Arrays of arrays …</vt:lpstr>
      <vt:lpstr>Jagged arrays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AP Computer Science!</dc:title>
  <dc:creator>David Nicholson</dc:creator>
  <cp:revision>1</cp:revision>
  <dcterms:created xsi:type="dcterms:W3CDTF">2014-08-30T20:44:45Z</dcterms:created>
  <dcterms:modified xsi:type="dcterms:W3CDTF">2023-07-26T06:48:11Z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0x010100D5A40109A461F14D9971EFEC117E2058</vt:lpwstr>
  </property>
  <property fmtid="{D5CDD505-2E9C-101B-9397-08002B2CF9AE}" pid="3" name="IsMyDocuments">
    <vt:bool>true</vt:bool>
  </property>
  <property fmtid="{D5CDD505-2E9C-101B-9397-08002B2CF9AE}" pid="4" name="MediaServiceImageTags">
    <vt:lpwstr/>
  </property>
</Properties>
</file>