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4"/>
  </p:sldMasterIdLst>
  <p:notesMasterIdLst>
    <p:notesMasterId r:id="rId14"/>
  </p:notesMasterIdLst>
  <p:sldIdLst>
    <p:sldId id="306" r:id="rId5"/>
    <p:sldId id="308" r:id="rId6"/>
    <p:sldId id="309" r:id="rId7"/>
    <p:sldId id="312" r:id="rId8"/>
    <p:sldId id="311" r:id="rId9"/>
    <p:sldId id="310" r:id="rId10"/>
    <p:sldId id="313" r:id="rId11"/>
    <p:sldId id="31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B9943-46FA-4BC3-9BDF-8201D78EFDF5}" v="2" dt="2023-07-26T07:22:37.377"/>
    <p1510:client id="{B209A61E-98CE-46A4-AEFC-8FAE53E1A00C}" v="8" vWet="12" dt="2023-07-26T07:22:32.816"/>
    <p1510:client id="{C0E6968B-0A54-466A-B8A2-5766DE3DCDB6}" v="1" dt="2023-07-26T08:09:32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Ștefan Rusu" userId="S::stefan.rusu@inproted.org::7d792316-8324-44ea-add3-fe7a10afefdb" providerId="AD" clId="Web-{150B9943-46FA-4BC3-9BDF-8201D78EFDF5}"/>
    <pc:docChg chg="modSld">
      <pc:chgData name="Ștefan Rusu" userId="S::stefan.rusu@inproted.org::7d792316-8324-44ea-add3-fe7a10afefdb" providerId="AD" clId="Web-{150B9943-46FA-4BC3-9BDF-8201D78EFDF5}" dt="2023-07-26T07:22:37.377" v="1" actId="1076"/>
      <pc:docMkLst>
        <pc:docMk/>
      </pc:docMkLst>
      <pc:sldChg chg="modSp">
        <pc:chgData name="Ștefan Rusu" userId="S::stefan.rusu@inproted.org::7d792316-8324-44ea-add3-fe7a10afefdb" providerId="AD" clId="Web-{150B9943-46FA-4BC3-9BDF-8201D78EFDF5}" dt="2023-07-26T07:22:37.377" v="1" actId="1076"/>
        <pc:sldMkLst>
          <pc:docMk/>
          <pc:sldMk cId="1445191112" sldId="309"/>
        </pc:sldMkLst>
        <pc:graphicFrameChg chg="mod modGraphic">
          <ac:chgData name="Ștefan Rusu" userId="S::stefan.rusu@inproted.org::7d792316-8324-44ea-add3-fe7a10afefdb" providerId="AD" clId="Web-{150B9943-46FA-4BC3-9BDF-8201D78EFDF5}" dt="2023-07-26T07:22:37.377" v="1" actId="1076"/>
          <ac:graphicFrameMkLst>
            <pc:docMk/>
            <pc:sldMk cId="1445191112" sldId="309"/>
            <ac:graphicFrameMk id="11" creationId="{00000000-0000-0000-0000-000000000000}"/>
          </ac:graphicFrameMkLst>
        </pc:graphicFrameChg>
      </pc:sldChg>
    </pc:docChg>
  </pc:docChgLst>
  <pc:docChgLst>
    <pc:chgData name="Florin Teodorescu" userId="b0d868d7-309d-40b8-8e5b-d66bfe89ee87" providerId="ADAL" clId="{B209A61E-98CE-46A4-AEFC-8FAE53E1A00C}"/>
    <pc:docChg chg="modSld">
      <pc:chgData name="Florin Teodorescu" userId="b0d868d7-309d-40b8-8e5b-d66bfe89ee87" providerId="ADAL" clId="{B209A61E-98CE-46A4-AEFC-8FAE53E1A00C}" dt="2023-07-26T04:28:30.807" v="7"/>
      <pc:docMkLst>
        <pc:docMk/>
      </pc:docMkLst>
      <pc:sldChg chg="modAnim">
        <pc:chgData name="Florin Teodorescu" userId="b0d868d7-309d-40b8-8e5b-d66bfe89ee87" providerId="ADAL" clId="{B209A61E-98CE-46A4-AEFC-8FAE53E1A00C}" dt="2023-07-26T04:27:34.819" v="0"/>
        <pc:sldMkLst>
          <pc:docMk/>
          <pc:sldMk cId="3285383276" sldId="308"/>
        </pc:sldMkLst>
      </pc:sldChg>
      <pc:sldChg chg="modAnim">
        <pc:chgData name="Florin Teodorescu" userId="b0d868d7-309d-40b8-8e5b-d66bfe89ee87" providerId="ADAL" clId="{B209A61E-98CE-46A4-AEFC-8FAE53E1A00C}" dt="2023-07-26T04:28:01.972" v="1"/>
        <pc:sldMkLst>
          <pc:docMk/>
          <pc:sldMk cId="1445191112" sldId="309"/>
        </pc:sldMkLst>
      </pc:sldChg>
      <pc:sldChg chg="modAnim">
        <pc:chgData name="Florin Teodorescu" userId="b0d868d7-309d-40b8-8e5b-d66bfe89ee87" providerId="ADAL" clId="{B209A61E-98CE-46A4-AEFC-8FAE53E1A00C}" dt="2023-07-26T04:28:19.081" v="4"/>
        <pc:sldMkLst>
          <pc:docMk/>
          <pc:sldMk cId="1593394930" sldId="310"/>
        </pc:sldMkLst>
      </pc:sldChg>
      <pc:sldChg chg="modAnim">
        <pc:chgData name="Florin Teodorescu" userId="b0d868d7-309d-40b8-8e5b-d66bfe89ee87" providerId="ADAL" clId="{B209A61E-98CE-46A4-AEFC-8FAE53E1A00C}" dt="2023-07-26T04:28:14.610" v="3"/>
        <pc:sldMkLst>
          <pc:docMk/>
          <pc:sldMk cId="3623005227" sldId="311"/>
        </pc:sldMkLst>
      </pc:sldChg>
      <pc:sldChg chg="modAnim">
        <pc:chgData name="Florin Teodorescu" userId="b0d868d7-309d-40b8-8e5b-d66bfe89ee87" providerId="ADAL" clId="{B209A61E-98CE-46A4-AEFC-8FAE53E1A00C}" dt="2023-07-26T04:28:10.236" v="2"/>
        <pc:sldMkLst>
          <pc:docMk/>
          <pc:sldMk cId="4222571195" sldId="312"/>
        </pc:sldMkLst>
      </pc:sldChg>
      <pc:sldChg chg="modAnim">
        <pc:chgData name="Florin Teodorescu" userId="b0d868d7-309d-40b8-8e5b-d66bfe89ee87" providerId="ADAL" clId="{B209A61E-98CE-46A4-AEFC-8FAE53E1A00C}" dt="2023-07-26T04:28:22.800" v="5"/>
        <pc:sldMkLst>
          <pc:docMk/>
          <pc:sldMk cId="3410813747" sldId="313"/>
        </pc:sldMkLst>
      </pc:sldChg>
      <pc:sldChg chg="modAnim">
        <pc:chgData name="Florin Teodorescu" userId="b0d868d7-309d-40b8-8e5b-d66bfe89ee87" providerId="ADAL" clId="{B209A61E-98CE-46A4-AEFC-8FAE53E1A00C}" dt="2023-07-26T04:28:26.206" v="6"/>
        <pc:sldMkLst>
          <pc:docMk/>
          <pc:sldMk cId="699297208" sldId="314"/>
        </pc:sldMkLst>
      </pc:sldChg>
      <pc:sldChg chg="modAnim">
        <pc:chgData name="Florin Teodorescu" userId="b0d868d7-309d-40b8-8e5b-d66bfe89ee87" providerId="ADAL" clId="{B209A61E-98CE-46A4-AEFC-8FAE53E1A00C}" dt="2023-07-26T04:28:30.807" v="7"/>
        <pc:sldMkLst>
          <pc:docMk/>
          <pc:sldMk cId="3722947293" sldId="315"/>
        </pc:sldMkLst>
      </pc:sldChg>
    </pc:docChg>
  </pc:docChgLst>
  <pc:docChgLst>
    <pc:chgData name="Teodora Maria Șerban" userId="S::teodora_maria.serban@inproted.org::9755f931-de47-4406-88a8-e4e836d11680" providerId="AD" clId="Web-{C0E6968B-0A54-466A-B8A2-5766DE3DCDB6}"/>
    <pc:docChg chg="sldOrd">
      <pc:chgData name="Teodora Maria Șerban" userId="S::teodora_maria.serban@inproted.org::9755f931-de47-4406-88a8-e4e836d11680" providerId="AD" clId="Web-{C0E6968B-0A54-466A-B8A2-5766DE3DCDB6}" dt="2023-07-26T08:09:32.255" v="0"/>
      <pc:docMkLst>
        <pc:docMk/>
      </pc:docMkLst>
      <pc:sldChg chg="ord">
        <pc:chgData name="Teodora Maria Șerban" userId="S::teodora_maria.serban@inproted.org::9755f931-de47-4406-88a8-e4e836d11680" providerId="AD" clId="Web-{C0E6968B-0A54-466A-B8A2-5766DE3DCDB6}" dt="2023-07-26T08:09:32.255" v="0"/>
        <pc:sldMkLst>
          <pc:docMk/>
          <pc:sldMk cId="699297208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A9ACB-5BED-4E62-AAEE-A93CE31A4B3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73458-26B3-4A62-B0B0-F4D3FDA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Home many kind of files? Text, music,</a:t>
            </a:r>
            <a:r>
              <a:rPr lang="en-US" baseline="0"/>
              <a:t> video. Word documents, Power point documents. Zip files.</a:t>
            </a:r>
          </a:p>
          <a:p>
            <a:r>
              <a:rPr lang="en-US" baseline="0"/>
              <a:t>What can you do with a file: reading, playing, uncompressing, deleting, copying, moving.</a:t>
            </a:r>
          </a:p>
          <a:p>
            <a:r>
              <a:rPr lang="en-US" baseline="0"/>
              <a:t>What errors can you encounter: can't find file (when opening). Can't delete file (protected?). Can't read file (wrong format – can't play a song from a txt document).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273458-26B3-4A62-B0B0-F4D3FDA41F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56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tenberg.org/cache/epub/1787/pg1787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io/File.html#renameTo-java.io.File-" TargetMode="External"/><Relationship Id="rId3" Type="http://schemas.openxmlformats.org/officeDocument/2006/relationships/hyperlink" Target="http://docs.oracle.com/javase/8/docs/api/java/io/File.html#File-java.lang.String-" TargetMode="External"/><Relationship Id="rId7" Type="http://schemas.openxmlformats.org/officeDocument/2006/relationships/hyperlink" Target="http://docs.oracle.com/javase/8/docs/api/java/io/File.html#delete--" TargetMode="External"/><Relationship Id="rId2" Type="http://schemas.openxmlformats.org/officeDocument/2006/relationships/hyperlink" Target="http://docs.oracle.com/javase/8/docs/api/java/io/Fi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io/File.html#length--" TargetMode="External"/><Relationship Id="rId5" Type="http://schemas.openxmlformats.org/officeDocument/2006/relationships/hyperlink" Target="http://docs.oracle.com/javase/8/docs/api/java/io/File.html#exists--" TargetMode="External"/><Relationship Id="rId4" Type="http://schemas.openxmlformats.org/officeDocument/2006/relationships/hyperlink" Target="http://docs.oracle.com/javase/8/docs/api/java/lang/String.html" TargetMode="External"/><Relationship Id="rId9" Type="http://schemas.openxmlformats.org/officeDocument/2006/relationships/hyperlink" Target="http://docs.oracle.com/javase/8/docs/api/java/io/File.html#getAbsolutePath--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docs.oracle.com/javase/8/docs/api/java/lang/String.html" TargetMode="External"/><Relationship Id="rId7" Type="http://schemas.openxmlformats.org/officeDocument/2006/relationships/hyperlink" Target="http://docs.oracle.com/javase/8/docs/api/java/io/File.html#isDirectory--" TargetMode="External"/><Relationship Id="rId2" Type="http://schemas.openxmlformats.org/officeDocument/2006/relationships/hyperlink" Target="http://docs.oracle.com/javase/8/docs/api/java/io/File.html#File-java.lang.String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io/File.html#isFile--" TargetMode="External"/><Relationship Id="rId5" Type="http://schemas.openxmlformats.org/officeDocument/2006/relationships/hyperlink" Target="http://docs.oracle.com/javase/8/docs/api/java/io/File.html" TargetMode="External"/><Relationship Id="rId4" Type="http://schemas.openxmlformats.org/officeDocument/2006/relationships/hyperlink" Target="http://docs.oracle.com/javase/8/docs/api/java/io/File.html#getAbsolutePath--" TargetMode="Externa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io/File.html#File-java.lang.String-" TargetMode="External"/><Relationship Id="rId7" Type="http://schemas.openxmlformats.org/officeDocument/2006/relationships/hyperlink" Target="http://docs.oracle.com/javase/8/docs/api/java/io/File.html#listFiles--" TargetMode="External"/><Relationship Id="rId2" Type="http://schemas.openxmlformats.org/officeDocument/2006/relationships/hyperlink" Target="http://docs.oracle.com/javase/8/docs/api/java/io/Fi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io/File.html#getParentFile--" TargetMode="External"/><Relationship Id="rId5" Type="http://schemas.openxmlformats.org/officeDocument/2006/relationships/hyperlink" Target="http://docs.oracle.com/javase/8/docs/api/java/io/File.html#getAbsolutePath--" TargetMode="External"/><Relationship Id="rId4" Type="http://schemas.openxmlformats.org/officeDocument/2006/relationships/hyperlink" Target="http://docs.oracle.com/javase/8/docs/api/java/lang/String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594076"/>
            <a:ext cx="9144000" cy="1352323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File I/O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4322" y="3057755"/>
            <a:ext cx="8345010" cy="897945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>
                <a:ea typeface="+mn-ea"/>
              </a:rPr>
              <a:t>Objective: </a:t>
            </a:r>
            <a:r>
              <a:rPr lang="en-US"/>
              <a:t>Learning how to work with computer </a:t>
            </a:r>
            <a:r>
              <a:rPr lang="en-US" i="1"/>
              <a:t>files</a:t>
            </a:r>
            <a:br>
              <a:rPr lang="en-US" i="1"/>
            </a:br>
            <a:r>
              <a:rPr lang="en-US"/>
              <a:t>Opening a file, reading its content, handling common error conditions, learning about file path and directories.</a:t>
            </a: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30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File?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63778"/>
              </p:ext>
            </p:extLst>
          </p:nvPr>
        </p:nvGraphicFramePr>
        <p:xfrm>
          <a:off x="1781175" y="2907661"/>
          <a:ext cx="8458200" cy="74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collection of information that is stored on a computer and assigned a particular name</a:t>
                      </a:r>
                      <a:r>
                        <a:rPr lang="en-US" sz="1800" i="1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i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0214" y="1690688"/>
            <a:ext cx="1075085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Any interaction with a computer involves an </a:t>
            </a:r>
            <a:r>
              <a:rPr lang="en-US" i="1"/>
              <a:t>action</a:t>
            </a:r>
            <a:r>
              <a:rPr lang="en-US"/>
              <a:t> on some content or </a:t>
            </a:r>
            <a:r>
              <a:rPr lang="en-US" i="1"/>
              <a:t>data</a:t>
            </a:r>
            <a:r>
              <a:rPr lang="en-US"/>
              <a:t>: play a song, display a document, run a program, un-compress an archive, etc.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A file is a generic way in which computers represent and manipulate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214" y="3822419"/>
            <a:ext cx="1067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Files have names (i.e. </a:t>
            </a:r>
            <a:r>
              <a:rPr lang="en-US">
                <a:hlinkClick r:id="rId2"/>
              </a:rPr>
              <a:t>hamlet.txt</a:t>
            </a:r>
            <a:r>
              <a:rPr lang="en-US"/>
              <a:t>). </a:t>
            </a:r>
            <a:r>
              <a:rPr lang="en-US" i="1"/>
              <a:t>Generally</a:t>
            </a:r>
            <a:r>
              <a:rPr lang="en-US"/>
              <a:t>, names have extensions hinting the actions that can be executed on that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2875" y="3908425"/>
            <a:ext cx="346075" cy="234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68599"/>
              </p:ext>
            </p:extLst>
          </p:nvPr>
        </p:nvGraphicFramePr>
        <p:xfrm>
          <a:off x="1278384" y="4715258"/>
          <a:ext cx="10361166" cy="1780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378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Extension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Description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Actions</a:t>
                      </a:r>
                      <a:endParaRPr lang="en-US" sz="1400" b="1" i="1">
                        <a:latin typeface="+mn-lt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1">
                          <a:latin typeface="+mn-lt"/>
                          <a:cs typeface="Consolas" panose="020B0609020204030204" pitchFamily="49" charset="0"/>
                        </a:rPr>
                        <a:t>.txt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0">
                          <a:latin typeface="+mn-lt"/>
                          <a:cs typeface="Consolas" panose="020B0609020204030204" pitchFamily="49" charset="0"/>
                        </a:rPr>
                        <a:t>Text file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+mn-lt"/>
                        </a:rPr>
                        <a:t>Can be opened by most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latin typeface="+mn-lt"/>
                        </a:rPr>
                        <a:t> of the text editors, including the simplest ones (like notepad)</a:t>
                      </a:r>
                      <a:endParaRPr lang="en-US" sz="1200" b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1">
                          <a:latin typeface="+mn-lt"/>
                          <a:cs typeface="Consolas" panose="020B0609020204030204" pitchFamily="49" charset="0"/>
                        </a:rPr>
                        <a:t>.java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0">
                          <a:latin typeface="+mn-lt"/>
                          <a:cs typeface="Consolas" panose="020B0609020204030204" pitchFamily="49" charset="0"/>
                        </a:rPr>
                        <a:t>Java source code file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+mn-lt"/>
                        </a:rPr>
                        <a:t>Program code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latin typeface="+mn-lt"/>
                        </a:rPr>
                        <a:t> that can be loaded and compiled by any Java development environment (like Eclipse).</a:t>
                      </a:r>
                      <a:endParaRPr lang="en-US" sz="1200" b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1">
                          <a:latin typeface="+mn-lt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200" b="1" err="1">
                          <a:latin typeface="+mn-lt"/>
                          <a:cs typeface="Consolas" panose="020B0609020204030204" pitchFamily="49" charset="0"/>
                        </a:rPr>
                        <a:t>ppt</a:t>
                      </a:r>
                      <a:endParaRPr lang="en-US" sz="1200" b="1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0">
                          <a:latin typeface="+mn-lt"/>
                          <a:cs typeface="Consolas" panose="020B0609020204030204" pitchFamily="49" charset="0"/>
                        </a:rPr>
                        <a:t>Power Point presentation file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+mn-lt"/>
                        </a:rPr>
                        <a:t>Presentation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latin typeface="+mn-lt"/>
                        </a:rPr>
                        <a:t> file that can be loaded and </a:t>
                      </a:r>
                      <a:r>
                        <a:rPr lang="en-US" sz="1200" b="0" i="1" baseline="0">
                          <a:solidFill>
                            <a:srgbClr val="000000"/>
                          </a:solidFill>
                          <a:latin typeface="+mn-lt"/>
                        </a:rPr>
                        <a:t>rendered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latin typeface="+mn-lt"/>
                        </a:rPr>
                        <a:t> (presented) by PowerPoint (or Google Slides) applications.</a:t>
                      </a:r>
                      <a:endParaRPr lang="en-US" sz="1200" b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97518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1">
                          <a:latin typeface="+mn-lt"/>
                          <a:cs typeface="Consolas" panose="020B0609020204030204" pitchFamily="49" charset="0"/>
                        </a:rPr>
                        <a:t>.mpeg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0">
                          <a:latin typeface="+mn-lt"/>
                          <a:cs typeface="Consolas" panose="020B0609020204030204" pitchFamily="49" charset="0"/>
                        </a:rPr>
                        <a:t>Movie file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+mn-lt"/>
                        </a:rPr>
                        <a:t>Can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latin typeface="+mn-lt"/>
                        </a:rPr>
                        <a:t> be opened and played by most video players and movie editors like Windows Media Player or QuickTime.</a:t>
                      </a:r>
                      <a:endParaRPr lang="en-US" sz="1200" b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900978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1">
                          <a:latin typeface="+mn-lt"/>
                          <a:cs typeface="Consolas" panose="020B0609020204030204" pitchFamily="49" charset="0"/>
                        </a:rPr>
                        <a:t>.gif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0">
                          <a:latin typeface="+mn-lt"/>
                          <a:cs typeface="Consolas" panose="020B0609020204030204" pitchFamily="49" charset="0"/>
                        </a:rPr>
                        <a:t>Animated image</a:t>
                      </a:r>
                      <a:r>
                        <a:rPr lang="en-US" sz="1200" b="0" baseline="0">
                          <a:latin typeface="+mn-lt"/>
                          <a:cs typeface="Consolas" panose="020B0609020204030204" pitchFamily="49" charset="0"/>
                        </a:rPr>
                        <a:t> file</a:t>
                      </a:r>
                      <a:endParaRPr lang="en-US" sz="1200" b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+mn-lt"/>
                        </a:rPr>
                        <a:t>Can be opened by most image editing applications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latin typeface="+mn-lt"/>
                        </a:rPr>
                        <a:t> (Photoshop) or simple web browsers (IE, Edge, Chrome …)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10609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1">
                          <a:latin typeface="+mn-lt"/>
                          <a:cs typeface="Consolas" panose="020B0609020204030204" pitchFamily="49" charset="0"/>
                        </a:rPr>
                        <a:t>.exe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b="0">
                          <a:latin typeface="+mn-lt"/>
                          <a:cs typeface="Consolas" panose="020B0609020204030204" pitchFamily="49" charset="0"/>
                        </a:rPr>
                        <a:t>Executable file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+mn-lt"/>
                        </a:rPr>
                        <a:t>Can be loaded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latin typeface="+mn-lt"/>
                        </a:rPr>
                        <a:t> and executed directly by </a:t>
                      </a:r>
                      <a:r>
                        <a:rPr lang="en-US" sz="1200" b="0" i="1" baseline="0">
                          <a:solidFill>
                            <a:srgbClr val="000000"/>
                          </a:solidFill>
                          <a:latin typeface="+mn-lt"/>
                        </a:rPr>
                        <a:t>most</a:t>
                      </a:r>
                      <a:r>
                        <a:rPr lang="en-US" sz="1200" b="0" baseline="0">
                          <a:solidFill>
                            <a:srgbClr val="000000"/>
                          </a:solidFill>
                          <a:latin typeface="+mn-lt"/>
                        </a:rPr>
                        <a:t> computers. This is the binary code of an application.</a:t>
                      </a:r>
                      <a:endParaRPr lang="en-US" sz="1200" b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7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38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in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214" y="1690688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Files are of many kinds. Java has a generic, high-level representation of a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514" y="2216061"/>
            <a:ext cx="252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  <a:hlinkClick r:id="rId2"/>
              </a:rPr>
              <a:t>java.io.File</a:t>
            </a:r>
            <a:r>
              <a:rPr lang="en-US"/>
              <a:t> class.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70876"/>
              </p:ext>
            </p:extLst>
          </p:nvPr>
        </p:nvGraphicFramePr>
        <p:xfrm>
          <a:off x="647700" y="2706322"/>
          <a:ext cx="5613400" cy="3400432"/>
        </p:xfrm>
        <a:graphic>
          <a:graphicData uri="http://schemas.openxmlformats.org/drawingml/2006/table">
            <a:tbl>
              <a:tblPr/>
              <a:tblGrid>
                <a:gridCol w="841701">
                  <a:extLst>
                    <a:ext uri="{9D8B030D-6E8A-4147-A177-3AD203B41FA5}">
                      <a16:colId xmlns:a16="http://schemas.microsoft.com/office/drawing/2014/main" val="4049224429"/>
                    </a:ext>
                  </a:extLst>
                </a:gridCol>
                <a:gridCol w="4771699">
                  <a:extLst>
                    <a:ext uri="{9D8B030D-6E8A-4147-A177-3AD203B41FA5}">
                      <a16:colId xmlns:a16="http://schemas.microsoft.com/office/drawing/2014/main" val="1623447416"/>
                    </a:ext>
                  </a:extLst>
                </a:gridCol>
              </a:tblGrid>
              <a:tr h="572880">
                <a:tc>
                  <a:txBody>
                    <a:bodyPr/>
                    <a:lstStyle/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  <a:hlinkClick r:id="rId3"/>
                        </a:rPr>
                        <a:t>File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>
                          <a:latin typeface="Consolas" panose="020B0609020204030204" pitchFamily="49" charset="0"/>
                          <a:hlinkClick r:id="rId4" tooltip="class in java.lang"/>
                        </a:rPr>
                        <a:t>String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 pathname)</a:t>
                      </a:r>
                    </a:p>
                    <a:p>
                      <a:r>
                        <a:rPr lang="en-US" sz="1400"/>
                        <a:t>Creates a new File instance by converting the given pathname string into an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07"/>
                  </a:ext>
                </a:extLst>
              </a:tr>
              <a:tr h="572880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  <a:hlinkClick r:id="rId5"/>
                        </a:rPr>
                        <a:t>exists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() </a:t>
                      </a:r>
                      <a:br>
                        <a:rPr lang="en-US" sz="1400"/>
                      </a:br>
                      <a:r>
                        <a:rPr lang="en-US" sz="1400"/>
                        <a:t>Tests whether the file or directory denoted by this abstract pathname exists.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908290"/>
                  </a:ext>
                </a:extLst>
              </a:tr>
              <a:tr h="451338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hlinkClick r:id="rId6"/>
                        </a:rPr>
                        <a:t>length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length of the file denoted by this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23496"/>
                  </a:ext>
                </a:extLst>
              </a:tr>
              <a:tr h="223221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hlinkClick r:id="rId7"/>
                        </a:rPr>
                        <a:t>delete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Deletes the file or directory denoted by this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791320"/>
                  </a:ext>
                </a:extLst>
              </a:tr>
              <a:tr h="223221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>
                          <a:latin typeface="Consolas" panose="020B0609020204030204" pitchFamily="49" charset="0"/>
                          <a:hlinkClick r:id="rId8"/>
                        </a:rPr>
                        <a:t>renameTo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>
                          <a:latin typeface="Consolas" panose="020B0609020204030204" pitchFamily="49" charset="0"/>
                          <a:hlinkClick r:id="rId2" tooltip="class in java.io"/>
                        </a:rPr>
                        <a:t>File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400"/>
                      </a:b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Renames the file denoted by this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69692"/>
                  </a:ext>
                </a:extLst>
              </a:tr>
              <a:tr h="223221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  <a:hlinkClick r:id="rId4" tooltip="class in java.lang"/>
                        </a:rPr>
                        <a:t>String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400" err="1">
                          <a:latin typeface="Consolas" panose="020B0609020204030204" pitchFamily="49" charset="0"/>
                          <a:hlinkClick r:id="rId9"/>
                        </a:rPr>
                        <a:t>getAbsolutePath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()</a:t>
                      </a:r>
                      <a:br>
                        <a:rPr lang="en-US" sz="1400"/>
                      </a:br>
                      <a:r>
                        <a:rPr lang="en-US" sz="1400"/>
                        <a:t>Returns the absolute pathname string of this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573074"/>
                  </a:ext>
                </a:extLst>
              </a:tr>
              <a:tr h="223221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endParaRPr lang="en-US" sz="1400"/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58790"/>
              </p:ext>
            </p:extLst>
          </p:nvPr>
        </p:nvGraphicFramePr>
        <p:xfrm>
          <a:off x="6400800" y="2681970"/>
          <a:ext cx="5638800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1847084791"/>
                    </a:ext>
                  </a:extLst>
                </a:gridCol>
                <a:gridCol w="5384800">
                  <a:extLst>
                    <a:ext uri="{9D8B030D-6E8A-4147-A177-3AD203B41FA5}">
                      <a16:colId xmlns:a16="http://schemas.microsoft.com/office/drawing/2014/main" val="217467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r>
                        <a:rPr lang="en-US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91440" marB="9144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sz="1400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err="1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java.io.File</a:t>
                      </a:r>
                      <a:r>
                        <a:rPr lang="en-US" sz="1400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400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US" sz="1400" b="1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public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static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void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files1() {</a:t>
                      </a:r>
                    </a:p>
                    <a:p>
                      <a:r>
                        <a:rPr lang="nn-NO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File </a:t>
                      </a:r>
                      <a:r>
                        <a:rPr lang="nn-NO" sz="1400">
                          <a:solidFill>
                            <a:srgbClr val="6A3E3E"/>
                          </a:solidFill>
                          <a:latin typeface="Courier New" panose="02070309020205020404" pitchFamily="49" charset="0"/>
                        </a:rPr>
                        <a:t>file1</a:t>
                      </a:r>
                      <a:r>
                        <a:rPr lang="nn-NO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nn-NO" sz="1400" b="1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new</a:t>
                      </a:r>
                      <a:r>
                        <a:rPr lang="nn-NO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File(</a:t>
                      </a:r>
                      <a:r>
                        <a:rPr lang="nn-NO" sz="14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"src/data/hamlet.txt"</a:t>
                      </a:r>
                      <a:r>
                        <a:rPr lang="nn-NO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System.</a:t>
                      </a:r>
                      <a:r>
                        <a:rPr lang="en-US" sz="1400" err="1">
                          <a:solidFill>
                            <a:srgbClr val="0000C0"/>
                          </a:solidFill>
                          <a:latin typeface="Courier New" panose="02070309020205020404" pitchFamily="49" charset="0"/>
                        </a:rPr>
                        <a:t>out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.println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6A3E3E"/>
                          </a:solidFill>
                          <a:latin typeface="Courier New" panose="02070309020205020404" pitchFamily="49" charset="0"/>
                        </a:rPr>
                        <a:t>file1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.getAbsolutePath());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System.</a:t>
                      </a:r>
                      <a:r>
                        <a:rPr lang="en-US" sz="1400" err="1">
                          <a:solidFill>
                            <a:srgbClr val="0000C0"/>
                          </a:solidFill>
                          <a:latin typeface="Courier New" panose="02070309020205020404" pitchFamily="49" charset="0"/>
                        </a:rPr>
                        <a:t>out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.println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6A3E3E"/>
                          </a:solidFill>
                          <a:latin typeface="Courier New" panose="02070309020205020404" pitchFamily="49" charset="0"/>
                        </a:rPr>
                        <a:t>file1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.length());</a:t>
                      </a:r>
                    </a:p>
                    <a:p>
                      <a:r>
                        <a:rPr lang="en-US" sz="1400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400" b="1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(</a:t>
                      </a:r>
                      <a:r>
                        <a:rPr lang="en-US" sz="1400">
                          <a:solidFill>
                            <a:srgbClr val="6A3E3E"/>
                          </a:solidFill>
                          <a:latin typeface="Courier New" panose="02070309020205020404" pitchFamily="49" charset="0"/>
                        </a:rPr>
                        <a:t>file1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.exists()) {</a:t>
                      </a:r>
                    </a:p>
                    <a:p>
                      <a:r>
                        <a:rPr lang="nn-NO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File </a:t>
                      </a:r>
                      <a:r>
                        <a:rPr lang="nn-NO" sz="1400">
                          <a:solidFill>
                            <a:srgbClr val="6A3E3E"/>
                          </a:solidFill>
                          <a:latin typeface="Courier New" panose="02070309020205020404" pitchFamily="49" charset="0"/>
                        </a:rPr>
                        <a:t>file2</a:t>
                      </a:r>
                      <a:r>
                        <a:rPr lang="nn-NO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nn-NO" sz="1400">
                          <a:solidFill>
                            <a:srgbClr val="7F0055"/>
                          </a:solidFill>
                          <a:latin typeface="Courier New" panose="02070309020205020404" pitchFamily="49" charset="0"/>
                        </a:rPr>
                        <a:t>new</a:t>
                      </a:r>
                      <a:r>
                        <a:rPr lang="nn-NO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File(</a:t>
                      </a:r>
                      <a:r>
                        <a:rPr lang="nn-NO" sz="1400">
                          <a:solidFill>
                            <a:srgbClr val="2A00FF"/>
                          </a:solidFill>
                          <a:latin typeface="Courier New" panose="02070309020205020404" pitchFamily="49" charset="0"/>
                        </a:rPr>
                        <a:t>"src/data/hamlet2.txt"</a:t>
                      </a:r>
                      <a:r>
                        <a:rPr lang="nn-NO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System.</a:t>
                      </a:r>
                      <a:r>
                        <a:rPr lang="en-US" sz="1400" err="1">
                          <a:solidFill>
                            <a:srgbClr val="0000C0"/>
                          </a:solidFill>
                          <a:latin typeface="Courier New" panose="02070309020205020404" pitchFamily="49" charset="0"/>
                        </a:rPr>
                        <a:t>out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.println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6A3E3E"/>
                          </a:solidFill>
                          <a:latin typeface="Courier New" panose="02070309020205020404" pitchFamily="49" charset="0"/>
                        </a:rPr>
                        <a:t>file1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.renameTo(</a:t>
                      </a:r>
                      <a:r>
                        <a:rPr lang="en-US" sz="1400">
                          <a:solidFill>
                            <a:srgbClr val="6A3E3E"/>
                          </a:solidFill>
                          <a:latin typeface="Courier New" panose="02070309020205020404" pitchFamily="49" charset="0"/>
                        </a:rPr>
                        <a:t>file2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));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System.</a:t>
                      </a:r>
                      <a:r>
                        <a:rPr lang="en-US" sz="1400" err="1">
                          <a:solidFill>
                            <a:srgbClr val="0000C0"/>
                          </a:solidFill>
                          <a:latin typeface="Courier New" panose="02070309020205020404" pitchFamily="49" charset="0"/>
                        </a:rPr>
                        <a:t>out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.println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6A3E3E"/>
                          </a:solidFill>
                          <a:latin typeface="Courier New" panose="02070309020205020404" pitchFamily="49" charset="0"/>
                        </a:rPr>
                        <a:t>file2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.length());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System.</a:t>
                      </a:r>
                      <a:r>
                        <a:rPr lang="en-US" sz="1400" err="1">
                          <a:solidFill>
                            <a:srgbClr val="0000C0"/>
                          </a:solidFill>
                          <a:latin typeface="Courier New" panose="02070309020205020404" pitchFamily="49" charset="0"/>
                        </a:rPr>
                        <a:t>out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.println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6A3E3E"/>
                          </a:solidFill>
                          <a:latin typeface="Courier New" panose="02070309020205020404" pitchFamily="49" charset="0"/>
                        </a:rPr>
                        <a:t>file1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.length());</a:t>
                      </a:r>
                    </a:p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L="0" marR="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29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9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75396" y="3662122"/>
            <a:ext cx="18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Drive or root directory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and Directories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263" y="1521566"/>
            <a:ext cx="571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Some of the methods of the class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/>
              <a:t> refer to a file </a:t>
            </a:r>
            <a:r>
              <a:rPr lang="en-US" i="1"/>
              <a:t>pathname</a:t>
            </a:r>
            <a:r>
              <a:rPr lang="en-US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61795"/>
              </p:ext>
            </p:extLst>
          </p:nvPr>
        </p:nvGraphicFramePr>
        <p:xfrm>
          <a:off x="6267450" y="1878398"/>
          <a:ext cx="5648326" cy="971552"/>
        </p:xfrm>
        <a:graphic>
          <a:graphicData uri="http://schemas.openxmlformats.org/drawingml/2006/table">
            <a:tbl>
              <a:tblPr/>
              <a:tblGrid>
                <a:gridCol w="662217">
                  <a:extLst>
                    <a:ext uri="{9D8B030D-6E8A-4147-A177-3AD203B41FA5}">
                      <a16:colId xmlns:a16="http://schemas.microsoft.com/office/drawing/2014/main" val="4049224429"/>
                    </a:ext>
                  </a:extLst>
                </a:gridCol>
                <a:gridCol w="4986109">
                  <a:extLst>
                    <a:ext uri="{9D8B030D-6E8A-4147-A177-3AD203B41FA5}">
                      <a16:colId xmlns:a16="http://schemas.microsoft.com/office/drawing/2014/main" val="1623447416"/>
                    </a:ext>
                  </a:extLst>
                </a:gridCol>
              </a:tblGrid>
              <a:tr h="185421">
                <a:tc>
                  <a:txBody>
                    <a:bodyPr/>
                    <a:lstStyle/>
                    <a:p>
                      <a:endParaRPr lang="en-US" sz="12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nsolas" panose="020B0609020204030204" pitchFamily="49" charset="0"/>
                          <a:hlinkClick r:id="rId2"/>
                        </a:rPr>
                        <a:t>File</a:t>
                      </a:r>
                      <a:r>
                        <a:rPr lang="en-US" sz="120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>
                          <a:latin typeface="Consolas" panose="020B0609020204030204" pitchFamily="49" charset="0"/>
                          <a:hlinkClick r:id="rId3" tooltip="class in java.lang"/>
                        </a:rPr>
                        <a:t>String</a:t>
                      </a:r>
                      <a:r>
                        <a:rPr lang="en-US" sz="1200">
                          <a:latin typeface="Consolas" panose="020B0609020204030204" pitchFamily="49" charset="0"/>
                        </a:rPr>
                        <a:t> pathname)</a:t>
                      </a:r>
                    </a:p>
                    <a:p>
                      <a:r>
                        <a:rPr lang="en-US" sz="1200"/>
                        <a:t>Creates a new File instance by converting the given pathname string into an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07"/>
                  </a:ext>
                </a:extLst>
              </a:tr>
              <a:tr h="185421">
                <a:tc>
                  <a:txBody>
                    <a:bodyPr/>
                    <a:lstStyle/>
                    <a:p>
                      <a:r>
                        <a:rPr lang="en-US" sz="1200">
                          <a:latin typeface="Consolas" panose="020B0609020204030204" pitchFamily="49" charset="0"/>
                          <a:hlinkClick r:id="rId3" tooltip="class in java.lang"/>
                        </a:rPr>
                        <a:t>String</a:t>
                      </a:r>
                      <a:endParaRPr lang="en-US" sz="12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200" err="1">
                          <a:latin typeface="Consolas" panose="020B0609020204030204" pitchFamily="49" charset="0"/>
                          <a:hlinkClick r:id="rId4"/>
                        </a:rPr>
                        <a:t>getAbsolutePath</a:t>
                      </a:r>
                      <a:r>
                        <a:rPr lang="en-US" sz="1200">
                          <a:latin typeface="Consolas" panose="020B0609020204030204" pitchFamily="49" charset="0"/>
                        </a:rPr>
                        <a:t>()</a:t>
                      </a:r>
                      <a:br>
                        <a:rPr lang="en-US" sz="1200"/>
                      </a:br>
                      <a:r>
                        <a:rPr lang="en-US" sz="1200"/>
                        <a:t>Returns the absolute pathname string of this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5730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85886" y="1520794"/>
            <a:ext cx="252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nsolas" panose="020B0609020204030204" pitchFamily="49" charset="0"/>
                <a:hlinkClick r:id="rId5"/>
              </a:rPr>
              <a:t>java.io.File</a:t>
            </a:r>
            <a:r>
              <a:rPr lang="en-US" sz="1600"/>
              <a:t> class.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48151"/>
              </p:ext>
            </p:extLst>
          </p:nvPr>
        </p:nvGraphicFramePr>
        <p:xfrm>
          <a:off x="6267450" y="2873450"/>
          <a:ext cx="5648326" cy="788672"/>
        </p:xfrm>
        <a:graphic>
          <a:graphicData uri="http://schemas.openxmlformats.org/drawingml/2006/table">
            <a:tbl>
              <a:tblPr/>
              <a:tblGrid>
                <a:gridCol w="662217">
                  <a:extLst>
                    <a:ext uri="{9D8B030D-6E8A-4147-A177-3AD203B41FA5}">
                      <a16:colId xmlns:a16="http://schemas.microsoft.com/office/drawing/2014/main" val="4049224429"/>
                    </a:ext>
                  </a:extLst>
                </a:gridCol>
                <a:gridCol w="4986109">
                  <a:extLst>
                    <a:ext uri="{9D8B030D-6E8A-4147-A177-3AD203B41FA5}">
                      <a16:colId xmlns:a16="http://schemas.microsoft.com/office/drawing/2014/main" val="1623447416"/>
                    </a:ext>
                  </a:extLst>
                </a:gridCol>
              </a:tblGrid>
              <a:tr h="185421"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2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6"/>
                        </a:rPr>
                        <a:t>isFile</a:t>
                      </a: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whether the file denoted by this abstract pathname is a normal file.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1"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2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7"/>
                        </a:rPr>
                        <a:t>isDirectory</a:t>
                      </a: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Tests whether the file denoted by this abstract pathname is a directory.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05750" y="1887924"/>
            <a:ext cx="808422" cy="214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06024" y="2066519"/>
            <a:ext cx="1057275" cy="214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8650" y="2647285"/>
            <a:ext cx="1047750" cy="214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81661" y="3053474"/>
            <a:ext cx="948339" cy="214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81661" y="3447810"/>
            <a:ext cx="872140" cy="214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33" y="3712402"/>
            <a:ext cx="1292718" cy="10898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34" y="4808269"/>
            <a:ext cx="3866196" cy="159160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348264" y="2169321"/>
            <a:ext cx="571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There are some methods in the class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/>
              <a:t> dealing with </a:t>
            </a:r>
            <a:r>
              <a:rPr lang="en-US" i="1"/>
              <a:t>directories</a:t>
            </a:r>
            <a:r>
              <a:rPr lang="en-US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8264" y="2859664"/>
            <a:ext cx="571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Let's formalize what we know about where files live on the hard-drive: drive, path, directory.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5803" y="3874063"/>
            <a:ext cx="2397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Top-level directories or folders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79547" y="4104903"/>
            <a:ext cx="17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Directories or folders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2555" y="4334464"/>
            <a:ext cx="55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Files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2485421" y="3948304"/>
            <a:ext cx="45719" cy="161661"/>
          </a:xfrm>
          <a:prstGeom prst="lef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2905970" y="4180086"/>
            <a:ext cx="45719" cy="161661"/>
          </a:xfrm>
          <a:prstGeom prst="lef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3277783" y="4405559"/>
            <a:ext cx="45719" cy="161661"/>
          </a:xfrm>
          <a:prstGeom prst="lef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3587" y="3948007"/>
            <a:ext cx="141288" cy="123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00086" y="4196129"/>
            <a:ext cx="323850" cy="347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50954" y="4565747"/>
            <a:ext cx="798446" cy="16890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865152" y="5149948"/>
            <a:ext cx="871698" cy="12499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31" idx="6"/>
          </p:cNvCxnSpPr>
          <p:nvPr/>
        </p:nvCxnSpPr>
        <p:spPr>
          <a:xfrm flipH="1">
            <a:off x="904875" y="3816011"/>
            <a:ext cx="1260996" cy="193963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1"/>
          </p:cNvCxnSpPr>
          <p:nvPr/>
        </p:nvCxnSpPr>
        <p:spPr>
          <a:xfrm flipH="1">
            <a:off x="1026065" y="4027952"/>
            <a:ext cx="1429738" cy="333019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1"/>
          </p:cNvCxnSpPr>
          <p:nvPr/>
        </p:nvCxnSpPr>
        <p:spPr>
          <a:xfrm flipH="1">
            <a:off x="1549405" y="4258792"/>
            <a:ext cx="1330142" cy="788768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1"/>
          </p:cNvCxnSpPr>
          <p:nvPr/>
        </p:nvCxnSpPr>
        <p:spPr>
          <a:xfrm flipH="1">
            <a:off x="2369009" y="4488353"/>
            <a:ext cx="873546" cy="659192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/>
          <p:cNvSpPr/>
          <p:nvPr/>
        </p:nvSpPr>
        <p:spPr>
          <a:xfrm>
            <a:off x="2196423" y="3735856"/>
            <a:ext cx="45719" cy="161661"/>
          </a:xfrm>
          <a:prstGeom prst="lef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1873" y="3893480"/>
            <a:ext cx="421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Hierarchy of directories leading to the file: file </a:t>
            </a:r>
            <a:r>
              <a:rPr lang="en-US" sz="1400" i="1"/>
              <a:t>path</a:t>
            </a:r>
            <a:r>
              <a:rPr lang="en-US" sz="1400"/>
              <a:t>.</a:t>
            </a:r>
          </a:p>
        </p:txBody>
      </p:sp>
      <p:sp>
        <p:nvSpPr>
          <p:cNvPr id="68" name="Left Brace 67"/>
          <p:cNvSpPr/>
          <p:nvPr/>
        </p:nvSpPr>
        <p:spPr>
          <a:xfrm flipH="1">
            <a:off x="4782039" y="3772013"/>
            <a:ext cx="70949" cy="562451"/>
          </a:xfrm>
          <a:prstGeom prst="leftBrace">
            <a:avLst>
              <a:gd name="adj1" fmla="val 8333"/>
              <a:gd name="adj2" fmla="val 48730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5661874" y="3976289"/>
            <a:ext cx="45719" cy="133605"/>
          </a:xfrm>
          <a:prstGeom prst="lef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852988" y="4042609"/>
            <a:ext cx="773837" cy="1105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62311"/>
              </p:ext>
            </p:extLst>
          </p:nvPr>
        </p:nvGraphicFramePr>
        <p:xfrm>
          <a:off x="5626825" y="4370416"/>
          <a:ext cx="64757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7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File path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description of a file's location on a computer, starting with a drive and including the path from the root directory to the directory where the file is stored.</a:t>
                      </a:r>
                      <a:endParaRPr lang="en-US" sz="1800" i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4287442" y="5878814"/>
            <a:ext cx="773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 "D:\\Personal\\Src\\Java\\1509-1606.ICS\\ClassroomWork\\src\\TimerLab.java"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287442" y="6197704"/>
            <a:ext cx="7042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 "D:/Personal/Src/Java/1509-1606.ICS/ClassroomWork/src/TimerLab.java"</a:t>
            </a:r>
          </a:p>
        </p:txBody>
      </p:sp>
    </p:spTree>
    <p:extLst>
      <p:ext uri="{BB962C8B-B14F-4D97-AF65-F5344CB8AC3E}">
        <p14:creationId xmlns:p14="http://schemas.microsoft.com/office/powerpoint/2010/main" val="422257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562436" y="6057687"/>
            <a:ext cx="24476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 "./</a:t>
            </a:r>
            <a:r>
              <a:rPr lang="en-US" sz="1400" b="1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/TimerLab.java"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Directory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58308"/>
              </p:ext>
            </p:extLst>
          </p:nvPr>
        </p:nvGraphicFramePr>
        <p:xfrm>
          <a:off x="1562100" y="1928577"/>
          <a:ext cx="9367157" cy="74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Current Directory (a.k.a. Working Directory)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directory that Java uses as the default when a program uses a</a:t>
                      </a:r>
                      <a:r>
                        <a:rPr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simple file name.</a:t>
                      </a:r>
                      <a:endParaRPr lang="en-US" sz="1800" i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0214" y="1449388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Every program running on any computer runs in the context of a directory: the Current Directory.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571" y="2799503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Java is representing both Files and Directories as instances of the class </a:t>
            </a:r>
            <a:r>
              <a:rPr lang="en-US" err="1">
                <a:latin typeface="Consolas" panose="020B0609020204030204" pitchFamily="49" charset="0"/>
                <a:hlinkClick r:id="rId2"/>
              </a:rPr>
              <a:t>java.io.File</a:t>
            </a:r>
            <a:r>
              <a:rPr lang="en-US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18243"/>
              </p:ext>
            </p:extLst>
          </p:nvPr>
        </p:nvGraphicFramePr>
        <p:xfrm>
          <a:off x="1576615" y="3229154"/>
          <a:ext cx="10121900" cy="1821184"/>
        </p:xfrm>
        <a:graphic>
          <a:graphicData uri="http://schemas.openxmlformats.org/drawingml/2006/table">
            <a:tbl>
              <a:tblPr/>
              <a:tblGrid>
                <a:gridCol w="790535">
                  <a:extLst>
                    <a:ext uri="{9D8B030D-6E8A-4147-A177-3AD203B41FA5}">
                      <a16:colId xmlns:a16="http://schemas.microsoft.com/office/drawing/2014/main" val="4049224429"/>
                    </a:ext>
                  </a:extLst>
                </a:gridCol>
                <a:gridCol w="9331365">
                  <a:extLst>
                    <a:ext uri="{9D8B030D-6E8A-4147-A177-3AD203B41FA5}">
                      <a16:colId xmlns:a16="http://schemas.microsoft.com/office/drawing/2014/main" val="1623447416"/>
                    </a:ext>
                  </a:extLst>
                </a:gridCol>
              </a:tblGrid>
              <a:tr h="415880">
                <a:tc>
                  <a:txBody>
                    <a:bodyPr/>
                    <a:lstStyle/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  <a:hlinkClick r:id="rId3"/>
                        </a:rPr>
                        <a:t>File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>
                          <a:latin typeface="Consolas" panose="020B0609020204030204" pitchFamily="49" charset="0"/>
                          <a:hlinkClick r:id="rId4" tooltip="class in java.lang"/>
                        </a:rPr>
                        <a:t>String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 pathname)</a:t>
                      </a:r>
                    </a:p>
                    <a:p>
                      <a:r>
                        <a:rPr lang="en-US" sz="1400"/>
                        <a:t>Creates a new File instance by converting the given pathname string into an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07"/>
                  </a:ext>
                </a:extLst>
              </a:tr>
              <a:tr h="415880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  <a:hlinkClick r:id="rId4" tooltip="class in java.lang"/>
                        </a:rPr>
                        <a:t>String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400" err="1">
                          <a:latin typeface="Consolas" panose="020B0609020204030204" pitchFamily="49" charset="0"/>
                          <a:hlinkClick r:id="rId5"/>
                        </a:rPr>
                        <a:t>getAbsolutePath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()</a:t>
                      </a:r>
                      <a:br>
                        <a:rPr lang="en-US" sz="1400"/>
                      </a:br>
                      <a:r>
                        <a:rPr lang="en-US" sz="1400"/>
                        <a:t>Returns the absolute pathname string of this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573074"/>
                  </a:ext>
                </a:extLst>
              </a:tr>
              <a:tr h="415880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hlinkClick r:id="rId2" tooltip="class in java.io"/>
                        </a:rPr>
                        <a:t>File</a:t>
                      </a:r>
                      <a:endParaRPr lang="en-US" sz="14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hlinkClick r:id="rId6"/>
                        </a:rPr>
                        <a:t>getParentFile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sz="1400"/>
                      </a:br>
                      <a:r>
                        <a:rPr lang="en-US" sz="1400"/>
                        <a:t>Returns the abstract pathname of this abstract pathname's parent, or null if this pathname does not name a parent directory.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80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hlinkClick r:id="rId2" tooltip="class in java.io"/>
                        </a:rPr>
                        <a:t>File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hlinkClick r:id="rId7"/>
                        </a:rPr>
                        <a:t>listFiles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sz="1400"/>
                      </a:br>
                      <a:r>
                        <a:rPr lang="en-US" sz="1400"/>
                        <a:t>Returns an array of abstract pathnames denoting the files in the directory denoted by this abstract pathname.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0214" y="5219761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i="1"/>
              <a:t>pathname</a:t>
            </a:r>
            <a:r>
              <a:rPr lang="en-US"/>
              <a:t> string can be </a:t>
            </a:r>
            <a:r>
              <a:rPr lang="en-US" i="1"/>
              <a:t>absolute</a:t>
            </a:r>
            <a:r>
              <a:rPr lang="en-US"/>
              <a:t> or fully qualified, or </a:t>
            </a:r>
            <a:r>
              <a:rPr lang="en-US" i="1"/>
              <a:t>relative</a:t>
            </a:r>
            <a:r>
              <a:rPr lang="en-US"/>
              <a:t> to the Current Directory.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6963" y="5583437"/>
            <a:ext cx="70313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 "D:/Personal/Src/Java/1509-1606.ICS/ClassroomWork/src/TimerLab.java"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07671" y="5583437"/>
            <a:ext cx="170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cs typeface="Consolas" panose="020B0609020204030204" pitchFamily="49" charset="0"/>
              </a:rPr>
              <a:t>Absolute</a:t>
            </a:r>
            <a:r>
              <a:rPr lang="en-US" sz="1400">
                <a:cs typeface="Consolas" panose="020B0609020204030204" pitchFamily="49" charset="0"/>
              </a:rPr>
              <a:t> pathname: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7670" y="5853114"/>
            <a:ext cx="170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cs typeface="Consolas" panose="020B0609020204030204" pitchFamily="49" charset="0"/>
              </a:rPr>
              <a:t>Current Directory</a:t>
            </a:r>
            <a:r>
              <a:rPr lang="en-US" sz="1400">
                <a:cs typeface="Consolas" panose="020B0609020204030204" pitchFamily="49" charset="0"/>
              </a:rPr>
              <a:t>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86963" y="5823151"/>
            <a:ext cx="70313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 "D:/Personal/Src/Java/1509-1606.ICS/ClassroomWork/"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7670" y="6105608"/>
            <a:ext cx="170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cs typeface="Consolas" panose="020B0609020204030204" pitchFamily="49" charset="0"/>
              </a:rPr>
              <a:t>Relative </a:t>
            </a:r>
            <a:r>
              <a:rPr lang="en-US" sz="1400">
                <a:cs typeface="Consolas" panose="020B0609020204030204" pitchFamily="49" charset="0"/>
              </a:rPr>
              <a:t>pathname: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84716" y="6056636"/>
            <a:ext cx="2363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400" b="1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/TimerLab.java"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23136" y="6056635"/>
            <a:ext cx="3438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 "../</a:t>
            </a:r>
            <a:r>
              <a:rPr lang="en-US" sz="1400" b="1" err="1">
                <a:latin typeface="Consolas" panose="020B0609020204030204" pitchFamily="49" charset="0"/>
                <a:cs typeface="Consolas" panose="020B0609020204030204" pitchFamily="49" charset="0"/>
              </a:rPr>
              <a:t>FracCalc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b="1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/FracCalc.java"</a:t>
            </a:r>
          </a:p>
        </p:txBody>
      </p:sp>
      <p:sp>
        <p:nvSpPr>
          <p:cNvPr id="18" name="Oval 17"/>
          <p:cNvSpPr/>
          <p:nvPr/>
        </p:nvSpPr>
        <p:spPr>
          <a:xfrm>
            <a:off x="5819320" y="6160891"/>
            <a:ext cx="159332" cy="142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82902" y="6137053"/>
            <a:ext cx="258049" cy="179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0513" y="6350311"/>
            <a:ext cx="14430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cs typeface="Consolas" panose="020B0609020204030204" pitchFamily="49" charset="0"/>
              </a:rPr>
              <a:t>Current Directory</a:t>
            </a:r>
            <a:r>
              <a:rPr lang="en-US" sz="1400"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22170" y="6342420"/>
            <a:ext cx="1373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cs typeface="Consolas" panose="020B0609020204030204" pitchFamily="49" charset="0"/>
              </a:rPr>
              <a:t>Parent Directory</a:t>
            </a:r>
            <a:r>
              <a:rPr lang="en-US" sz="1400"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2" name="Left Brace 21"/>
          <p:cNvSpPr/>
          <p:nvPr/>
        </p:nvSpPr>
        <p:spPr>
          <a:xfrm rot="16200000" flipH="1">
            <a:off x="5877216" y="5762918"/>
            <a:ext cx="61059" cy="1247777"/>
          </a:xfrm>
          <a:prstGeom prst="leftBrace">
            <a:avLst>
              <a:gd name="adj1" fmla="val 8333"/>
              <a:gd name="adj2" fmla="val 48730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991873" y="5767205"/>
            <a:ext cx="61059" cy="1247777"/>
          </a:xfrm>
          <a:prstGeom prst="leftBrace">
            <a:avLst>
              <a:gd name="adj1" fmla="val 8333"/>
              <a:gd name="adj2" fmla="val 48730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0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336096"/>
            <a:ext cx="10515600" cy="1325563"/>
          </a:xfrm>
        </p:spPr>
        <p:txBody>
          <a:bodyPr/>
          <a:lstStyle/>
          <a:p>
            <a:r>
              <a:rPr lang="en-US"/>
              <a:t>Exceptions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63353"/>
              </p:ext>
            </p:extLst>
          </p:nvPr>
        </p:nvGraphicFramePr>
        <p:xfrm>
          <a:off x="1317172" y="2228926"/>
          <a:ext cx="9550399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Checked Exception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exception that </a:t>
                      </a:r>
                      <a:r>
                        <a:rPr lang="en-US" sz="18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caught or specifically declared in the header of the method that might generate it.</a:t>
                      </a:r>
                      <a:endParaRPr lang="en-US" sz="1800" i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15352"/>
              </p:ext>
            </p:extLst>
          </p:nvPr>
        </p:nvGraphicFramePr>
        <p:xfrm>
          <a:off x="1317171" y="4126355"/>
          <a:ext cx="9550399" cy="74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rgbClr val="00339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throws</a:t>
                      </a:r>
                      <a:r>
                        <a:rPr lang="en-US" sz="1800" b="1" kern="1200" baseline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 clause</a:t>
                      </a:r>
                      <a:endParaRPr lang="en-US" sz="1800" b="1" kern="120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declaration that a method will not attempt to handle a particular type of exception.</a:t>
                      </a:r>
                      <a:endParaRPr lang="en-US" sz="1800" i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757" y="1420359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When running programs dealing with Files, Java cannot anticipate if the file exists or it can be accessed.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/>
              <a:t> class is requiring an explicit handling of error cases by generating </a:t>
            </a:r>
            <a:r>
              <a:rPr lang="en-US" i="1"/>
              <a:t>Checked Exceptions</a:t>
            </a:r>
            <a:r>
              <a:rPr lang="en-US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756" y="3363599"/>
            <a:ext cx="1122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Checked Exceptions need to be either explicitly caught through a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try/catch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/>
              <a:t>statement (we'll learn about them later) or by declaring them explicitly along with the method containing the File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86641" y="5752222"/>
            <a:ext cx="6074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files2()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File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"./</a:t>
            </a:r>
            <a:r>
              <a:rPr lang="en-US" sz="1400" err="1">
                <a:solidFill>
                  <a:srgbClr val="2A00FF"/>
                </a:solidFill>
                <a:latin typeface="Consolas" panose="020B0609020204030204" pitchFamily="49" charset="0"/>
              </a:rPr>
              <a:t>src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.getCanonicalPath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5986643" y="5041413"/>
            <a:ext cx="60747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files2();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5986641" y="4997871"/>
            <a:ext cx="6074723" cy="17084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3756" y="5115733"/>
            <a:ext cx="508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Eclipse is assisting by proposing and adding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/>
              <a:t> declarations automatically.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756" y="5940521"/>
            <a:ext cx="508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/>
              <a:t> declaration needs to be specified in all calling methods.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76606" y="5810314"/>
            <a:ext cx="1876153" cy="214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58646" y="5101719"/>
            <a:ext cx="1876153" cy="214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20346" y="6229275"/>
            <a:ext cx="2493374" cy="214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336096"/>
            <a:ext cx="10515600" cy="1325563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3757" y="1420359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It's not always obvious what is the Current Directory when we're running our Java program in Eclipse.</a:t>
            </a:r>
            <a:br>
              <a:rPr lang="en-US"/>
            </a:br>
            <a:r>
              <a:rPr lang="en-US"/>
              <a:t>Let's find out: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1743" y="2321847"/>
            <a:ext cx="62421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files3()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// what is the current directory?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File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.getCanonicalPath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.isDirectory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// what is the parent of the current directory?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File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absoluteCrtDir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.getCanonicalFile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File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parentDir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absoluteCrtDir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.getParentFile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parentDir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.getCanonicalPath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// what is the parent of the root directory?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File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rootDir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"C:/"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File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parentRootDir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rootDir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.getParentFile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parentRootDir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"Parent of C:\\ is null"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parentRootDir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.getCanonicalPath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7060372" y="2347247"/>
            <a:ext cx="50681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D:\Personal\Src\Java\1509-1606.ICS\ClassroomWork</a:t>
            </a:r>
          </a:p>
          <a:p>
            <a:r>
              <a:rPr lang="en-US" sz="1400">
                <a:latin typeface="Consolas" panose="020B0609020204030204" pitchFamily="49" charset="0"/>
              </a:rPr>
              <a:t>true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D:\Personal\Src\Java\1509-1606.ICS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Parent of C:\ is null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0372" y="2321847"/>
            <a:ext cx="4937492" cy="43075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1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a text file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757" y="1610859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Reading from a file is very similar to how we read from the console: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00" y="2400976"/>
            <a:ext cx="44913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.equalsIgnoreCase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"quit"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    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64300" y="2185076"/>
            <a:ext cx="4889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err="1">
                <a:solidFill>
                  <a:srgbClr val="2A00FF"/>
                </a:solidFill>
                <a:latin typeface="Consolas" panose="020B0609020204030204" pitchFamily="49" charset="0"/>
              </a:rPr>
              <a:t>src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/Unit4Work.java"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4696959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Reading from the console depends on the line being entered: we need a fence-post algorithm to stop.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136919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Reading from a file is typically stopped when we reach the end of the file. The scanner 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hasNext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/>
              <a:t> method helps us determining the stopping condition.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200" y="5853878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Closing the scanner is good practice but has side effects: files can be "reopened". The input console cannot! </a:t>
            </a:r>
          </a:p>
        </p:txBody>
      </p:sp>
    </p:spTree>
    <p:extLst>
      <p:ext uri="{BB962C8B-B14F-4D97-AF65-F5344CB8AC3E}">
        <p14:creationId xmlns:p14="http://schemas.microsoft.com/office/powerpoint/2010/main" val="372294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336096"/>
            <a:ext cx="10515600" cy="1325563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3757" y="1420359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How do we find out what are the files and directories contained in a directory (like the Current Directory):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1743" y="1992076"/>
            <a:ext cx="5050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files4()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// create the File for the current directory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File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// get the list of Files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File[] 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crtDirContent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.listFiles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// count directories and files</a:t>
            </a:r>
          </a:p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countDirs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countFiles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(File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crtDirContent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.isDirectory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countDirs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countFiles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"Files: 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countFiles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err="1">
                <a:solidFill>
                  <a:srgbClr val="2A00FF"/>
                </a:solidFill>
                <a:latin typeface="Consolas" panose="020B0609020204030204" pitchFamily="49" charset="0"/>
              </a:rPr>
              <a:t>Dirs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:  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err="1">
                <a:solidFill>
                  <a:srgbClr val="6A3E3E"/>
                </a:solidFill>
                <a:latin typeface="Consolas" panose="020B0609020204030204" pitchFamily="49" charset="0"/>
              </a:rPr>
              <a:t>countDirs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7123872" y="5623847"/>
            <a:ext cx="18550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Files: 2</a:t>
            </a:r>
          </a:p>
          <a:p>
            <a:r>
              <a:rPr lang="en-US" sz="1400" err="1">
                <a:latin typeface="Consolas" panose="020B0609020204030204" pitchFamily="49" charset="0"/>
              </a:rPr>
              <a:t>Dirs</a:t>
            </a:r>
            <a:r>
              <a:rPr lang="en-US" sz="1400">
                <a:latin typeface="Consolas" panose="020B0609020204030204" pitchFamily="49" charset="0"/>
              </a:rPr>
              <a:t>:  3</a:t>
            </a:r>
          </a:p>
          <a:p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872" y="2321847"/>
            <a:ext cx="4937492" cy="43075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f88ef3-b4ce-4877-a0a5-4f2dcaca9ca7" xsi:nil="true"/>
    <lcf76f155ced4ddcb4097134ff3c332f xmlns="3c03b7c6-a07e-4c89-93c3-0940eb7372a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66DCBC4584F46997B7279051710B3" ma:contentTypeVersion="11" ma:contentTypeDescription="Create a new document." ma:contentTypeScope="" ma:versionID="b4e2f31517703de0619e2270e4ba10e6">
  <xsd:schema xmlns:xsd="http://www.w3.org/2001/XMLSchema" xmlns:xs="http://www.w3.org/2001/XMLSchema" xmlns:p="http://schemas.microsoft.com/office/2006/metadata/properties" xmlns:ns2="3c03b7c6-a07e-4c89-93c3-0940eb7372a2" xmlns:ns3="1ef88ef3-b4ce-4877-a0a5-4f2dcaca9ca7" targetNamespace="http://schemas.microsoft.com/office/2006/metadata/properties" ma:root="true" ma:fieldsID="bf2750b0ec5cb393400b10a065bc1213" ns2:_="" ns3:_="">
    <xsd:import namespace="3c03b7c6-a07e-4c89-93c3-0940eb7372a2"/>
    <xsd:import namespace="1ef88ef3-b4ce-4877-a0a5-4f2dcaca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3b7c6-a07e-4c89-93c3-0940eb737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646967e-5eb7-4d82-b25a-99ee5c68d0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88ef3-b4ce-4877-a0a5-4f2dcaca9ca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7a08849-f425-42c3-956f-99162a9c7847}" ma:internalName="TaxCatchAll" ma:showField="CatchAllData" ma:web="1ef88ef3-b4ce-4877-a0a5-4f2dcaca9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22B2D-BDC8-41B0-B1A4-D6A3ADD64EB1}">
  <ds:schemaRefs>
    <ds:schemaRef ds:uri="1ef88ef3-b4ce-4877-a0a5-4f2dcaca9ca7"/>
    <ds:schemaRef ds:uri="3c03b7c6-a07e-4c89-93c3-0940eb7372a2"/>
    <ds:schemaRef ds:uri="c7bb2bd9-a9cd-4580-a5c3-5c56f86bed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07A7DA-3353-46E8-AAD7-228678B9C1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E0D4C4-1149-475D-8C7F-30FF7A8CF197}">
  <ds:schemaRefs>
    <ds:schemaRef ds:uri="1ef88ef3-b4ce-4877-a0a5-4f2dcaca9ca7"/>
    <ds:schemaRef ds:uri="3c03b7c6-a07e-4c89-93c3-0940eb7372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File I/O </vt:lpstr>
      <vt:lpstr>What is a File?</vt:lpstr>
      <vt:lpstr>Files in Java</vt:lpstr>
      <vt:lpstr>Files and Directories</vt:lpstr>
      <vt:lpstr>Current Directory</vt:lpstr>
      <vt:lpstr>Exceptions</vt:lpstr>
      <vt:lpstr>Example</vt:lpstr>
      <vt:lpstr>Reading from a text file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AP Computer Science!</dc:title>
  <dc:creator>David Nicholson</dc:creator>
  <cp:revision>1</cp:revision>
  <dcterms:created xsi:type="dcterms:W3CDTF">2014-08-30T20:44:45Z</dcterms:created>
  <dcterms:modified xsi:type="dcterms:W3CDTF">2023-07-26T08:09:32Z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0x010100D5A40109A461F14D9971EFEC117E2058</vt:lpwstr>
  </property>
  <property fmtid="{D5CDD505-2E9C-101B-9397-08002B2CF9AE}" pid="3" name="IsMyDocuments">
    <vt:bool>true</vt:bool>
  </property>
  <property fmtid="{D5CDD505-2E9C-101B-9397-08002B2CF9AE}" pid="4" name="MediaServiceImageTags">
    <vt:lpwstr/>
  </property>
</Properties>
</file>