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08" r:id="rId6"/>
    <p:sldId id="309" r:id="rId7"/>
    <p:sldId id="310" r:id="rId8"/>
    <p:sldId id="314" r:id="rId9"/>
    <p:sldId id="312" r:id="rId10"/>
    <p:sldId id="311" r:id="rId11"/>
    <p:sldId id="313" r:id="rId12"/>
    <p:sldId id="317" r:id="rId13"/>
    <p:sldId id="318" r:id="rId14"/>
    <p:sldId id="315" r:id="rId15"/>
    <p:sldId id="319" r:id="rId16"/>
    <p:sldId id="320" r:id="rId17"/>
    <p:sldId id="321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eewa" initials="S" lastIdx="2" clrIdx="0">
    <p:extLst>
      <p:ext uri="{19B8F6BF-5375-455C-9EA6-DF929625EA0E}">
        <p15:presenceInfo xmlns:p15="http://schemas.microsoft.com/office/powerpoint/2012/main" userId="Sajeew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989" autoAdjust="0"/>
  </p:normalViewPr>
  <p:slideViewPr>
    <p:cSldViewPr snapToGrid="0">
      <p:cViewPr varScale="1">
        <p:scale>
          <a:sx n="43" d="100"/>
          <a:sy n="43" d="100"/>
        </p:scale>
        <p:origin x="8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Analysis and interpretation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summary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Analysis and interpretation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summary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C4C28-E2A5-488B-B54C-4C0972D8877E}" type="datetimeFigureOut">
              <a:rPr lang="en-AU" smtClean="0"/>
              <a:t>12/11/2020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66678-A644-4204-9BB7-AB96EB1D46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28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quite scary fact that heart diseases is main cause death in the world.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 improving your lifestyle, including your diet and level of fitness, you can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minimise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your risk of getting heart diseases.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90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These are the threshold levels you must be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74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Insulin discovery was one of great discoveries in medical history in this century.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58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1990’s some very strange happened. ADA reduce the standard level of glucose level.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rick factors that has been released  from WHO. It shows how your life is in danger.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5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6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my data looks like.. Distribution among male and female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5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8 different models including K Nearest Neighbors , Scalar Vector machine. </a:t>
            </a:r>
          </a:p>
          <a:p>
            <a:endParaRPr lang="en-US" dirty="0"/>
          </a:p>
          <a:p>
            <a:r>
              <a:rPr lang="en-US" dirty="0"/>
              <a:t>Except KNN all other models performed well. Accuracy well above 80%. And Random forest was performed great  nearly 90%.</a:t>
            </a:r>
          </a:p>
          <a:p>
            <a:endParaRPr lang="en-US" dirty="0"/>
          </a:p>
          <a:p>
            <a:r>
              <a:rPr lang="en-US" dirty="0"/>
              <a:t>Also Precision and Recall is 93% and 84% for the model. It is quite good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0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influence feature is the Chest Pain.</a:t>
            </a:r>
          </a:p>
          <a:p>
            <a:endParaRPr lang="en-US" dirty="0"/>
          </a:p>
          <a:p>
            <a:r>
              <a:rPr lang="en-US" dirty="0"/>
              <a:t>ROC curve shows how good is Random Forest.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66678-A644-4204-9BB7-AB96EB1D465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3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hyperlink" Target="file:///C:\Users\Sajeewa\Pictures\MINI3\Help_symbol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5147675" cy="3494791"/>
          </a:xfrm>
        </p:spPr>
        <p:txBody>
          <a:bodyPr>
            <a:normAutofit/>
          </a:bodyPr>
          <a:lstStyle/>
          <a:p>
            <a:r>
              <a:rPr lang="en-US" sz="6000" dirty="0"/>
              <a:t>Heart </a:t>
            </a:r>
            <a:br>
              <a:rPr lang="en-US" sz="6000" dirty="0"/>
            </a:br>
            <a:r>
              <a:rPr lang="en-US" sz="6000" dirty="0"/>
              <a:t>Disease</a:t>
            </a:r>
            <a:br>
              <a:rPr lang="en-US" sz="6000" dirty="0"/>
            </a:br>
            <a:r>
              <a:rPr lang="en-US" sz="6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3200" dirty="0"/>
              <a:t>By Sajeewa</a:t>
            </a:r>
          </a:p>
          <a:p>
            <a:r>
              <a:rPr lang="en-US" dirty="0"/>
              <a:t>Mini Project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096187-3033-442C-8D7F-826F52E23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34" y="1695450"/>
            <a:ext cx="4528867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5C653-5F3E-4873-AF2E-E88103FF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"/>
          <a:stretch/>
        </p:blipFill>
        <p:spPr>
          <a:xfrm>
            <a:off x="272234" y="1565994"/>
            <a:ext cx="5936379" cy="412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ANALYSIS AND INTERPRETATION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9017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11215914" y="6413008"/>
            <a:ext cx="1113972" cy="498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DATA</a:t>
            </a:r>
          </a:p>
          <a:p>
            <a:endParaRPr lang="en-AU" dirty="0">
              <a:solidFill>
                <a:schemeClr val="bg1"/>
              </a:solidFill>
              <a:latin typeface="Speak Pro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71B7F-5F47-4DD8-98BE-64453B93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27" y="1445965"/>
            <a:ext cx="612127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ANALYSIS AND INTERPRETATION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9017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9494874" y="6359042"/>
            <a:ext cx="2916201" cy="4989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MODEL PERFORMANCE</a:t>
            </a:r>
          </a:p>
          <a:p>
            <a:endParaRPr lang="en-AU" dirty="0">
              <a:solidFill>
                <a:schemeClr val="bg1"/>
              </a:solidFill>
              <a:latin typeface="Speak Pro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167AE-86ED-45C8-BCC1-4F7AFC3A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01623"/>
              </p:ext>
            </p:extLst>
          </p:nvPr>
        </p:nvGraphicFramePr>
        <p:xfrm>
          <a:off x="1534877" y="1090901"/>
          <a:ext cx="7881779" cy="4258851"/>
        </p:xfrm>
        <a:graphic>
          <a:graphicData uri="http://schemas.openxmlformats.org/drawingml/2006/table">
            <a:tbl>
              <a:tblPr/>
              <a:tblGrid>
                <a:gridCol w="2177607">
                  <a:extLst>
                    <a:ext uri="{9D8B030D-6E8A-4147-A177-3AD203B41FA5}">
                      <a16:colId xmlns:a16="http://schemas.microsoft.com/office/drawing/2014/main" val="2621547445"/>
                    </a:ext>
                  </a:extLst>
                </a:gridCol>
                <a:gridCol w="1426043">
                  <a:extLst>
                    <a:ext uri="{9D8B030D-6E8A-4147-A177-3AD203B41FA5}">
                      <a16:colId xmlns:a16="http://schemas.microsoft.com/office/drawing/2014/main" val="1878827654"/>
                    </a:ext>
                  </a:extLst>
                </a:gridCol>
                <a:gridCol w="1426043">
                  <a:extLst>
                    <a:ext uri="{9D8B030D-6E8A-4147-A177-3AD203B41FA5}">
                      <a16:colId xmlns:a16="http://schemas.microsoft.com/office/drawing/2014/main" val="1885402929"/>
                    </a:ext>
                  </a:extLst>
                </a:gridCol>
                <a:gridCol w="1426043">
                  <a:extLst>
                    <a:ext uri="{9D8B030D-6E8A-4147-A177-3AD203B41FA5}">
                      <a16:colId xmlns:a16="http://schemas.microsoft.com/office/drawing/2014/main" val="1698628965"/>
                    </a:ext>
                  </a:extLst>
                </a:gridCol>
                <a:gridCol w="1426043">
                  <a:extLst>
                    <a:ext uri="{9D8B030D-6E8A-4147-A177-3AD203B41FA5}">
                      <a16:colId xmlns:a16="http://schemas.microsoft.com/office/drawing/2014/main" val="213396506"/>
                    </a:ext>
                  </a:extLst>
                </a:gridCol>
              </a:tblGrid>
              <a:tr h="48177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3537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594145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7324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21784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56151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956738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05273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651098"/>
                  </a:ext>
                </a:extLst>
              </a:tr>
              <a:tr h="47213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Nearest Neighbors</a:t>
                      </a:r>
                    </a:p>
                  </a:txBody>
                  <a:tcPr marL="9636" marR="9636" marT="963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636" marR="9636" marT="963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12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5FD7E68-C016-45C5-9B3A-7D13A32082A2}"/>
              </a:ext>
            </a:extLst>
          </p:cNvPr>
          <p:cNvSpPr/>
          <p:nvPr/>
        </p:nvSpPr>
        <p:spPr>
          <a:xfrm>
            <a:off x="1476154" y="890937"/>
            <a:ext cx="2223391" cy="4658777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2E102-BCCB-4C15-8A68-DB9EB3412C63}"/>
              </a:ext>
            </a:extLst>
          </p:cNvPr>
          <p:cNvSpPr/>
          <p:nvPr/>
        </p:nvSpPr>
        <p:spPr>
          <a:xfrm>
            <a:off x="3758268" y="875486"/>
            <a:ext cx="1367405" cy="46742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D7F96-BD84-4868-B1ED-49554FB34810}"/>
              </a:ext>
            </a:extLst>
          </p:cNvPr>
          <p:cNvSpPr/>
          <p:nvPr/>
        </p:nvSpPr>
        <p:spPr>
          <a:xfrm>
            <a:off x="1342239" y="1593910"/>
            <a:ext cx="8221211" cy="4358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05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ANALYSIS AND INTERPRETATION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1057275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9402219" y="6364292"/>
            <a:ext cx="3720886" cy="49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FEATURE IMPORTANCE</a:t>
            </a:r>
            <a:endParaRPr lang="en-AU" b="1" dirty="0">
              <a:solidFill>
                <a:schemeClr val="bg1"/>
              </a:solidFill>
              <a:latin typeface="Speak Pro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EB310-EB02-4A48-8BEA-3B232850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85534"/>
            <a:ext cx="5321364" cy="2609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F7379D-FABC-4ECB-A510-3521119CF873}"/>
              </a:ext>
            </a:extLst>
          </p:cNvPr>
          <p:cNvSpPr txBox="1">
            <a:spLocks/>
          </p:cNvSpPr>
          <p:nvPr/>
        </p:nvSpPr>
        <p:spPr>
          <a:xfrm>
            <a:off x="862405" y="4646553"/>
            <a:ext cx="4791775" cy="95416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245"/>
                </a:solidFill>
                <a:latin typeface="Speak Pro (Body)"/>
              </a:rPr>
              <a:t> 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(Chest pain type)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Chol – C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holesterol 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- M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ajor vessels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AU" dirty="0">
              <a:latin typeface="Speak Pro (Body)"/>
            </a:endParaRPr>
          </a:p>
        </p:txBody>
      </p:sp>
      <p:sp>
        <p:nvSpPr>
          <p:cNvPr id="6" name="Action Button: Document 5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A0EFB1C6-ADD4-4B3C-B4B3-2498AB03460C}"/>
              </a:ext>
            </a:extLst>
          </p:cNvPr>
          <p:cNvSpPr/>
          <p:nvPr/>
        </p:nvSpPr>
        <p:spPr>
          <a:xfrm>
            <a:off x="862405" y="5716922"/>
            <a:ext cx="386080" cy="396240"/>
          </a:xfrm>
          <a:prstGeom prst="actionButton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75830-4ADB-44B9-A2B5-15A12CA37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013" y="1634083"/>
            <a:ext cx="3975652" cy="28616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0633DE-FC35-41B5-8BEE-9EB9CAC1B84E}"/>
              </a:ext>
            </a:extLst>
          </p:cNvPr>
          <p:cNvSpPr txBox="1">
            <a:spLocks/>
          </p:cNvSpPr>
          <p:nvPr/>
        </p:nvSpPr>
        <p:spPr>
          <a:xfrm>
            <a:off x="7414392" y="4646553"/>
            <a:ext cx="3975653" cy="425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3C4245"/>
                </a:solidFill>
                <a:latin typeface="Speak Pro (Body)"/>
              </a:rPr>
              <a:t> Based on RandomForestClassifier</a:t>
            </a:r>
            <a:endParaRPr lang="en-AU" sz="1100" dirty="0">
              <a:latin typeface="Speak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6302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SUMMARY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8890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10547803" y="6462215"/>
            <a:ext cx="1863272" cy="538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SUMMARY</a:t>
            </a:r>
          </a:p>
          <a:p>
            <a:endParaRPr lang="en-AU" dirty="0">
              <a:solidFill>
                <a:schemeClr val="bg1"/>
              </a:solidFill>
              <a:latin typeface="Speak Pro (Body)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51E907D-692F-4BB4-9557-7DE5715C6851}"/>
              </a:ext>
            </a:extLst>
          </p:cNvPr>
          <p:cNvSpPr txBox="1">
            <a:spLocks/>
          </p:cNvSpPr>
          <p:nvPr/>
        </p:nvSpPr>
        <p:spPr>
          <a:xfrm>
            <a:off x="200400" y="1666954"/>
            <a:ext cx="3855850" cy="46197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alibri" panose="020F0502020204030204" pitchFamily="34" charset="0"/>
              </a:rPr>
              <a:t>Data : </a:t>
            </a:r>
            <a:r>
              <a:rPr lang="en-US" dirty="0">
                <a:cs typeface="Calibri" panose="020F0502020204030204" pitchFamily="34" charset="0"/>
              </a:rPr>
              <a:t>UCI (Machine Learning Repository)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Male - 68.2% </a:t>
            </a:r>
            <a:r>
              <a:rPr lang="en-US" sz="2000" dirty="0">
                <a:cs typeface="Calibri" panose="020F0502020204030204" pitchFamily="34" charset="0"/>
              </a:rPr>
              <a:t> Female – 31.6%</a:t>
            </a:r>
          </a:p>
          <a:p>
            <a:pPr marL="566928" lvl="3" indent="0" algn="just">
              <a:buNone/>
            </a:pPr>
            <a:r>
              <a:rPr lang="en-US" dirty="0">
                <a:cs typeface="Calibri" panose="020F0502020204030204" pitchFamily="34" charset="0"/>
              </a:rPr>
              <a:t>(Among Patients - 56.3% are Male)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 </a:t>
            </a:r>
            <a:r>
              <a:rPr lang="en-AU" b="1" dirty="0">
                <a:cs typeface="Calibri" panose="020F0502020204030204" pitchFamily="34" charset="0"/>
              </a:rPr>
              <a:t>Target Variable: 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	Heart Disease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 </a:t>
            </a:r>
            <a:r>
              <a:rPr lang="en-AU" b="1" dirty="0">
                <a:cs typeface="Calibri" panose="020F0502020204030204" pitchFamily="34" charset="0"/>
              </a:rPr>
              <a:t>14 features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	Age/Sex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	Blood Sugar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	Cholesterol</a:t>
            </a:r>
          </a:p>
          <a:p>
            <a:pPr algn="just"/>
            <a:r>
              <a:rPr lang="en-AU" dirty="0">
                <a:cs typeface="Calibri" panose="020F0502020204030204" pitchFamily="34" charset="0"/>
              </a:rPr>
              <a:t>	Blood Pressure</a:t>
            </a:r>
          </a:p>
          <a:p>
            <a:pPr algn="just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06A46-37DA-488D-B893-6D6F78AF5070}"/>
              </a:ext>
            </a:extLst>
          </p:cNvPr>
          <p:cNvSpPr/>
          <p:nvPr/>
        </p:nvSpPr>
        <p:spPr>
          <a:xfrm>
            <a:off x="200399" y="1133223"/>
            <a:ext cx="3868262" cy="53845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EAAFDD-64AD-418C-B767-89E665793DCC}"/>
              </a:ext>
            </a:extLst>
          </p:cNvPr>
          <p:cNvSpPr txBox="1">
            <a:spLocks/>
          </p:cNvSpPr>
          <p:nvPr/>
        </p:nvSpPr>
        <p:spPr>
          <a:xfrm>
            <a:off x="4121073" y="1666954"/>
            <a:ext cx="3855850" cy="4619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 Apply different Machine Learning methods </a:t>
            </a:r>
          </a:p>
          <a:p>
            <a:pPr algn="ctr"/>
            <a:r>
              <a:rPr lang="en-US" dirty="0"/>
              <a:t>and identify the best performances models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FAB6D-619B-46AA-988B-B71B276DE6E1}"/>
              </a:ext>
            </a:extLst>
          </p:cNvPr>
          <p:cNvSpPr/>
          <p:nvPr/>
        </p:nvSpPr>
        <p:spPr>
          <a:xfrm>
            <a:off x="4130026" y="1135004"/>
            <a:ext cx="3855850" cy="538456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EDA APPROACH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90AF2E6-BDEF-4A1A-A419-524B69B1FCDC}"/>
              </a:ext>
            </a:extLst>
          </p:cNvPr>
          <p:cNvSpPr txBox="1">
            <a:spLocks/>
          </p:cNvSpPr>
          <p:nvPr/>
        </p:nvSpPr>
        <p:spPr>
          <a:xfrm>
            <a:off x="8059652" y="1673460"/>
            <a:ext cx="3978265" cy="4619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dirty="0">
                <a:cs typeface="Calibri" panose="020F0502020204030204" pitchFamily="34" charset="0"/>
              </a:rPr>
              <a:t>RandomForest scored the highest accuracy 89%, Precision 93%, </a:t>
            </a:r>
          </a:p>
          <a:p>
            <a:pPr algn="ctr"/>
            <a:r>
              <a:rPr lang="en-AU" dirty="0">
                <a:cs typeface="Calibri" panose="020F0502020204030204" pitchFamily="34" charset="0"/>
              </a:rPr>
              <a:t>Recall 84%, f1 Score 89 %</a:t>
            </a:r>
          </a:p>
          <a:p>
            <a:pPr algn="ctr"/>
            <a:r>
              <a:rPr lang="en-AU" dirty="0">
                <a:cs typeface="Calibri" panose="020F0502020204030204" pitchFamily="34" charset="0"/>
              </a:rPr>
              <a:t>and Chest Pain is most</a:t>
            </a:r>
          </a:p>
          <a:p>
            <a:pPr algn="ctr"/>
            <a:r>
              <a:rPr lang="en-AU" dirty="0">
                <a:cs typeface="Calibri" panose="020F0502020204030204" pitchFamily="34" charset="0"/>
              </a:rPr>
              <a:t> influence feature</a:t>
            </a:r>
          </a:p>
          <a:p>
            <a:pPr algn="just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053157-D978-4E87-892C-4046CF4B148E}"/>
              </a:ext>
            </a:extLst>
          </p:cNvPr>
          <p:cNvSpPr/>
          <p:nvPr/>
        </p:nvSpPr>
        <p:spPr>
          <a:xfrm>
            <a:off x="8041745" y="1133223"/>
            <a:ext cx="3996171" cy="53845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NEXT STEP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8890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10547803" y="6462215"/>
            <a:ext cx="1863272" cy="538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SUMMARY</a:t>
            </a:r>
          </a:p>
          <a:p>
            <a:endParaRPr lang="en-AU" dirty="0">
              <a:solidFill>
                <a:schemeClr val="bg1"/>
              </a:solidFill>
              <a:latin typeface="Speak Pro (Body)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EAAFDD-64AD-418C-B767-89E665793DCC}"/>
              </a:ext>
            </a:extLst>
          </p:cNvPr>
          <p:cNvSpPr txBox="1">
            <a:spLocks/>
          </p:cNvSpPr>
          <p:nvPr/>
        </p:nvSpPr>
        <p:spPr>
          <a:xfrm>
            <a:off x="4121073" y="1666954"/>
            <a:ext cx="3855850" cy="4619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 Identify how obesity influence </a:t>
            </a:r>
          </a:p>
          <a:p>
            <a:pPr algn="ctr"/>
            <a:r>
              <a:rPr lang="en-US" dirty="0"/>
              <a:t>Heart diseases 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FAB6D-619B-46AA-988B-B71B276DE6E1}"/>
              </a:ext>
            </a:extLst>
          </p:cNvPr>
          <p:cNvSpPr/>
          <p:nvPr/>
        </p:nvSpPr>
        <p:spPr>
          <a:xfrm>
            <a:off x="4130026" y="1135004"/>
            <a:ext cx="3855850" cy="538456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NEXT STEP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10344603" y="6364289"/>
            <a:ext cx="2066472" cy="493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Speak Pro (Body)"/>
              </a:rPr>
              <a:t>THANK YOU</a:t>
            </a:r>
            <a:endParaRPr lang="en-AU" sz="2400" b="1" dirty="0">
              <a:solidFill>
                <a:schemeClr val="bg1"/>
              </a:solidFill>
              <a:latin typeface="Speak Pro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5C6E0-727B-40C7-847B-E0CBBC51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409953"/>
            <a:ext cx="5727701" cy="3780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1B886-0315-41F9-ABEB-6B99AC06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888999"/>
            <a:ext cx="4492625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854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" y="761206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INTRODUCTION</a:t>
            </a:r>
            <a:endParaRPr lang="en-AU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E776-7370-4314-B021-EB97FAF23F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7575" y="2089150"/>
            <a:ext cx="8096250" cy="376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C4245"/>
                </a:solidFill>
                <a:effectLst/>
                <a:latin typeface="Speak Pro (Body)"/>
              </a:rPr>
              <a:t> Heart Disease is number 1 cause of death globally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245"/>
                </a:solidFill>
                <a:latin typeface="Speak Pro (Body)"/>
              </a:rPr>
              <a:t> More than 17.9 million people died each year (31% of global deaths)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245"/>
                </a:solidFill>
                <a:latin typeface="Speak Pro (Body)"/>
              </a:rPr>
              <a:t> 85% of due to Heart attacks and storks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245"/>
                </a:solidFill>
                <a:latin typeface="Speak Pro (Body)"/>
              </a:rPr>
              <a:t> Most of heart diseases can be prevented </a:t>
            </a:r>
          </a:p>
          <a:p>
            <a:endParaRPr lang="en-AU" dirty="0">
              <a:latin typeface="Speak Pro (Body)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14859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25881C-5F77-4CBE-8B59-C50757C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089150"/>
            <a:ext cx="2780270" cy="19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319D62-9E15-4F17-A37B-C655C358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" y="1270000"/>
            <a:ext cx="8255000" cy="431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INTRODUCTION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1057275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A6E2A-5D64-411F-B605-50CF74A109EA}"/>
              </a:ext>
            </a:extLst>
          </p:cNvPr>
          <p:cNvSpPr/>
          <p:nvPr/>
        </p:nvSpPr>
        <p:spPr>
          <a:xfrm>
            <a:off x="8066313" y="1392467"/>
            <a:ext cx="3706587" cy="11525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Cholesterol &lt; 180 mg/dL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4B61D-9C92-436F-9822-B1A732ADDB3F}"/>
              </a:ext>
            </a:extLst>
          </p:cNvPr>
          <p:cNvSpPr/>
          <p:nvPr/>
        </p:nvSpPr>
        <p:spPr>
          <a:xfrm>
            <a:off x="8066313" y="2884489"/>
            <a:ext cx="3706587" cy="11525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Blood Sugar  &lt; 126 mg/dL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EFE1F0-7AA5-4009-A7C4-90F1937CCE8C}"/>
              </a:ext>
            </a:extLst>
          </p:cNvPr>
          <p:cNvSpPr/>
          <p:nvPr/>
        </p:nvSpPr>
        <p:spPr>
          <a:xfrm>
            <a:off x="8066314" y="4330708"/>
            <a:ext cx="3706586" cy="11525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Blood Pressure  120/80 mmHg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8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INTRODUCTION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66725" y="847725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8174736" y="6359043"/>
            <a:ext cx="4363578" cy="49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i="0" dirty="0">
                <a:solidFill>
                  <a:schemeClr val="bg1"/>
                </a:solidFill>
                <a:effectLst/>
                <a:latin typeface="Exo 2"/>
              </a:rPr>
              <a:t>One Greatest discoveries…</a:t>
            </a:r>
            <a:endParaRPr lang="en-AU" b="1" dirty="0">
              <a:solidFill>
                <a:schemeClr val="bg1"/>
              </a:solidFill>
              <a:latin typeface="Speak Pro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A7423-0089-446F-A4D9-C5D28E8E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7" y="947063"/>
            <a:ext cx="5117021" cy="2839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3E0CD-A058-444A-8DE4-62627E17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024" y="962799"/>
            <a:ext cx="3721828" cy="282421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232839-61D5-48F1-BDF5-155EFA822BDA}"/>
              </a:ext>
            </a:extLst>
          </p:cNvPr>
          <p:cNvSpPr txBox="1">
            <a:spLocks/>
          </p:cNvSpPr>
          <p:nvPr/>
        </p:nvSpPr>
        <p:spPr>
          <a:xfrm>
            <a:off x="6345024" y="4209429"/>
            <a:ext cx="5380254" cy="1727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peak Pro (Body)"/>
              </a:rPr>
              <a:t> </a:t>
            </a:r>
            <a:r>
              <a:rPr lang="en-AU" b="0" i="0" dirty="0">
                <a:solidFill>
                  <a:schemeClr val="tx1"/>
                </a:solidFill>
                <a:effectLst/>
                <a:latin typeface="Speak Pro (Body)"/>
              </a:rPr>
              <a:t>Insulin, discovered in 1921.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Speak Pro (Body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peak Pro (Body)"/>
              </a:rPr>
              <a:t>Before the discovery of insulin, a diagnosis of diabetes meant certain death</a:t>
            </a:r>
            <a:endParaRPr lang="en-AU" dirty="0">
              <a:solidFill>
                <a:schemeClr val="tx1"/>
              </a:solidFill>
              <a:latin typeface="Speak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205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A4B4B-1121-45D3-98F6-0986B9D6DACA}"/>
              </a:ext>
            </a:extLst>
          </p:cNvPr>
          <p:cNvCxnSpPr/>
          <p:nvPr/>
        </p:nvCxnSpPr>
        <p:spPr>
          <a:xfrm>
            <a:off x="2695577" y="2112853"/>
            <a:ext cx="3533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INTRODUCTION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1057275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D7992-4569-4997-8A51-A4253270DDC8}"/>
              </a:ext>
            </a:extLst>
          </p:cNvPr>
          <p:cNvCxnSpPr/>
          <p:nvPr/>
        </p:nvCxnSpPr>
        <p:spPr>
          <a:xfrm flipV="1">
            <a:off x="2733675" y="1628775"/>
            <a:ext cx="0" cy="330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7DD59-3393-45D5-AFF0-498C11B4CAFC}"/>
              </a:ext>
            </a:extLst>
          </p:cNvPr>
          <p:cNvCxnSpPr/>
          <p:nvPr/>
        </p:nvCxnSpPr>
        <p:spPr>
          <a:xfrm>
            <a:off x="2695578" y="2112853"/>
            <a:ext cx="35337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775DB-34A0-4A71-94F7-F881505DAC26}"/>
              </a:ext>
            </a:extLst>
          </p:cNvPr>
          <p:cNvSpPr txBox="1"/>
          <p:nvPr/>
        </p:nvSpPr>
        <p:spPr>
          <a:xfrm>
            <a:off x="2105033" y="1928187"/>
            <a:ext cx="6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2FCDF-79B7-4A2B-9D56-D1884C8BB59F}"/>
              </a:ext>
            </a:extLst>
          </p:cNvPr>
          <p:cNvSpPr txBox="1"/>
          <p:nvPr/>
        </p:nvSpPr>
        <p:spPr>
          <a:xfrm rot="16200000">
            <a:off x="310647" y="2983764"/>
            <a:ext cx="26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Sugar Level (mg/dL)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3D2DB-FACB-4A32-854A-04D26B24D95B}"/>
              </a:ext>
            </a:extLst>
          </p:cNvPr>
          <p:cNvSpPr txBox="1"/>
          <p:nvPr/>
        </p:nvSpPr>
        <p:spPr>
          <a:xfrm>
            <a:off x="2076455" y="3168430"/>
            <a:ext cx="6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126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730BB1-A110-4290-BD80-05C313731B0C}"/>
              </a:ext>
            </a:extLst>
          </p:cNvPr>
          <p:cNvSpPr txBox="1"/>
          <p:nvPr/>
        </p:nvSpPr>
        <p:spPr>
          <a:xfrm>
            <a:off x="2343151" y="4924423"/>
            <a:ext cx="36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5F2EA0D-74F6-4EC4-BF2F-10C894FE158A}"/>
              </a:ext>
            </a:extLst>
          </p:cNvPr>
          <p:cNvSpPr/>
          <p:nvPr/>
        </p:nvSpPr>
        <p:spPr>
          <a:xfrm>
            <a:off x="3362318" y="1360714"/>
            <a:ext cx="1945533" cy="7521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8444AB-46E7-4F24-8F83-D89C6285A3DE}"/>
              </a:ext>
            </a:extLst>
          </p:cNvPr>
          <p:cNvSpPr/>
          <p:nvPr/>
        </p:nvSpPr>
        <p:spPr>
          <a:xfrm>
            <a:off x="2733675" y="2112853"/>
            <a:ext cx="3775979" cy="12402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0000"/>
                </a:solidFill>
              </a:rPr>
              <a:t>Changing the threshold for diabetes from a fasting glucose level of &gt;140 mg/dL to &gt;126 mg/dL would result in millions of new cases</a:t>
            </a:r>
            <a:endParaRPr lang="en-AU" sz="1900" b="1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3E282AC-C019-4CB7-BCD0-156F1674E68E}"/>
              </a:ext>
            </a:extLst>
          </p:cNvPr>
          <p:cNvSpPr txBox="1">
            <a:spLocks/>
          </p:cNvSpPr>
          <p:nvPr/>
        </p:nvSpPr>
        <p:spPr>
          <a:xfrm>
            <a:off x="6829417" y="1839659"/>
            <a:ext cx="4989737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C4245"/>
                </a:solidFill>
                <a:latin typeface="Speak Pro (Body)"/>
              </a:rPr>
              <a:t> In 1997, the American Diabetes Association (ADA) and the federal government lowered the per se standard for diagnosing diabetes from a fasting blood glucose level of 140 mg/dL to 126 mg/dL</a:t>
            </a:r>
            <a:endParaRPr lang="en-AU" dirty="0">
              <a:latin typeface="Speak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8178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04167E-6 -0.00278 L -0.00026 0.1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0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4.375E-6 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E776-7370-4314-B021-EB97FAF23F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675" y="1341436"/>
            <a:ext cx="1844223" cy="44592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C4245"/>
                </a:solidFill>
                <a:effectLst/>
                <a:latin typeface="Speak Pro (Body)"/>
              </a:rPr>
              <a:t> Risk </a:t>
            </a:r>
            <a:r>
              <a:rPr lang="en-US" dirty="0">
                <a:solidFill>
                  <a:srgbClr val="3C4245"/>
                </a:solidFill>
                <a:latin typeface="Speak Pro (Body)"/>
              </a:rPr>
              <a:t>Factor </a:t>
            </a:r>
            <a:r>
              <a:rPr lang="en-US" i="0" dirty="0">
                <a:solidFill>
                  <a:srgbClr val="3C4245"/>
                </a:solidFill>
                <a:effectLst/>
                <a:latin typeface="Speak Pro (Body)"/>
              </a:rPr>
              <a:t>Chart</a:t>
            </a:r>
            <a:endParaRPr lang="en-US" dirty="0">
              <a:solidFill>
                <a:srgbClr val="3C4245"/>
              </a:solidFill>
              <a:latin typeface="Speak Pro (Body)"/>
            </a:endParaRPr>
          </a:p>
          <a:p>
            <a:endParaRPr lang="en-AU" dirty="0">
              <a:latin typeface="Speak Pro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97413-FB23-49ED-99AA-FCB84294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98" y="0"/>
            <a:ext cx="10281102" cy="6932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7DA04-B3D2-4BCF-BEB1-C41F463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" y="0"/>
            <a:ext cx="1907507" cy="6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ANALYSIS AND INTERPRETATION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1057275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750852C-F875-404B-9A83-6C65D902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01" y="1082337"/>
            <a:ext cx="5243584" cy="48560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8577585" y="6430780"/>
            <a:ext cx="3720886" cy="42722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all" dirty="0">
                <a:solidFill>
                  <a:schemeClr val="bg1"/>
                </a:solidFill>
                <a:latin typeface="Speak Pro (Body)"/>
              </a:rPr>
              <a:t>Data Science solution workflow</a:t>
            </a:r>
          </a:p>
          <a:p>
            <a:endParaRPr lang="en-AU" b="1" cap="all" dirty="0">
              <a:solidFill>
                <a:schemeClr val="bg1"/>
              </a:solidFill>
              <a:latin typeface="Speak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0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7EC-3D63-466E-A364-FF914D8D6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5" y="354014"/>
            <a:ext cx="11944350" cy="49371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</a:rPr>
              <a:t>ANALYSIS AND INTERPRETATION</a:t>
            </a:r>
            <a:endParaRPr lang="en-AU" sz="3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DFC45-6D0A-42F4-A61A-27DBBBE3FDEA}"/>
              </a:ext>
            </a:extLst>
          </p:cNvPr>
          <p:cNvCxnSpPr/>
          <p:nvPr/>
        </p:nvCxnSpPr>
        <p:spPr>
          <a:xfrm>
            <a:off x="419100" y="901700"/>
            <a:ext cx="1135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3B45D-65D2-465D-B48D-0BF50BADEC85}"/>
              </a:ext>
            </a:extLst>
          </p:cNvPr>
          <p:cNvSpPr txBox="1">
            <a:spLocks/>
          </p:cNvSpPr>
          <p:nvPr/>
        </p:nvSpPr>
        <p:spPr>
          <a:xfrm>
            <a:off x="11215914" y="6413008"/>
            <a:ext cx="1113972" cy="498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peak Pro (Body)"/>
              </a:rPr>
              <a:t>DATA</a:t>
            </a:r>
          </a:p>
          <a:p>
            <a:endParaRPr lang="en-AU" dirty="0">
              <a:solidFill>
                <a:schemeClr val="bg1"/>
              </a:solidFill>
              <a:latin typeface="Speak Pro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7EB57-72AE-43D7-A071-EB70FE75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" y="1355026"/>
            <a:ext cx="5945687" cy="4288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A8C5D-ECF6-457A-B7AD-D3F35351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991" y="1044718"/>
            <a:ext cx="5847707" cy="53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0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589</Words>
  <Application>Microsoft Office PowerPoint</Application>
  <PresentationFormat>Widescreen</PresentationFormat>
  <Paragraphs>157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Exo 2</vt:lpstr>
      <vt:lpstr>Georgia Pro Cond Light</vt:lpstr>
      <vt:lpstr>Helvetica</vt:lpstr>
      <vt:lpstr>Speak Pro</vt:lpstr>
      <vt:lpstr>Speak Pro (Body)</vt:lpstr>
      <vt:lpstr>Wingdings</vt:lpstr>
      <vt:lpstr>RetrospectVTI</vt:lpstr>
      <vt:lpstr>Heart  Disease Prediction</vt:lpstr>
      <vt:lpstr>INDEX</vt:lpstr>
      <vt:lpstr>INTRODUCTION</vt:lpstr>
      <vt:lpstr>INTRODUCTION</vt:lpstr>
      <vt:lpstr>INTRODUCTION</vt:lpstr>
      <vt:lpstr>INTRODUCTION</vt:lpstr>
      <vt:lpstr>PowerPoint Presentation</vt:lpstr>
      <vt:lpstr>ANALYSIS AND INTERPRETATION</vt:lpstr>
      <vt:lpstr>ANALYSIS AND INTERPRETATION</vt:lpstr>
      <vt:lpstr>ANALYSIS AND INTERPRETATION</vt:lpstr>
      <vt:lpstr>ANALYSIS AND INTERPRETATION</vt:lpstr>
      <vt:lpstr>ANALYSIS AND INTERPRETATION</vt:lpstr>
      <vt:lpstr>SUMMARY</vt:lpstr>
      <vt:lpstr>NEXT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 Disease Prediction</dc:title>
  <dc:creator>Sajeewa</dc:creator>
  <cp:lastModifiedBy>Sajeewa</cp:lastModifiedBy>
  <cp:revision>76</cp:revision>
  <dcterms:created xsi:type="dcterms:W3CDTF">2020-11-08T10:33:39Z</dcterms:created>
  <dcterms:modified xsi:type="dcterms:W3CDTF">2020-11-14T03:41:00Z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