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2"/>
  </p:notesMasterIdLst>
  <p:sldIdLst>
    <p:sldId id="348" r:id="rId5"/>
    <p:sldId id="333" r:id="rId6"/>
    <p:sldId id="349" r:id="rId7"/>
    <p:sldId id="265" r:id="rId8"/>
    <p:sldId id="342" r:id="rId9"/>
    <p:sldId id="263" r:id="rId10"/>
    <p:sldId id="352" r:id="rId11"/>
    <p:sldId id="351" r:id="rId12"/>
    <p:sldId id="353" r:id="rId13"/>
    <p:sldId id="268" r:id="rId14"/>
    <p:sldId id="343" r:id="rId15"/>
    <p:sldId id="350" r:id="rId16"/>
    <p:sldId id="344" r:id="rId17"/>
    <p:sldId id="274" r:id="rId18"/>
    <p:sldId id="266" r:id="rId19"/>
    <p:sldId id="346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3266" autoAdjust="0"/>
  </p:normalViewPr>
  <p:slideViewPr>
    <p:cSldViewPr snapToGrid="0">
      <p:cViewPr varScale="1">
        <p:scale>
          <a:sx n="56" d="100"/>
          <a:sy n="56" d="100"/>
        </p:scale>
        <p:origin x="1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hyperlink" Target="https://www.linkedin.com/in/perrinemignot/" TargetMode="Externa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rrinemignot/" TargetMode="External"/><Relationship Id="rId7" Type="http://schemas.openxmlformats.org/officeDocument/2006/relationships/image" Target="../media/image24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hProcess11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Obtain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 Google Play Store </a:t>
          </a: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Dataset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from Kaggle and </a:t>
          </a: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define the business question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 marL="17463" indent="-17463">
            <a:lnSpc>
              <a:spcPct val="100000"/>
            </a:lnSpc>
            <a:buNone/>
            <a:tabLst/>
          </a:pPr>
          <a:r>
            <a:rPr lang="en-U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Exploratory Data Analysis: </a:t>
          </a:r>
          <a:r>
            <a:rPr lang="en-US" sz="1100" b="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How does the </a:t>
          </a:r>
          <a:r>
            <a:rPr lang="en-US" sz="1100" b="0" dirty="0" err="1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Playstore</a:t>
          </a:r>
          <a:r>
            <a:rPr lang="en-US" sz="1100" b="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 l</a:t>
          </a:r>
          <a:r>
            <a:rPr lang="en-AU" sz="1100" b="0" dirty="0" err="1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andscape</a:t>
          </a:r>
          <a:r>
            <a:rPr lang="en-AU" sz="1100" b="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 look like for games</a:t>
          </a:r>
          <a:endParaRPr lang="en-US" sz="1100" b="0" dirty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D71FC021-6A65-44D1-95B9-0E6C89079866}">
      <dgm:prSet phldrT="[Text]" custT="1"/>
      <dgm:spPr/>
      <dgm:t>
        <a:bodyPr/>
        <a:lstStyle/>
        <a:p>
          <a:pPr marL="17463" indent="0">
            <a:lnSpc>
              <a:spcPct val="100000"/>
            </a:lnSpc>
            <a:buNone/>
            <a:tabLst/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 marL="17463" indent="0">
            <a:lnSpc>
              <a:spcPct val="100000"/>
            </a:lnSpc>
            <a:buNone/>
            <a:tabLst/>
          </a:pPr>
          <a:r>
            <a:rPr lang="en-U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Build predictive model: </a:t>
          </a:r>
          <a:r>
            <a:rPr lang="en-US" sz="1100" b="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select the features impacting the number of downloads and build model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D07AD3FD-84FF-467E-9693-752776549C61}">
      <dgm:prSet phldrT="[Text]" custT="1"/>
      <dgm:spPr/>
      <dgm:t>
        <a:bodyPr/>
        <a:lstStyle/>
        <a:p>
          <a:pPr marL="17463" indent="-17463">
            <a:lnSpc>
              <a:spcPct val="100000"/>
            </a:lnSpc>
            <a:buNone/>
            <a:tabLst/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32CCB050-072A-41BF-BE1B-388CF53E56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04</a:t>
          </a:r>
          <a:endParaRPr lang="ru-RU" sz="1400" b="1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E838AE2-4659-4603-ABC8-58DF4222C0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05</a:t>
          </a:r>
          <a:endParaRPr lang="ru-RU" sz="1400" b="1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Evaluate the model: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Define which feature is the most critical</a:t>
          </a:r>
          <a:endParaRPr lang="en-US" sz="11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Recommend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what factors need to be looked at to get optimal number of downloads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79E43FF-12CB-ED49-8959-325E1A9E21E8}" type="pres">
      <dgm:prSet presAssocID="{55C0B14E-AEA6-48D3-A387-ED4A3A3BF840}" presName="Name0" presStyleCnt="0">
        <dgm:presLayoutVars>
          <dgm:dir/>
          <dgm:resizeHandles val="exact"/>
        </dgm:presLayoutVars>
      </dgm:prSet>
      <dgm:spPr/>
    </dgm:pt>
    <dgm:pt modelId="{3754F309-1559-6442-8699-F936A65F97CA}" type="pres">
      <dgm:prSet presAssocID="{55C0B14E-AEA6-48D3-A387-ED4A3A3BF840}" presName="arrow" presStyleLbl="bgShp" presStyleIdx="0" presStyleCnt="1" custScaleY="45311"/>
      <dgm:spPr>
        <a:solidFill>
          <a:schemeClr val="bg1">
            <a:lumMod val="95000"/>
          </a:schemeClr>
        </a:solidFill>
      </dgm:spPr>
    </dgm:pt>
    <dgm:pt modelId="{312902CF-7F5D-0B49-B3FE-568A87BF4EE4}" type="pres">
      <dgm:prSet presAssocID="{55C0B14E-AEA6-48D3-A387-ED4A3A3BF840}" presName="points" presStyleCnt="0"/>
      <dgm:spPr/>
    </dgm:pt>
    <dgm:pt modelId="{7CAA598B-5AE2-814C-8895-73F0FC0D02AE}" type="pres">
      <dgm:prSet presAssocID="{AACEAFD5-63CF-4AFC-B46F-BE086C5D447C}" presName="compositeA" presStyleCnt="0"/>
      <dgm:spPr/>
    </dgm:pt>
    <dgm:pt modelId="{372828CF-3339-E44A-BBB6-2086036C9488}" type="pres">
      <dgm:prSet presAssocID="{AACEAFD5-63CF-4AFC-B46F-BE086C5D447C}" presName="textA" presStyleLbl="revTx" presStyleIdx="0" presStyleCnt="5" custScaleX="126096">
        <dgm:presLayoutVars>
          <dgm:bulletEnabled val="1"/>
        </dgm:presLayoutVars>
      </dgm:prSet>
      <dgm:spPr/>
    </dgm:pt>
    <dgm:pt modelId="{A238071D-27EE-944C-AC00-AA0D602D331A}" type="pres">
      <dgm:prSet presAssocID="{AACEAFD5-63CF-4AFC-B46F-BE086C5D447C}" presName="circleA" presStyleLbl="node1" presStyleIdx="0" presStyleCnt="5"/>
      <dgm:spPr/>
    </dgm:pt>
    <dgm:pt modelId="{BECFCCEE-6D6F-F147-BE7E-FBD11FF42EAD}" type="pres">
      <dgm:prSet presAssocID="{AACEAFD5-63CF-4AFC-B46F-BE086C5D447C}" presName="spaceA" presStyleCnt="0"/>
      <dgm:spPr/>
    </dgm:pt>
    <dgm:pt modelId="{89586766-7512-7242-BC25-F8A2A8E6DC16}" type="pres">
      <dgm:prSet presAssocID="{7A8D4B4D-06E9-4958-810D-A6226B6AC588}" presName="space" presStyleCnt="0"/>
      <dgm:spPr/>
    </dgm:pt>
    <dgm:pt modelId="{F0FA847F-9671-4A4D-986D-259D97875668}" type="pres">
      <dgm:prSet presAssocID="{D07AD3FD-84FF-467E-9693-752776549C61}" presName="compositeB" presStyleCnt="0"/>
      <dgm:spPr/>
    </dgm:pt>
    <dgm:pt modelId="{66C3B005-1F82-8E46-986A-D7F66A3A11C5}" type="pres">
      <dgm:prSet presAssocID="{D07AD3FD-84FF-467E-9693-752776549C61}" presName="textB" presStyleLbl="revTx" presStyleIdx="1" presStyleCnt="5" custScaleX="113991">
        <dgm:presLayoutVars>
          <dgm:bulletEnabled val="1"/>
        </dgm:presLayoutVars>
      </dgm:prSet>
      <dgm:spPr/>
    </dgm:pt>
    <dgm:pt modelId="{E003598C-A77C-E647-AC67-202397C7C2C6}" type="pres">
      <dgm:prSet presAssocID="{D07AD3FD-84FF-467E-9693-752776549C61}" presName="circleB" presStyleLbl="node1" presStyleIdx="1" presStyleCnt="5"/>
      <dgm:spPr/>
    </dgm:pt>
    <dgm:pt modelId="{EE52B993-9278-8646-B454-15C4F5F8C682}" type="pres">
      <dgm:prSet presAssocID="{D07AD3FD-84FF-467E-9693-752776549C61}" presName="spaceB" presStyleCnt="0"/>
      <dgm:spPr/>
    </dgm:pt>
    <dgm:pt modelId="{EC4C393F-83F2-044A-B85A-B4A3B578CAAD}" type="pres">
      <dgm:prSet presAssocID="{A8C9B7A9-BC2A-4753-B7F0-F2E361D95520}" presName="space" presStyleCnt="0"/>
      <dgm:spPr/>
    </dgm:pt>
    <dgm:pt modelId="{13297FFB-E45E-F34B-9908-34A907476E6C}" type="pres">
      <dgm:prSet presAssocID="{D71FC021-6A65-44D1-95B9-0E6C89079866}" presName="compositeA" presStyleCnt="0"/>
      <dgm:spPr/>
    </dgm:pt>
    <dgm:pt modelId="{E093F839-D107-C147-91A7-BF591A6B37F1}" type="pres">
      <dgm:prSet presAssocID="{D71FC021-6A65-44D1-95B9-0E6C89079866}" presName="textA" presStyleLbl="revTx" presStyleIdx="2" presStyleCnt="5" custScaleX="128344">
        <dgm:presLayoutVars>
          <dgm:bulletEnabled val="1"/>
        </dgm:presLayoutVars>
      </dgm:prSet>
      <dgm:spPr/>
    </dgm:pt>
    <dgm:pt modelId="{164A0F39-72C5-6C47-BD7E-D85A1B7BF6C9}" type="pres">
      <dgm:prSet presAssocID="{D71FC021-6A65-44D1-95B9-0E6C89079866}" presName="circleA" presStyleLbl="node1" presStyleIdx="2" presStyleCnt="5"/>
      <dgm:spPr/>
    </dgm:pt>
    <dgm:pt modelId="{E3993F29-0D14-D447-8668-E1B7850A37B6}" type="pres">
      <dgm:prSet presAssocID="{D71FC021-6A65-44D1-95B9-0E6C89079866}" presName="spaceA" presStyleCnt="0"/>
      <dgm:spPr/>
    </dgm:pt>
    <dgm:pt modelId="{CDF4B581-195F-1742-8878-AA3970849ADB}" type="pres">
      <dgm:prSet presAssocID="{9B090D9D-470E-46E2-AABB-0368A52481AA}" presName="space" presStyleCnt="0"/>
      <dgm:spPr/>
    </dgm:pt>
    <dgm:pt modelId="{B4932A9D-1A61-E94D-8B9F-812126317FC8}" type="pres">
      <dgm:prSet presAssocID="{32CCB050-072A-41BF-BE1B-388CF53E5629}" presName="compositeB" presStyleCnt="0"/>
      <dgm:spPr/>
    </dgm:pt>
    <dgm:pt modelId="{F18596F0-52A6-A143-9BFC-DA068C37DE6F}" type="pres">
      <dgm:prSet presAssocID="{32CCB050-072A-41BF-BE1B-388CF53E5629}" presName="textB" presStyleLbl="revTx" presStyleIdx="3" presStyleCnt="5">
        <dgm:presLayoutVars>
          <dgm:bulletEnabled val="1"/>
        </dgm:presLayoutVars>
      </dgm:prSet>
      <dgm:spPr/>
    </dgm:pt>
    <dgm:pt modelId="{1501A02B-D4EF-144E-9CF0-602A004680BE}" type="pres">
      <dgm:prSet presAssocID="{32CCB050-072A-41BF-BE1B-388CF53E5629}" presName="circleB" presStyleLbl="node1" presStyleIdx="3" presStyleCnt="5"/>
      <dgm:spPr/>
    </dgm:pt>
    <dgm:pt modelId="{2D9E5D2A-7F10-D84E-A858-85FD944BF8E4}" type="pres">
      <dgm:prSet presAssocID="{32CCB050-072A-41BF-BE1B-388CF53E5629}" presName="spaceB" presStyleCnt="0"/>
      <dgm:spPr/>
    </dgm:pt>
    <dgm:pt modelId="{7B95C6FA-7857-A943-9165-2AAFAB22580C}" type="pres">
      <dgm:prSet presAssocID="{BF05D8EE-4413-4737-8721-DAF10D6CAB04}" presName="space" presStyleCnt="0"/>
      <dgm:spPr/>
    </dgm:pt>
    <dgm:pt modelId="{C1BDF471-A8AB-1D4C-874C-1E128B173605}" type="pres">
      <dgm:prSet presAssocID="{9E838AE2-4659-4603-ABC8-58DF4222C0D4}" presName="compositeA" presStyleCnt="0"/>
      <dgm:spPr/>
    </dgm:pt>
    <dgm:pt modelId="{10F10402-5A89-6540-96F4-099A00D5A2D6}" type="pres">
      <dgm:prSet presAssocID="{9E838AE2-4659-4603-ABC8-58DF4222C0D4}" presName="textA" presStyleLbl="revTx" presStyleIdx="4" presStyleCnt="5" custScaleX="130035" custLinFactNeighborX="12500">
        <dgm:presLayoutVars>
          <dgm:bulletEnabled val="1"/>
        </dgm:presLayoutVars>
      </dgm:prSet>
      <dgm:spPr/>
    </dgm:pt>
    <dgm:pt modelId="{C7D1C7BE-CF8B-A24E-8F4A-58F4F4E6CD28}" type="pres">
      <dgm:prSet presAssocID="{9E838AE2-4659-4603-ABC8-58DF4222C0D4}" presName="circleA" presStyleLbl="node1" presStyleIdx="4" presStyleCnt="5"/>
      <dgm:spPr/>
    </dgm:pt>
    <dgm:pt modelId="{D2A3B786-FF2F-3347-8F32-DF3C738BF88A}" type="pres">
      <dgm:prSet presAssocID="{9E838AE2-4659-4603-ABC8-58DF4222C0D4}" presName="spaceA" presStyleCnt="0"/>
      <dgm:spPr/>
    </dgm:pt>
  </dgm:ptLst>
  <dgm:cxnLst>
    <dgm:cxn modelId="{E3D50B03-7CAA-0F4A-A3C8-F3B1DBA170DC}" type="presOf" srcId="{32CCB050-072A-41BF-BE1B-388CF53E5629}" destId="{F18596F0-52A6-A143-9BFC-DA068C37DE6F}" srcOrd="0" destOrd="0" presId="urn:microsoft.com/office/officeart/2005/8/layout/hProcess11"/>
    <dgm:cxn modelId="{37101D06-CF2C-E64A-9F86-CA7A28B15D37}" type="presOf" srcId="{C8E903CE-0CFD-4D68-A857-80E14557005E}" destId="{10F10402-5A89-6540-96F4-099A00D5A2D6}" srcOrd="0" destOrd="1" presId="urn:microsoft.com/office/officeart/2005/8/layout/hProcess1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4CC396F-6FFB-7F48-BC35-8D1997858A06}" type="presOf" srcId="{04A40292-9119-41B2-B968-7B651F20675D}" destId="{F18596F0-52A6-A143-9BFC-DA068C37DE6F}" srcOrd="0" destOrd="1" presId="urn:microsoft.com/office/officeart/2005/8/layout/hProcess1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BC3372-F202-D043-9055-43BAD72A8D54}" type="presOf" srcId="{D07AD3FD-84FF-467E-9693-752776549C61}" destId="{66C3B005-1F82-8E46-986A-D7F66A3A11C5}" srcOrd="0" destOrd="0" presId="urn:microsoft.com/office/officeart/2005/8/layout/hProcess11"/>
    <dgm:cxn modelId="{6159EB78-387A-6141-8223-669AB14D9A35}" type="presOf" srcId="{D71FC021-6A65-44D1-95B9-0E6C89079866}" destId="{E093F839-D107-C147-91A7-BF591A6B37F1}" srcOrd="0" destOrd="0" presId="urn:microsoft.com/office/officeart/2005/8/layout/hProcess11"/>
    <dgm:cxn modelId="{7E89577D-1942-6A44-A17F-40CE7CAFE767}" type="presOf" srcId="{5D70EFF5-8B31-4A1F-AE44-51E4CF0013EB}" destId="{66C3B005-1F82-8E46-986A-D7F66A3A11C5}" srcOrd="0" destOrd="1" presId="urn:microsoft.com/office/officeart/2005/8/layout/hProcess1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28D0C97-47A2-4444-BE4E-EF716AA05109}" type="presOf" srcId="{AACEAFD5-63CF-4AFC-B46F-BE086C5D447C}" destId="{372828CF-3339-E44A-BBB6-2086036C9488}" srcOrd="0" destOrd="0" presId="urn:microsoft.com/office/officeart/2005/8/layout/hProcess11"/>
    <dgm:cxn modelId="{938719A9-826C-C146-B6E2-ACDCF3167681}" type="presOf" srcId="{349299C9-846E-4827-813A-349CCCE20782}" destId="{372828CF-3339-E44A-BBB6-2086036C9488}" srcOrd="0" destOrd="1" presId="urn:microsoft.com/office/officeart/2005/8/layout/hProcess11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1F92E5B2-6CA3-B740-8CEA-ABC194B07CE5}" type="presOf" srcId="{9E838AE2-4659-4603-ABC8-58DF4222C0D4}" destId="{10F10402-5A89-6540-96F4-099A00D5A2D6}" srcOrd="0" destOrd="0" presId="urn:microsoft.com/office/officeart/2005/8/layout/hProcess1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3099B7C2-7E56-9C44-9F22-55A437E5E1DF}" type="presOf" srcId="{55C0B14E-AEA6-48D3-A387-ED4A3A3BF840}" destId="{979E43FF-12CB-ED49-8959-325E1A9E21E8}" srcOrd="0" destOrd="0" presId="urn:microsoft.com/office/officeart/2005/8/layout/hProcess1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F560A2FC-9EB1-C940-9414-05C0CD448957}" type="presOf" srcId="{4A6BB192-9983-4F48-BBC5-6E384EED7EC5}" destId="{E093F839-D107-C147-91A7-BF591A6B37F1}" srcOrd="0" destOrd="1" presId="urn:microsoft.com/office/officeart/2005/8/layout/hProcess11"/>
    <dgm:cxn modelId="{8DB1E629-70B5-F14A-8934-559A2686B302}" type="presParOf" srcId="{979E43FF-12CB-ED49-8959-325E1A9E21E8}" destId="{3754F309-1559-6442-8699-F936A65F97CA}" srcOrd="0" destOrd="0" presId="urn:microsoft.com/office/officeart/2005/8/layout/hProcess11"/>
    <dgm:cxn modelId="{8B438C6A-ACA1-B94F-8C5F-1C14FA63B9F7}" type="presParOf" srcId="{979E43FF-12CB-ED49-8959-325E1A9E21E8}" destId="{312902CF-7F5D-0B49-B3FE-568A87BF4EE4}" srcOrd="1" destOrd="0" presId="urn:microsoft.com/office/officeart/2005/8/layout/hProcess11"/>
    <dgm:cxn modelId="{AF0E93DD-423D-C54D-BFE9-C7CDF83C0E2F}" type="presParOf" srcId="{312902CF-7F5D-0B49-B3FE-568A87BF4EE4}" destId="{7CAA598B-5AE2-814C-8895-73F0FC0D02AE}" srcOrd="0" destOrd="0" presId="urn:microsoft.com/office/officeart/2005/8/layout/hProcess11"/>
    <dgm:cxn modelId="{273CEF30-A5AD-E04D-B0D5-D59D4A96664C}" type="presParOf" srcId="{7CAA598B-5AE2-814C-8895-73F0FC0D02AE}" destId="{372828CF-3339-E44A-BBB6-2086036C9488}" srcOrd="0" destOrd="0" presId="urn:microsoft.com/office/officeart/2005/8/layout/hProcess11"/>
    <dgm:cxn modelId="{4968D800-4572-7344-A24A-C44CAAA944B1}" type="presParOf" srcId="{7CAA598B-5AE2-814C-8895-73F0FC0D02AE}" destId="{A238071D-27EE-944C-AC00-AA0D602D331A}" srcOrd="1" destOrd="0" presId="urn:microsoft.com/office/officeart/2005/8/layout/hProcess11"/>
    <dgm:cxn modelId="{F3685BBF-CBDC-CE43-934C-9773B3691846}" type="presParOf" srcId="{7CAA598B-5AE2-814C-8895-73F0FC0D02AE}" destId="{BECFCCEE-6D6F-F147-BE7E-FBD11FF42EAD}" srcOrd="2" destOrd="0" presId="urn:microsoft.com/office/officeart/2005/8/layout/hProcess11"/>
    <dgm:cxn modelId="{16EAB8D8-EC66-D842-BE68-75A923DE3F4F}" type="presParOf" srcId="{312902CF-7F5D-0B49-B3FE-568A87BF4EE4}" destId="{89586766-7512-7242-BC25-F8A2A8E6DC16}" srcOrd="1" destOrd="0" presId="urn:microsoft.com/office/officeart/2005/8/layout/hProcess11"/>
    <dgm:cxn modelId="{16CC6C88-C4A7-C843-86B6-D7D1194241EC}" type="presParOf" srcId="{312902CF-7F5D-0B49-B3FE-568A87BF4EE4}" destId="{F0FA847F-9671-4A4D-986D-259D97875668}" srcOrd="2" destOrd="0" presId="urn:microsoft.com/office/officeart/2005/8/layout/hProcess11"/>
    <dgm:cxn modelId="{B7D22B24-6342-BA43-AFF6-6BE6E85ADCE4}" type="presParOf" srcId="{F0FA847F-9671-4A4D-986D-259D97875668}" destId="{66C3B005-1F82-8E46-986A-D7F66A3A11C5}" srcOrd="0" destOrd="0" presId="urn:microsoft.com/office/officeart/2005/8/layout/hProcess11"/>
    <dgm:cxn modelId="{6C1981FF-9BF4-6B43-B119-A40C174EF410}" type="presParOf" srcId="{F0FA847F-9671-4A4D-986D-259D97875668}" destId="{E003598C-A77C-E647-AC67-202397C7C2C6}" srcOrd="1" destOrd="0" presId="urn:microsoft.com/office/officeart/2005/8/layout/hProcess11"/>
    <dgm:cxn modelId="{F5A105D7-D607-714C-AABA-4B74B5E41317}" type="presParOf" srcId="{F0FA847F-9671-4A4D-986D-259D97875668}" destId="{EE52B993-9278-8646-B454-15C4F5F8C682}" srcOrd="2" destOrd="0" presId="urn:microsoft.com/office/officeart/2005/8/layout/hProcess11"/>
    <dgm:cxn modelId="{212FECA4-A57A-0442-A10B-99AE1D791480}" type="presParOf" srcId="{312902CF-7F5D-0B49-B3FE-568A87BF4EE4}" destId="{EC4C393F-83F2-044A-B85A-B4A3B578CAAD}" srcOrd="3" destOrd="0" presId="urn:microsoft.com/office/officeart/2005/8/layout/hProcess11"/>
    <dgm:cxn modelId="{9CB87072-BB02-7540-96A9-F95A9C3EF9E1}" type="presParOf" srcId="{312902CF-7F5D-0B49-B3FE-568A87BF4EE4}" destId="{13297FFB-E45E-F34B-9908-34A907476E6C}" srcOrd="4" destOrd="0" presId="urn:microsoft.com/office/officeart/2005/8/layout/hProcess11"/>
    <dgm:cxn modelId="{9FFA598F-1314-CC4E-8EA8-2F0A0F350DB7}" type="presParOf" srcId="{13297FFB-E45E-F34B-9908-34A907476E6C}" destId="{E093F839-D107-C147-91A7-BF591A6B37F1}" srcOrd="0" destOrd="0" presId="urn:microsoft.com/office/officeart/2005/8/layout/hProcess11"/>
    <dgm:cxn modelId="{2C1DEA51-BF16-EB46-A9D4-0C897F5ADCF4}" type="presParOf" srcId="{13297FFB-E45E-F34B-9908-34A907476E6C}" destId="{164A0F39-72C5-6C47-BD7E-D85A1B7BF6C9}" srcOrd="1" destOrd="0" presId="urn:microsoft.com/office/officeart/2005/8/layout/hProcess11"/>
    <dgm:cxn modelId="{2E3A6EA0-AAF8-6C49-A912-AB77BF830EC7}" type="presParOf" srcId="{13297FFB-E45E-F34B-9908-34A907476E6C}" destId="{E3993F29-0D14-D447-8668-E1B7850A37B6}" srcOrd="2" destOrd="0" presId="urn:microsoft.com/office/officeart/2005/8/layout/hProcess11"/>
    <dgm:cxn modelId="{CA905AB8-A652-0E4A-9AD1-99DAEEB05A6A}" type="presParOf" srcId="{312902CF-7F5D-0B49-B3FE-568A87BF4EE4}" destId="{CDF4B581-195F-1742-8878-AA3970849ADB}" srcOrd="5" destOrd="0" presId="urn:microsoft.com/office/officeart/2005/8/layout/hProcess11"/>
    <dgm:cxn modelId="{911F52CA-B30A-C347-9A49-338EEA3EFFFE}" type="presParOf" srcId="{312902CF-7F5D-0B49-B3FE-568A87BF4EE4}" destId="{B4932A9D-1A61-E94D-8B9F-812126317FC8}" srcOrd="6" destOrd="0" presId="urn:microsoft.com/office/officeart/2005/8/layout/hProcess11"/>
    <dgm:cxn modelId="{A76AD246-B672-E045-BFDA-9A43C9763A6D}" type="presParOf" srcId="{B4932A9D-1A61-E94D-8B9F-812126317FC8}" destId="{F18596F0-52A6-A143-9BFC-DA068C37DE6F}" srcOrd="0" destOrd="0" presId="urn:microsoft.com/office/officeart/2005/8/layout/hProcess11"/>
    <dgm:cxn modelId="{0A7EF4D7-E0AC-EE42-BFD9-763F47B8FDB9}" type="presParOf" srcId="{B4932A9D-1A61-E94D-8B9F-812126317FC8}" destId="{1501A02B-D4EF-144E-9CF0-602A004680BE}" srcOrd="1" destOrd="0" presId="urn:microsoft.com/office/officeart/2005/8/layout/hProcess11"/>
    <dgm:cxn modelId="{80ACC028-54C4-D847-887A-13AEF449A191}" type="presParOf" srcId="{B4932A9D-1A61-E94D-8B9F-812126317FC8}" destId="{2D9E5D2A-7F10-D84E-A858-85FD944BF8E4}" srcOrd="2" destOrd="0" presId="urn:microsoft.com/office/officeart/2005/8/layout/hProcess11"/>
    <dgm:cxn modelId="{09288F11-993F-D641-948D-B4D5BB340C8F}" type="presParOf" srcId="{312902CF-7F5D-0B49-B3FE-568A87BF4EE4}" destId="{7B95C6FA-7857-A943-9165-2AAFAB22580C}" srcOrd="7" destOrd="0" presId="urn:microsoft.com/office/officeart/2005/8/layout/hProcess11"/>
    <dgm:cxn modelId="{1660E60A-8611-074B-9091-28BAB2770DF5}" type="presParOf" srcId="{312902CF-7F5D-0B49-B3FE-568A87BF4EE4}" destId="{C1BDF471-A8AB-1D4C-874C-1E128B173605}" srcOrd="8" destOrd="0" presId="urn:microsoft.com/office/officeart/2005/8/layout/hProcess11"/>
    <dgm:cxn modelId="{DCDAEAB7-ABCE-0B48-8909-B859313D92C2}" type="presParOf" srcId="{C1BDF471-A8AB-1D4C-874C-1E128B173605}" destId="{10F10402-5A89-6540-96F4-099A00D5A2D6}" srcOrd="0" destOrd="0" presId="urn:microsoft.com/office/officeart/2005/8/layout/hProcess11"/>
    <dgm:cxn modelId="{2B18B5AE-48BC-1141-BF94-E6EBF9C31BD2}" type="presParOf" srcId="{C1BDF471-A8AB-1D4C-874C-1E128B173605}" destId="{C7D1C7BE-CF8B-A24E-8F4A-58F4F4E6CD28}" srcOrd="1" destOrd="0" presId="urn:microsoft.com/office/officeart/2005/8/layout/hProcess11"/>
    <dgm:cxn modelId="{053D4CAF-FC38-9F49-8C36-98633D3A0E58}" type="presParOf" srcId="{C1BDF471-A8AB-1D4C-874C-1E128B173605}" destId="{D2A3B786-FF2F-3347-8F32-DF3C738BF88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venn3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Target: Number of downloads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935234-F39B-4F64-9D3E-ECC198090598}">
      <dgm:prSet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Ratings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CA3A262-78E2-46B9-86B9-EC5A18FB14DE}">
      <dgm:prSet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Reviews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2BAA77B-C6FA-CB4B-838B-9FFE5D282065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9C40E17B-9450-7742-BC2D-E5219F2ECB22}" type="pres">
      <dgm:prSet presAssocID="{15F858BE-12F3-4653-B340-0B188B98203C}" presName="Name5" presStyleLbl="vennNode1" presStyleIdx="0" presStyleCnt="3">
        <dgm:presLayoutVars>
          <dgm:bulletEnabled val="1"/>
        </dgm:presLayoutVars>
      </dgm:prSet>
      <dgm:spPr/>
    </dgm:pt>
    <dgm:pt modelId="{03B16FE9-38F5-3147-92DC-ED3738B175A5}" type="pres">
      <dgm:prSet presAssocID="{BAF7F54C-54BB-4E32-A3BE-70FDDE1ACC7A}" presName="space" presStyleCnt="0"/>
      <dgm:spPr/>
    </dgm:pt>
    <dgm:pt modelId="{5DEE9D32-C962-414F-8371-D3F310F6B736}" type="pres">
      <dgm:prSet presAssocID="{18935234-F39B-4F64-9D3E-ECC198090598}" presName="Name5" presStyleLbl="vennNode1" presStyleIdx="1" presStyleCnt="3">
        <dgm:presLayoutVars>
          <dgm:bulletEnabled val="1"/>
        </dgm:presLayoutVars>
      </dgm:prSet>
      <dgm:spPr/>
    </dgm:pt>
    <dgm:pt modelId="{3C4D2E5F-A3EE-D142-8612-E5DC0C39BBA4}" type="pres">
      <dgm:prSet presAssocID="{A80C0A60-9866-4750-AF50-82E6D30D27C4}" presName="space" presStyleCnt="0"/>
      <dgm:spPr/>
    </dgm:pt>
    <dgm:pt modelId="{C4F8DD03-4ECC-6140-8263-FBA3F82A527A}" type="pres">
      <dgm:prSet presAssocID="{3CA3A262-78E2-46B9-86B9-EC5A18FB14DE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E0DEED2D-7B1B-E849-BD91-33F3B2FCF0D3}" type="presOf" srcId="{3CA3A262-78E2-46B9-86B9-EC5A18FB14DE}" destId="{C4F8DD03-4ECC-6140-8263-FBA3F82A527A}" srcOrd="0" destOrd="0" presId="urn:microsoft.com/office/officeart/2005/8/layout/venn3"/>
    <dgm:cxn modelId="{71045C35-E4CA-7248-A1BF-29A64ED88ABA}" type="presOf" srcId="{64F98948-3320-4B7F-80FB-AB1137B5078B}" destId="{52BAA77B-C6FA-CB4B-838B-9FFE5D282065}" srcOrd="0" destOrd="0" presId="urn:microsoft.com/office/officeart/2005/8/layout/venn3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2D65347-532C-1A47-A4B4-83CF4D5B8AD7}" type="presOf" srcId="{15F858BE-12F3-4653-B340-0B188B98203C}" destId="{9C40E17B-9450-7742-BC2D-E5219F2ECB22}" srcOrd="0" destOrd="0" presId="urn:microsoft.com/office/officeart/2005/8/layout/venn3"/>
    <dgm:cxn modelId="{6F0D9A47-681A-2641-99D2-0B20F0B34241}" type="presOf" srcId="{18935234-F39B-4F64-9D3E-ECC198090598}" destId="{5DEE9D32-C962-414F-8371-D3F310F6B736}" srcOrd="0" destOrd="0" presId="urn:microsoft.com/office/officeart/2005/8/layout/venn3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98D87B17-55AC-384A-80D4-808C7319C859}" type="presParOf" srcId="{52BAA77B-C6FA-CB4B-838B-9FFE5D282065}" destId="{9C40E17B-9450-7742-BC2D-E5219F2ECB22}" srcOrd="0" destOrd="0" presId="urn:microsoft.com/office/officeart/2005/8/layout/venn3"/>
    <dgm:cxn modelId="{8B72A41C-73F6-C749-B10F-A6BAFC4652D2}" type="presParOf" srcId="{52BAA77B-C6FA-CB4B-838B-9FFE5D282065}" destId="{03B16FE9-38F5-3147-92DC-ED3738B175A5}" srcOrd="1" destOrd="0" presId="urn:microsoft.com/office/officeart/2005/8/layout/venn3"/>
    <dgm:cxn modelId="{81E1F023-A3E2-D248-8E23-4D2148367C14}" type="presParOf" srcId="{52BAA77B-C6FA-CB4B-838B-9FFE5D282065}" destId="{5DEE9D32-C962-414F-8371-D3F310F6B736}" srcOrd="2" destOrd="0" presId="urn:microsoft.com/office/officeart/2005/8/layout/venn3"/>
    <dgm:cxn modelId="{A2B9711C-7B84-3C47-8FF2-3246E9110BCD}" type="presParOf" srcId="{52BAA77B-C6FA-CB4B-838B-9FFE5D282065}" destId="{3C4D2E5F-A3EE-D142-8612-E5DC0C39BBA4}" srcOrd="3" destOrd="0" presId="urn:microsoft.com/office/officeart/2005/8/layout/venn3"/>
    <dgm:cxn modelId="{093D63C4-FB7A-784A-8725-07BA4BD78D82}" type="presParOf" srcId="{52BAA77B-C6FA-CB4B-838B-9FFE5D282065}" destId="{C4F8DD03-4ECC-6140-8263-FBA3F82A527A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1">
                  <a:lumMod val="75000"/>
                  <a:lumOff val="25000"/>
                </a:schemeClr>
              </a:solidFill>
            </a:rPr>
            <a:t>LinkedIn</a:t>
          </a:r>
          <a:br>
            <a:rPr lang="en-US" sz="2000" b="0" i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en-AU" sz="1600" dirty="0">
              <a:hlinkClick xmlns:r="http://schemas.openxmlformats.org/officeDocument/2006/relationships" r:id="rId1"/>
            </a:rPr>
            <a:t>https://www.linkedin.com/in/perrinemignot/</a:t>
          </a:r>
          <a:endParaRPr lang="en-US" sz="1600" b="0" i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1">
                  <a:lumMod val="75000"/>
                  <a:lumOff val="25000"/>
                </a:schemeClr>
              </a:solidFill>
            </a:rPr>
            <a:t>Email</a:t>
          </a:r>
          <a:br>
            <a:rPr lang="en-US" sz="2000" b="0" i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en-US" sz="1600" b="0" i="0" dirty="0">
              <a:solidFill>
                <a:schemeClr val="tx1">
                  <a:lumMod val="75000"/>
                  <a:lumOff val="25000"/>
                </a:schemeClr>
              </a:solidFill>
            </a:rPr>
            <a:t>mignotperrine@gmail.com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1">
                  <a:lumMod val="75000"/>
                  <a:lumOff val="25000"/>
                </a:schemeClr>
              </a:solidFill>
            </a:rPr>
            <a:t>Phone</a:t>
          </a:r>
          <a:br>
            <a:rPr lang="en-US" sz="2000" b="0" i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en-US" sz="1600" b="0" i="0" dirty="0">
              <a:solidFill>
                <a:schemeClr val="tx1">
                  <a:lumMod val="75000"/>
                  <a:lumOff val="25000"/>
                </a:schemeClr>
              </a:solidFill>
            </a:rPr>
            <a:t>0450 446 859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3"/>
      <dgm:spPr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3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2" presStyleCnt="3"/>
      <dgm:spPr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2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3" destOrd="0" presId="urn:microsoft.com/office/officeart/2018/2/layout/IconVerticalSolidList"/>
    <dgm:cxn modelId="{69E1E3B7-31C1-4B29-966A-E5A8BB0D531A}" type="presParOf" srcId="{F61FEBF0-CB2F-4364-8F44-722FB7578D18}" destId="{DD57C002-1714-4E12-872A-FCE88CC043FE}" srcOrd="4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4F309-1559-6442-8699-F936A65F97CA}">
      <dsp:nvSpPr>
        <dsp:cNvPr id="0" name=""/>
        <dsp:cNvSpPr/>
      </dsp:nvSpPr>
      <dsp:spPr>
        <a:xfrm>
          <a:off x="0" y="1539583"/>
          <a:ext cx="10058399" cy="681620"/>
        </a:xfrm>
        <a:prstGeom prst="notched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828CF-3339-E44A-BBB6-2086036C9488}">
      <dsp:nvSpPr>
        <dsp:cNvPr id="0" name=""/>
        <dsp:cNvSpPr/>
      </dsp:nvSpPr>
      <dsp:spPr>
        <a:xfrm>
          <a:off x="1939" y="0"/>
          <a:ext cx="1844891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01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Obtain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 Google Play Store </a:t>
          </a: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Dataset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from Kaggle and </a:t>
          </a: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define the business question</a:t>
          </a:r>
        </a:p>
      </dsp:txBody>
      <dsp:txXfrm>
        <a:off x="1939" y="0"/>
        <a:ext cx="1844891" cy="1504315"/>
      </dsp:txXfrm>
    </dsp:sp>
    <dsp:sp modelId="{A238071D-27EE-944C-AC00-AA0D602D331A}">
      <dsp:nvSpPr>
        <dsp:cNvPr id="0" name=""/>
        <dsp:cNvSpPr/>
      </dsp:nvSpPr>
      <dsp:spPr>
        <a:xfrm>
          <a:off x="736345" y="1692354"/>
          <a:ext cx="376078" cy="376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3B005-1F82-8E46-986A-D7F66A3A11C5}">
      <dsp:nvSpPr>
        <dsp:cNvPr id="0" name=""/>
        <dsp:cNvSpPr/>
      </dsp:nvSpPr>
      <dsp:spPr>
        <a:xfrm>
          <a:off x="1919984" y="2256472"/>
          <a:ext cx="1667784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17463" lvl="0" indent="-17463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02</a:t>
          </a:r>
        </a:p>
        <a:p>
          <a:pPr marL="17463" lvl="1" indent="-17463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Exploratory Data Analysis: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How does the </a:t>
          </a:r>
          <a:r>
            <a:rPr 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Playstore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 l</a:t>
          </a:r>
          <a:r>
            <a:rPr lang="en-AU" sz="1100" b="0" kern="1200" dirty="0" err="1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andscape</a:t>
          </a:r>
          <a:r>
            <a:rPr lang="en-AU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 look like for games</a:t>
          </a:r>
          <a:endParaRPr lang="en-US" sz="1100" b="0" kern="1200" dirty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sp:txBody>
      <dsp:txXfrm>
        <a:off x="1919984" y="2256472"/>
        <a:ext cx="1667784" cy="1504315"/>
      </dsp:txXfrm>
    </dsp:sp>
    <dsp:sp modelId="{E003598C-A77C-E647-AC67-202397C7C2C6}">
      <dsp:nvSpPr>
        <dsp:cNvPr id="0" name=""/>
        <dsp:cNvSpPr/>
      </dsp:nvSpPr>
      <dsp:spPr>
        <a:xfrm>
          <a:off x="2565837" y="1692354"/>
          <a:ext cx="376078" cy="376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3F839-D107-C147-91A7-BF591A6B37F1}">
      <dsp:nvSpPr>
        <dsp:cNvPr id="0" name=""/>
        <dsp:cNvSpPr/>
      </dsp:nvSpPr>
      <dsp:spPr>
        <a:xfrm>
          <a:off x="3660923" y="0"/>
          <a:ext cx="1877781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17463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03</a:t>
          </a:r>
        </a:p>
        <a:p>
          <a:pPr marL="17463" lvl="1" indent="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Build predictive model: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select the features impacting the number of downloads and build model</a:t>
          </a:r>
        </a:p>
      </dsp:txBody>
      <dsp:txXfrm>
        <a:off x="3660923" y="0"/>
        <a:ext cx="1877781" cy="1504315"/>
      </dsp:txXfrm>
    </dsp:sp>
    <dsp:sp modelId="{164A0F39-72C5-6C47-BD7E-D85A1B7BF6C9}">
      <dsp:nvSpPr>
        <dsp:cNvPr id="0" name=""/>
        <dsp:cNvSpPr/>
      </dsp:nvSpPr>
      <dsp:spPr>
        <a:xfrm>
          <a:off x="4411775" y="1692354"/>
          <a:ext cx="376078" cy="3760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596F0-52A6-A143-9BFC-DA068C37DE6F}">
      <dsp:nvSpPr>
        <dsp:cNvPr id="0" name=""/>
        <dsp:cNvSpPr/>
      </dsp:nvSpPr>
      <dsp:spPr>
        <a:xfrm>
          <a:off x="5611859" y="2256472"/>
          <a:ext cx="1463084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04</a:t>
          </a:r>
          <a:endParaRPr lang="ru-RU" sz="14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Evaluate the model: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Define which feature is the most critical</a:t>
          </a:r>
          <a:endParaRPr lang="en-US" sz="11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+mn-lt"/>
            <a:ea typeface="+mn-ea"/>
            <a:cs typeface="+mn-cs"/>
          </a:endParaRPr>
        </a:p>
      </dsp:txBody>
      <dsp:txXfrm>
        <a:off x="5611859" y="2256472"/>
        <a:ext cx="1463084" cy="1504315"/>
      </dsp:txXfrm>
    </dsp:sp>
    <dsp:sp modelId="{1501A02B-D4EF-144E-9CF0-602A004680BE}">
      <dsp:nvSpPr>
        <dsp:cNvPr id="0" name=""/>
        <dsp:cNvSpPr/>
      </dsp:nvSpPr>
      <dsp:spPr>
        <a:xfrm>
          <a:off x="6155362" y="1692354"/>
          <a:ext cx="376078" cy="3760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10402-5A89-6540-96F4-099A00D5A2D6}">
      <dsp:nvSpPr>
        <dsp:cNvPr id="0" name=""/>
        <dsp:cNvSpPr/>
      </dsp:nvSpPr>
      <dsp:spPr>
        <a:xfrm>
          <a:off x="7330984" y="0"/>
          <a:ext cx="1902522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STAGE 05</a:t>
          </a:r>
          <a:endParaRPr lang="ru-RU" sz="14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Recommend </a:t>
          </a: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what factors need to be looked at to get optimal number of downloads</a:t>
          </a:r>
        </a:p>
      </dsp:txBody>
      <dsp:txXfrm>
        <a:off x="7330984" y="0"/>
        <a:ext cx="1902522" cy="1504315"/>
      </dsp:txXfrm>
    </dsp:sp>
    <dsp:sp modelId="{C7D1C7BE-CF8B-A24E-8F4A-58F4F4E6CD28}">
      <dsp:nvSpPr>
        <dsp:cNvPr id="0" name=""/>
        <dsp:cNvSpPr/>
      </dsp:nvSpPr>
      <dsp:spPr>
        <a:xfrm>
          <a:off x="7911320" y="1692354"/>
          <a:ext cx="376078" cy="3760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0E17B-9450-7742-BC2D-E5219F2ECB22}">
      <dsp:nvSpPr>
        <dsp:cNvPr id="0" name=""/>
        <dsp:cNvSpPr/>
      </dsp:nvSpPr>
      <dsp:spPr>
        <a:xfrm>
          <a:off x="144884" y="1810"/>
          <a:ext cx="3757166" cy="37571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6769" tIns="20320" rIns="206769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Target: Number of downloads</a:t>
          </a:r>
        </a:p>
      </dsp:txBody>
      <dsp:txXfrm>
        <a:off x="695108" y="552034"/>
        <a:ext cx="2656718" cy="2656718"/>
      </dsp:txXfrm>
    </dsp:sp>
    <dsp:sp modelId="{5DEE9D32-C962-414F-8371-D3F310F6B736}">
      <dsp:nvSpPr>
        <dsp:cNvPr id="0" name=""/>
        <dsp:cNvSpPr/>
      </dsp:nvSpPr>
      <dsp:spPr>
        <a:xfrm>
          <a:off x="3150616" y="1810"/>
          <a:ext cx="3757166" cy="375716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6769" tIns="20320" rIns="206769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Ratings</a:t>
          </a:r>
        </a:p>
      </dsp:txBody>
      <dsp:txXfrm>
        <a:off x="3700840" y="552034"/>
        <a:ext cx="2656718" cy="2656718"/>
      </dsp:txXfrm>
    </dsp:sp>
    <dsp:sp modelId="{C4F8DD03-4ECC-6140-8263-FBA3F82A527A}">
      <dsp:nvSpPr>
        <dsp:cNvPr id="0" name=""/>
        <dsp:cNvSpPr/>
      </dsp:nvSpPr>
      <dsp:spPr>
        <a:xfrm>
          <a:off x="6156349" y="1810"/>
          <a:ext cx="3757166" cy="37571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6769" tIns="20320" rIns="206769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Reviews</a:t>
          </a:r>
        </a:p>
      </dsp:txBody>
      <dsp:txXfrm>
        <a:off x="6706573" y="552034"/>
        <a:ext cx="2656718" cy="2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459"/>
          <a:ext cx="10058399" cy="107424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24960" y="242164"/>
          <a:ext cx="590836" cy="59083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240757" y="459"/>
          <a:ext cx="8817642" cy="107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1" tIns="113691" rIns="113691" bIns="11369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LinkedIn</a:t>
          </a:r>
          <a:br>
            <a:rPr lang="en-US" sz="20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en-AU" sz="1600" kern="1200" dirty="0">
              <a:hlinkClick xmlns:r="http://schemas.openxmlformats.org/officeDocument/2006/relationships" r:id="rId3"/>
            </a:rPr>
            <a:t>https://www.linkedin.com/in/perrinemignot/</a:t>
          </a:r>
          <a:endParaRPr lang="en-US" sz="1600" b="0" i="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0757" y="459"/>
        <a:ext cx="8817642" cy="1074248"/>
      </dsp:txXfrm>
    </dsp:sp>
    <dsp:sp modelId="{712D2B29-4977-4B70-ABE9-215A9E804015}">
      <dsp:nvSpPr>
        <dsp:cNvPr id="0" name=""/>
        <dsp:cNvSpPr/>
      </dsp:nvSpPr>
      <dsp:spPr>
        <a:xfrm>
          <a:off x="0" y="1343269"/>
          <a:ext cx="10058399" cy="107424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24960" y="1584975"/>
          <a:ext cx="590836" cy="590836"/>
        </a:xfrm>
        <a:prstGeom prst="rect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240757" y="1343269"/>
          <a:ext cx="8817642" cy="107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1" tIns="113691" rIns="113691" bIns="11369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Email</a:t>
          </a:r>
          <a:br>
            <a:rPr lang="en-US" sz="20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en-US" sz="16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mignotperrine@gmail.com</a:t>
          </a:r>
        </a:p>
      </dsp:txBody>
      <dsp:txXfrm>
        <a:off x="1240757" y="1343269"/>
        <a:ext cx="8817642" cy="1074248"/>
      </dsp:txXfrm>
    </dsp:sp>
    <dsp:sp modelId="{59534EC1-7FD9-454B-8378-AACE14683CA9}">
      <dsp:nvSpPr>
        <dsp:cNvPr id="0" name=""/>
        <dsp:cNvSpPr/>
      </dsp:nvSpPr>
      <dsp:spPr>
        <a:xfrm>
          <a:off x="0" y="2686080"/>
          <a:ext cx="10058399" cy="107424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24960" y="2927786"/>
          <a:ext cx="590836" cy="590836"/>
        </a:xfrm>
        <a:prstGeom prst="rect">
          <a:avLst/>
        </a:prstGeom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240757" y="2686080"/>
          <a:ext cx="8817642" cy="107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1" tIns="113691" rIns="113691" bIns="11369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Phone</a:t>
          </a:r>
          <a:br>
            <a:rPr lang="en-US" sz="20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en-US" sz="16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0450 446 859</a:t>
          </a:r>
        </a:p>
      </dsp:txBody>
      <dsp:txXfrm>
        <a:off x="1240757" y="2686080"/>
        <a:ext cx="8817642" cy="107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5AD4C-85E4-4B29-9194-902E9AC485E3}" type="datetimeFigureOut">
              <a:rPr lang="en-AU" smtClean="0"/>
              <a:t>11/08/2020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E900-F417-4EB4-A835-1231090B86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44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AU" dirty="0"/>
              <a:t>King's games aren't "by gamers, for gamers"; they're by business people, for everyone. They like to play it safe.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King gained fame in 2012 with Candy crush, still one of the most popular games despite the fast pace gaming environment.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AU" dirty="0"/>
              <a:t>King has 273 million monthly active users as of first quarter 2020 across web, social and mobile platforms but numbers are decreasing (see graph).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AU" dirty="0"/>
              <a:t>Candy Crush games made more than $1.5 billion in revenue from microtransactions in 2018 across iOS and Android, which is $4.2 million USD/day on average.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E900-F417-4EB4-A835-1231090B865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0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19174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E900-F417-4EB4-A835-1231090B865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78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Introducing </a:t>
            </a:r>
            <a:r>
              <a:rPr lang="en-US" sz="7200" dirty="0" err="1"/>
              <a:t>SuperPacman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Determining the factors to GET </a:t>
            </a:r>
            <a:br>
              <a:rPr lang="en-AU" dirty="0"/>
            </a:br>
            <a:r>
              <a:rPr lang="en-AU" dirty="0"/>
              <a:t>the optimal number of downloads</a:t>
            </a:r>
          </a:p>
        </p:txBody>
      </p:sp>
      <p:pic>
        <p:nvPicPr>
          <p:cNvPr id="2054" name="Picture 6" descr="Pac-Man World Adventure | Pac-Man Fanon Wiki | Fandom">
            <a:extLst>
              <a:ext uri="{FF2B5EF4-FFF2-40B4-BE49-F238E27FC236}">
                <a16:creationId xmlns:a16="http://schemas.microsoft.com/office/drawing/2014/main" id="{2A8F2965-2C1C-41E5-88BE-E368200F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2491550"/>
            <a:ext cx="2024063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4C79255-5A9D-4774-BDB7-CB530286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50" r="23750"/>
          <a:stretch>
            <a:fillRect/>
          </a:stretch>
        </p:blipFill>
        <p:spPr>
          <a:xfrm>
            <a:off x="10500528" y="398720"/>
            <a:ext cx="917205" cy="9172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0323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1888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 of Linear Venn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35471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Feature selection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68CDA-A425-4592-BFC9-521DF5757342}"/>
              </a:ext>
            </a:extLst>
          </p:cNvPr>
          <p:cNvSpPr txBox="1"/>
          <p:nvPr/>
        </p:nvSpPr>
        <p:spPr>
          <a:xfrm>
            <a:off x="2091690" y="6001630"/>
            <a:ext cx="870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We’ve already seen that price is a huge factor and we don’t recommend to charge a fee, now focusing on ratings and reviews.</a:t>
            </a:r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8C02C-3014-429F-B47C-6223290AFBBE}"/>
              </a:ext>
            </a:extLst>
          </p:cNvPr>
          <p:cNvSpPr txBox="1"/>
          <p:nvPr/>
        </p:nvSpPr>
        <p:spPr>
          <a:xfrm>
            <a:off x="912495" y="5684116"/>
            <a:ext cx="1036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higher the rating, the more chances users will download. If the rating is over 3.5, it’s likely users will download it. Need more data for accuracy.</a:t>
            </a:r>
          </a:p>
          <a:p>
            <a:pPr algn="ctr"/>
            <a:r>
              <a:rPr lang="en-US" dirty="0"/>
              <a:t>The number of reviews is also obviously affected by number of downloads.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60F71C-548A-43AE-B225-610E1603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"/>
          <a:stretch/>
        </p:blipFill>
        <p:spPr>
          <a:xfrm>
            <a:off x="2882920" y="1508760"/>
            <a:ext cx="6261080" cy="4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947A6C0-4C30-2F45-B4E5-158EA148C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821652"/>
              </p:ext>
            </p:extLst>
          </p:nvPr>
        </p:nvGraphicFramePr>
        <p:xfrm>
          <a:off x="716392" y="1598933"/>
          <a:ext cx="11170809" cy="43029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13154">
                  <a:extLst>
                    <a:ext uri="{9D8B030D-6E8A-4147-A177-3AD203B41FA5}">
                      <a16:colId xmlns:a16="http://schemas.microsoft.com/office/drawing/2014/main" val="2212480250"/>
                    </a:ext>
                  </a:extLst>
                </a:gridCol>
                <a:gridCol w="2338256">
                  <a:extLst>
                    <a:ext uri="{9D8B030D-6E8A-4147-A177-3AD203B41FA5}">
                      <a16:colId xmlns:a16="http://schemas.microsoft.com/office/drawing/2014/main" val="2735970128"/>
                    </a:ext>
                  </a:extLst>
                </a:gridCol>
                <a:gridCol w="2140499">
                  <a:extLst>
                    <a:ext uri="{9D8B030D-6E8A-4147-A177-3AD203B41FA5}">
                      <a16:colId xmlns:a16="http://schemas.microsoft.com/office/drawing/2014/main" val="6176518"/>
                    </a:ext>
                  </a:extLst>
                </a:gridCol>
                <a:gridCol w="2144738">
                  <a:extLst>
                    <a:ext uri="{9D8B030D-6E8A-4147-A177-3AD203B41FA5}">
                      <a16:colId xmlns:a16="http://schemas.microsoft.com/office/drawing/2014/main" val="2171277595"/>
                    </a:ext>
                  </a:extLst>
                </a:gridCol>
                <a:gridCol w="2234162">
                  <a:extLst>
                    <a:ext uri="{9D8B030D-6E8A-4147-A177-3AD203B41FA5}">
                      <a16:colId xmlns:a16="http://schemas.microsoft.com/office/drawing/2014/main" val="569116242"/>
                    </a:ext>
                  </a:extLst>
                </a:gridCol>
              </a:tblGrid>
              <a:tr h="851487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Price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Ratings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Reviews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Downloads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4067"/>
                  </a:ext>
                </a:extLst>
              </a:tr>
              <a:tr h="13178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Findings</a:t>
                      </a:r>
                    </a:p>
                  </a:txBody>
                  <a:tcPr marT="91440" marB="914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number of downloads drop by 99% if game app isn’t free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Needs a min of 3.5 rating to get downloads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Average number of reviews per game app is 1.5M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Average number of downloads per app is 10Million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44560"/>
                  </a:ext>
                </a:extLst>
              </a:tr>
              <a:tr h="15136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Recommendations</a:t>
                      </a:r>
                    </a:p>
                  </a:txBody>
                  <a:tcPr marT="91440" marB="914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Don’t charge, at least until you have enough positive reviews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Monitor and ensure rating is at least 3.5 (average 4.3) to get more downloads. Fully test before launching.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more users love the game (and app is free) the higher chance they will write a review which impacts downloads too. 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Once you have a few millions downloads, review and consider charging a small fee if in-app fees aren’t enough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780382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4CE8BE5-EAF0-6845-ACA0-E500306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Summary of insights </a:t>
            </a:r>
          </a:p>
        </p:txBody>
      </p:sp>
    </p:spTree>
    <p:extLst>
      <p:ext uri="{BB962C8B-B14F-4D97-AF65-F5344CB8AC3E}">
        <p14:creationId xmlns:p14="http://schemas.microsoft.com/office/powerpoint/2010/main" val="193923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Summary of project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17D70F2-0498-034A-AF48-FDEA70500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411611"/>
              </p:ext>
            </p:extLst>
          </p:nvPr>
        </p:nvGraphicFramePr>
        <p:xfrm>
          <a:off x="933334" y="1535782"/>
          <a:ext cx="10838343" cy="45151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2781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612781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612781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057365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/>
                        <a:t>Exploratory Data Analysis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/>
                        <a:t>Approach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/>
                        <a:t>Outcomes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94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/>
                        <a:t>From 10k apps, </a:t>
                      </a:r>
                      <a:r>
                        <a:rPr lang="en-US" sz="2000" b="0" cap="none" spc="0" dirty="0" err="1"/>
                        <a:t>inc.</a:t>
                      </a:r>
                      <a:r>
                        <a:rPr lang="en-US" sz="2000" b="0" cap="none" spc="0" dirty="0"/>
                        <a:t> 10% games app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/>
                        <a:t>Select the most important features to predict number of downloads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Keep the app free and only launch if ratings will be over 3.5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221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Features reviewed: price, rating, reviews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Price and ratings are the most important factors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Review pricing model at a later stage if in-app purchases aren’t generating enough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6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man sitting at a table in front of a computer working late into the night">
            <a:extLst>
              <a:ext uri="{FF2B5EF4-FFF2-40B4-BE49-F238E27FC236}">
                <a16:creationId xmlns:a16="http://schemas.microsoft.com/office/drawing/2014/main" id="{AF4DEF81-F1BD-A944-954B-12098682A6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968398"/>
            <a:ext cx="4144096" cy="4032225"/>
          </a:xfrm>
        </p:spPr>
        <p:txBody>
          <a:bodyPr>
            <a:normAutofit/>
          </a:bodyPr>
          <a:lstStyle/>
          <a:p>
            <a:r>
              <a:rPr lang="en-US" dirty="0"/>
              <a:t>First, monitor the rating of the app and ensure it’s above 3.5.</a:t>
            </a:r>
          </a:p>
          <a:p>
            <a:endParaRPr lang="en-US" dirty="0"/>
          </a:p>
          <a:p>
            <a:r>
              <a:rPr lang="en-US" dirty="0"/>
              <a:t>Second, encourage users to write positive reviews, perhaps doing marketing campaigns.</a:t>
            </a:r>
          </a:p>
          <a:p>
            <a:endParaRPr lang="en-US" dirty="0"/>
          </a:p>
          <a:p>
            <a:r>
              <a:rPr lang="en-US" dirty="0"/>
              <a:t>Third, keep the app free as it’s a huge barrier to get users to download. If the in-app purchase aren’t generating enough and the game had enough traction, we can review and </a:t>
            </a:r>
            <a:r>
              <a:rPr lang="en-US" dirty="0" err="1"/>
              <a:t>analyse</a:t>
            </a:r>
            <a:r>
              <a:rPr lang="en-US" dirty="0"/>
              <a:t> the pricing model further.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08200"/>
            <a:ext cx="10058399" cy="376078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686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09888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96BC03AC-65FD-46AA-90FB-BEF9BBEB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98135" y="4236402"/>
            <a:ext cx="2868613" cy="149542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12374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964" y="2024074"/>
            <a:ext cx="4897756" cy="4032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400" dirty="0"/>
              <a:t> King is leading interactive entertainment company</a:t>
            </a:r>
          </a:p>
          <a:p>
            <a:pPr marL="0" indent="0">
              <a:buNone/>
            </a:pPr>
            <a:r>
              <a:rPr lang="en-AU" sz="1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400" dirty="0"/>
              <a:t> King is launching a new game and need advice to find the best pricing method for google Play store</a:t>
            </a:r>
          </a:p>
          <a:p>
            <a:pPr marL="0" indent="0">
              <a:buNone/>
            </a:pPr>
            <a:endParaRPr lang="en-AU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1400" dirty="0"/>
              <a:t> Institute of Data consultancy has analysed the market and has some recommendations </a:t>
            </a:r>
          </a:p>
          <a:p>
            <a:pPr marL="0" indent="0">
              <a:buNone/>
            </a:pPr>
            <a:endParaRPr lang="en-AU" sz="1400" dirty="0"/>
          </a:p>
          <a:p>
            <a:pPr marL="0" indent="0" algn="ctr">
              <a:buNone/>
            </a:pPr>
            <a:r>
              <a:rPr lang="en-AU" sz="1400" b="1" dirty="0"/>
              <a:t>Thank you for appointing our consultancy</a:t>
            </a:r>
          </a:p>
          <a:p>
            <a:pPr>
              <a:buFont typeface="Wingdings" panose="05000000000000000000" pitchFamily="2" charset="2"/>
              <a:buChar char="v"/>
            </a:pPr>
            <a:endParaRPr lang="en-AU" sz="14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Acknowledgments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1E28BF5-45D2-4BB3-9C01-B5A41AFDBC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750" r="23750"/>
          <a:stretch>
            <a:fillRect/>
          </a:stretch>
        </p:blipFill>
        <p:spPr>
          <a:xfrm>
            <a:off x="7429610" y="989444"/>
            <a:ext cx="2868613" cy="2868613"/>
          </a:xfrm>
        </p:spPr>
      </p:pic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BCB34DCB-FBBA-4E75-A21D-7BA748D0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09465" y="4560873"/>
            <a:ext cx="2868613" cy="149542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1143000"/>
          </a:xfrm>
        </p:spPr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3" y="2016252"/>
            <a:ext cx="7356255" cy="390448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Context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Business Question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Google </a:t>
            </a:r>
            <a:r>
              <a:rPr lang="en-AU" sz="1400" dirty="0" err="1"/>
              <a:t>Playstore</a:t>
            </a:r>
            <a:r>
              <a:rPr lang="en-AU" sz="1400" dirty="0"/>
              <a:t>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Project pipeline &amp;  Feature selection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Predictive model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Summary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AU" sz="1400" dirty="0"/>
              <a:t> Recommendations</a:t>
            </a:r>
            <a:endParaRPr lang="en-AU" sz="1000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2C57-529D-4FE3-8139-FCF32A6C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45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The brief: King would like to know how to market their game in the Google play Store to maximise revenue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King's games aren’t for “gamers"; they're for everyone.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King released Candy Crush in 2012, one of the most financially successful games. It received 2.7 billion downloads within 5 years after its release.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King has 273 million monthly active users but numbers are decreasing. They monetise their games through in app-purchase.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B2FF0-9143-4907-A4A3-823E32A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190" y="4481578"/>
            <a:ext cx="3862569" cy="23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931670"/>
            <a:ext cx="6426469" cy="4217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1800" dirty="0"/>
              <a:t> What do King need to do in order to get the optimal number of downloads for </a:t>
            </a:r>
            <a:r>
              <a:rPr lang="en-AU" sz="1800" dirty="0" err="1"/>
              <a:t>SuperPacman</a:t>
            </a:r>
            <a:r>
              <a:rPr lang="en-AU" sz="18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AU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/>
              <a:t> They are especially interested to know if they can charge a fee to download their game</a:t>
            </a:r>
          </a:p>
        </p:txBody>
      </p:sp>
      <p:pic>
        <p:nvPicPr>
          <p:cNvPr id="7" name="Picture Placeholder 6" descr="A close up of a person in glasses looking at her compute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F1AEA-6804-4EA0-8909-B81874D9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08" y="1721196"/>
            <a:ext cx="6430304" cy="4265717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777" y="2120900"/>
            <a:ext cx="4969080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Data of 10k Play Store apps that have been downloaded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Games represents the category </a:t>
            </a:r>
            <a:br>
              <a:rPr lang="en-AU" dirty="0"/>
            </a:br>
            <a:r>
              <a:rPr lang="en-AU" dirty="0"/>
              <a:t>with the 2</a:t>
            </a:r>
            <a:r>
              <a:rPr lang="en-AU" baseline="30000" dirty="0"/>
              <a:t>nd</a:t>
            </a:r>
            <a:r>
              <a:rPr lang="en-AU" dirty="0"/>
              <a:t> highest number of apps, approx. 10% of all the categories in the Google play store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Competition is fierce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Analysis on price, reviews, rating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400" dirty="0"/>
              <a:t>Google </a:t>
            </a:r>
            <a:r>
              <a:rPr lang="en-AU" sz="3400" dirty="0" err="1"/>
              <a:t>playstore</a:t>
            </a:r>
            <a:r>
              <a:rPr lang="en-AU" sz="3400" dirty="0"/>
              <a:t> Analysis - CATEGORIES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533" y="1762607"/>
            <a:ext cx="4726004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Most of the apps are free across all categories</a:t>
            </a:r>
            <a:endParaRPr lang="en-AU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93% of games app are free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400" dirty="0"/>
              <a:t>Google </a:t>
            </a:r>
            <a:r>
              <a:rPr lang="en-AU" sz="3400" dirty="0" err="1"/>
              <a:t>playstore</a:t>
            </a:r>
            <a:r>
              <a:rPr lang="en-AU" sz="3400" dirty="0"/>
              <a:t> Analysis – Price</a:t>
            </a:r>
            <a:endParaRPr lang="en-US" sz="3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541CFD-4D48-4AE1-94B0-8AF0E98827BF}"/>
              </a:ext>
            </a:extLst>
          </p:cNvPr>
          <p:cNvGrpSpPr/>
          <p:nvPr/>
        </p:nvGrpSpPr>
        <p:grpSpPr>
          <a:xfrm>
            <a:off x="6093151" y="1550259"/>
            <a:ext cx="5988714" cy="4257229"/>
            <a:chOff x="6093151" y="1550259"/>
            <a:chExt cx="5988714" cy="42572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661B2C-9022-41D2-86CA-231A96935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151" y="1550259"/>
              <a:ext cx="5988714" cy="425722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9FECE4-A65E-46F2-A539-4A6623C9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8467" y="1872214"/>
              <a:ext cx="800100" cy="4762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5D0940-BC19-4E67-9331-B84609F5630A}"/>
              </a:ext>
            </a:extLst>
          </p:cNvPr>
          <p:cNvGrpSpPr/>
          <p:nvPr/>
        </p:nvGrpSpPr>
        <p:grpSpPr>
          <a:xfrm>
            <a:off x="1468876" y="3429000"/>
            <a:ext cx="3743204" cy="2306711"/>
            <a:chOff x="1583176" y="3204089"/>
            <a:chExt cx="3743204" cy="23067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A63572-C934-4CD9-85E8-9E76F5079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1900"/>
            <a:stretch/>
          </p:blipFill>
          <p:spPr>
            <a:xfrm>
              <a:off x="1583176" y="3204089"/>
              <a:ext cx="3743204" cy="2249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FF3FC-8D6D-49F6-AFA6-E1B51E34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2253" y="3605800"/>
              <a:ext cx="230505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19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5898" y="1881082"/>
            <a:ext cx="5719211" cy="4371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On average, games app are downloaded: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 10 million + times for free app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b="1" dirty="0"/>
              <a:t> </a:t>
            </a:r>
            <a:r>
              <a:rPr lang="en-AU" dirty="0"/>
              <a:t>100 thousand times + for paid app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Cost is a huge barrier for download:</a:t>
            </a:r>
            <a:r>
              <a:rPr lang="en-AU" b="1" dirty="0"/>
              <a:t> 99% drop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It is clear that it is more strategic to </a:t>
            </a:r>
            <a:r>
              <a:rPr lang="en-AU" b="1" dirty="0"/>
              <a:t>keep the app free </a:t>
            </a:r>
            <a:r>
              <a:rPr lang="en-AU" dirty="0"/>
              <a:t>and have fees within the app.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Google </a:t>
            </a:r>
            <a:r>
              <a:rPr lang="en-AU" sz="3200" dirty="0" err="1"/>
              <a:t>playstore</a:t>
            </a:r>
            <a:r>
              <a:rPr lang="en-AU" sz="3200" dirty="0"/>
              <a:t> Analysis – Price &amp; downloads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697CC-D7A7-4B75-AE96-EDC9B3D7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80" y="1524075"/>
            <a:ext cx="5093970" cy="50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5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550" y="2045970"/>
            <a:ext cx="6912209" cy="416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Average rating per game app = 4.3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 It doesn’t vary much if they’re paid of free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Average number of reviews per game app =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 approx. 1.5 Million reviews for free app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 approx. 19 thousands reviews for paid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Free apps with ratings over 4 tend to have the highest number of reviews</a:t>
            </a:r>
          </a:p>
          <a:p>
            <a:pPr marL="0" indent="0" algn="ctr">
              <a:buNone/>
            </a:pPr>
            <a:br>
              <a:rPr lang="en-AU" dirty="0"/>
            </a:br>
            <a:r>
              <a:rPr lang="en-AU" b="1" dirty="0"/>
              <a:t>Most players write reviews when they love the game and when it’s free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Google </a:t>
            </a:r>
            <a:r>
              <a:rPr lang="en-AU" sz="2800" dirty="0" err="1"/>
              <a:t>playstore</a:t>
            </a:r>
            <a:r>
              <a:rPr lang="en-AU" sz="2800" dirty="0"/>
              <a:t> Analysis – Reviews AND RATINGS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5D339-01FC-47E5-BCD2-250AE191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1" y="1417139"/>
            <a:ext cx="3893820" cy="2695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E101F-3CCB-497A-9779-4FDAD3A68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181"/>
          <a:stretch/>
        </p:blipFill>
        <p:spPr>
          <a:xfrm>
            <a:off x="8614261" y="4090887"/>
            <a:ext cx="3584071" cy="2166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45262FE-E450-4C3E-951B-C3CA66FD2432}"/>
              </a:ext>
            </a:extLst>
          </p:cNvPr>
          <p:cNvGrpSpPr/>
          <p:nvPr/>
        </p:nvGrpSpPr>
        <p:grpSpPr>
          <a:xfrm>
            <a:off x="9259440" y="4398920"/>
            <a:ext cx="2932560" cy="2459080"/>
            <a:chOff x="6044065" y="3640243"/>
            <a:chExt cx="2247900" cy="22288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9A18C79-7E6C-49B8-A4F3-CE6600C0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4065" y="3640243"/>
              <a:ext cx="2247900" cy="2228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E70F78-8B94-4515-BA02-D22ADF8B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7809" y="3671068"/>
              <a:ext cx="470716" cy="259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5571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2746</TotalTime>
  <Words>993</Words>
  <Application>Microsoft Office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Verdana</vt:lpstr>
      <vt:lpstr>Wingdings</vt:lpstr>
      <vt:lpstr>RetrospectVTI</vt:lpstr>
      <vt:lpstr>Introducing SuperPacman</vt:lpstr>
      <vt:lpstr>Acknowledgments</vt:lpstr>
      <vt:lpstr>AGENDA</vt:lpstr>
      <vt:lpstr>Context</vt:lpstr>
      <vt:lpstr>Business Question</vt:lpstr>
      <vt:lpstr>Google playstore Analysis - CATEGORIES</vt:lpstr>
      <vt:lpstr>Google playstore Analysis – Price</vt:lpstr>
      <vt:lpstr>Google playstore Analysis – Price &amp; downloads </vt:lpstr>
      <vt:lpstr>Google playstore Analysis – Reviews AND RATINGS</vt:lpstr>
      <vt:lpstr>Project pipeline</vt:lpstr>
      <vt:lpstr>Feature selection</vt:lpstr>
      <vt:lpstr>Predictive model</vt:lpstr>
      <vt:lpstr>Summary of insights </vt:lpstr>
      <vt:lpstr>Summary of project</vt:lpstr>
      <vt:lpstr>Next steps</vt:lpstr>
      <vt:lpstr>QUESTIONS?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Perrine Mignot</dc:creator>
  <cp:lastModifiedBy>Perrine Mignot</cp:lastModifiedBy>
  <cp:revision>130</cp:revision>
  <dcterms:created xsi:type="dcterms:W3CDTF">2020-08-05T02:01:42Z</dcterms:created>
  <dcterms:modified xsi:type="dcterms:W3CDTF">2020-08-11T11:42:18Z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