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5" r:id="rId2"/>
    <p:sldId id="256" r:id="rId3"/>
    <p:sldId id="257" r:id="rId4"/>
    <p:sldId id="285" r:id="rId5"/>
    <p:sldId id="260" r:id="rId6"/>
    <p:sldId id="265" r:id="rId7"/>
    <p:sldId id="284" r:id="rId8"/>
    <p:sldId id="263" r:id="rId9"/>
    <p:sldId id="264" r:id="rId10"/>
    <p:sldId id="281" r:id="rId11"/>
    <p:sldId id="262" r:id="rId12"/>
    <p:sldId id="278" r:id="rId13"/>
    <p:sldId id="266" r:id="rId14"/>
    <p:sldId id="267" r:id="rId15"/>
    <p:sldId id="279" r:id="rId16"/>
    <p:sldId id="276" r:id="rId17"/>
    <p:sldId id="283" r:id="rId18"/>
    <p:sldId id="274" r:id="rId19"/>
    <p:sldId id="268" r:id="rId20"/>
    <p:sldId id="280" r:id="rId21"/>
    <p:sldId id="273" r:id="rId22"/>
    <p:sldId id="269" r:id="rId23"/>
    <p:sldId id="270" r:id="rId24"/>
    <p:sldId id="271" r:id="rId25"/>
    <p:sldId id="272" r:id="rId26"/>
    <p:sldId id="277" r:id="rId27"/>
    <p:sldId id="282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D2B83-759B-4448-86F7-6A18C253AD13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5CBC0-3234-46A2-B17A-A0B0FF0718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70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5CBC0-3234-46A2-B17A-A0B0FF0718D4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85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5CBC0-3234-46A2-B17A-A0B0FF0718D4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06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B735-4327-4BA3-AC65-BC972CCD8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CA01D-5A57-4291-9E01-D2E0E0210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0FCBE-FF06-41BE-95AA-F9D1A1A6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64A-F900-4F9B-8A25-36AE4ACE12B7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BDE1C-2AEC-4890-91ED-BA768D88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8008-72C5-4EF4-9E6B-203FE202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3D81-5E73-48D3-81FD-47C2E4D6C2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48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ED03-D2E9-4C0B-A8AB-DC2EEF4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468A-6718-41EE-BEDA-977156B61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F5A6-4417-490A-B1BD-0B6387ED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64A-F900-4F9B-8A25-36AE4ACE12B7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9C92-A6C7-4FAF-8FFE-F0CD443A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6770-93B2-4BD8-AD1B-1A31D049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3D81-5E73-48D3-81FD-47C2E4D6C2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63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3DFFD-0C22-4074-8F9B-ED5B32E3B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58B46-E68D-412F-9B9E-304EBEE6B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23486-E6B8-4068-B04B-E59B3A22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64A-F900-4F9B-8A25-36AE4ACE12B7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C2A8C-0CA5-49F1-B0F5-2AF37D5B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4619B-EB54-4E4C-8B8D-7CBDCF36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3D81-5E73-48D3-81FD-47C2E4D6C2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39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F8B9-F607-4E02-B2C0-D65C9400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268F-5B43-4305-967B-8F77B070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1E0F-D3AA-4971-B1E7-0D356C59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64A-F900-4F9B-8A25-36AE4ACE12B7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22BC-E2AE-4842-A5F7-AF9479A8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3F497-0991-4354-B4EC-7C8B3DCA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3D81-5E73-48D3-81FD-47C2E4D6C2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6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1309-193E-4D97-AF69-0CE30862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01216-9D94-49A4-9A5A-A4C3B93F0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08CA-E052-4490-B30E-237ECC2D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64A-F900-4F9B-8A25-36AE4ACE12B7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5096-D920-4EFE-B0AE-B52D627C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6FF1-01B8-4314-A916-F96242FD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3D81-5E73-48D3-81FD-47C2E4D6C2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23F4-2C48-4F2A-9285-856CD5D2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A568-6D88-4C2C-9194-BA2687DA3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9A11E-1D47-4B90-8399-0F70B5A5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1C90B-3A43-43FA-93E4-F3FAF51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64A-F900-4F9B-8A25-36AE4ACE12B7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D6B3D-7BF4-46B5-9365-D9C457A1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B9C55-C0B4-4CEE-9DA8-17364C6C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3D81-5E73-48D3-81FD-47C2E4D6C2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097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8FE-E6FA-4A1B-8CFD-7C1C4E9A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170B2-CCBF-49ED-8636-0EB439DE2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D1B1A-8626-40B0-BCE7-9993E8DD3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7FD64-864F-4F8B-AFA1-67D94B46B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267FE-CE0C-4F16-9DAA-D1370991D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AC14B-2CCD-4567-B2E1-21BA34CC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64A-F900-4F9B-8A25-36AE4ACE12B7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4E7D5-8909-4EF9-9B22-C6095B5C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DA866-31A9-4C1B-AC61-75BFDC02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3D81-5E73-48D3-81FD-47C2E4D6C2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99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843D-18BB-42AA-8463-C62A6DAF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73C13-2B39-4E98-BF49-FD567CFB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64A-F900-4F9B-8A25-36AE4ACE12B7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1D986-568F-4F6D-AE6C-153E200C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29045-97EA-442F-BA85-4C0850C0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3D81-5E73-48D3-81FD-47C2E4D6C2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97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0BAE4-0692-46E3-A91A-14967357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64A-F900-4F9B-8A25-36AE4ACE12B7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1E263-4716-48F4-8AAD-82868339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45565-62E4-47B2-9A79-CB294131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3D81-5E73-48D3-81FD-47C2E4D6C2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21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90F0-523A-42C5-BDE1-A27D9BA3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85D3-750F-4E77-B15F-4488DB38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B0B86-64E0-4F10-B9F8-4C252B090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0377D-CD21-4566-8443-F26FC192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64A-F900-4F9B-8A25-36AE4ACE12B7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F1F9F-25A3-460C-8117-BBB6DD95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5FFF6-266B-4D4A-BCE3-161B469A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3D81-5E73-48D3-81FD-47C2E4D6C2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48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6A4D-7926-416E-A9FA-E09B53BD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4696B-B471-4614-9D2A-AE34E7569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D5A87-16B6-4273-9FDE-22A5D7BCF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D85D5-22C8-4CF2-BEBE-F4894C14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64A-F900-4F9B-8A25-36AE4ACE12B7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E9AFC-9A37-433B-843C-8DAD297C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B52B2-87FE-427B-94D4-AECD7B5E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3D81-5E73-48D3-81FD-47C2E4D6C2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79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F5AB4-5E3A-43F7-A4AD-3D63D719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125CA-8CF1-4A26-BC6E-AB0F64533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93B0-2CD8-4628-BCD3-04C7A9EDF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E564A-F900-4F9B-8A25-36AE4ACE12B7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121F-B06F-410F-A6D0-3653C8D85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44459-DDB1-4315-9CEC-42DD7C568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73D81-5E73-48D3-81FD-47C2E4D6C2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63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the-ols-method-for-simple-linear-regression-e0a4e8f692cc" TargetMode="External"/><Relationship Id="rId2" Type="http://schemas.openxmlformats.org/officeDocument/2006/relationships/hyperlink" Target="https://www.youtube.com/watch?v=HnMGKsupF8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jdpbO3s-sQ" TargetMode="External"/><Relationship Id="rId5" Type="http://schemas.openxmlformats.org/officeDocument/2006/relationships/hyperlink" Target="https://www.youtube.com/watch?v=UDHcn_1XneI" TargetMode="External"/><Relationship Id="rId4" Type="http://schemas.openxmlformats.org/officeDocument/2006/relationships/hyperlink" Target="https://towardsdatascience.com/testing-for-normality-using-skewness-and-kurtosis-afd61be86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CE9C-3CD8-4FA1-AE23-D265D842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A568-8040-4334-8185-3C4BDA046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190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E6D-43EA-476F-9762-2924AC23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B4F7-7521-4B25-9C31-88F5B4287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Use</a:t>
            </a:r>
          </a:p>
          <a:p>
            <a:pPr marL="0" indent="0">
              <a:buNone/>
            </a:pPr>
            <a:r>
              <a:rPr lang="en-AU" dirty="0"/>
              <a:t>	Omnibus K-squared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Jarque-Bera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to test is findings are statistically significant.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H</a:t>
            </a:r>
            <a:r>
              <a:rPr lang="en-AU" baseline="-25000" dirty="0"/>
              <a:t>0</a:t>
            </a:r>
            <a:r>
              <a:rPr lang="en-AU" dirty="0"/>
              <a:t> = The distribution is normally distributed</a:t>
            </a:r>
          </a:p>
          <a:p>
            <a:pPr marL="0" indent="0">
              <a:buNone/>
            </a:pPr>
            <a:r>
              <a:rPr lang="en-AU" dirty="0"/>
              <a:t>H</a:t>
            </a:r>
            <a:r>
              <a:rPr lang="en-AU" baseline="-25000" dirty="0"/>
              <a:t>1</a:t>
            </a:r>
            <a:r>
              <a:rPr lang="en-AU" dirty="0"/>
              <a:t> = The distribution is NOT normally distributed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What is the impact if the distribution is not normal?</a:t>
            </a:r>
          </a:p>
        </p:txBody>
      </p:sp>
    </p:spTree>
    <p:extLst>
      <p:ext uri="{BB962C8B-B14F-4D97-AF65-F5344CB8AC3E}">
        <p14:creationId xmlns:p14="http://schemas.microsoft.com/office/powerpoint/2010/main" val="137744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9CB6-3B9B-4E36-8CB8-ECE19E6A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7D836DC-C956-4356-8C0B-BDD342D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52" y="1294224"/>
            <a:ext cx="6593371" cy="47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3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E68310-8837-43C4-BEB2-2E20D5BE2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700034"/>
            <a:ext cx="7401958" cy="312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75F50B-A7CE-47A4-AD68-F6F9DBB0A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3881381"/>
            <a:ext cx="738290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1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DDDA94C5-A064-4B30-B1D1-897FACF81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52" y="358302"/>
            <a:ext cx="9664262" cy="59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64EDB-FAB2-4531-9299-A6CDB180F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72" y="-173421"/>
            <a:ext cx="12913877" cy="715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4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E68310-8837-43C4-BEB2-2E20D5BE2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700034"/>
            <a:ext cx="7401958" cy="312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75F50B-A7CE-47A4-AD68-F6F9DBB0A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3881381"/>
            <a:ext cx="7382905" cy="685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582FD4-B1E3-487A-B079-96FEB9AB5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3" y="4639754"/>
            <a:ext cx="735432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0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02FD83-F0C8-4082-A5C9-F7DA8E52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51" y="1060447"/>
            <a:ext cx="7069497" cy="47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9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02DB130-7657-4D3C-8DD6-C2B413F05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60" y="1718442"/>
            <a:ext cx="9455880" cy="423658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463D8BA-D1B4-4ACA-919C-2EE5FC1D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Watch out for</a:t>
            </a:r>
          </a:p>
        </p:txBody>
      </p:sp>
    </p:spTree>
    <p:extLst>
      <p:ext uri="{BB962C8B-B14F-4D97-AF65-F5344CB8AC3E}">
        <p14:creationId xmlns:p14="http://schemas.microsoft.com/office/powerpoint/2010/main" val="302406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83A4-FEF2-4CB8-A155-AD4C1BA5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Linear &amp; Non-linear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B83EA-B706-4797-8D95-AEC4044A1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262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189D-444E-4F49-B569-E1079863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Linear &amp; Non-linear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F075-4BA9-4311-8D9E-170F66B6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Linear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Non-linear (example)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2D1D6-30C6-486E-8E2B-11BCA2D50B2A}"/>
              </a:ext>
            </a:extLst>
          </p:cNvPr>
          <p:cNvSpPr txBox="1"/>
          <p:nvPr/>
        </p:nvSpPr>
        <p:spPr>
          <a:xfrm>
            <a:off x="2168050" y="4751758"/>
            <a:ext cx="6484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sz="4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AU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AU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AU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4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AU" sz="4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AU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DD33A-F349-4E85-93B5-E94BDD6F92A8}"/>
              </a:ext>
            </a:extLst>
          </p:cNvPr>
          <p:cNvSpPr txBox="1"/>
          <p:nvPr/>
        </p:nvSpPr>
        <p:spPr>
          <a:xfrm>
            <a:off x="2168050" y="2194634"/>
            <a:ext cx="4504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sz="4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AU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AU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AU" sz="4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AU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31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FAA4-38FA-4649-A52D-204E7584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5D7A-FD58-41D2-AF68-EB9B885F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Finds best fit if</a:t>
            </a:r>
          </a:p>
          <a:p>
            <a:pPr lvl="1"/>
            <a:r>
              <a:rPr lang="en-AU" dirty="0"/>
              <a:t>Errors have normal distribution</a:t>
            </a:r>
          </a:p>
          <a:p>
            <a:pPr lvl="1"/>
            <a:r>
              <a:rPr lang="en-AU" dirty="0"/>
              <a:t>E(error) = 0</a:t>
            </a:r>
          </a:p>
          <a:p>
            <a:pPr lvl="1"/>
            <a:r>
              <a:rPr lang="en-AU" dirty="0"/>
              <a:t>Greater than 20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12369-9DD3-428B-BD2B-D0CAFCEF1B99}"/>
              </a:ext>
            </a:extLst>
          </p:cNvPr>
          <p:cNvSpPr txBox="1"/>
          <p:nvPr/>
        </p:nvSpPr>
        <p:spPr>
          <a:xfrm>
            <a:off x="2366453" y="4001294"/>
            <a:ext cx="74590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sz="8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AU" sz="8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AU" sz="8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8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AU" sz="8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AU" sz="8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60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189D-444E-4F49-B569-E1079863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Linear &amp; Non-linear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F075-4BA9-4311-8D9E-170F66B6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More examples</a:t>
            </a:r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2D1D6-30C6-486E-8E2B-11BCA2D50B2A}"/>
              </a:ext>
            </a:extLst>
          </p:cNvPr>
          <p:cNvSpPr txBox="1"/>
          <p:nvPr/>
        </p:nvSpPr>
        <p:spPr>
          <a:xfrm>
            <a:off x="1936821" y="4432019"/>
            <a:ext cx="7459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sz="4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AU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AU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sin(x</a:t>
            </a:r>
            <a:r>
              <a:rPr lang="en-AU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 </a:t>
            </a:r>
            <a:r>
              <a:rPr lang="el-G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AU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4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AU" sz="4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AU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DD33A-F349-4E85-93B5-E94BDD6F92A8}"/>
              </a:ext>
            </a:extLst>
          </p:cNvPr>
          <p:cNvSpPr txBox="1"/>
          <p:nvPr/>
        </p:nvSpPr>
        <p:spPr>
          <a:xfrm>
            <a:off x="1936821" y="3102573"/>
            <a:ext cx="4915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sz="4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AU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AU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sz="4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AU" sz="4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AU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AU" sz="4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AU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3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FF5F-34B9-46C0-B08C-3C74B1E8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7117-6AF3-4343-B1ED-1F783812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Include additional terms as columns</a:t>
            </a:r>
          </a:p>
        </p:txBody>
      </p:sp>
    </p:spTree>
    <p:extLst>
      <p:ext uri="{BB962C8B-B14F-4D97-AF65-F5344CB8AC3E}">
        <p14:creationId xmlns:p14="http://schemas.microsoft.com/office/powerpoint/2010/main" val="1843905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3ECE084-8DD9-4625-95F3-E58B4D98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20" y="894996"/>
            <a:ext cx="9030960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35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B33D10-F5E2-46FB-AD3A-B66C2EF1A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30" y="918812"/>
            <a:ext cx="905953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41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C302E3-E505-481E-8F8D-ADFA99D44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30" y="918812"/>
            <a:ext cx="905953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44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22CD298-F82C-4006-8E28-9D3F37387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72" y="933101"/>
            <a:ext cx="8992855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80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F103-9D86-4C7E-AAFD-29F82BC3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Dummy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B53AB-3BFB-44F3-A03A-F28197D9E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604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0313-331B-4D47-9684-A8941D70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568A-AA0C-4A27-A7EF-5C421A452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Replace categorical with numeric</a:t>
            </a:r>
          </a:p>
          <a:p>
            <a:pPr lvl="1"/>
            <a:r>
              <a:rPr lang="en-AU" dirty="0"/>
              <a:t>False, Male, Red = 0</a:t>
            </a:r>
          </a:p>
          <a:p>
            <a:pPr lvl="1"/>
            <a:r>
              <a:rPr lang="en-AU" dirty="0"/>
              <a:t>True, Female, Green = 1</a:t>
            </a:r>
          </a:p>
        </p:txBody>
      </p:sp>
    </p:spTree>
    <p:extLst>
      <p:ext uri="{BB962C8B-B14F-4D97-AF65-F5344CB8AC3E}">
        <p14:creationId xmlns:p14="http://schemas.microsoft.com/office/powerpoint/2010/main" val="1257109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748B-A2B5-4149-A726-800C0B02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EBD5-5264-460B-9B04-D05671568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https://www.youtube.com/watch?v=HnMGKsupF8Q </a:t>
            </a:r>
            <a:endParaRPr lang="en-AU" dirty="0"/>
          </a:p>
          <a:p>
            <a:r>
              <a:rPr lang="en-AU" dirty="0">
                <a:hlinkClick r:id="rId3"/>
              </a:rPr>
              <a:t>https://towardsdatascience.com/understanding-the-ols-method-for-simple-linear-regression-e0a4e8f692cc </a:t>
            </a:r>
            <a:endParaRPr lang="en-AU" dirty="0"/>
          </a:p>
          <a:p>
            <a:r>
              <a:rPr lang="en-AU" dirty="0">
                <a:hlinkClick r:id="rId4"/>
              </a:rPr>
              <a:t>https://towardsdatascience.com/testing-for-normality-using-skewness-and-kurtosis-afd61be860</a:t>
            </a:r>
            <a:endParaRPr lang="en-AU" dirty="0"/>
          </a:p>
          <a:p>
            <a:r>
              <a:rPr lang="en-AU" dirty="0">
                <a:hlinkClick r:id="rId5"/>
              </a:rPr>
              <a:t>https://www.youtube.com/watch?v=UDHcn_1XneI</a:t>
            </a:r>
            <a:endParaRPr lang="en-AU" dirty="0"/>
          </a:p>
          <a:p>
            <a:r>
              <a:rPr lang="en-AU" dirty="0">
                <a:hlinkClick r:id="rId6"/>
              </a:rPr>
              <a:t>https://www.youtube.com/watch?v=WjdpbO3s-sQ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852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0D54-3018-49C4-8978-0667F9A3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errors for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C32B6-3F0F-4CAC-BFDB-E1CF2C6D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AU" dirty="0"/>
              <a:t>Normal		(y – </a:t>
            </a:r>
            <a:r>
              <a:rPr lang="el-GR" dirty="0"/>
              <a:t>μ</a:t>
            </a:r>
            <a:r>
              <a:rPr lang="en-AU" dirty="0"/>
              <a:t>)</a:t>
            </a:r>
            <a:r>
              <a:rPr lang="en-AU" baseline="30000" dirty="0"/>
              <a:t>2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AU" dirty="0"/>
              <a:t>Skew		(y – </a:t>
            </a:r>
            <a:r>
              <a:rPr lang="el-GR" dirty="0"/>
              <a:t>μ</a:t>
            </a:r>
            <a:r>
              <a:rPr lang="en-AU" dirty="0"/>
              <a:t>)</a:t>
            </a:r>
            <a:r>
              <a:rPr lang="en-AU" baseline="30000" dirty="0"/>
              <a:t>3</a:t>
            </a:r>
            <a:endParaRPr lang="en-AU" dirty="0"/>
          </a:p>
          <a:p>
            <a:pPr marL="514350" indent="-514350">
              <a:buFont typeface="+mj-lt"/>
              <a:buAutoNum type="arabicPeriod" startAt="2"/>
            </a:pPr>
            <a:r>
              <a:rPr lang="en-AU" dirty="0"/>
              <a:t>Kurtosis 		(y – </a:t>
            </a:r>
            <a:r>
              <a:rPr lang="el-GR" dirty="0"/>
              <a:t>μ</a:t>
            </a:r>
            <a:r>
              <a:rPr lang="en-AU" dirty="0"/>
              <a:t>)</a:t>
            </a:r>
            <a:r>
              <a:rPr lang="en-AU" baseline="30000" dirty="0"/>
              <a:t>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316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15E1-082C-481B-B343-2663FC10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2C4E8B39-6A72-4923-A426-275AFE06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2" y="677917"/>
            <a:ext cx="11672542" cy="56913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63FCC0-690A-435B-9F7C-3949AFDC606B}"/>
              </a:ext>
            </a:extLst>
          </p:cNvPr>
          <p:cNvSpPr/>
          <p:nvPr/>
        </p:nvSpPr>
        <p:spPr>
          <a:xfrm>
            <a:off x="6096000" y="236483"/>
            <a:ext cx="5642268" cy="1454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06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8F045-9554-4269-8B7B-3A44BB5172DB}"/>
              </a:ext>
            </a:extLst>
          </p:cNvPr>
          <p:cNvSpPr txBox="1"/>
          <p:nvPr/>
        </p:nvSpPr>
        <p:spPr>
          <a:xfrm>
            <a:off x="1139058" y="918178"/>
            <a:ext cx="99138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1" dirty="0"/>
              <a:t>Skewness is defined as the third standardized central moment, of the random variable of the probability distribution.</a:t>
            </a:r>
            <a:endParaRPr lang="en-AU" sz="2800" i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5F81C1-C614-44B4-B729-48F7F1416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3" y="2508911"/>
            <a:ext cx="6458851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2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A459-BA5E-40F5-A28B-27CEC80D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7E5E-DBC6-4977-A0DC-5BE6EDAA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Standardised (i.e. mean = 0, std = 1)</a:t>
            </a:r>
          </a:p>
          <a:p>
            <a:r>
              <a:rPr lang="en-AU" dirty="0"/>
              <a:t>Can be positive OR negative</a:t>
            </a:r>
          </a:p>
          <a:p>
            <a:pPr lvl="1"/>
            <a:r>
              <a:rPr lang="en-AU" dirty="0"/>
              <a:t>Perfect is zero</a:t>
            </a:r>
          </a:p>
          <a:p>
            <a:r>
              <a:rPr lang="en-AU" dirty="0"/>
              <a:t>Skewness of Normal Distribution = 0</a:t>
            </a:r>
          </a:p>
          <a:p>
            <a:r>
              <a:rPr lang="en-AU" dirty="0"/>
              <a:t>Having Skewness = 0 DOES NOT mean distribution is symmetric</a:t>
            </a:r>
          </a:p>
          <a:p>
            <a:r>
              <a:rPr lang="en-AU" dirty="0"/>
              <a:t>Other types of skewness: mean, medium, quartiles, etc.</a:t>
            </a:r>
          </a:p>
          <a:p>
            <a:r>
              <a:rPr lang="en-AU" dirty="0"/>
              <a:t>Quick way to calculate:</a:t>
            </a:r>
          </a:p>
          <a:p>
            <a:endParaRPr lang="en-AU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01699E7-DA07-4114-BE4F-9707A752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31" y="5105837"/>
            <a:ext cx="5533538" cy="12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3DF1AA95-5CB4-4C74-88C6-59BE63BC9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4" y="568144"/>
            <a:ext cx="10854611" cy="572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1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8F045-9554-4269-8B7B-3A44BB5172DB}"/>
              </a:ext>
            </a:extLst>
          </p:cNvPr>
          <p:cNvSpPr txBox="1"/>
          <p:nvPr/>
        </p:nvSpPr>
        <p:spPr>
          <a:xfrm>
            <a:off x="1139058" y="918178"/>
            <a:ext cx="99138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1" dirty="0"/>
              <a:t>Kurtosis is the fourth standardized central moment, of the random variable of the probability distribution</a:t>
            </a:r>
            <a:endParaRPr lang="en-AU" sz="2800" i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68545D-1725-436D-BB6A-45ADBF99B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92" y="2423509"/>
            <a:ext cx="7322816" cy="443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7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226C-E1B7-47ED-9E10-68C6E515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A340-1176-4A65-8968-7AA0AFD5F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Standardised (i.e. mean = 0, std = 1)</a:t>
            </a:r>
          </a:p>
          <a:p>
            <a:r>
              <a:rPr lang="en-AU" dirty="0"/>
              <a:t>Always positive</a:t>
            </a:r>
          </a:p>
          <a:p>
            <a:r>
              <a:rPr lang="en-AU" dirty="0"/>
              <a:t>VERY sensitive to errors on tails (4</a:t>
            </a:r>
            <a:r>
              <a:rPr lang="en-AU" baseline="30000" dirty="0"/>
              <a:t>th</a:t>
            </a:r>
            <a:r>
              <a:rPr lang="en-AU" dirty="0"/>
              <a:t> power)</a:t>
            </a:r>
          </a:p>
          <a:p>
            <a:r>
              <a:rPr lang="en-AU" dirty="0"/>
              <a:t>Kurtosis of the Normal Distribution is 3.0</a:t>
            </a:r>
          </a:p>
          <a:p>
            <a:pPr lvl="1"/>
            <a:r>
              <a:rPr lang="en-AU" dirty="0"/>
              <a:t>“Excess Kurtosis” is Kurtosis – 3.0</a:t>
            </a:r>
          </a:p>
        </p:txBody>
      </p:sp>
    </p:spTree>
    <p:extLst>
      <p:ext uri="{BB962C8B-B14F-4D97-AF65-F5344CB8AC3E}">
        <p14:creationId xmlns:p14="http://schemas.microsoft.com/office/powerpoint/2010/main" val="265199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402</Words>
  <Application>Microsoft Office PowerPoint</Application>
  <PresentationFormat>Widescreen</PresentationFormat>
  <Paragraphs>67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Linear Regression</vt:lpstr>
      <vt:lpstr>What is OLS?</vt:lpstr>
      <vt:lpstr>Testing errors for normality</vt:lpstr>
      <vt:lpstr>PowerPoint Presentation</vt:lpstr>
      <vt:lpstr>PowerPoint Presentation</vt:lpstr>
      <vt:lpstr>Skewness</vt:lpstr>
      <vt:lpstr>PowerPoint Presentation</vt:lpstr>
      <vt:lpstr>PowerPoint Presentation</vt:lpstr>
      <vt:lpstr>Kurtosis</vt:lpstr>
      <vt:lpstr>Testing results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Watch out for</vt:lpstr>
      <vt:lpstr>Linear &amp; Non-linear Regression</vt:lpstr>
      <vt:lpstr>Linear &amp; Non-linear Variables</vt:lpstr>
      <vt:lpstr>Linear &amp; Non-linear Variables</vt:lpstr>
      <vt:lpstr>One strategy</vt:lpstr>
      <vt:lpstr>PowerPoint Presentation</vt:lpstr>
      <vt:lpstr>PowerPoint Presentation</vt:lpstr>
      <vt:lpstr>PowerPoint Presentation</vt:lpstr>
      <vt:lpstr>PowerPoint Presentation</vt:lpstr>
      <vt:lpstr>Dummy Variables</vt:lpstr>
      <vt:lpstr>Strategy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OLS?</dc:title>
  <dc:creator>Brian Dorricott</dc:creator>
  <cp:lastModifiedBy>Brian Dorricott</cp:lastModifiedBy>
  <cp:revision>9</cp:revision>
  <dcterms:created xsi:type="dcterms:W3CDTF">2020-08-11T05:51:16Z</dcterms:created>
  <dcterms:modified xsi:type="dcterms:W3CDTF">2020-08-11T07:02:37Z</dcterms:modified>
</cp:coreProperties>
</file>