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317" r:id="rId2"/>
    <p:sldId id="288" r:id="rId3"/>
    <p:sldId id="271" r:id="rId4"/>
    <p:sldId id="290" r:id="rId5"/>
    <p:sldId id="314" r:id="rId6"/>
    <p:sldId id="316" r:id="rId7"/>
    <p:sldId id="293" r:id="rId8"/>
    <p:sldId id="315" r:id="rId9"/>
    <p:sldId id="304" r:id="rId10"/>
    <p:sldId id="294" r:id="rId11"/>
    <p:sldId id="311" r:id="rId12"/>
    <p:sldId id="318" r:id="rId13"/>
    <p:sldId id="321" r:id="rId14"/>
    <p:sldId id="319" r:id="rId15"/>
    <p:sldId id="307" r:id="rId16"/>
    <p:sldId id="309" r:id="rId17"/>
    <p:sldId id="310" r:id="rId18"/>
    <p:sldId id="320" r:id="rId19"/>
    <p:sldId id="295" r:id="rId20"/>
    <p:sldId id="31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D327F2-CE73-4152-9843-152E4A4726A8}">
          <p14:sldIdLst>
            <p14:sldId id="317"/>
            <p14:sldId id="288"/>
          </p14:sldIdLst>
        </p14:section>
        <p14:section name="The Process" id="{3EB9FDE3-F116-488A-953A-7713B5706A6F}">
          <p14:sldIdLst>
            <p14:sldId id="271"/>
            <p14:sldId id="290"/>
            <p14:sldId id="314"/>
            <p14:sldId id="316"/>
          </p14:sldIdLst>
        </p14:section>
        <p14:section name="The Data" id="{EA0B70A1-222E-45CC-A0F6-250E41FC3B38}">
          <p14:sldIdLst>
            <p14:sldId id="293"/>
            <p14:sldId id="315"/>
            <p14:sldId id="304"/>
          </p14:sldIdLst>
        </p14:section>
        <p14:section name="What we discovered" id="{D49F19A4-E240-47E9-B94D-F891D4D71CBE}">
          <p14:sldIdLst>
            <p14:sldId id="294"/>
            <p14:sldId id="311"/>
            <p14:sldId id="318"/>
            <p14:sldId id="321"/>
            <p14:sldId id="319"/>
            <p14:sldId id="307"/>
            <p14:sldId id="309"/>
            <p14:sldId id="310"/>
            <p14:sldId id="320"/>
          </p14:sldIdLst>
        </p14:section>
        <p14:section name="Future Analysis" id="{36F841DE-C928-4DFF-B8A0-84B0764AE3DF}">
          <p14:sldIdLst>
            <p14:sldId id="29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07" autoAdjust="0"/>
    <p:restoredTop sz="94660"/>
  </p:normalViewPr>
  <p:slideViewPr>
    <p:cSldViewPr snapToGrid="0">
      <p:cViewPr varScale="1">
        <p:scale>
          <a:sx n="32" d="100"/>
          <a:sy n="32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63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6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8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43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70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8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32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4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28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4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6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2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85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2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4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1286-DC1B-412E-962C-11F3C4B42890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E8D931-84AB-42CA-B37F-AEA5C3A54E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41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2EC-8E5B-4C78-B48B-347A253E6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impact has </a:t>
            </a:r>
            <a:r>
              <a:rPr lang="en-AU" dirty="0" err="1"/>
              <a:t>Covid</a:t>
            </a:r>
            <a:r>
              <a:rPr lang="en-AU" dirty="0"/>
              <a:t> had on the housing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116B-6D30-4965-9B38-ED5945E8B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AU" dirty="0"/>
              <a:t>Brian Dorricott</a:t>
            </a:r>
          </a:p>
          <a:p>
            <a:pPr algn="r"/>
            <a:r>
              <a:rPr lang="en-AU" dirty="0" err="1"/>
              <a:t>MiniProject</a:t>
            </a:r>
            <a:r>
              <a:rPr lang="en-AU" dirty="0"/>
              <a:t> 2</a:t>
            </a:r>
          </a:p>
          <a:p>
            <a:pPr algn="r"/>
            <a:r>
              <a:rPr lang="en-AU" dirty="0"/>
              <a:t>Institute of Data</a:t>
            </a:r>
          </a:p>
        </p:txBody>
      </p:sp>
    </p:spTree>
    <p:extLst>
      <p:ext uri="{BB962C8B-B14F-4D97-AF65-F5344CB8AC3E}">
        <p14:creationId xmlns:p14="http://schemas.microsoft.com/office/powerpoint/2010/main" val="310968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ain, water&#10;&#10;Description automatically generated">
            <a:extLst>
              <a:ext uri="{FF2B5EF4-FFF2-40B4-BE49-F238E27FC236}">
                <a16:creationId xmlns:a16="http://schemas.microsoft.com/office/drawing/2014/main" id="{8F823F84-5DF5-46FA-A72B-39B06596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7873" y="0"/>
            <a:ext cx="10698908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C2CE5D-06C3-4B83-8AC6-CA90B80B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89" y="-253242"/>
            <a:ext cx="6019800" cy="3009900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F140425-EC8F-4000-B354-010E4CB74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4342">
            <a:off x="5762769" y="2224237"/>
            <a:ext cx="7529839" cy="56473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67270E-295D-4B42-A600-4C3875623492}"/>
              </a:ext>
            </a:extLst>
          </p:cNvPr>
          <p:cNvSpPr/>
          <p:nvPr/>
        </p:nvSpPr>
        <p:spPr>
          <a:xfrm>
            <a:off x="3361765" y="2194112"/>
            <a:ext cx="5468470" cy="24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What have we discovered?</a:t>
            </a:r>
          </a:p>
        </p:txBody>
      </p:sp>
    </p:spTree>
    <p:extLst>
      <p:ext uri="{BB962C8B-B14F-4D97-AF65-F5344CB8AC3E}">
        <p14:creationId xmlns:p14="http://schemas.microsoft.com/office/powerpoint/2010/main" val="14866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24AB-28AB-43D2-8528-64FA193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Prices go up &amp; down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75D8-AD47-4783-82F5-4557D2AA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4996" cy="4351338"/>
          </a:xfrm>
        </p:spPr>
        <p:txBody>
          <a:bodyPr>
            <a:normAutofit/>
          </a:bodyPr>
          <a:lstStyle/>
          <a:p>
            <a:r>
              <a:rPr lang="en-AU" dirty="0"/>
              <a:t>Orange (1) – 9 LGAs</a:t>
            </a:r>
          </a:p>
          <a:p>
            <a:pPr lvl="1"/>
            <a:r>
              <a:rPr lang="en-AU" dirty="0"/>
              <a:t>Auburn, Camden, Canterbury, </a:t>
            </a:r>
            <a:r>
              <a:rPr lang="en-AU" i="1" dirty="0"/>
              <a:t>Gosford, Rockdale</a:t>
            </a:r>
          </a:p>
          <a:p>
            <a:r>
              <a:rPr lang="en-AU" dirty="0"/>
              <a:t>Green (2) – 10 LGAs</a:t>
            </a:r>
          </a:p>
          <a:p>
            <a:pPr lvl="1"/>
            <a:r>
              <a:rPr lang="en-AU" dirty="0"/>
              <a:t>Lane Cove, Sutherland, The Hills, North Sydney, Kogarah City</a:t>
            </a:r>
          </a:p>
          <a:p>
            <a:r>
              <a:rPr lang="en-AU" dirty="0"/>
              <a:t>Blue (0) – 7 LGAs</a:t>
            </a:r>
          </a:p>
          <a:p>
            <a:pPr lvl="1"/>
            <a:r>
              <a:rPr lang="en-AU" dirty="0"/>
              <a:t>Leichardt, Manly, Randwick, Ryde, Warringah</a:t>
            </a:r>
          </a:p>
          <a:p>
            <a:r>
              <a:rPr lang="en-AU" dirty="0"/>
              <a:t>Red (3) – 5 LGAs</a:t>
            </a:r>
          </a:p>
          <a:p>
            <a:pPr lvl="1"/>
            <a:r>
              <a:rPr lang="en-AU" dirty="0"/>
              <a:t>Waverly, </a:t>
            </a:r>
            <a:r>
              <a:rPr lang="en-AU" i="1" dirty="0"/>
              <a:t>Woollahra,</a:t>
            </a:r>
            <a:r>
              <a:rPr lang="en-AU" dirty="0"/>
              <a:t> Ku-ring-gai, </a:t>
            </a:r>
            <a:r>
              <a:rPr lang="en-AU" i="1" dirty="0"/>
              <a:t>Willoughby</a:t>
            </a:r>
            <a:r>
              <a:rPr lang="en-AU" dirty="0"/>
              <a:t>, Burwood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554B22F-FC74-4320-8237-06749657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08" y="1690688"/>
            <a:ext cx="5819792" cy="37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24AB-28AB-43D2-8528-64FA193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75D8-AD47-4783-82F5-4557D2AA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4996" cy="4351338"/>
          </a:xfrm>
        </p:spPr>
        <p:txBody>
          <a:bodyPr>
            <a:normAutofit/>
          </a:bodyPr>
          <a:lstStyle/>
          <a:p>
            <a:r>
              <a:rPr lang="en-AU" dirty="0"/>
              <a:t>Expensive property lost most value</a:t>
            </a:r>
          </a:p>
          <a:p>
            <a:r>
              <a:rPr lang="en-AU" dirty="0"/>
              <a:t>Reverting back to pre-</a:t>
            </a:r>
            <a:r>
              <a:rPr lang="en-AU" dirty="0" err="1"/>
              <a:t>covid</a:t>
            </a:r>
            <a:r>
              <a:rPr lang="en-AU" dirty="0"/>
              <a:t> levels</a:t>
            </a:r>
          </a:p>
          <a:p>
            <a:r>
              <a:rPr lang="en-AU" dirty="0"/>
              <a:t>There was a bigger “crash” in prices 2018Q4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554B22F-FC74-4320-8237-06749657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08" y="1690688"/>
            <a:ext cx="5819792" cy="37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hoto, sitting, different, large&#10;&#10;Description automatically generated">
            <a:extLst>
              <a:ext uri="{FF2B5EF4-FFF2-40B4-BE49-F238E27FC236}">
                <a16:creationId xmlns:a16="http://schemas.microsoft.com/office/drawing/2014/main" id="{EFA3D2AD-56A5-4657-B6A1-CE05824A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479">
            <a:off x="1929387" y="247651"/>
            <a:ext cx="6571480" cy="685800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2647F7-6120-4EE5-9FEB-0AC72CC95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470">
            <a:off x="6200314" y="1454268"/>
            <a:ext cx="6592220" cy="367716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B9DA15-3A66-4EDD-BFEE-F8299413C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07" y="4871912"/>
            <a:ext cx="603016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A984-A98E-4874-8BA9-20066190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the biggest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8770-7541-400B-904F-87FA6E1E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Seek to group all LGAs</a:t>
            </a:r>
          </a:p>
          <a:p>
            <a:r>
              <a:rPr lang="en-AU" dirty="0"/>
              <a:t>Six methods used</a:t>
            </a:r>
          </a:p>
          <a:p>
            <a:pPr lvl="1"/>
            <a:r>
              <a:rPr lang="en-AU" dirty="0" err="1"/>
              <a:t>KMeans</a:t>
            </a:r>
            <a:endParaRPr lang="en-AU" dirty="0"/>
          </a:p>
          <a:p>
            <a:pPr lvl="1"/>
            <a:r>
              <a:rPr lang="en-AU" dirty="0"/>
              <a:t>Birch</a:t>
            </a:r>
          </a:p>
          <a:p>
            <a:pPr lvl="1"/>
            <a:r>
              <a:rPr lang="en-AU" dirty="0" err="1"/>
              <a:t>MiniBachKMeans</a:t>
            </a:r>
            <a:endParaRPr lang="en-AU" dirty="0"/>
          </a:p>
          <a:p>
            <a:pPr lvl="1"/>
            <a:r>
              <a:rPr lang="en-AU" dirty="0" err="1"/>
              <a:t>MeanShift</a:t>
            </a:r>
            <a:endParaRPr lang="en-AU" dirty="0"/>
          </a:p>
          <a:p>
            <a:pPr lvl="1"/>
            <a:r>
              <a:rPr lang="en-AU" dirty="0" err="1"/>
              <a:t>SpectralCulstering</a:t>
            </a:r>
            <a:endParaRPr lang="en-AU" dirty="0"/>
          </a:p>
          <a:p>
            <a:pPr lvl="1"/>
            <a:r>
              <a:rPr lang="en-AU" dirty="0" err="1"/>
              <a:t>GaussianMixture</a:t>
            </a:r>
            <a:endParaRPr lang="en-AU" dirty="0"/>
          </a:p>
          <a:p>
            <a:r>
              <a:rPr lang="en-AU" dirty="0"/>
              <a:t>Optimum number of groups? How big are they (we have 32 LGAs)</a:t>
            </a:r>
          </a:p>
        </p:txBody>
      </p:sp>
    </p:spTree>
    <p:extLst>
      <p:ext uri="{BB962C8B-B14F-4D97-AF65-F5344CB8AC3E}">
        <p14:creationId xmlns:p14="http://schemas.microsoft.com/office/powerpoint/2010/main" val="51058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DAE-DF96-494E-9718-67D6BCE2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 councils are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416F-E919-4039-ACEE-1F77D63E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AU" dirty="0"/>
              <a:t>Orange (1)</a:t>
            </a:r>
          </a:p>
          <a:p>
            <a:pPr lvl="1"/>
            <a:r>
              <a:rPr lang="en-AU" dirty="0"/>
              <a:t>Woollahra Municipal Council</a:t>
            </a:r>
          </a:p>
          <a:p>
            <a:pPr lvl="1"/>
            <a:r>
              <a:rPr lang="en-AU" dirty="0"/>
              <a:t>Rockdale City Council</a:t>
            </a:r>
          </a:p>
          <a:p>
            <a:r>
              <a:rPr lang="en-AU" dirty="0"/>
              <a:t>Green (2)</a:t>
            </a:r>
          </a:p>
          <a:p>
            <a:pPr lvl="1"/>
            <a:r>
              <a:rPr lang="en-AU" dirty="0"/>
              <a:t>Gosford City Council</a:t>
            </a:r>
          </a:p>
          <a:p>
            <a:pPr lvl="1"/>
            <a:r>
              <a:rPr lang="en-AU" dirty="0"/>
              <a:t>Willoughby City Council</a:t>
            </a:r>
          </a:p>
          <a:p>
            <a:r>
              <a:rPr lang="en-AU" dirty="0"/>
              <a:t>Blue (0)</a:t>
            </a:r>
          </a:p>
          <a:p>
            <a:pPr lvl="1"/>
            <a:r>
              <a:rPr lang="en-AU" dirty="0"/>
              <a:t>Everyone else!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5D5288-D7A5-4EAF-8B0F-71499A75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01" y="1905502"/>
            <a:ext cx="6175899" cy="4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5520-972B-446E-97CA-09ECE44F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councils are outliners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5EEA-1862-43A3-ABB1-B1FF7E10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889" cy="4351338"/>
          </a:xfrm>
        </p:spPr>
        <p:txBody>
          <a:bodyPr/>
          <a:lstStyle/>
          <a:p>
            <a:r>
              <a:rPr lang="en-AU" dirty="0"/>
              <a:t>Blue (0)</a:t>
            </a:r>
          </a:p>
          <a:p>
            <a:pPr lvl="1"/>
            <a:r>
              <a:rPr lang="en-AU" dirty="0"/>
              <a:t>Willoughby City Council</a:t>
            </a:r>
          </a:p>
          <a:p>
            <a:r>
              <a:rPr lang="en-AU" dirty="0"/>
              <a:t>Green (2)</a:t>
            </a:r>
          </a:p>
          <a:p>
            <a:pPr lvl="1"/>
            <a:r>
              <a:rPr lang="en-AU" dirty="0"/>
              <a:t>Woollahra Municipal Council</a:t>
            </a:r>
          </a:p>
          <a:p>
            <a:pPr lvl="1"/>
            <a:r>
              <a:rPr lang="en-AU" dirty="0"/>
              <a:t>Rockdale City Council</a:t>
            </a:r>
          </a:p>
          <a:p>
            <a:r>
              <a:rPr lang="en-AU" dirty="0"/>
              <a:t>Orange (1)</a:t>
            </a:r>
          </a:p>
          <a:p>
            <a:pPr lvl="1"/>
            <a:r>
              <a:rPr lang="en-AU" dirty="0"/>
              <a:t>Everyone else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377B6F-4724-451C-BFD5-6C2CB912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98" y="1991238"/>
            <a:ext cx="5870800" cy="36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3545B-DE90-454A-8ECB-B2F6D6AD80C5}"/>
              </a:ext>
            </a:extLst>
          </p:cNvPr>
          <p:cNvSpPr txBox="1"/>
          <p:nvPr/>
        </p:nvSpPr>
        <p:spPr>
          <a:xfrm>
            <a:off x="2970764" y="1450901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Woollahra Municipal Council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51617-B543-4C2B-A6E1-290F10E9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1934772"/>
            <a:ext cx="1925976" cy="17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9A299-083C-47EB-928C-B4DC3466E917}"/>
              </a:ext>
            </a:extLst>
          </p:cNvPr>
          <p:cNvSpPr txBox="1"/>
          <p:nvPr/>
        </p:nvSpPr>
        <p:spPr>
          <a:xfrm>
            <a:off x="7195405" y="1435895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Rockdale City Council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3AB0B3A-72AF-4C1A-97EF-84939AB1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27" y="1934772"/>
            <a:ext cx="1925976" cy="17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377A76F-26B7-4B0F-A0C0-D4F4C687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26" y="4533198"/>
            <a:ext cx="1925977" cy="16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031FE-FDE3-4755-8474-EEABE111F9CA}"/>
              </a:ext>
            </a:extLst>
          </p:cNvPr>
          <p:cNvSpPr txBox="1"/>
          <p:nvPr/>
        </p:nvSpPr>
        <p:spPr>
          <a:xfrm>
            <a:off x="7195405" y="4050517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Willoughby City Council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CD22B-5FAC-4EE9-8034-4450D9F26697}"/>
              </a:ext>
            </a:extLst>
          </p:cNvPr>
          <p:cNvSpPr txBox="1"/>
          <p:nvPr/>
        </p:nvSpPr>
        <p:spPr>
          <a:xfrm>
            <a:off x="2970764" y="4042050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Gosford City Council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323646A-0468-41A5-83F2-9C235ED9A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504241"/>
            <a:ext cx="1925976" cy="17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42AB216-A381-48AD-A0F9-86EC1A0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these LGAs?</a:t>
            </a:r>
          </a:p>
        </p:txBody>
      </p:sp>
    </p:spTree>
    <p:extLst>
      <p:ext uri="{BB962C8B-B14F-4D97-AF65-F5344CB8AC3E}">
        <p14:creationId xmlns:p14="http://schemas.microsoft.com/office/powerpoint/2010/main" val="289968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BC3-363F-4038-AC3D-A43B2115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Just for the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1477-2673-4613-BFCC-814A51CE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Analyse by suburb (rather than LGA)</a:t>
            </a:r>
          </a:p>
          <a:p>
            <a:pPr lvl="1"/>
            <a:r>
              <a:rPr lang="en-AU" dirty="0"/>
              <a:t>Over 150 suburbs</a:t>
            </a:r>
          </a:p>
          <a:p>
            <a:pPr lvl="1"/>
            <a:r>
              <a:rPr lang="en-AU" dirty="0"/>
              <a:t>Not enough data</a:t>
            </a:r>
          </a:p>
          <a:p>
            <a:r>
              <a:rPr lang="en-AU" dirty="0"/>
              <a:t>Analyse by month (rather than quarter)</a:t>
            </a:r>
          </a:p>
          <a:p>
            <a:pPr lvl="1"/>
            <a:r>
              <a:rPr lang="en-AU" dirty="0"/>
              <a:t>Large variations hide trends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29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alm trees&#10;&#10;Description automatically generated">
            <a:extLst>
              <a:ext uri="{FF2B5EF4-FFF2-40B4-BE49-F238E27FC236}">
                <a16:creationId xmlns:a16="http://schemas.microsoft.com/office/drawing/2014/main" id="{DBE80975-CD04-42BD-8752-61CC31A7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0476">
            <a:off x="-1473796" y="-784791"/>
            <a:ext cx="7499032" cy="5613561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DFCC4-DB17-47DC-A8C5-EEBBAFBC7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4891">
            <a:off x="7060602" y="1207826"/>
            <a:ext cx="9753600" cy="5324475"/>
          </a:xfrm>
          <a:prstGeom prst="rect">
            <a:avLst/>
          </a:prstGeom>
        </p:spPr>
      </p:pic>
      <p:pic>
        <p:nvPicPr>
          <p:cNvPr id="8" name="Picture 7" descr="A picture containing person, holding, person, hand&#10;&#10;Description automatically generated">
            <a:extLst>
              <a:ext uri="{FF2B5EF4-FFF2-40B4-BE49-F238E27FC236}">
                <a16:creationId xmlns:a16="http://schemas.microsoft.com/office/drawing/2014/main" id="{EE8A1408-BE94-4E31-9141-9DD8C5A33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76" y="4163105"/>
            <a:ext cx="8142220" cy="60950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EC7D628-2F38-4557-B85B-28FB26CE7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2998" y="-1358485"/>
            <a:ext cx="9144000" cy="42862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67270E-295D-4B42-A600-4C3875623492}"/>
              </a:ext>
            </a:extLst>
          </p:cNvPr>
          <p:cNvSpPr/>
          <p:nvPr/>
        </p:nvSpPr>
        <p:spPr>
          <a:xfrm>
            <a:off x="3361765" y="2194112"/>
            <a:ext cx="5468470" cy="24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830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BBC2-2A68-4310-B9D3-05945086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3284CF2-BDFE-43A2-88F6-9B8733E14F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1750768"/>
                  </p:ext>
                </p:extLst>
              </p:nvPr>
            </p:nvGraphicFramePr>
            <p:xfrm>
              <a:off x="838200" y="1295400"/>
              <a:ext cx="10613865" cy="5284176"/>
            </p:xfrm>
            <a:graphic>
              <a:graphicData uri="http://schemas.microsoft.com/office/powerpoint/2016/summaryzoom">
                <psuz:summaryZm>
                  <psuz:summaryZmObj sectionId="{3EB9FDE3-F116-488A-953A-7713B5706A6F}">
                    <psuz:zmPr id="{941C63CD-BF8B-49F7-8A6B-A499666DA92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00329" y="184946"/>
                          <a:ext cx="4227341" cy="23778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0B70A1-222E-45CC-A0F6-250E41FC3B38}">
                    <psuz:zmPr id="{0A1F1CD7-902E-496A-BABB-82BEE997B7A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86195" y="184946"/>
                          <a:ext cx="4227341" cy="23778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49F19A4-E240-47E9-B94D-F891D4D71CBE}">
                    <psuz:zmPr id="{24638324-360D-4FC5-921B-3643A6A6180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000329" y="2721350"/>
                          <a:ext cx="4227341" cy="23778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F841DE-C928-4DFF-B8A0-84B0764AE3DF}">
                    <psuz:zmPr id="{1F1EBFD2-69F1-4450-9D52-60CA751684B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86195" y="2721350"/>
                          <a:ext cx="4227341" cy="23778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3284CF2-BDFE-43A2-88F6-9B8733E14FC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295400"/>
                <a:ext cx="10613865" cy="5284176"/>
                <a:chOff x="838200" y="1295400"/>
                <a:chExt cx="10613865" cy="5284176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8529" y="1480346"/>
                  <a:ext cx="4227341" cy="237787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4395" y="1480346"/>
                  <a:ext cx="4227341" cy="237787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8529" y="4016750"/>
                  <a:ext cx="4227341" cy="237787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4395" y="4016750"/>
                  <a:ext cx="4227341" cy="237787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38704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16C3-48EB-4788-8F06-3231C90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4A33-0F97-42B8-8F91-85787715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Improve management of missing data</a:t>
            </a:r>
          </a:p>
          <a:p>
            <a:r>
              <a:rPr lang="en-AU" dirty="0"/>
              <a:t>Add other data (e.g. number of photos)</a:t>
            </a:r>
          </a:p>
          <a:p>
            <a:r>
              <a:rPr lang="en-AU" dirty="0"/>
              <a:t>Examine the different LR coefficients in LGAs</a:t>
            </a:r>
          </a:p>
          <a:p>
            <a:pPr lvl="1"/>
            <a:r>
              <a:rPr lang="en-AU" dirty="0"/>
              <a:t>i.e. Impact of central station (m), beds, etc.</a:t>
            </a:r>
          </a:p>
          <a:p>
            <a:pPr lvl="1"/>
            <a:r>
              <a:rPr lang="en-AU" dirty="0"/>
              <a:t>What is causing these outliers? How significant </a:t>
            </a:r>
            <a:r>
              <a:rPr lang="en-AU"/>
              <a:t>are they?</a:t>
            </a:r>
            <a:endParaRPr lang="en-AU" dirty="0"/>
          </a:p>
          <a:p>
            <a:r>
              <a:rPr lang="en-AU" dirty="0"/>
              <a:t>Adding categorical values</a:t>
            </a:r>
          </a:p>
          <a:p>
            <a:pPr lvl="1"/>
            <a:r>
              <a:rPr lang="en-AU" dirty="0"/>
              <a:t>Complex…</a:t>
            </a:r>
          </a:p>
          <a:p>
            <a:r>
              <a:rPr lang="en-AU" dirty="0"/>
              <a:t>What’s going on in Parramatta City Council?</a:t>
            </a:r>
          </a:p>
        </p:txBody>
      </p:sp>
    </p:spTree>
    <p:extLst>
      <p:ext uri="{BB962C8B-B14F-4D97-AF65-F5344CB8AC3E}">
        <p14:creationId xmlns:p14="http://schemas.microsoft.com/office/powerpoint/2010/main" val="25242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CCE93-83A8-4BDA-85B6-816B2808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63" y="3744900"/>
            <a:ext cx="3667637" cy="3381847"/>
          </a:xfrm>
          <a:prstGeom prst="rect">
            <a:avLst/>
          </a:prstGeom>
        </p:spPr>
      </p:pic>
      <p:pic>
        <p:nvPicPr>
          <p:cNvPr id="8" name="Content Placeholder 4" descr="A screenshot of a living room&#10;&#10;Description automatically generated">
            <a:extLst>
              <a:ext uri="{FF2B5EF4-FFF2-40B4-BE49-F238E27FC236}">
                <a16:creationId xmlns:a16="http://schemas.microsoft.com/office/drawing/2014/main" id="{8DF0FE87-A142-4CEF-A580-B262BB817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9"/>
          <a:stretch/>
        </p:blipFill>
        <p:spPr>
          <a:xfrm rot="1793217">
            <a:off x="-833160" y="-197403"/>
            <a:ext cx="4774324" cy="5007140"/>
          </a:xfrm>
          <a:prstGeom prst="rect">
            <a:avLst/>
          </a:prstGeom>
        </p:spPr>
      </p:pic>
      <p:pic>
        <p:nvPicPr>
          <p:cNvPr id="5" name="Picture 4" descr="A picture containing group&#10;&#10;Description automatically generated">
            <a:extLst>
              <a:ext uri="{FF2B5EF4-FFF2-40B4-BE49-F238E27FC236}">
                <a16:creationId xmlns:a16="http://schemas.microsoft.com/office/drawing/2014/main" id="{A6E70497-2212-44FD-B8BA-B843FFAD9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8082">
            <a:off x="2427024" y="-717549"/>
            <a:ext cx="11109682" cy="381852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8D70B0-EC43-4F32-85DE-697BCF609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866">
            <a:off x="-1319894" y="5399356"/>
            <a:ext cx="6306430" cy="2086266"/>
          </a:xfrm>
          <a:prstGeom prst="rect">
            <a:avLst/>
          </a:prstGeom>
        </p:spPr>
      </p:pic>
      <p:pic>
        <p:nvPicPr>
          <p:cNvPr id="13" name="Picture 12" descr="A picture containing people&#10;&#10;Description automatically generated">
            <a:extLst>
              <a:ext uri="{FF2B5EF4-FFF2-40B4-BE49-F238E27FC236}">
                <a16:creationId xmlns:a16="http://schemas.microsoft.com/office/drawing/2014/main" id="{144483B1-A9BB-46CA-8572-D84CDEC69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34" y="4472133"/>
            <a:ext cx="5921173" cy="23797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D9043D-9CC2-4602-B4AC-0928498768BD}"/>
              </a:ext>
            </a:extLst>
          </p:cNvPr>
          <p:cNvSpPr/>
          <p:nvPr/>
        </p:nvSpPr>
        <p:spPr>
          <a:xfrm>
            <a:off x="3361765" y="2194112"/>
            <a:ext cx="5468470" cy="24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6170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F231-6261-433C-BB30-AADF6C1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Pathway of how we did this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D48541-8498-40E1-A03A-8B2C16714E70}"/>
              </a:ext>
            </a:extLst>
          </p:cNvPr>
          <p:cNvSpPr/>
          <p:nvPr/>
        </p:nvSpPr>
        <p:spPr>
          <a:xfrm>
            <a:off x="4785621" y="1370063"/>
            <a:ext cx="1753249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</a:t>
            </a:r>
          </a:p>
          <a:p>
            <a:pPr algn="ctr"/>
            <a:r>
              <a:rPr lang="en-AU" dirty="0"/>
              <a:t>Question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B9C8B-CFC6-4006-8C16-B8B79E89C53E}"/>
              </a:ext>
            </a:extLst>
          </p:cNvPr>
          <p:cNvSpPr/>
          <p:nvPr/>
        </p:nvSpPr>
        <p:spPr>
          <a:xfrm>
            <a:off x="8436069" y="1695450"/>
            <a:ext cx="1753249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Obtain</a:t>
            </a:r>
            <a:br>
              <a:rPr lang="en-AU" dirty="0"/>
            </a:br>
            <a:r>
              <a:rPr lang="en-AU" dirty="0"/>
              <a:t>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A377E0-FF61-451C-99F7-B937FF40C7D8}"/>
              </a:ext>
            </a:extLst>
          </p:cNvPr>
          <p:cNvSpPr/>
          <p:nvPr/>
        </p:nvSpPr>
        <p:spPr>
          <a:xfrm>
            <a:off x="8436069" y="4500340"/>
            <a:ext cx="1753249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Analyse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10F5E2-CBC4-4075-9817-2BB757308664}"/>
              </a:ext>
            </a:extLst>
          </p:cNvPr>
          <p:cNvSpPr/>
          <p:nvPr/>
        </p:nvSpPr>
        <p:spPr>
          <a:xfrm>
            <a:off x="5368609" y="4908677"/>
            <a:ext cx="1753249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Visualise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AE2231-DAB6-4F5B-9516-9F6FDBBDA6C7}"/>
              </a:ext>
            </a:extLst>
          </p:cNvPr>
          <p:cNvSpPr/>
          <p:nvPr/>
        </p:nvSpPr>
        <p:spPr>
          <a:xfrm>
            <a:off x="2301149" y="3429000"/>
            <a:ext cx="1753249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Wisdom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4283A3-B22A-4DCE-9992-A572BD633B3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538870" y="2236838"/>
            <a:ext cx="1897199" cy="325387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087F9-8F47-4AFA-B84F-E510556D55E2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9312694" y="3429000"/>
            <a:ext cx="0" cy="107134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3B92D-6225-4617-BBE4-DEBB7580A25F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7121858" y="5367115"/>
            <a:ext cx="1314211" cy="408337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0115D4-708D-40CD-A7EC-326E2C9CA138}"/>
              </a:ext>
            </a:extLst>
          </p:cNvPr>
          <p:cNvCxnSpPr>
            <a:cxnSpLocks/>
            <a:stCxn id="10" idx="2"/>
            <a:endCxn id="12" idx="5"/>
          </p:cNvCxnSpPr>
          <p:nvPr/>
        </p:nvCxnSpPr>
        <p:spPr>
          <a:xfrm flipH="1" flipV="1">
            <a:off x="3797641" y="4908677"/>
            <a:ext cx="1570968" cy="86677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35551524-D438-458E-96D7-4A7BA03D6A19}"/>
              </a:ext>
            </a:extLst>
          </p:cNvPr>
          <p:cNvSpPr/>
          <p:nvPr/>
        </p:nvSpPr>
        <p:spPr>
          <a:xfrm>
            <a:off x="838200" y="2232377"/>
            <a:ext cx="2085622" cy="2393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Domain Website</a:t>
            </a:r>
          </a:p>
          <a:p>
            <a:pPr algn="ctr"/>
            <a:r>
              <a:rPr lang="en-AU" dirty="0"/>
              <a:t>30,000 rows</a:t>
            </a:r>
          </a:p>
          <a:p>
            <a:pPr algn="ctr"/>
            <a:r>
              <a:rPr lang="en-AU" dirty="0"/>
              <a:t>27 features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E0517A8-262B-4D24-9860-B49AE03A5091}"/>
              </a:ext>
            </a:extLst>
          </p:cNvPr>
          <p:cNvSpPr/>
          <p:nvPr/>
        </p:nvSpPr>
        <p:spPr>
          <a:xfrm>
            <a:off x="3382433" y="365125"/>
            <a:ext cx="2085622" cy="2393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Sydney Stations</a:t>
            </a:r>
          </a:p>
          <a:p>
            <a:pPr algn="ctr"/>
            <a:r>
              <a:rPr lang="en-AU" dirty="0"/>
              <a:t>1075 rows</a:t>
            </a:r>
          </a:p>
          <a:p>
            <a:pPr algn="ctr"/>
            <a:r>
              <a:rPr lang="en-AU" dirty="0"/>
              <a:t>7 features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9C55BE5-DCFD-4CFE-BAB0-D07CF386F67F}"/>
              </a:ext>
            </a:extLst>
          </p:cNvPr>
          <p:cNvSpPr/>
          <p:nvPr/>
        </p:nvSpPr>
        <p:spPr>
          <a:xfrm>
            <a:off x="5489222" y="4114800"/>
            <a:ext cx="2085622" cy="2393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LGAs</a:t>
            </a:r>
          </a:p>
          <a:p>
            <a:pPr algn="ctr"/>
            <a:r>
              <a:rPr lang="en-AU" dirty="0"/>
              <a:t>8439 rows</a:t>
            </a:r>
          </a:p>
          <a:p>
            <a:pPr algn="ctr"/>
            <a:r>
              <a:rPr lang="en-AU" dirty="0"/>
              <a:t>5 features</a:t>
            </a:r>
          </a:p>
        </p:txBody>
      </p:sp>
      <p:sp>
        <p:nvSpPr>
          <p:cNvPr id="8" name="Flowchart: Or 7">
            <a:extLst>
              <a:ext uri="{FF2B5EF4-FFF2-40B4-BE49-F238E27FC236}">
                <a16:creationId xmlns:a16="http://schemas.microsoft.com/office/drawing/2014/main" id="{17657814-6375-4B19-8357-743CC9E1834C}"/>
              </a:ext>
            </a:extLst>
          </p:cNvPr>
          <p:cNvSpPr/>
          <p:nvPr/>
        </p:nvSpPr>
        <p:spPr>
          <a:xfrm>
            <a:off x="3994149" y="2985910"/>
            <a:ext cx="874889" cy="87488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6CBB2A2C-EA8F-4B9A-87FC-29B9B1C08934}"/>
              </a:ext>
            </a:extLst>
          </p:cNvPr>
          <p:cNvSpPr/>
          <p:nvPr/>
        </p:nvSpPr>
        <p:spPr>
          <a:xfrm>
            <a:off x="6094588" y="2985910"/>
            <a:ext cx="874889" cy="87488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lowchart: Or 11">
            <a:extLst>
              <a:ext uri="{FF2B5EF4-FFF2-40B4-BE49-F238E27FC236}">
                <a16:creationId xmlns:a16="http://schemas.microsoft.com/office/drawing/2014/main" id="{120BFF88-80EF-4DAC-893D-E24EBA54AD30}"/>
              </a:ext>
            </a:extLst>
          </p:cNvPr>
          <p:cNvSpPr/>
          <p:nvPr/>
        </p:nvSpPr>
        <p:spPr>
          <a:xfrm>
            <a:off x="7972071" y="2985909"/>
            <a:ext cx="874889" cy="87488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1569F22-F46C-44DC-A5A8-A05425F43FD4}"/>
              </a:ext>
            </a:extLst>
          </p:cNvPr>
          <p:cNvSpPr/>
          <p:nvPr/>
        </p:nvSpPr>
        <p:spPr>
          <a:xfrm>
            <a:off x="9354959" y="2232377"/>
            <a:ext cx="2085622" cy="2393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Our Data</a:t>
            </a:r>
          </a:p>
          <a:p>
            <a:pPr algn="ctr"/>
            <a:r>
              <a:rPr lang="en-AU" dirty="0"/>
              <a:t>18,269 rows</a:t>
            </a:r>
          </a:p>
          <a:p>
            <a:pPr algn="ctr"/>
            <a:r>
              <a:rPr lang="en-AU" dirty="0"/>
              <a:t>9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214B8F-DD07-4069-B0DA-474D05F4470D}"/>
              </a:ext>
            </a:extLst>
          </p:cNvPr>
          <p:cNvCxnSpPr>
            <a:stCxn id="3" idx="4"/>
            <a:endCxn id="8" idx="2"/>
          </p:cNvCxnSpPr>
          <p:nvPr/>
        </p:nvCxnSpPr>
        <p:spPr>
          <a:xfrm flipV="1">
            <a:off x="2923822" y="3423355"/>
            <a:ext cx="1070327" cy="5645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D8FF2-E3D7-46CA-9C92-7A9CA57814EA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4425244" y="2758370"/>
            <a:ext cx="6350" cy="227540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7755E5-4749-49BD-AEB1-96BC6E412F7B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4869038" y="3423355"/>
            <a:ext cx="1225550" cy="0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52AF0-5F40-444E-B6BD-6947E3CCA213}"/>
              </a:ext>
            </a:extLst>
          </p:cNvPr>
          <p:cNvCxnSpPr>
            <a:stCxn id="7" idx="1"/>
            <a:endCxn id="10" idx="4"/>
          </p:cNvCxnSpPr>
          <p:nvPr/>
        </p:nvCxnSpPr>
        <p:spPr>
          <a:xfrm flipV="1">
            <a:off x="6532033" y="3860799"/>
            <a:ext cx="0" cy="254001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5E6CBA-871F-4A03-8721-B5DEE7C3B3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6969477" y="3423354"/>
            <a:ext cx="1002594" cy="1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78D053-02EA-41CA-97F7-8316C06FBA0C}"/>
              </a:ext>
            </a:extLst>
          </p:cNvPr>
          <p:cNvCxnSpPr>
            <a:stCxn id="12" idx="6"/>
            <a:endCxn id="14" idx="2"/>
          </p:cNvCxnSpPr>
          <p:nvPr/>
        </p:nvCxnSpPr>
        <p:spPr>
          <a:xfrm>
            <a:off x="8846960" y="3423354"/>
            <a:ext cx="507999" cy="5646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8077D2-8EC2-4FAA-8956-4B8199BFB059}"/>
              </a:ext>
            </a:extLst>
          </p:cNvPr>
          <p:cNvCxnSpPr>
            <a:cxnSpLocks/>
            <a:stCxn id="12" idx="0"/>
            <a:endCxn id="31" idx="4"/>
          </p:cNvCxnSpPr>
          <p:nvPr/>
        </p:nvCxnSpPr>
        <p:spPr>
          <a:xfrm flipH="1" flipV="1">
            <a:off x="8384116" y="1256950"/>
            <a:ext cx="25400" cy="1728959"/>
          </a:xfrm>
          <a:prstGeom prst="straightConnector1">
            <a:avLst/>
          </a:prstGeom>
          <a:ln w="508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77DBE759-6F97-439C-8C72-32E8EC3CD8F8}"/>
              </a:ext>
            </a:extLst>
          </p:cNvPr>
          <p:cNvSpPr/>
          <p:nvPr/>
        </p:nvSpPr>
        <p:spPr>
          <a:xfrm>
            <a:off x="7972071" y="435505"/>
            <a:ext cx="824090" cy="821445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DF4896-7D53-4018-9DAC-87E866D666BB}"/>
              </a:ext>
            </a:extLst>
          </p:cNvPr>
          <p:cNvSpPr txBox="1"/>
          <p:nvPr/>
        </p:nvSpPr>
        <p:spPr>
          <a:xfrm>
            <a:off x="5525018" y="146755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Distance to stations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F4483-4F7E-47D5-AF61-56E71AD3364F}"/>
              </a:ext>
            </a:extLst>
          </p:cNvPr>
          <p:cNvSpPr txBox="1"/>
          <p:nvPr/>
        </p:nvSpPr>
        <p:spPr>
          <a:xfrm>
            <a:off x="7845255" y="519740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Suburbs in LGAs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380D69-FFD4-4717-821B-1EE70E355AE3}"/>
              </a:ext>
            </a:extLst>
          </p:cNvPr>
          <p:cNvSpPr txBox="1"/>
          <p:nvPr/>
        </p:nvSpPr>
        <p:spPr>
          <a:xfrm>
            <a:off x="9029696" y="66156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18 unneeded features</a:t>
            </a:r>
          </a:p>
        </p:txBody>
      </p:sp>
    </p:spTree>
    <p:extLst>
      <p:ext uri="{BB962C8B-B14F-4D97-AF65-F5344CB8AC3E}">
        <p14:creationId xmlns:p14="http://schemas.microsoft.com/office/powerpoint/2010/main" val="2197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4" grpId="0" animBg="1"/>
      <p:bldP spid="31" grpId="0" animBg="1"/>
      <p:bldP spid="42" grpId="0"/>
      <p:bldP spid="4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1FD2-D4E1-4B26-A94C-7DF0460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D470-7555-499B-BD71-A8F9CEFA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Decide:</a:t>
            </a:r>
          </a:p>
          <a:p>
            <a:pPr lvl="1"/>
            <a:r>
              <a:rPr lang="en-AU" dirty="0"/>
              <a:t>Date – Monthly or Quarterly</a:t>
            </a:r>
          </a:p>
          <a:p>
            <a:pPr lvl="1"/>
            <a:r>
              <a:rPr lang="en-AU" dirty="0"/>
              <a:t>Region – Suburb or LGA</a:t>
            </a:r>
          </a:p>
          <a:p>
            <a:pPr lvl="1"/>
            <a:r>
              <a:rPr lang="en-AU" dirty="0"/>
              <a:t>Comparison – Absolute Price or Change</a:t>
            </a:r>
          </a:p>
          <a:p>
            <a:r>
              <a:rPr lang="en-AU" dirty="0"/>
              <a:t>Calculate price in each period for “average” house in that region</a:t>
            </a:r>
          </a:p>
        </p:txBody>
      </p:sp>
    </p:spTree>
    <p:extLst>
      <p:ext uri="{BB962C8B-B14F-4D97-AF65-F5344CB8AC3E}">
        <p14:creationId xmlns:p14="http://schemas.microsoft.com/office/powerpoint/2010/main" val="1858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A5077CC-55E7-455A-96DF-48B72C4B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7471"/>
            <a:ext cx="12192000" cy="81338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67270E-295D-4B42-A600-4C3875623492}"/>
              </a:ext>
            </a:extLst>
          </p:cNvPr>
          <p:cNvSpPr/>
          <p:nvPr/>
        </p:nvSpPr>
        <p:spPr>
          <a:xfrm>
            <a:off x="3361765" y="2194112"/>
            <a:ext cx="5468470" cy="246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The Data</a:t>
            </a:r>
          </a:p>
          <a:p>
            <a:pPr algn="ctr"/>
            <a:r>
              <a:rPr lang="en-AU" sz="4800" dirty="0"/>
              <a:t>(EDA)</a:t>
            </a:r>
          </a:p>
        </p:txBody>
      </p:sp>
    </p:spTree>
    <p:extLst>
      <p:ext uri="{BB962C8B-B14F-4D97-AF65-F5344CB8AC3E}">
        <p14:creationId xmlns:p14="http://schemas.microsoft.com/office/powerpoint/2010/main" val="67405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E70-7125-4512-B980-7F2100B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Feature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92A17-FABD-4380-8BF8-AF002F79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Suburb</a:t>
            </a:r>
          </a:p>
          <a:p>
            <a:r>
              <a:rPr lang="en-AU" sz="1800" dirty="0"/>
              <a:t>LGA Region</a:t>
            </a:r>
          </a:p>
          <a:p>
            <a:r>
              <a:rPr lang="en-AU" sz="1800" dirty="0"/>
              <a:t>Bathrooms</a:t>
            </a:r>
          </a:p>
          <a:p>
            <a:r>
              <a:rPr lang="en-AU" sz="1800" dirty="0"/>
              <a:t>Bedrooms</a:t>
            </a:r>
          </a:p>
          <a:p>
            <a:r>
              <a:rPr lang="en-AU" sz="1800" dirty="0"/>
              <a:t>Car Spaces</a:t>
            </a:r>
          </a:p>
          <a:p>
            <a:r>
              <a:rPr lang="en-AU" sz="1800" dirty="0"/>
              <a:t>Nearest Station (m)</a:t>
            </a:r>
          </a:p>
          <a:p>
            <a:r>
              <a:rPr lang="en-AU" sz="1800" dirty="0"/>
              <a:t>Central Station (m)</a:t>
            </a:r>
          </a:p>
          <a:p>
            <a:r>
              <a:rPr lang="en-AU" sz="1800" dirty="0"/>
              <a:t>Date</a:t>
            </a:r>
          </a:p>
          <a:p>
            <a:r>
              <a:rPr lang="en-AU" sz="1800" dirty="0"/>
              <a:t>Price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68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59F-1AA1-4BFD-8E04-C8429EBE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32 Councils that participated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6F959-6C45-4BE6-B038-DFCD82DA8A76}"/>
              </a:ext>
            </a:extLst>
          </p:cNvPr>
          <p:cNvSpPr txBox="1"/>
          <p:nvPr/>
        </p:nvSpPr>
        <p:spPr>
          <a:xfrm>
            <a:off x="1669189" y="1908342"/>
            <a:ext cx="8853621" cy="4584533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r>
              <a:rPr lang="en-US" dirty="0" err="1"/>
              <a:t>Ashfield</a:t>
            </a:r>
            <a:r>
              <a:rPr lang="en-US" dirty="0"/>
              <a:t> Council</a:t>
            </a:r>
          </a:p>
          <a:p>
            <a:r>
              <a:rPr lang="en-US" dirty="0"/>
              <a:t>Auburn City Council</a:t>
            </a:r>
          </a:p>
          <a:p>
            <a:r>
              <a:rPr lang="en-US" dirty="0"/>
              <a:t>Bankstown City Council</a:t>
            </a:r>
          </a:p>
          <a:p>
            <a:r>
              <a:rPr lang="en-US" dirty="0"/>
              <a:t>Blacktown City Council</a:t>
            </a:r>
          </a:p>
          <a:p>
            <a:r>
              <a:rPr lang="en-US" dirty="0"/>
              <a:t>Burwood Council</a:t>
            </a:r>
          </a:p>
          <a:p>
            <a:r>
              <a:rPr lang="en-US" dirty="0"/>
              <a:t>Camden Council</a:t>
            </a:r>
          </a:p>
          <a:p>
            <a:r>
              <a:rPr lang="en-US" dirty="0"/>
              <a:t>Canterbury City Council</a:t>
            </a:r>
          </a:p>
          <a:p>
            <a:r>
              <a:rPr lang="en-US" dirty="0"/>
              <a:t>City of Canada Bay Council</a:t>
            </a:r>
          </a:p>
          <a:p>
            <a:r>
              <a:rPr lang="en-US" dirty="0"/>
              <a:t>Fairfield City Council</a:t>
            </a:r>
          </a:p>
          <a:p>
            <a:r>
              <a:rPr lang="en-US" dirty="0"/>
              <a:t>Gosford City Council</a:t>
            </a:r>
          </a:p>
          <a:p>
            <a:r>
              <a:rPr lang="en-US" dirty="0"/>
              <a:t>Holroyd City Council</a:t>
            </a:r>
          </a:p>
          <a:p>
            <a:r>
              <a:rPr lang="en-US" dirty="0"/>
              <a:t>Hurstville City Council</a:t>
            </a:r>
          </a:p>
          <a:p>
            <a:r>
              <a:rPr lang="en-US" dirty="0" err="1"/>
              <a:t>Kogarah</a:t>
            </a:r>
            <a:r>
              <a:rPr lang="en-US" dirty="0"/>
              <a:t> City Council</a:t>
            </a:r>
          </a:p>
          <a:p>
            <a:r>
              <a:rPr lang="en-US" dirty="0"/>
              <a:t>Ku-ring-gai Council</a:t>
            </a:r>
          </a:p>
          <a:p>
            <a:r>
              <a:rPr lang="en-US" dirty="0"/>
              <a:t>Lane Cove Municipal Council</a:t>
            </a:r>
          </a:p>
          <a:p>
            <a:r>
              <a:rPr lang="en-US" dirty="0"/>
              <a:t>Leichhardt Municipal Council</a:t>
            </a:r>
          </a:p>
          <a:p>
            <a:r>
              <a:rPr lang="en-US" dirty="0"/>
              <a:t>Manly Council</a:t>
            </a:r>
          </a:p>
          <a:p>
            <a:r>
              <a:rPr lang="en-US" dirty="0" err="1"/>
              <a:t>Marrickville</a:t>
            </a:r>
            <a:r>
              <a:rPr lang="en-US" dirty="0"/>
              <a:t> Council</a:t>
            </a:r>
          </a:p>
          <a:p>
            <a:r>
              <a:rPr lang="en-US" dirty="0" err="1"/>
              <a:t>Mosman</a:t>
            </a:r>
            <a:r>
              <a:rPr lang="en-US" dirty="0"/>
              <a:t> Municipal Council</a:t>
            </a:r>
          </a:p>
          <a:p>
            <a:r>
              <a:rPr lang="en-US" dirty="0"/>
              <a:t>North Sydney Council</a:t>
            </a:r>
          </a:p>
          <a:p>
            <a:r>
              <a:rPr lang="en-US" dirty="0"/>
              <a:t>Pittwater Council</a:t>
            </a:r>
          </a:p>
          <a:p>
            <a:r>
              <a:rPr lang="en-US" dirty="0"/>
              <a:t>Randwick City Council</a:t>
            </a:r>
          </a:p>
          <a:p>
            <a:r>
              <a:rPr lang="en-US" dirty="0"/>
              <a:t>Rockdale City Council</a:t>
            </a:r>
          </a:p>
          <a:p>
            <a:r>
              <a:rPr lang="en-US" dirty="0"/>
              <a:t>Ryde City Council</a:t>
            </a:r>
          </a:p>
          <a:p>
            <a:r>
              <a:rPr lang="en-US" dirty="0"/>
              <a:t>Sutherland Shire Council</a:t>
            </a:r>
          </a:p>
          <a:p>
            <a:r>
              <a:rPr lang="en-US" dirty="0"/>
              <a:t>The Council of the City of Botany Bay</a:t>
            </a:r>
          </a:p>
          <a:p>
            <a:r>
              <a:rPr lang="en-US" dirty="0"/>
              <a:t>The Council of the Shire of Hornsby</a:t>
            </a:r>
          </a:p>
          <a:p>
            <a:r>
              <a:rPr lang="en-US" dirty="0"/>
              <a:t>The Hills Shire Council</a:t>
            </a:r>
          </a:p>
          <a:p>
            <a:r>
              <a:rPr lang="en-US" dirty="0" err="1"/>
              <a:t>Warringah</a:t>
            </a:r>
            <a:r>
              <a:rPr lang="en-US" dirty="0"/>
              <a:t> Council</a:t>
            </a:r>
          </a:p>
          <a:p>
            <a:r>
              <a:rPr lang="en-US" dirty="0"/>
              <a:t>Waverley Council</a:t>
            </a:r>
          </a:p>
          <a:p>
            <a:r>
              <a:rPr lang="en-US" dirty="0"/>
              <a:t>Willoughby City Council</a:t>
            </a:r>
          </a:p>
          <a:p>
            <a:r>
              <a:rPr lang="en-US" dirty="0" err="1"/>
              <a:t>Woollahra</a:t>
            </a:r>
            <a:r>
              <a:rPr lang="en-US" dirty="0"/>
              <a:t> Municipal Council</a:t>
            </a:r>
          </a:p>
        </p:txBody>
      </p:sp>
    </p:spTree>
    <p:extLst>
      <p:ext uri="{BB962C8B-B14F-4D97-AF65-F5344CB8AC3E}">
        <p14:creationId xmlns:p14="http://schemas.microsoft.com/office/powerpoint/2010/main" val="12932439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2781</TotalTime>
  <Words>536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What impact has Covid had on the housing market?</vt:lpstr>
      <vt:lpstr>Agenda</vt:lpstr>
      <vt:lpstr>PowerPoint Presentation</vt:lpstr>
      <vt:lpstr>Pathway of how we did this</vt:lpstr>
      <vt:lpstr>PowerPoint Presentation</vt:lpstr>
      <vt:lpstr>The Process</vt:lpstr>
      <vt:lpstr>PowerPoint Presentation</vt:lpstr>
      <vt:lpstr>The Feature set</vt:lpstr>
      <vt:lpstr>32 Councils that participated</vt:lpstr>
      <vt:lpstr>PowerPoint Presentation</vt:lpstr>
      <vt:lpstr>Prices go up &amp; down together</vt:lpstr>
      <vt:lpstr>PowerPoint Presentation</vt:lpstr>
      <vt:lpstr>PowerPoint Presentation</vt:lpstr>
      <vt:lpstr>Where are the biggest changes</vt:lpstr>
      <vt:lpstr>Four councils are outliers</vt:lpstr>
      <vt:lpstr>Three councils are outliners</vt:lpstr>
      <vt:lpstr>Where are these LGAs?</vt:lpstr>
      <vt:lpstr>Just for the record</vt:lpstr>
      <vt:lpstr>PowerPoint Presentation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1</dc:title>
  <dc:creator>Brian Dorricott</dc:creator>
  <cp:lastModifiedBy>Brian Dorricott</cp:lastModifiedBy>
  <cp:revision>79</cp:revision>
  <dcterms:created xsi:type="dcterms:W3CDTF">2020-08-03T00:02:31Z</dcterms:created>
  <dcterms:modified xsi:type="dcterms:W3CDTF">2020-09-22T09:35:27Z</dcterms:modified>
</cp:coreProperties>
</file>