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7" r:id="rId5"/>
    <p:sldId id="258" r:id="rId6"/>
    <p:sldId id="259" r:id="rId7"/>
    <p:sldId id="265" r:id="rId8"/>
    <p:sldId id="264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Tan" initials="AT" lastIdx="7" clrIdx="0">
    <p:extLst>
      <p:ext uri="{19B8F6BF-5375-455C-9EA6-DF929625EA0E}">
        <p15:presenceInfo xmlns:p15="http://schemas.microsoft.com/office/powerpoint/2012/main" userId="16df42e4547aa8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4EBE6-7C07-44A8-AB77-2AC2462F79E4}" v="823" dt="2020-08-06T15:11:11.260"/>
    <p1510:client id="{35506C5B-D5E3-4C3D-9F14-5674ED0D7B06}" v="23" dt="2020-08-04T08:36:21.851"/>
    <p1510:client id="{4EE1849F-000E-44BD-8399-7F3CB74DAF22}" v="10" dt="2020-08-04T04:55:09.089"/>
    <p1510:client id="{561E43B5-03FD-4882-B6AD-C0B0EBD497BD}" v="838" dt="2020-08-02T13:44:02.631"/>
    <p1510:client id="{5AAB2825-8246-480A-8DFE-E487D61F1A25}" v="143" dt="2020-07-27T14:27:49.224"/>
    <p1510:client id="{6A64F3EC-413E-4D0F-91DA-36BCAEE7D1F8}" v="244" dt="2020-08-07T15:25:53.136"/>
    <p1510:client id="{96C7AC1C-C61E-4958-8C68-C21E72989E0D}" v="98" dt="2020-08-05T14:30:26.039"/>
    <p1510:client id="{A2BEF4F4-227F-4669-A6D4-87E5447ECF3A}" v="193" dt="2020-07-29T14:26:27.835"/>
    <p1510:client id="{A643CC54-8C08-4B45-BC8B-3B2232A8CDD9}" v="584" dt="2020-08-01T05:27:40.360"/>
    <p1510:client id="{ACE9F3DF-6B07-4AA6-9EAB-6931B4830362}" v="61" dt="2020-08-05T05:05:24.711"/>
    <p1510:client id="{B1AEA223-B395-4919-9245-85DB26DCE031}" v="12" dt="2020-08-04T11:00:12.393"/>
    <p1510:client id="{B3B22369-7C93-49BF-816A-454BCE4FD941}" v="522" dt="2020-07-30T14:40:46.336"/>
    <p1510:client id="{D367744E-DC21-4E70-8D90-2DCD88E8F238}" v="357" dt="2020-08-07T13:09:26.733"/>
    <p1510:client id="{F2E722CA-11F0-4B63-8C07-0A9076D6A714}" v="169" dt="2020-08-03T13:39:20.752"/>
    <p1510:client id="{F6D98EA8-D409-4D7C-876B-3037D8BF1499}" v="299" dt="2020-08-01T14:43:15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5T07:21:34.367" idx="7">
    <p:pos x="7029" y="1822"/>
    <p:text>Our purpose today is to determine optimal price of used cars based on the data provided, which includes year of manufacture, mileage, car make.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2T22:42:17.523" idx="1">
    <p:pos x="7164" y="1779"/>
    <p:text>Data set comprises of 2500 vehicles. Ford has over 1200 vehicles available for sale – almost 50%​. Dodge, Nissan, Chevy combined make up 42% out of a total of 28 unique car makes.
Large drop between the Top 4 and the remaining brands. The first 4 comprises over 90% of the total availability, so we can perhaps focus our marketing and advertising of those vehicles to maximize sales.​
____________________________________________
Ranging from $5,000 - $25,000.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2T22:53:55.521" idx="3">
    <p:pos x="7164" y="1779"/>
    <p:text>75% of the cars are newer models built after 2016, so age of vehicle was not a huge factor in predicting price.
Outlier is vintage 1973 Chevy Camaro selling for $29,800​ as pictured.
____________________________________________
First quartile value (25%) lies in the year 2016. This indicated that more than 75% of the cars are new models and are built after 2016.​
Outlier is vintage Chevy Camaro from 1973 selling for $29,800​, so we need to factor this in.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4T03:01:10.581" idx="5">
    <p:pos x="7163" y="1780"/>
    <p:text>We have determined that mileage has the most effect on price, as shown by the significant rate of depreciation.
____________________________________________
Price point around 300,000 miles will be sold to salvage for parts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4T03:01:26.612" idx="6">
    <p:pos x="7163" y="1780"/>
    <p:text>You can see a majority of the data points from around 75000 mile mark fall below the prediction line, meaning we are potentially underselling these vehicles.
____________________________________________
Although dataset had zero null values, some were set to zero, so they have been replaced with the mean value.​
Low prices were mostly vehicles salvaged for parts​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2T22:55:37.007" idx="4">
    <p:pos x="10" y="10"/>
    <p:text>Sell higher price for higher mileage cars​
Include following data for further analysis, so we can predict more accurately:​
- Purchase price to compare profit margin​
- Purchase date to evaluate how long vehicle has been available on lot to minimize unpopular/unsold vehicles​
- Number of previous owners​
Target our marketing and advertising to maximize those sales for brands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2T22:50:51.095" idx="2">
    <p:pos x="7164" y="1779"/>
    <p:text>The reason why we extracted Top 5 is that it makes up over 90% of the total availability, so we can target our marketing and advertising of those vehicles to maximize sales.​
Ranging from $5,000 - $25,000.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F970A-7782-47CA-BD89-7A0EF8C560A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C8EAB1-0BB7-4BBC-B947-76EC2D323D03}">
      <dgm:prSet/>
      <dgm:spPr/>
      <dgm:t>
        <a:bodyPr/>
        <a:lstStyle/>
        <a:p>
          <a:r>
            <a:rPr lang="en-US" b="1" u="sng" dirty="0">
              <a:latin typeface="Calibri Light" panose="020F0302020204030204"/>
            </a:rPr>
            <a:t>Process</a:t>
          </a:r>
          <a:endParaRPr lang="en-US" b="1" u="sng" dirty="0"/>
        </a:p>
      </dgm:t>
    </dgm:pt>
    <dgm:pt modelId="{C4612459-03D1-4CCA-9801-FF2CBAC0C73F}" type="parTrans" cxnId="{5B387ED9-42F0-414D-B67F-38E87134EBF0}">
      <dgm:prSet/>
      <dgm:spPr/>
      <dgm:t>
        <a:bodyPr/>
        <a:lstStyle/>
        <a:p>
          <a:endParaRPr lang="en-US"/>
        </a:p>
      </dgm:t>
    </dgm:pt>
    <dgm:pt modelId="{1DC46466-C8C0-47AC-A6C0-D4BBADCCE9E7}" type="sibTrans" cxnId="{5B387ED9-42F0-414D-B67F-38E87134EBF0}">
      <dgm:prSet phldrT="2" phldr="0"/>
      <dgm:spPr/>
      <dgm:t>
        <a:bodyPr/>
        <a:lstStyle/>
        <a:p>
          <a:endParaRPr lang="en-US"/>
        </a:p>
      </dgm:t>
    </dgm:pt>
    <dgm:pt modelId="{B472AA42-0DE0-4FFB-82EE-70C2FA5821D8}">
      <dgm:prSet/>
      <dgm:spPr/>
      <dgm:t>
        <a:bodyPr/>
        <a:lstStyle/>
        <a:p>
          <a:r>
            <a:rPr lang="en-US" b="0" u="sng" dirty="0"/>
            <a:t>Findings</a:t>
          </a:r>
        </a:p>
      </dgm:t>
    </dgm:pt>
    <dgm:pt modelId="{805E9CBE-D9B8-40B9-8BED-35AEA32F9DC9}" type="parTrans" cxnId="{E969C17D-066D-415A-B2F5-39A4D4B7BC74}">
      <dgm:prSet/>
      <dgm:spPr/>
      <dgm:t>
        <a:bodyPr/>
        <a:lstStyle/>
        <a:p>
          <a:endParaRPr lang="en-US"/>
        </a:p>
      </dgm:t>
    </dgm:pt>
    <dgm:pt modelId="{63984F7F-CBA7-4284-B366-68E467888D65}" type="sibTrans" cxnId="{E969C17D-066D-415A-B2F5-39A4D4B7BC74}">
      <dgm:prSet phldrT="3" phldr="0"/>
      <dgm:spPr/>
      <dgm:t>
        <a:bodyPr/>
        <a:lstStyle/>
        <a:p>
          <a:endParaRPr lang="en-US"/>
        </a:p>
      </dgm:t>
    </dgm:pt>
    <dgm:pt modelId="{7D1CDDD1-7866-4644-A28E-BFC930301790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Calibri Light"/>
              <a:cs typeface="Calibri Light"/>
            </a:rPr>
            <a:t>Set contains approx. 2500</a:t>
          </a:r>
          <a:r>
            <a:rPr lang="en-US" dirty="0">
              <a:latin typeface="Calibri Light" panose="020F0302020204030204"/>
            </a:rPr>
            <a:t> vehicles</a:t>
          </a:r>
          <a:endParaRPr lang="en-US" dirty="0"/>
        </a:p>
      </dgm:t>
    </dgm:pt>
    <dgm:pt modelId="{68B4B09C-07EE-450D-AE63-6822AD0CAF44}" type="parTrans" cxnId="{2D750E6A-5DA5-4470-83F9-C10000BAB35E}">
      <dgm:prSet/>
      <dgm:spPr/>
    </dgm:pt>
    <dgm:pt modelId="{3AE4FEBE-32C7-4346-87BA-EC058F0CBAFF}" type="sibTrans" cxnId="{2D750E6A-5DA5-4470-83F9-C10000BAB35E}">
      <dgm:prSet phldrT="2" phldr="0"/>
      <dgm:spPr/>
      <dgm:t>
        <a:bodyPr/>
        <a:lstStyle/>
        <a:p>
          <a:endParaRPr lang="en-US"/>
        </a:p>
      </dgm:t>
    </dgm:pt>
    <dgm:pt modelId="{5C10E1DF-C4A8-40D4-9772-44266C463E3E}">
      <dgm:prSet phldr="0"/>
      <dgm:spPr/>
      <dgm:t>
        <a:bodyPr/>
        <a:lstStyle/>
        <a:p>
          <a:pPr rtl="0"/>
          <a:r>
            <a:rPr lang="en-US" b="1" i="0" u="sng" strike="noStrike" cap="none" baseline="0" noProof="0" dirty="0">
              <a:latin typeface="Calibri Light"/>
              <a:cs typeface="Calibri Light"/>
            </a:rPr>
            <a:t>Data</a:t>
          </a:r>
          <a:endParaRPr lang="en-US" b="1" u="sng" dirty="0"/>
        </a:p>
      </dgm:t>
    </dgm:pt>
    <dgm:pt modelId="{64375922-2520-453D-A622-BF9D4586CED3}" type="parTrans" cxnId="{DB24EF62-3DD4-4B0F-9D93-DC79FA5AEC06}">
      <dgm:prSet/>
      <dgm:spPr/>
    </dgm:pt>
    <dgm:pt modelId="{729B5DDD-B554-4C20-9DCF-4A8D74E90E4E}" type="sibTrans" cxnId="{DB24EF62-3DD4-4B0F-9D93-DC79FA5AEC06}">
      <dgm:prSet/>
      <dgm:spPr/>
    </dgm:pt>
    <dgm:pt modelId="{B60BEF2E-05F8-4DAC-B9E2-17F7494BCE2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Features for analysis include year, mileage, and brand</a:t>
          </a:r>
        </a:p>
      </dgm:t>
    </dgm:pt>
    <dgm:pt modelId="{5ED83AB9-ABB3-49DA-BFDA-2E69E343E47D}" type="parTrans" cxnId="{1D46052C-8BE0-441A-ADCE-F41A3EB591C7}">
      <dgm:prSet/>
      <dgm:spPr/>
    </dgm:pt>
    <dgm:pt modelId="{EDB7676E-75E8-4BE4-98A3-8180301CDB0F}" type="sibTrans" cxnId="{1D46052C-8BE0-441A-ADCE-F41A3EB591C7}">
      <dgm:prSet/>
      <dgm:spPr/>
    </dgm:pt>
    <dgm:pt modelId="{FA07E1F8-1A31-4694-8E0B-49FF0B8C276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Extract relevant variables</a:t>
          </a:r>
        </a:p>
      </dgm:t>
    </dgm:pt>
    <dgm:pt modelId="{AFF957ED-8EA8-4178-96BB-DB4C01C4C5CC}" type="parTrans" cxnId="{D62F860B-6305-4DE4-B83A-DA09DE9A49DB}">
      <dgm:prSet/>
      <dgm:spPr/>
    </dgm:pt>
    <dgm:pt modelId="{A7723CAB-4F64-4DE1-84DF-3CCF7BE3DC8F}" type="sibTrans" cxnId="{D62F860B-6305-4DE4-B83A-DA09DE9A49DB}">
      <dgm:prSet/>
      <dgm:spPr/>
    </dgm:pt>
    <dgm:pt modelId="{B16FDC74-D2FD-4DD6-A285-B3E24D03C2E3}">
      <dgm:prSet phldr="0"/>
      <dgm:spPr/>
      <dgm:t>
        <a:bodyPr/>
        <a:lstStyle/>
        <a:p>
          <a:pPr rtl="0"/>
          <a:r>
            <a:rPr lang="en-US" b="0" u="none" dirty="0">
              <a:latin typeface="Calibri Light" panose="020F0302020204030204"/>
            </a:rPr>
            <a:t>Evaluate which variable has most impact on price</a:t>
          </a:r>
        </a:p>
      </dgm:t>
    </dgm:pt>
    <dgm:pt modelId="{264CF1F9-5ADF-4A0D-A5BC-94AC981B083A}" type="parTrans" cxnId="{81ED4942-CD09-472B-BA6F-B7C54DB4BBDF}">
      <dgm:prSet/>
      <dgm:spPr/>
    </dgm:pt>
    <dgm:pt modelId="{5ACD99A2-CA59-4754-BA90-06799550DE18}" type="sibTrans" cxnId="{81ED4942-CD09-472B-BA6F-B7C54DB4BBDF}">
      <dgm:prSet/>
      <dgm:spPr/>
    </dgm:pt>
    <dgm:pt modelId="{EA45E2C9-E53D-47D1-8E32-0FA4F9A2AC21}">
      <dgm:prSet phldr="0"/>
      <dgm:spPr/>
      <dgm:t>
        <a:bodyPr/>
        <a:lstStyle/>
        <a:p>
          <a:pPr rtl="0"/>
          <a:r>
            <a:rPr lang="en-US" b="0" u="none" dirty="0">
              <a:latin typeface="Calibri Light" panose="020F0302020204030204"/>
            </a:rPr>
            <a:t>Mileage has most effect on price</a:t>
          </a:r>
        </a:p>
      </dgm:t>
    </dgm:pt>
    <dgm:pt modelId="{2967572C-24A7-4C0D-9705-4D28DAE159B9}" type="parTrans" cxnId="{884A7D8F-D2F4-46DB-99B2-8DEFA627042B}">
      <dgm:prSet/>
      <dgm:spPr/>
    </dgm:pt>
    <dgm:pt modelId="{61971DC2-4A1D-4ABD-8517-B58678D1EC04}" type="sibTrans" cxnId="{884A7D8F-D2F4-46DB-99B2-8DEFA627042B}">
      <dgm:prSet/>
      <dgm:spPr/>
    </dgm:pt>
    <dgm:pt modelId="{98406610-4B87-4D76-B931-9ACB8A4F767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Possibly underselling high mileage vehicles</a:t>
          </a:r>
          <a:endParaRPr lang="en-US" dirty="0"/>
        </a:p>
      </dgm:t>
    </dgm:pt>
    <dgm:pt modelId="{753312C9-4C66-4065-A96C-9081C76A0B4C}" type="parTrans" cxnId="{AAA13375-C2B8-48CC-A461-E301D1A36F05}">
      <dgm:prSet/>
      <dgm:spPr/>
    </dgm:pt>
    <dgm:pt modelId="{937956A0-4329-4A58-BBD6-F0D12ACADF7B}" type="sibTrans" cxnId="{AAA13375-C2B8-48CC-A461-E301D1A36F05}">
      <dgm:prSet/>
      <dgm:spPr/>
    </dgm:pt>
    <dgm:pt modelId="{C96F9795-E22A-4C1D-8AA1-38699B5C6AAE}" type="pres">
      <dgm:prSet presAssocID="{627F970A-7782-47CA-BD89-7A0EF8C560A8}" presName="vert0" presStyleCnt="0">
        <dgm:presLayoutVars>
          <dgm:dir/>
          <dgm:animOne val="branch"/>
          <dgm:animLvl val="lvl"/>
        </dgm:presLayoutVars>
      </dgm:prSet>
      <dgm:spPr/>
    </dgm:pt>
    <dgm:pt modelId="{38D56AA5-9071-4F60-9178-8FD0D51D654E}" type="pres">
      <dgm:prSet presAssocID="{5C10E1DF-C4A8-40D4-9772-44266C463E3E}" presName="thickLine" presStyleLbl="alignNode1" presStyleIdx="0" presStyleCnt="3"/>
      <dgm:spPr/>
    </dgm:pt>
    <dgm:pt modelId="{CDCF7300-0EB3-489B-B218-616BC83E426F}" type="pres">
      <dgm:prSet presAssocID="{5C10E1DF-C4A8-40D4-9772-44266C463E3E}" presName="horz1" presStyleCnt="0"/>
      <dgm:spPr/>
    </dgm:pt>
    <dgm:pt modelId="{9AF443BD-CFB6-4AA7-A566-F045C2EF79B1}" type="pres">
      <dgm:prSet presAssocID="{5C10E1DF-C4A8-40D4-9772-44266C463E3E}" presName="tx1" presStyleLbl="revTx" presStyleIdx="0" presStyleCnt="9"/>
      <dgm:spPr/>
    </dgm:pt>
    <dgm:pt modelId="{9496895E-DE7A-4F7D-AABF-3B285570AEF7}" type="pres">
      <dgm:prSet presAssocID="{5C10E1DF-C4A8-40D4-9772-44266C463E3E}" presName="vert1" presStyleCnt="0"/>
      <dgm:spPr/>
    </dgm:pt>
    <dgm:pt modelId="{1C4DA5B1-C342-4227-A3F2-8BD7027322D6}" type="pres">
      <dgm:prSet presAssocID="{7D1CDDD1-7866-4644-A28E-BFC930301790}" presName="vertSpace2a" presStyleCnt="0"/>
      <dgm:spPr/>
    </dgm:pt>
    <dgm:pt modelId="{A3F68380-0C74-4606-B20C-D1743DB26BF4}" type="pres">
      <dgm:prSet presAssocID="{7D1CDDD1-7866-4644-A28E-BFC930301790}" presName="horz2" presStyleCnt="0"/>
      <dgm:spPr/>
    </dgm:pt>
    <dgm:pt modelId="{E14A4575-BF13-4DCE-A30D-1AF553FD3223}" type="pres">
      <dgm:prSet presAssocID="{7D1CDDD1-7866-4644-A28E-BFC930301790}" presName="horzSpace2" presStyleCnt="0"/>
      <dgm:spPr/>
    </dgm:pt>
    <dgm:pt modelId="{31D91DDB-3CF1-473C-A292-8C61E83FE97A}" type="pres">
      <dgm:prSet presAssocID="{7D1CDDD1-7866-4644-A28E-BFC930301790}" presName="tx2" presStyleLbl="revTx" presStyleIdx="1" presStyleCnt="9"/>
      <dgm:spPr/>
    </dgm:pt>
    <dgm:pt modelId="{B6AAB395-C21B-4311-B752-E45EF89304AD}" type="pres">
      <dgm:prSet presAssocID="{7D1CDDD1-7866-4644-A28E-BFC930301790}" presName="vert2" presStyleCnt="0"/>
      <dgm:spPr/>
    </dgm:pt>
    <dgm:pt modelId="{BDA1D0D8-900C-44E8-88D4-E22A5EB872AC}" type="pres">
      <dgm:prSet presAssocID="{7D1CDDD1-7866-4644-A28E-BFC930301790}" presName="thinLine2b" presStyleLbl="callout" presStyleIdx="0" presStyleCnt="6"/>
      <dgm:spPr/>
    </dgm:pt>
    <dgm:pt modelId="{3D80D832-E51A-4A5C-8331-E5A1D23B6333}" type="pres">
      <dgm:prSet presAssocID="{7D1CDDD1-7866-4644-A28E-BFC930301790}" presName="vertSpace2b" presStyleCnt="0"/>
      <dgm:spPr/>
    </dgm:pt>
    <dgm:pt modelId="{73D55105-5C21-49EC-BA1F-629700B0F180}" type="pres">
      <dgm:prSet presAssocID="{B60BEF2E-05F8-4DAC-B9E2-17F7494BCE2A}" presName="horz2" presStyleCnt="0"/>
      <dgm:spPr/>
    </dgm:pt>
    <dgm:pt modelId="{D4B8A91B-4360-46D1-87CD-9D48C172A15B}" type="pres">
      <dgm:prSet presAssocID="{B60BEF2E-05F8-4DAC-B9E2-17F7494BCE2A}" presName="horzSpace2" presStyleCnt="0"/>
      <dgm:spPr/>
    </dgm:pt>
    <dgm:pt modelId="{D05AD854-1570-4EA1-9C9E-5A9B313F4864}" type="pres">
      <dgm:prSet presAssocID="{B60BEF2E-05F8-4DAC-B9E2-17F7494BCE2A}" presName="tx2" presStyleLbl="revTx" presStyleIdx="2" presStyleCnt="9"/>
      <dgm:spPr/>
    </dgm:pt>
    <dgm:pt modelId="{9C6AE6B7-DB60-4E00-8990-2F575C2846DC}" type="pres">
      <dgm:prSet presAssocID="{B60BEF2E-05F8-4DAC-B9E2-17F7494BCE2A}" presName="vert2" presStyleCnt="0"/>
      <dgm:spPr/>
    </dgm:pt>
    <dgm:pt modelId="{D7B5732D-4198-4CF7-8A7D-93F593412EA8}" type="pres">
      <dgm:prSet presAssocID="{B60BEF2E-05F8-4DAC-B9E2-17F7494BCE2A}" presName="thinLine2b" presStyleLbl="callout" presStyleIdx="1" presStyleCnt="6"/>
      <dgm:spPr/>
    </dgm:pt>
    <dgm:pt modelId="{B4666817-FF38-40E6-BC01-B41949D3A4EF}" type="pres">
      <dgm:prSet presAssocID="{B60BEF2E-05F8-4DAC-B9E2-17F7494BCE2A}" presName="vertSpace2b" presStyleCnt="0"/>
      <dgm:spPr/>
    </dgm:pt>
    <dgm:pt modelId="{B9BDF137-D98F-40C6-9B8B-9D14E26DDEBF}" type="pres">
      <dgm:prSet presAssocID="{11C8EAB1-0BB7-4BBC-B947-76EC2D323D03}" presName="thickLine" presStyleLbl="alignNode1" presStyleIdx="1" presStyleCnt="3"/>
      <dgm:spPr/>
    </dgm:pt>
    <dgm:pt modelId="{0745E6EA-F419-4824-AB31-767FC52261EF}" type="pres">
      <dgm:prSet presAssocID="{11C8EAB1-0BB7-4BBC-B947-76EC2D323D03}" presName="horz1" presStyleCnt="0"/>
      <dgm:spPr/>
    </dgm:pt>
    <dgm:pt modelId="{81A58D15-AB09-4859-AE74-B15FEBDEF301}" type="pres">
      <dgm:prSet presAssocID="{11C8EAB1-0BB7-4BBC-B947-76EC2D323D03}" presName="tx1" presStyleLbl="revTx" presStyleIdx="3" presStyleCnt="9"/>
      <dgm:spPr/>
    </dgm:pt>
    <dgm:pt modelId="{39EE8497-3F04-43F7-B17F-8A895CE46B50}" type="pres">
      <dgm:prSet presAssocID="{11C8EAB1-0BB7-4BBC-B947-76EC2D323D03}" presName="vert1" presStyleCnt="0"/>
      <dgm:spPr/>
    </dgm:pt>
    <dgm:pt modelId="{00FDF5D7-7BC3-4600-AE37-2E31DB21128B}" type="pres">
      <dgm:prSet presAssocID="{FA07E1F8-1A31-4694-8E0B-49FF0B8C2760}" presName="vertSpace2a" presStyleCnt="0"/>
      <dgm:spPr/>
    </dgm:pt>
    <dgm:pt modelId="{F61EAAA0-3D4F-4CB6-8646-745870FAEF96}" type="pres">
      <dgm:prSet presAssocID="{FA07E1F8-1A31-4694-8E0B-49FF0B8C2760}" presName="horz2" presStyleCnt="0"/>
      <dgm:spPr/>
    </dgm:pt>
    <dgm:pt modelId="{A15E6C7B-4F4E-4D6B-B7B2-15081E84B3B7}" type="pres">
      <dgm:prSet presAssocID="{FA07E1F8-1A31-4694-8E0B-49FF0B8C2760}" presName="horzSpace2" presStyleCnt="0"/>
      <dgm:spPr/>
    </dgm:pt>
    <dgm:pt modelId="{63EED920-EA54-450E-B903-1C3BBFEAC1D5}" type="pres">
      <dgm:prSet presAssocID="{FA07E1F8-1A31-4694-8E0B-49FF0B8C2760}" presName="tx2" presStyleLbl="revTx" presStyleIdx="4" presStyleCnt="9"/>
      <dgm:spPr/>
    </dgm:pt>
    <dgm:pt modelId="{4ACA5562-C329-4936-B533-A438944B95C9}" type="pres">
      <dgm:prSet presAssocID="{FA07E1F8-1A31-4694-8E0B-49FF0B8C2760}" presName="vert2" presStyleCnt="0"/>
      <dgm:spPr/>
    </dgm:pt>
    <dgm:pt modelId="{E5974A30-8E56-4E81-BCAF-42ED6BB1505D}" type="pres">
      <dgm:prSet presAssocID="{FA07E1F8-1A31-4694-8E0B-49FF0B8C2760}" presName="thinLine2b" presStyleLbl="callout" presStyleIdx="2" presStyleCnt="6"/>
      <dgm:spPr/>
    </dgm:pt>
    <dgm:pt modelId="{70E5896C-03E6-4441-91CF-80B624A725E0}" type="pres">
      <dgm:prSet presAssocID="{FA07E1F8-1A31-4694-8E0B-49FF0B8C2760}" presName="vertSpace2b" presStyleCnt="0"/>
      <dgm:spPr/>
    </dgm:pt>
    <dgm:pt modelId="{032E6D5E-AE75-4245-89FB-05DE16D5194F}" type="pres">
      <dgm:prSet presAssocID="{B16FDC74-D2FD-4DD6-A285-B3E24D03C2E3}" presName="horz2" presStyleCnt="0"/>
      <dgm:spPr/>
    </dgm:pt>
    <dgm:pt modelId="{1BEEB564-D448-4ACD-869A-33BF45537C0B}" type="pres">
      <dgm:prSet presAssocID="{B16FDC74-D2FD-4DD6-A285-B3E24D03C2E3}" presName="horzSpace2" presStyleCnt="0"/>
      <dgm:spPr/>
    </dgm:pt>
    <dgm:pt modelId="{7796A25C-6A7D-429A-845F-D15622BB443F}" type="pres">
      <dgm:prSet presAssocID="{B16FDC74-D2FD-4DD6-A285-B3E24D03C2E3}" presName="tx2" presStyleLbl="revTx" presStyleIdx="5" presStyleCnt="9"/>
      <dgm:spPr/>
    </dgm:pt>
    <dgm:pt modelId="{E5839AF4-1472-4D6B-8FE1-B47A910DC4C2}" type="pres">
      <dgm:prSet presAssocID="{B16FDC74-D2FD-4DD6-A285-B3E24D03C2E3}" presName="vert2" presStyleCnt="0"/>
      <dgm:spPr/>
    </dgm:pt>
    <dgm:pt modelId="{594B90AD-EF8D-4AD8-A901-08AE6D69923A}" type="pres">
      <dgm:prSet presAssocID="{B16FDC74-D2FD-4DD6-A285-B3E24D03C2E3}" presName="thinLine2b" presStyleLbl="callout" presStyleIdx="3" presStyleCnt="6"/>
      <dgm:spPr/>
    </dgm:pt>
    <dgm:pt modelId="{B9C5876F-F33E-4F41-AE56-085BAFA9B4B1}" type="pres">
      <dgm:prSet presAssocID="{B16FDC74-D2FD-4DD6-A285-B3E24D03C2E3}" presName="vertSpace2b" presStyleCnt="0"/>
      <dgm:spPr/>
    </dgm:pt>
    <dgm:pt modelId="{E52CBB2A-A7B5-405E-806E-0BA460FC6882}" type="pres">
      <dgm:prSet presAssocID="{B472AA42-0DE0-4FFB-82EE-70C2FA5821D8}" presName="thickLine" presStyleLbl="alignNode1" presStyleIdx="2" presStyleCnt="3"/>
      <dgm:spPr/>
    </dgm:pt>
    <dgm:pt modelId="{207CD558-EA35-472D-9E4A-BD49A176074D}" type="pres">
      <dgm:prSet presAssocID="{B472AA42-0DE0-4FFB-82EE-70C2FA5821D8}" presName="horz1" presStyleCnt="0"/>
      <dgm:spPr/>
    </dgm:pt>
    <dgm:pt modelId="{93DB0240-3912-4F44-AF30-A72D4AB9795A}" type="pres">
      <dgm:prSet presAssocID="{B472AA42-0DE0-4FFB-82EE-70C2FA5821D8}" presName="tx1" presStyleLbl="revTx" presStyleIdx="6" presStyleCnt="9"/>
      <dgm:spPr/>
    </dgm:pt>
    <dgm:pt modelId="{70EAC091-10A1-4F5B-AC6F-F03ADD010DD1}" type="pres">
      <dgm:prSet presAssocID="{B472AA42-0DE0-4FFB-82EE-70C2FA5821D8}" presName="vert1" presStyleCnt="0"/>
      <dgm:spPr/>
    </dgm:pt>
    <dgm:pt modelId="{560A68A5-44DF-4E8F-AC22-B82DFAD897C5}" type="pres">
      <dgm:prSet presAssocID="{EA45E2C9-E53D-47D1-8E32-0FA4F9A2AC21}" presName="vertSpace2a" presStyleCnt="0"/>
      <dgm:spPr/>
    </dgm:pt>
    <dgm:pt modelId="{F5BC8755-3A4C-4DF5-BDFB-5210D69CDBE6}" type="pres">
      <dgm:prSet presAssocID="{EA45E2C9-E53D-47D1-8E32-0FA4F9A2AC21}" presName="horz2" presStyleCnt="0"/>
      <dgm:spPr/>
    </dgm:pt>
    <dgm:pt modelId="{1938B7CD-7E3D-40B4-A6BE-06EE5D1DD810}" type="pres">
      <dgm:prSet presAssocID="{EA45E2C9-E53D-47D1-8E32-0FA4F9A2AC21}" presName="horzSpace2" presStyleCnt="0"/>
      <dgm:spPr/>
    </dgm:pt>
    <dgm:pt modelId="{BBBB58E7-88F5-4F60-9733-8FDF367B08D2}" type="pres">
      <dgm:prSet presAssocID="{EA45E2C9-E53D-47D1-8E32-0FA4F9A2AC21}" presName="tx2" presStyleLbl="revTx" presStyleIdx="7" presStyleCnt="9"/>
      <dgm:spPr/>
    </dgm:pt>
    <dgm:pt modelId="{DD655469-3E9E-4220-936C-513E8E0C7F4D}" type="pres">
      <dgm:prSet presAssocID="{EA45E2C9-E53D-47D1-8E32-0FA4F9A2AC21}" presName="vert2" presStyleCnt="0"/>
      <dgm:spPr/>
    </dgm:pt>
    <dgm:pt modelId="{155DAECE-150B-48E4-87C0-6CB6B60894E3}" type="pres">
      <dgm:prSet presAssocID="{EA45E2C9-E53D-47D1-8E32-0FA4F9A2AC21}" presName="thinLine2b" presStyleLbl="callout" presStyleIdx="4" presStyleCnt="6"/>
      <dgm:spPr/>
    </dgm:pt>
    <dgm:pt modelId="{5D17D62C-A54F-4ED7-95B8-1EE2766AF36C}" type="pres">
      <dgm:prSet presAssocID="{EA45E2C9-E53D-47D1-8E32-0FA4F9A2AC21}" presName="vertSpace2b" presStyleCnt="0"/>
      <dgm:spPr/>
    </dgm:pt>
    <dgm:pt modelId="{73AC6ADD-E23B-4349-8945-88919C423945}" type="pres">
      <dgm:prSet presAssocID="{98406610-4B87-4D76-B931-9ACB8A4F7677}" presName="horz2" presStyleCnt="0"/>
      <dgm:spPr/>
    </dgm:pt>
    <dgm:pt modelId="{511CF519-E3E5-4D91-A33E-0FBFE4AE79DD}" type="pres">
      <dgm:prSet presAssocID="{98406610-4B87-4D76-B931-9ACB8A4F7677}" presName="horzSpace2" presStyleCnt="0"/>
      <dgm:spPr/>
    </dgm:pt>
    <dgm:pt modelId="{37C99CA4-109E-4980-BACA-5C811455C606}" type="pres">
      <dgm:prSet presAssocID="{98406610-4B87-4D76-B931-9ACB8A4F7677}" presName="tx2" presStyleLbl="revTx" presStyleIdx="8" presStyleCnt="9"/>
      <dgm:spPr/>
    </dgm:pt>
    <dgm:pt modelId="{EB14472E-E89B-4BC6-94BC-033255405E11}" type="pres">
      <dgm:prSet presAssocID="{98406610-4B87-4D76-B931-9ACB8A4F7677}" presName="vert2" presStyleCnt="0"/>
      <dgm:spPr/>
    </dgm:pt>
    <dgm:pt modelId="{598849DE-6FC1-407F-A90D-C892967AE461}" type="pres">
      <dgm:prSet presAssocID="{98406610-4B87-4D76-B931-9ACB8A4F7677}" presName="thinLine2b" presStyleLbl="callout" presStyleIdx="5" presStyleCnt="6"/>
      <dgm:spPr/>
    </dgm:pt>
    <dgm:pt modelId="{0463CEF0-6356-40F2-BAFE-7D10D4D97B18}" type="pres">
      <dgm:prSet presAssocID="{98406610-4B87-4D76-B931-9ACB8A4F7677}" presName="vertSpace2b" presStyleCnt="0"/>
      <dgm:spPr/>
    </dgm:pt>
  </dgm:ptLst>
  <dgm:cxnLst>
    <dgm:cxn modelId="{D62F860B-6305-4DE4-B83A-DA09DE9A49DB}" srcId="{11C8EAB1-0BB7-4BBC-B947-76EC2D323D03}" destId="{FA07E1F8-1A31-4694-8E0B-49FF0B8C2760}" srcOrd="0" destOrd="0" parTransId="{AFF957ED-8EA8-4178-96BB-DB4C01C4C5CC}" sibTransId="{A7723CAB-4F64-4DE1-84DF-3CCF7BE3DC8F}"/>
    <dgm:cxn modelId="{61F85D0C-F250-4FC4-90B8-447167F86F77}" type="presOf" srcId="{5C10E1DF-C4A8-40D4-9772-44266C463E3E}" destId="{9AF443BD-CFB6-4AA7-A566-F045C2EF79B1}" srcOrd="0" destOrd="0" presId="urn:microsoft.com/office/officeart/2008/layout/LinedList"/>
    <dgm:cxn modelId="{98D84117-3E74-47C8-8877-FF68353F8664}" type="presOf" srcId="{B60BEF2E-05F8-4DAC-B9E2-17F7494BCE2A}" destId="{D05AD854-1570-4EA1-9C9E-5A9B313F4864}" srcOrd="0" destOrd="0" presId="urn:microsoft.com/office/officeart/2008/layout/LinedList"/>
    <dgm:cxn modelId="{1D46052C-8BE0-441A-ADCE-F41A3EB591C7}" srcId="{5C10E1DF-C4A8-40D4-9772-44266C463E3E}" destId="{B60BEF2E-05F8-4DAC-B9E2-17F7494BCE2A}" srcOrd="1" destOrd="0" parTransId="{5ED83AB9-ABB3-49DA-BFDA-2E69E343E47D}" sibTransId="{EDB7676E-75E8-4BE4-98A3-8180301CDB0F}"/>
    <dgm:cxn modelId="{61FAE92E-3283-4A9A-AEF3-46AE43079821}" type="presOf" srcId="{11C8EAB1-0BB7-4BBC-B947-76EC2D323D03}" destId="{81A58D15-AB09-4859-AE74-B15FEBDEF301}" srcOrd="0" destOrd="0" presId="urn:microsoft.com/office/officeart/2008/layout/LinedList"/>
    <dgm:cxn modelId="{234AC340-ADD3-41AF-9EC3-CBF83A9C7A7E}" type="presOf" srcId="{B472AA42-0DE0-4FFB-82EE-70C2FA5821D8}" destId="{93DB0240-3912-4F44-AF30-A72D4AB9795A}" srcOrd="0" destOrd="0" presId="urn:microsoft.com/office/officeart/2008/layout/LinedList"/>
    <dgm:cxn modelId="{CF33B45F-CFD0-404B-BEB6-584C655CB645}" type="presOf" srcId="{B16FDC74-D2FD-4DD6-A285-B3E24D03C2E3}" destId="{7796A25C-6A7D-429A-845F-D15622BB443F}" srcOrd="0" destOrd="0" presId="urn:microsoft.com/office/officeart/2008/layout/LinedList"/>
    <dgm:cxn modelId="{81ED4942-CD09-472B-BA6F-B7C54DB4BBDF}" srcId="{11C8EAB1-0BB7-4BBC-B947-76EC2D323D03}" destId="{B16FDC74-D2FD-4DD6-A285-B3E24D03C2E3}" srcOrd="1" destOrd="0" parTransId="{264CF1F9-5ADF-4A0D-A5BC-94AC981B083A}" sibTransId="{5ACD99A2-CA59-4754-BA90-06799550DE18}"/>
    <dgm:cxn modelId="{DB24EF62-3DD4-4B0F-9D93-DC79FA5AEC06}" srcId="{627F970A-7782-47CA-BD89-7A0EF8C560A8}" destId="{5C10E1DF-C4A8-40D4-9772-44266C463E3E}" srcOrd="0" destOrd="0" parTransId="{64375922-2520-453D-A622-BF9D4586CED3}" sibTransId="{729B5DDD-B554-4C20-9DCF-4A8D74E90E4E}"/>
    <dgm:cxn modelId="{2D750E6A-5DA5-4470-83F9-C10000BAB35E}" srcId="{5C10E1DF-C4A8-40D4-9772-44266C463E3E}" destId="{7D1CDDD1-7866-4644-A28E-BFC930301790}" srcOrd="0" destOrd="0" parTransId="{68B4B09C-07EE-450D-AE63-6822AD0CAF44}" sibTransId="{3AE4FEBE-32C7-4346-87BA-EC058F0CBAFF}"/>
    <dgm:cxn modelId="{AAA13375-C2B8-48CC-A461-E301D1A36F05}" srcId="{B472AA42-0DE0-4FFB-82EE-70C2FA5821D8}" destId="{98406610-4B87-4D76-B931-9ACB8A4F7677}" srcOrd="1" destOrd="0" parTransId="{753312C9-4C66-4065-A96C-9081C76A0B4C}" sibTransId="{937956A0-4329-4A58-BBD6-F0D12ACADF7B}"/>
    <dgm:cxn modelId="{E969C17D-066D-415A-B2F5-39A4D4B7BC74}" srcId="{627F970A-7782-47CA-BD89-7A0EF8C560A8}" destId="{B472AA42-0DE0-4FFB-82EE-70C2FA5821D8}" srcOrd="2" destOrd="0" parTransId="{805E9CBE-D9B8-40B9-8BED-35AEA32F9DC9}" sibTransId="{63984F7F-CBA7-4284-B366-68E467888D65}"/>
    <dgm:cxn modelId="{884A7D8F-D2F4-46DB-99B2-8DEFA627042B}" srcId="{B472AA42-0DE0-4FFB-82EE-70C2FA5821D8}" destId="{EA45E2C9-E53D-47D1-8E32-0FA4F9A2AC21}" srcOrd="0" destOrd="0" parTransId="{2967572C-24A7-4C0D-9705-4D28DAE159B9}" sibTransId="{61971DC2-4A1D-4ABD-8517-B58678D1EC04}"/>
    <dgm:cxn modelId="{20B054B1-F38E-47C6-876A-88893A106D8A}" type="presOf" srcId="{FA07E1F8-1A31-4694-8E0B-49FF0B8C2760}" destId="{63EED920-EA54-450E-B903-1C3BBFEAC1D5}" srcOrd="0" destOrd="0" presId="urn:microsoft.com/office/officeart/2008/layout/LinedList"/>
    <dgm:cxn modelId="{A6CD6DB4-F63C-4159-82D8-1E1678E7245A}" type="presOf" srcId="{EA45E2C9-E53D-47D1-8E32-0FA4F9A2AC21}" destId="{BBBB58E7-88F5-4F60-9733-8FDF367B08D2}" srcOrd="0" destOrd="0" presId="urn:microsoft.com/office/officeart/2008/layout/LinedList"/>
    <dgm:cxn modelId="{EE923DD5-88CA-40B1-BCFE-256D7E2DDB8F}" type="presOf" srcId="{627F970A-7782-47CA-BD89-7A0EF8C560A8}" destId="{C96F9795-E22A-4C1D-8AA1-38699B5C6AAE}" srcOrd="0" destOrd="0" presId="urn:microsoft.com/office/officeart/2008/layout/LinedList"/>
    <dgm:cxn modelId="{5B387ED9-42F0-414D-B67F-38E87134EBF0}" srcId="{627F970A-7782-47CA-BD89-7A0EF8C560A8}" destId="{11C8EAB1-0BB7-4BBC-B947-76EC2D323D03}" srcOrd="1" destOrd="0" parTransId="{C4612459-03D1-4CCA-9801-FF2CBAC0C73F}" sibTransId="{1DC46466-C8C0-47AC-A6C0-D4BBADCCE9E7}"/>
    <dgm:cxn modelId="{D62511E1-A119-43B1-878D-4C4E27BC60FC}" type="presOf" srcId="{98406610-4B87-4D76-B931-9ACB8A4F7677}" destId="{37C99CA4-109E-4980-BACA-5C811455C606}" srcOrd="0" destOrd="0" presId="urn:microsoft.com/office/officeart/2008/layout/LinedList"/>
    <dgm:cxn modelId="{54C4AEE9-CE80-4C22-B820-5BA12B3324A3}" type="presOf" srcId="{7D1CDDD1-7866-4644-A28E-BFC930301790}" destId="{31D91DDB-3CF1-473C-A292-8C61E83FE97A}" srcOrd="0" destOrd="0" presId="urn:microsoft.com/office/officeart/2008/layout/LinedList"/>
    <dgm:cxn modelId="{567E6D66-0347-4460-BA8B-78A024484B58}" type="presParOf" srcId="{C96F9795-E22A-4C1D-8AA1-38699B5C6AAE}" destId="{38D56AA5-9071-4F60-9178-8FD0D51D654E}" srcOrd="0" destOrd="0" presId="urn:microsoft.com/office/officeart/2008/layout/LinedList"/>
    <dgm:cxn modelId="{151C4E15-E4F5-4E81-9979-4537D20D1E8E}" type="presParOf" srcId="{C96F9795-E22A-4C1D-8AA1-38699B5C6AAE}" destId="{CDCF7300-0EB3-489B-B218-616BC83E426F}" srcOrd="1" destOrd="0" presId="urn:microsoft.com/office/officeart/2008/layout/LinedList"/>
    <dgm:cxn modelId="{6C911883-DEBC-433A-8EF1-59E14799CCFB}" type="presParOf" srcId="{CDCF7300-0EB3-489B-B218-616BC83E426F}" destId="{9AF443BD-CFB6-4AA7-A566-F045C2EF79B1}" srcOrd="0" destOrd="0" presId="urn:microsoft.com/office/officeart/2008/layout/LinedList"/>
    <dgm:cxn modelId="{657F46F5-1BD1-4FF0-929C-E86B261F2764}" type="presParOf" srcId="{CDCF7300-0EB3-489B-B218-616BC83E426F}" destId="{9496895E-DE7A-4F7D-AABF-3B285570AEF7}" srcOrd="1" destOrd="0" presId="urn:microsoft.com/office/officeart/2008/layout/LinedList"/>
    <dgm:cxn modelId="{CDF4DC9B-7A76-498C-BBAC-7D17BAD9D4EC}" type="presParOf" srcId="{9496895E-DE7A-4F7D-AABF-3B285570AEF7}" destId="{1C4DA5B1-C342-4227-A3F2-8BD7027322D6}" srcOrd="0" destOrd="0" presId="urn:microsoft.com/office/officeart/2008/layout/LinedList"/>
    <dgm:cxn modelId="{3A1EB06D-C9D6-4279-A727-FC061C5A0172}" type="presParOf" srcId="{9496895E-DE7A-4F7D-AABF-3B285570AEF7}" destId="{A3F68380-0C74-4606-B20C-D1743DB26BF4}" srcOrd="1" destOrd="0" presId="urn:microsoft.com/office/officeart/2008/layout/LinedList"/>
    <dgm:cxn modelId="{582A0034-8A94-4F57-B28F-357E5505BE4D}" type="presParOf" srcId="{A3F68380-0C74-4606-B20C-D1743DB26BF4}" destId="{E14A4575-BF13-4DCE-A30D-1AF553FD3223}" srcOrd="0" destOrd="0" presId="urn:microsoft.com/office/officeart/2008/layout/LinedList"/>
    <dgm:cxn modelId="{6C0864A0-E639-47B1-8368-8286DA06BB31}" type="presParOf" srcId="{A3F68380-0C74-4606-B20C-D1743DB26BF4}" destId="{31D91DDB-3CF1-473C-A292-8C61E83FE97A}" srcOrd="1" destOrd="0" presId="urn:microsoft.com/office/officeart/2008/layout/LinedList"/>
    <dgm:cxn modelId="{061F190B-4215-4027-BB96-2DF517DD9D0F}" type="presParOf" srcId="{A3F68380-0C74-4606-B20C-D1743DB26BF4}" destId="{B6AAB395-C21B-4311-B752-E45EF89304AD}" srcOrd="2" destOrd="0" presId="urn:microsoft.com/office/officeart/2008/layout/LinedList"/>
    <dgm:cxn modelId="{7D336446-81DB-4A96-A34D-EDB42E06C688}" type="presParOf" srcId="{9496895E-DE7A-4F7D-AABF-3B285570AEF7}" destId="{BDA1D0D8-900C-44E8-88D4-E22A5EB872AC}" srcOrd="2" destOrd="0" presId="urn:microsoft.com/office/officeart/2008/layout/LinedList"/>
    <dgm:cxn modelId="{445449BB-27AC-4242-BA4F-9FC3B01E4D6C}" type="presParOf" srcId="{9496895E-DE7A-4F7D-AABF-3B285570AEF7}" destId="{3D80D832-E51A-4A5C-8331-E5A1D23B6333}" srcOrd="3" destOrd="0" presId="urn:microsoft.com/office/officeart/2008/layout/LinedList"/>
    <dgm:cxn modelId="{500FB177-239B-453D-A7F2-8406AB32E08C}" type="presParOf" srcId="{9496895E-DE7A-4F7D-AABF-3B285570AEF7}" destId="{73D55105-5C21-49EC-BA1F-629700B0F180}" srcOrd="4" destOrd="0" presId="urn:microsoft.com/office/officeart/2008/layout/LinedList"/>
    <dgm:cxn modelId="{F554EC10-2FB7-4D9D-87A1-FCAC4FB29357}" type="presParOf" srcId="{73D55105-5C21-49EC-BA1F-629700B0F180}" destId="{D4B8A91B-4360-46D1-87CD-9D48C172A15B}" srcOrd="0" destOrd="0" presId="urn:microsoft.com/office/officeart/2008/layout/LinedList"/>
    <dgm:cxn modelId="{1D0A545B-B2E1-484F-8112-8BC9E116C527}" type="presParOf" srcId="{73D55105-5C21-49EC-BA1F-629700B0F180}" destId="{D05AD854-1570-4EA1-9C9E-5A9B313F4864}" srcOrd="1" destOrd="0" presId="urn:microsoft.com/office/officeart/2008/layout/LinedList"/>
    <dgm:cxn modelId="{89D1D1CF-AF34-4606-BA3C-A78884D203C7}" type="presParOf" srcId="{73D55105-5C21-49EC-BA1F-629700B0F180}" destId="{9C6AE6B7-DB60-4E00-8990-2F575C2846DC}" srcOrd="2" destOrd="0" presId="urn:microsoft.com/office/officeart/2008/layout/LinedList"/>
    <dgm:cxn modelId="{8C8DD6B9-CFAD-4F5E-92F5-5B56F0A5BA64}" type="presParOf" srcId="{9496895E-DE7A-4F7D-AABF-3B285570AEF7}" destId="{D7B5732D-4198-4CF7-8A7D-93F593412EA8}" srcOrd="5" destOrd="0" presId="urn:microsoft.com/office/officeart/2008/layout/LinedList"/>
    <dgm:cxn modelId="{54C87095-0649-451A-9394-C97F40816BAA}" type="presParOf" srcId="{9496895E-DE7A-4F7D-AABF-3B285570AEF7}" destId="{B4666817-FF38-40E6-BC01-B41949D3A4EF}" srcOrd="6" destOrd="0" presId="urn:microsoft.com/office/officeart/2008/layout/LinedList"/>
    <dgm:cxn modelId="{B1901E22-FAFA-4BD3-AAA0-6179ACE68AE3}" type="presParOf" srcId="{C96F9795-E22A-4C1D-8AA1-38699B5C6AAE}" destId="{B9BDF137-D98F-40C6-9B8B-9D14E26DDEBF}" srcOrd="2" destOrd="0" presId="urn:microsoft.com/office/officeart/2008/layout/LinedList"/>
    <dgm:cxn modelId="{1F6D0C64-0FAC-4674-9771-FA754D100F11}" type="presParOf" srcId="{C96F9795-E22A-4C1D-8AA1-38699B5C6AAE}" destId="{0745E6EA-F419-4824-AB31-767FC52261EF}" srcOrd="3" destOrd="0" presId="urn:microsoft.com/office/officeart/2008/layout/LinedList"/>
    <dgm:cxn modelId="{180D3C29-6FC8-4059-AEF1-66A39617F4D3}" type="presParOf" srcId="{0745E6EA-F419-4824-AB31-767FC52261EF}" destId="{81A58D15-AB09-4859-AE74-B15FEBDEF301}" srcOrd="0" destOrd="0" presId="urn:microsoft.com/office/officeart/2008/layout/LinedList"/>
    <dgm:cxn modelId="{2013B290-82B8-467D-8348-B4224F854E1F}" type="presParOf" srcId="{0745E6EA-F419-4824-AB31-767FC52261EF}" destId="{39EE8497-3F04-43F7-B17F-8A895CE46B50}" srcOrd="1" destOrd="0" presId="urn:microsoft.com/office/officeart/2008/layout/LinedList"/>
    <dgm:cxn modelId="{377747C6-282F-46F7-B3A8-0858390E146C}" type="presParOf" srcId="{39EE8497-3F04-43F7-B17F-8A895CE46B50}" destId="{00FDF5D7-7BC3-4600-AE37-2E31DB21128B}" srcOrd="0" destOrd="0" presId="urn:microsoft.com/office/officeart/2008/layout/LinedList"/>
    <dgm:cxn modelId="{A2E0ADAC-1813-4C26-BF90-1E5D9040F5D2}" type="presParOf" srcId="{39EE8497-3F04-43F7-B17F-8A895CE46B50}" destId="{F61EAAA0-3D4F-4CB6-8646-745870FAEF96}" srcOrd="1" destOrd="0" presId="urn:microsoft.com/office/officeart/2008/layout/LinedList"/>
    <dgm:cxn modelId="{EA91AAC0-D9F2-4A1D-8986-32A224F5DAC4}" type="presParOf" srcId="{F61EAAA0-3D4F-4CB6-8646-745870FAEF96}" destId="{A15E6C7B-4F4E-4D6B-B7B2-15081E84B3B7}" srcOrd="0" destOrd="0" presId="urn:microsoft.com/office/officeart/2008/layout/LinedList"/>
    <dgm:cxn modelId="{88A82634-EE1E-4519-8E4A-62809321C54D}" type="presParOf" srcId="{F61EAAA0-3D4F-4CB6-8646-745870FAEF96}" destId="{63EED920-EA54-450E-B903-1C3BBFEAC1D5}" srcOrd="1" destOrd="0" presId="urn:microsoft.com/office/officeart/2008/layout/LinedList"/>
    <dgm:cxn modelId="{59C57012-FD94-48F3-AA63-2388526FF979}" type="presParOf" srcId="{F61EAAA0-3D4F-4CB6-8646-745870FAEF96}" destId="{4ACA5562-C329-4936-B533-A438944B95C9}" srcOrd="2" destOrd="0" presId="urn:microsoft.com/office/officeart/2008/layout/LinedList"/>
    <dgm:cxn modelId="{D95F0902-57CF-4A5D-8B10-EC24C942E5E4}" type="presParOf" srcId="{39EE8497-3F04-43F7-B17F-8A895CE46B50}" destId="{E5974A30-8E56-4E81-BCAF-42ED6BB1505D}" srcOrd="2" destOrd="0" presId="urn:microsoft.com/office/officeart/2008/layout/LinedList"/>
    <dgm:cxn modelId="{C5F9E103-1F35-4880-84D0-4949485CF4BC}" type="presParOf" srcId="{39EE8497-3F04-43F7-B17F-8A895CE46B50}" destId="{70E5896C-03E6-4441-91CF-80B624A725E0}" srcOrd="3" destOrd="0" presId="urn:microsoft.com/office/officeart/2008/layout/LinedList"/>
    <dgm:cxn modelId="{F3ECA233-3CA4-4A4D-B56D-12BD139814DF}" type="presParOf" srcId="{39EE8497-3F04-43F7-B17F-8A895CE46B50}" destId="{032E6D5E-AE75-4245-89FB-05DE16D5194F}" srcOrd="4" destOrd="0" presId="urn:microsoft.com/office/officeart/2008/layout/LinedList"/>
    <dgm:cxn modelId="{0F654916-AB2D-4B50-A7CD-2BC59F5DFC4F}" type="presParOf" srcId="{032E6D5E-AE75-4245-89FB-05DE16D5194F}" destId="{1BEEB564-D448-4ACD-869A-33BF45537C0B}" srcOrd="0" destOrd="0" presId="urn:microsoft.com/office/officeart/2008/layout/LinedList"/>
    <dgm:cxn modelId="{78F46C51-BF18-4AD2-BF4E-681C20A76F06}" type="presParOf" srcId="{032E6D5E-AE75-4245-89FB-05DE16D5194F}" destId="{7796A25C-6A7D-429A-845F-D15622BB443F}" srcOrd="1" destOrd="0" presId="urn:microsoft.com/office/officeart/2008/layout/LinedList"/>
    <dgm:cxn modelId="{AD53CCBC-026B-4521-914B-58FEA19E3BF4}" type="presParOf" srcId="{032E6D5E-AE75-4245-89FB-05DE16D5194F}" destId="{E5839AF4-1472-4D6B-8FE1-B47A910DC4C2}" srcOrd="2" destOrd="0" presId="urn:microsoft.com/office/officeart/2008/layout/LinedList"/>
    <dgm:cxn modelId="{D8ACFBEF-CD5C-40E5-A626-2E8DBF7BB79D}" type="presParOf" srcId="{39EE8497-3F04-43F7-B17F-8A895CE46B50}" destId="{594B90AD-EF8D-4AD8-A901-08AE6D69923A}" srcOrd="5" destOrd="0" presId="urn:microsoft.com/office/officeart/2008/layout/LinedList"/>
    <dgm:cxn modelId="{E476D79A-59B6-4C5D-A5D7-7D0CD634D7C7}" type="presParOf" srcId="{39EE8497-3F04-43F7-B17F-8A895CE46B50}" destId="{B9C5876F-F33E-4F41-AE56-085BAFA9B4B1}" srcOrd="6" destOrd="0" presId="urn:microsoft.com/office/officeart/2008/layout/LinedList"/>
    <dgm:cxn modelId="{817A3C8C-DC74-424F-ADC3-D73DE0B4E720}" type="presParOf" srcId="{C96F9795-E22A-4C1D-8AA1-38699B5C6AAE}" destId="{E52CBB2A-A7B5-405E-806E-0BA460FC6882}" srcOrd="4" destOrd="0" presId="urn:microsoft.com/office/officeart/2008/layout/LinedList"/>
    <dgm:cxn modelId="{11C7E84D-2266-4DBC-9799-1A8026AFD29A}" type="presParOf" srcId="{C96F9795-E22A-4C1D-8AA1-38699B5C6AAE}" destId="{207CD558-EA35-472D-9E4A-BD49A176074D}" srcOrd="5" destOrd="0" presId="urn:microsoft.com/office/officeart/2008/layout/LinedList"/>
    <dgm:cxn modelId="{C6D6FDDB-168B-46D9-8C5D-81F723A7D640}" type="presParOf" srcId="{207CD558-EA35-472D-9E4A-BD49A176074D}" destId="{93DB0240-3912-4F44-AF30-A72D4AB9795A}" srcOrd="0" destOrd="0" presId="urn:microsoft.com/office/officeart/2008/layout/LinedList"/>
    <dgm:cxn modelId="{585AE937-E1A5-4C15-806C-2EFF40628BB2}" type="presParOf" srcId="{207CD558-EA35-472D-9E4A-BD49A176074D}" destId="{70EAC091-10A1-4F5B-AC6F-F03ADD010DD1}" srcOrd="1" destOrd="0" presId="urn:microsoft.com/office/officeart/2008/layout/LinedList"/>
    <dgm:cxn modelId="{9D8FD11E-D006-4D5C-914C-1CA040C9A035}" type="presParOf" srcId="{70EAC091-10A1-4F5B-AC6F-F03ADD010DD1}" destId="{560A68A5-44DF-4E8F-AC22-B82DFAD897C5}" srcOrd="0" destOrd="0" presId="urn:microsoft.com/office/officeart/2008/layout/LinedList"/>
    <dgm:cxn modelId="{AB2E486C-8884-407E-B1DB-8A7BC4BF507F}" type="presParOf" srcId="{70EAC091-10A1-4F5B-AC6F-F03ADD010DD1}" destId="{F5BC8755-3A4C-4DF5-BDFB-5210D69CDBE6}" srcOrd="1" destOrd="0" presId="urn:microsoft.com/office/officeart/2008/layout/LinedList"/>
    <dgm:cxn modelId="{6BA87214-445D-42A7-9362-1AD1E21CC130}" type="presParOf" srcId="{F5BC8755-3A4C-4DF5-BDFB-5210D69CDBE6}" destId="{1938B7CD-7E3D-40B4-A6BE-06EE5D1DD810}" srcOrd="0" destOrd="0" presId="urn:microsoft.com/office/officeart/2008/layout/LinedList"/>
    <dgm:cxn modelId="{6C8CC91C-6FD7-4C26-BD6F-5053437A5679}" type="presParOf" srcId="{F5BC8755-3A4C-4DF5-BDFB-5210D69CDBE6}" destId="{BBBB58E7-88F5-4F60-9733-8FDF367B08D2}" srcOrd="1" destOrd="0" presId="urn:microsoft.com/office/officeart/2008/layout/LinedList"/>
    <dgm:cxn modelId="{9C356874-0A2C-4093-A1E5-7D656177A531}" type="presParOf" srcId="{F5BC8755-3A4C-4DF5-BDFB-5210D69CDBE6}" destId="{DD655469-3E9E-4220-936C-513E8E0C7F4D}" srcOrd="2" destOrd="0" presId="urn:microsoft.com/office/officeart/2008/layout/LinedList"/>
    <dgm:cxn modelId="{90FB57E2-EAB1-4D6B-A169-3C54D4F3FAA6}" type="presParOf" srcId="{70EAC091-10A1-4F5B-AC6F-F03ADD010DD1}" destId="{155DAECE-150B-48E4-87C0-6CB6B60894E3}" srcOrd="2" destOrd="0" presId="urn:microsoft.com/office/officeart/2008/layout/LinedList"/>
    <dgm:cxn modelId="{5E1ACA50-0E7E-4FB9-980F-4B29F1648255}" type="presParOf" srcId="{70EAC091-10A1-4F5B-AC6F-F03ADD010DD1}" destId="{5D17D62C-A54F-4ED7-95B8-1EE2766AF36C}" srcOrd="3" destOrd="0" presId="urn:microsoft.com/office/officeart/2008/layout/LinedList"/>
    <dgm:cxn modelId="{E521AE63-B459-4189-B131-601E7CDCD715}" type="presParOf" srcId="{70EAC091-10A1-4F5B-AC6F-F03ADD010DD1}" destId="{73AC6ADD-E23B-4349-8945-88919C423945}" srcOrd="4" destOrd="0" presId="urn:microsoft.com/office/officeart/2008/layout/LinedList"/>
    <dgm:cxn modelId="{874976F5-2CF6-4D98-97A7-7078E859F1CF}" type="presParOf" srcId="{73AC6ADD-E23B-4349-8945-88919C423945}" destId="{511CF519-E3E5-4D91-A33E-0FBFE4AE79DD}" srcOrd="0" destOrd="0" presId="urn:microsoft.com/office/officeart/2008/layout/LinedList"/>
    <dgm:cxn modelId="{9CB62778-85E3-435F-AC2A-4695219D2361}" type="presParOf" srcId="{73AC6ADD-E23B-4349-8945-88919C423945}" destId="{37C99CA4-109E-4980-BACA-5C811455C606}" srcOrd="1" destOrd="0" presId="urn:microsoft.com/office/officeart/2008/layout/LinedList"/>
    <dgm:cxn modelId="{128573E9-B054-4988-B4FA-E374EB4506B2}" type="presParOf" srcId="{73AC6ADD-E23B-4349-8945-88919C423945}" destId="{EB14472E-E89B-4BC6-94BC-033255405E11}" srcOrd="2" destOrd="0" presId="urn:microsoft.com/office/officeart/2008/layout/LinedList"/>
    <dgm:cxn modelId="{14D96B40-FE58-4587-B855-8B835DD24970}" type="presParOf" srcId="{70EAC091-10A1-4F5B-AC6F-F03ADD010DD1}" destId="{598849DE-6FC1-407F-A90D-C892967AE461}" srcOrd="5" destOrd="0" presId="urn:microsoft.com/office/officeart/2008/layout/LinedList"/>
    <dgm:cxn modelId="{5DD0847B-876B-4834-9B30-C6E55FF546A1}" type="presParOf" srcId="{70EAC091-10A1-4F5B-AC6F-F03ADD010DD1}" destId="{0463CEF0-6356-40F2-BAFE-7D10D4D97B1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6AA5-9071-4F60-9178-8FD0D51D654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43BD-CFB6-4AA7-A566-F045C2EF79B1}">
      <dsp:nvSpPr>
        <dsp:cNvPr id="0" name=""/>
        <dsp:cNvSpPr/>
      </dsp:nvSpPr>
      <dsp:spPr>
        <a:xfrm>
          <a:off x="0" y="2492"/>
          <a:ext cx="12985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u="sng" strike="noStrike" kern="1200" cap="none" baseline="0" noProof="0" dirty="0">
              <a:latin typeface="Calibri Light"/>
              <a:cs typeface="Calibri Light"/>
            </a:rPr>
            <a:t>Data</a:t>
          </a:r>
          <a:endParaRPr lang="en-US" sz="2500" b="1" u="sng" kern="1200" dirty="0"/>
        </a:p>
      </dsp:txBody>
      <dsp:txXfrm>
        <a:off x="0" y="2492"/>
        <a:ext cx="1298575" cy="1700138"/>
      </dsp:txXfrm>
    </dsp:sp>
    <dsp:sp modelId="{31D91DDB-3CF1-473C-A292-8C61E83FE97A}">
      <dsp:nvSpPr>
        <dsp:cNvPr id="0" name=""/>
        <dsp:cNvSpPr/>
      </dsp:nvSpPr>
      <dsp:spPr>
        <a:xfrm>
          <a:off x="1395968" y="42007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strike="noStrike" kern="1200" cap="none" baseline="0" noProof="0" dirty="0">
              <a:latin typeface="Calibri Light"/>
              <a:cs typeface="Calibri Light"/>
            </a:rPr>
            <a:t>Set contains approx. 2500</a:t>
          </a:r>
          <a:r>
            <a:rPr lang="en-US" sz="2200" kern="1200" dirty="0">
              <a:latin typeface="Calibri Light" panose="020F0302020204030204"/>
            </a:rPr>
            <a:t> vehicles</a:t>
          </a:r>
          <a:endParaRPr lang="en-US" sz="2200" kern="1200" dirty="0"/>
        </a:p>
      </dsp:txBody>
      <dsp:txXfrm>
        <a:off x="1395968" y="42007"/>
        <a:ext cx="5096906" cy="790298"/>
      </dsp:txXfrm>
    </dsp:sp>
    <dsp:sp modelId="{BDA1D0D8-900C-44E8-88D4-E22A5EB872AC}">
      <dsp:nvSpPr>
        <dsp:cNvPr id="0" name=""/>
        <dsp:cNvSpPr/>
      </dsp:nvSpPr>
      <dsp:spPr>
        <a:xfrm>
          <a:off x="1298574" y="83230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AD854-1570-4EA1-9C9E-5A9B313F4864}">
      <dsp:nvSpPr>
        <dsp:cNvPr id="0" name=""/>
        <dsp:cNvSpPr/>
      </dsp:nvSpPr>
      <dsp:spPr>
        <a:xfrm>
          <a:off x="1395968" y="871821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Features for analysis include year, mileage, and brand</a:t>
          </a:r>
        </a:p>
      </dsp:txBody>
      <dsp:txXfrm>
        <a:off x="1395968" y="871821"/>
        <a:ext cx="5096906" cy="790298"/>
      </dsp:txXfrm>
    </dsp:sp>
    <dsp:sp modelId="{D7B5732D-4198-4CF7-8A7D-93F593412EA8}">
      <dsp:nvSpPr>
        <dsp:cNvPr id="0" name=""/>
        <dsp:cNvSpPr/>
      </dsp:nvSpPr>
      <dsp:spPr>
        <a:xfrm>
          <a:off x="1298574" y="1662119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DF137-D98F-40C6-9B8B-9D14E26DDEB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58D15-AB09-4859-AE74-B15FEBDEF301}">
      <dsp:nvSpPr>
        <dsp:cNvPr id="0" name=""/>
        <dsp:cNvSpPr/>
      </dsp:nvSpPr>
      <dsp:spPr>
        <a:xfrm>
          <a:off x="0" y="1702630"/>
          <a:ext cx="12985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>
              <a:latin typeface="Calibri Light" panose="020F0302020204030204"/>
            </a:rPr>
            <a:t>Process</a:t>
          </a:r>
          <a:endParaRPr lang="en-US" sz="2500" b="1" u="sng" kern="1200" dirty="0"/>
        </a:p>
      </dsp:txBody>
      <dsp:txXfrm>
        <a:off x="0" y="1702630"/>
        <a:ext cx="1298575" cy="1700138"/>
      </dsp:txXfrm>
    </dsp:sp>
    <dsp:sp modelId="{63EED920-EA54-450E-B903-1C3BBFEAC1D5}">
      <dsp:nvSpPr>
        <dsp:cNvPr id="0" name=""/>
        <dsp:cNvSpPr/>
      </dsp:nvSpPr>
      <dsp:spPr>
        <a:xfrm>
          <a:off x="1395968" y="1742145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Extract relevant variables</a:t>
          </a:r>
        </a:p>
      </dsp:txBody>
      <dsp:txXfrm>
        <a:off x="1395968" y="1742145"/>
        <a:ext cx="5096906" cy="790298"/>
      </dsp:txXfrm>
    </dsp:sp>
    <dsp:sp modelId="{E5974A30-8E56-4E81-BCAF-42ED6BB1505D}">
      <dsp:nvSpPr>
        <dsp:cNvPr id="0" name=""/>
        <dsp:cNvSpPr/>
      </dsp:nvSpPr>
      <dsp:spPr>
        <a:xfrm>
          <a:off x="1298574" y="2532444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6A25C-6A7D-429A-845F-D15622BB443F}">
      <dsp:nvSpPr>
        <dsp:cNvPr id="0" name=""/>
        <dsp:cNvSpPr/>
      </dsp:nvSpPr>
      <dsp:spPr>
        <a:xfrm>
          <a:off x="1395968" y="2571959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u="none" kern="1200" dirty="0">
              <a:latin typeface="Calibri Light" panose="020F0302020204030204"/>
            </a:rPr>
            <a:t>Evaluate which variable has most impact on price</a:t>
          </a:r>
        </a:p>
      </dsp:txBody>
      <dsp:txXfrm>
        <a:off x="1395968" y="2571959"/>
        <a:ext cx="5096906" cy="790298"/>
      </dsp:txXfrm>
    </dsp:sp>
    <dsp:sp modelId="{594B90AD-EF8D-4AD8-A901-08AE6D69923A}">
      <dsp:nvSpPr>
        <dsp:cNvPr id="0" name=""/>
        <dsp:cNvSpPr/>
      </dsp:nvSpPr>
      <dsp:spPr>
        <a:xfrm>
          <a:off x="1298574" y="3362257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CBB2A-A7B5-405E-806E-0BA460FC688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B0240-3912-4F44-AF30-A72D4AB9795A}">
      <dsp:nvSpPr>
        <dsp:cNvPr id="0" name=""/>
        <dsp:cNvSpPr/>
      </dsp:nvSpPr>
      <dsp:spPr>
        <a:xfrm>
          <a:off x="0" y="3402769"/>
          <a:ext cx="12985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u="sng" kern="1200" dirty="0"/>
            <a:t>Findings</a:t>
          </a:r>
        </a:p>
      </dsp:txBody>
      <dsp:txXfrm>
        <a:off x="0" y="3402769"/>
        <a:ext cx="1298575" cy="1700138"/>
      </dsp:txXfrm>
    </dsp:sp>
    <dsp:sp modelId="{BBBB58E7-88F5-4F60-9733-8FDF367B08D2}">
      <dsp:nvSpPr>
        <dsp:cNvPr id="0" name=""/>
        <dsp:cNvSpPr/>
      </dsp:nvSpPr>
      <dsp:spPr>
        <a:xfrm>
          <a:off x="1395968" y="3442283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u="none" kern="1200" dirty="0">
              <a:latin typeface="Calibri Light" panose="020F0302020204030204"/>
            </a:rPr>
            <a:t>Mileage has most effect on price</a:t>
          </a:r>
        </a:p>
      </dsp:txBody>
      <dsp:txXfrm>
        <a:off x="1395968" y="3442283"/>
        <a:ext cx="5096906" cy="790298"/>
      </dsp:txXfrm>
    </dsp:sp>
    <dsp:sp modelId="{155DAECE-150B-48E4-87C0-6CB6B60894E3}">
      <dsp:nvSpPr>
        <dsp:cNvPr id="0" name=""/>
        <dsp:cNvSpPr/>
      </dsp:nvSpPr>
      <dsp:spPr>
        <a:xfrm>
          <a:off x="1298574" y="4232582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99CA4-109E-4980-BACA-5C811455C606}">
      <dsp:nvSpPr>
        <dsp:cNvPr id="0" name=""/>
        <dsp:cNvSpPr/>
      </dsp:nvSpPr>
      <dsp:spPr>
        <a:xfrm>
          <a:off x="1395968" y="4272097"/>
          <a:ext cx="5096906" cy="79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Possibly underselling high mileage vehicles</a:t>
          </a:r>
          <a:endParaRPr lang="en-US" sz="2200" kern="1200" dirty="0"/>
        </a:p>
      </dsp:txBody>
      <dsp:txXfrm>
        <a:off x="1395968" y="4272097"/>
        <a:ext cx="5096906" cy="790298"/>
      </dsp:txXfrm>
    </dsp:sp>
    <dsp:sp modelId="{598849DE-6FC1-407F-A90D-C892967AE461}">
      <dsp:nvSpPr>
        <dsp:cNvPr id="0" name=""/>
        <dsp:cNvSpPr/>
      </dsp:nvSpPr>
      <dsp:spPr>
        <a:xfrm>
          <a:off x="1298574" y="5062396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C8B11F9-68C5-43F4-9117-FB32EF89D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F2FCBAA-62E1-4067-AB44-3175F3AB7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52519"/>
            <a:ext cx="7535357" cy="6505483"/>
          </a:xfrm>
          <a:custGeom>
            <a:avLst/>
            <a:gdLst>
              <a:gd name="connsiteX0" fmla="*/ 870790 w 7535357"/>
              <a:gd name="connsiteY0" fmla="*/ 6324367 h 6505483"/>
              <a:gd name="connsiteX1" fmla="*/ 887365 w 7535357"/>
              <a:gd name="connsiteY1" fmla="*/ 6353077 h 6505483"/>
              <a:gd name="connsiteX2" fmla="*/ 941227 w 7535357"/>
              <a:gd name="connsiteY2" fmla="*/ 6446366 h 6505483"/>
              <a:gd name="connsiteX3" fmla="*/ 975359 w 7535357"/>
              <a:gd name="connsiteY3" fmla="*/ 6505483 h 6505483"/>
              <a:gd name="connsiteX4" fmla="*/ 968986 w 7535357"/>
              <a:gd name="connsiteY4" fmla="*/ 6505483 h 6505483"/>
              <a:gd name="connsiteX5" fmla="*/ 2633174 w 7535357"/>
              <a:gd name="connsiteY5" fmla="*/ 2601984 h 6505483"/>
              <a:gd name="connsiteX6" fmla="*/ 5550429 w 7535357"/>
              <a:gd name="connsiteY6" fmla="*/ 2609297 h 6505483"/>
              <a:gd name="connsiteX7" fmla="*/ 6003423 w 7535357"/>
              <a:gd name="connsiteY7" fmla="*/ 2865446 h 6505483"/>
              <a:gd name="connsiteX8" fmla="*/ 7465225 w 7535357"/>
              <a:gd name="connsiteY8" fmla="*/ 5397364 h 6505483"/>
              <a:gd name="connsiteX9" fmla="*/ 7463717 w 7535357"/>
              <a:gd name="connsiteY9" fmla="*/ 5923211 h 6505483"/>
              <a:gd name="connsiteX10" fmla="*/ 7159062 w 7535357"/>
              <a:gd name="connsiteY10" fmla="*/ 6451662 h 6505483"/>
              <a:gd name="connsiteX11" fmla="*/ 7128035 w 7535357"/>
              <a:gd name="connsiteY11" fmla="*/ 6505483 h 6505483"/>
              <a:gd name="connsiteX12" fmla="*/ 1073039 w 7535357"/>
              <a:gd name="connsiteY12" fmla="*/ 6505483 h 6505483"/>
              <a:gd name="connsiteX13" fmla="*/ 986766 w 7535357"/>
              <a:gd name="connsiteY13" fmla="*/ 6356056 h 6505483"/>
              <a:gd name="connsiteX14" fmla="*/ 729452 w 7535357"/>
              <a:gd name="connsiteY14" fmla="*/ 5910374 h 6505483"/>
              <a:gd name="connsiteX15" fmla="*/ 734117 w 7535357"/>
              <a:gd name="connsiteY15" fmla="*/ 5389995 h 6505483"/>
              <a:gd name="connsiteX16" fmla="*/ 2186411 w 7535357"/>
              <a:gd name="connsiteY16" fmla="*/ 2859923 h 6505483"/>
              <a:gd name="connsiteX17" fmla="*/ 2633174 w 7535357"/>
              <a:gd name="connsiteY17" fmla="*/ 2601984 h 6505483"/>
              <a:gd name="connsiteX18" fmla="*/ 631805 w 7535357"/>
              <a:gd name="connsiteY18" fmla="*/ 1616850 h 6505483"/>
              <a:gd name="connsiteX19" fmla="*/ 1562676 w 7535357"/>
              <a:gd name="connsiteY19" fmla="*/ 1616850 h 6505483"/>
              <a:gd name="connsiteX20" fmla="*/ 1705423 w 7535357"/>
              <a:gd name="connsiteY20" fmla="*/ 1700980 h 6505483"/>
              <a:gd name="connsiteX21" fmla="*/ 2171863 w 7535357"/>
              <a:gd name="connsiteY21" fmla="*/ 2504221 h 6505483"/>
              <a:gd name="connsiteX22" fmla="*/ 2171863 w 7535357"/>
              <a:gd name="connsiteY22" fmla="*/ 2668475 h 6505483"/>
              <a:gd name="connsiteX23" fmla="*/ 1705423 w 7535357"/>
              <a:gd name="connsiteY23" fmla="*/ 3471716 h 6505483"/>
              <a:gd name="connsiteX24" fmla="*/ 1562676 w 7535357"/>
              <a:gd name="connsiteY24" fmla="*/ 3555846 h 6505483"/>
              <a:gd name="connsiteX25" fmla="*/ 631805 w 7535357"/>
              <a:gd name="connsiteY25" fmla="*/ 3555846 h 6505483"/>
              <a:gd name="connsiteX26" fmla="*/ 487048 w 7535357"/>
              <a:gd name="connsiteY26" fmla="*/ 3471716 h 6505483"/>
              <a:gd name="connsiteX27" fmla="*/ 22618 w 7535357"/>
              <a:gd name="connsiteY27" fmla="*/ 2668475 h 6505483"/>
              <a:gd name="connsiteX28" fmla="*/ 22618 w 7535357"/>
              <a:gd name="connsiteY28" fmla="*/ 2504221 h 6505483"/>
              <a:gd name="connsiteX29" fmla="*/ 487048 w 7535357"/>
              <a:gd name="connsiteY29" fmla="*/ 1700980 h 6505483"/>
              <a:gd name="connsiteX30" fmla="*/ 631805 w 7535357"/>
              <a:gd name="connsiteY30" fmla="*/ 1616850 h 6505483"/>
              <a:gd name="connsiteX31" fmla="*/ 2438663 w 7535357"/>
              <a:gd name="connsiteY31" fmla="*/ 0 h 6505483"/>
              <a:gd name="connsiteX32" fmla="*/ 3658537 w 7535357"/>
              <a:gd name="connsiteY32" fmla="*/ 0 h 6505483"/>
              <a:gd name="connsiteX33" fmla="*/ 3832803 w 7535357"/>
              <a:gd name="connsiteY33" fmla="*/ 96870 h 6505483"/>
              <a:gd name="connsiteX34" fmla="*/ 4442740 w 7535357"/>
              <a:gd name="connsiteY34" fmla="*/ 1140907 h 6505483"/>
              <a:gd name="connsiteX35" fmla="*/ 4442740 w 7535357"/>
              <a:gd name="connsiteY35" fmla="*/ 1341821 h 6505483"/>
              <a:gd name="connsiteX36" fmla="*/ 3832803 w 7535357"/>
              <a:gd name="connsiteY36" fmla="*/ 2385858 h 6505483"/>
              <a:gd name="connsiteX37" fmla="*/ 3658537 w 7535357"/>
              <a:gd name="connsiteY37" fmla="*/ 2482727 h 6505483"/>
              <a:gd name="connsiteX38" fmla="*/ 2438663 w 7535357"/>
              <a:gd name="connsiteY38" fmla="*/ 2482727 h 6505483"/>
              <a:gd name="connsiteX39" fmla="*/ 2264396 w 7535357"/>
              <a:gd name="connsiteY39" fmla="*/ 2385858 h 6505483"/>
              <a:gd name="connsiteX40" fmla="*/ 1654460 w 7535357"/>
              <a:gd name="connsiteY40" fmla="*/ 1341821 h 6505483"/>
              <a:gd name="connsiteX41" fmla="*/ 1654460 w 7535357"/>
              <a:gd name="connsiteY41" fmla="*/ 1140907 h 6505483"/>
              <a:gd name="connsiteX42" fmla="*/ 2264396 w 7535357"/>
              <a:gd name="connsiteY42" fmla="*/ 96870 h 6505483"/>
              <a:gd name="connsiteX43" fmla="*/ 2438663 w 7535357"/>
              <a:gd name="connsiteY43" fmla="*/ 0 h 650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535357" h="6505483">
                <a:moveTo>
                  <a:pt x="870790" y="6324367"/>
                </a:moveTo>
                <a:lnTo>
                  <a:pt x="887365" y="6353077"/>
                </a:lnTo>
                <a:cubicBezTo>
                  <a:pt x="904174" y="6382190"/>
                  <a:pt x="922103" y="6413242"/>
                  <a:pt x="941227" y="6446366"/>
                </a:cubicBezTo>
                <a:lnTo>
                  <a:pt x="975359" y="6505483"/>
                </a:lnTo>
                <a:lnTo>
                  <a:pt x="968986" y="6505483"/>
                </a:lnTo>
                <a:close/>
                <a:moveTo>
                  <a:pt x="2633174" y="2601984"/>
                </a:moveTo>
                <a:cubicBezTo>
                  <a:pt x="2633174" y="2601984"/>
                  <a:pt x="2633174" y="2601984"/>
                  <a:pt x="5550429" y="2609297"/>
                </a:cubicBezTo>
                <a:cubicBezTo>
                  <a:pt x="5736287" y="2604071"/>
                  <a:pt x="5911862" y="2706860"/>
                  <a:pt x="6003423" y="2865446"/>
                </a:cubicBezTo>
                <a:cubicBezTo>
                  <a:pt x="6003423" y="2865446"/>
                  <a:pt x="6003423" y="2865446"/>
                  <a:pt x="7465225" y="5397364"/>
                </a:cubicBezTo>
                <a:cubicBezTo>
                  <a:pt x="7559943" y="5561419"/>
                  <a:pt x="7558015" y="5759398"/>
                  <a:pt x="7463717" y="5923211"/>
                </a:cubicBezTo>
                <a:cubicBezTo>
                  <a:pt x="7463717" y="5923211"/>
                  <a:pt x="7463717" y="5923211"/>
                  <a:pt x="7159062" y="6451662"/>
                </a:cubicBezTo>
                <a:lnTo>
                  <a:pt x="7128035" y="6505483"/>
                </a:lnTo>
                <a:lnTo>
                  <a:pt x="1073039" y="6505483"/>
                </a:lnTo>
                <a:lnTo>
                  <a:pt x="986766" y="6356056"/>
                </a:lnTo>
                <a:cubicBezTo>
                  <a:pt x="906468" y="6216974"/>
                  <a:pt x="820815" y="6068620"/>
                  <a:pt x="729452" y="5910374"/>
                </a:cubicBezTo>
                <a:cubicBezTo>
                  <a:pt x="637892" y="5751787"/>
                  <a:pt x="636662" y="5548340"/>
                  <a:pt x="734117" y="5389995"/>
                </a:cubicBezTo>
                <a:cubicBezTo>
                  <a:pt x="734117" y="5389995"/>
                  <a:pt x="734117" y="5389995"/>
                  <a:pt x="2186411" y="2859923"/>
                </a:cubicBezTo>
                <a:cubicBezTo>
                  <a:pt x="2275261" y="2699254"/>
                  <a:pt x="2449608" y="2598596"/>
                  <a:pt x="2633174" y="2601984"/>
                </a:cubicBezTo>
                <a:close/>
                <a:moveTo>
                  <a:pt x="631805" y="1616850"/>
                </a:moveTo>
                <a:cubicBezTo>
                  <a:pt x="631805" y="1616850"/>
                  <a:pt x="631805" y="1616850"/>
                  <a:pt x="1562676" y="1616850"/>
                </a:cubicBezTo>
                <a:cubicBezTo>
                  <a:pt x="1620981" y="1616850"/>
                  <a:pt x="1677276" y="1648900"/>
                  <a:pt x="1705423" y="1700980"/>
                </a:cubicBezTo>
                <a:cubicBezTo>
                  <a:pt x="1705423" y="1700980"/>
                  <a:pt x="1705423" y="1700980"/>
                  <a:pt x="2171863" y="2504221"/>
                </a:cubicBezTo>
                <a:cubicBezTo>
                  <a:pt x="2202021" y="2554299"/>
                  <a:pt x="2202021" y="2618398"/>
                  <a:pt x="2171863" y="2668475"/>
                </a:cubicBezTo>
                <a:cubicBezTo>
                  <a:pt x="2171863" y="2668475"/>
                  <a:pt x="2171863" y="2668475"/>
                  <a:pt x="1705423" y="3471716"/>
                </a:cubicBezTo>
                <a:cubicBezTo>
                  <a:pt x="1677276" y="3523797"/>
                  <a:pt x="1620981" y="3555846"/>
                  <a:pt x="1562676" y="3555846"/>
                </a:cubicBezTo>
                <a:cubicBezTo>
                  <a:pt x="1562676" y="3555846"/>
                  <a:pt x="1562676" y="3555846"/>
                  <a:pt x="631805" y="3555846"/>
                </a:cubicBezTo>
                <a:cubicBezTo>
                  <a:pt x="571490" y="3555846"/>
                  <a:pt x="517206" y="3523797"/>
                  <a:pt x="487048" y="3471716"/>
                </a:cubicBezTo>
                <a:cubicBezTo>
                  <a:pt x="487048" y="3471716"/>
                  <a:pt x="487048" y="3471716"/>
                  <a:pt x="22618" y="2668475"/>
                </a:cubicBezTo>
                <a:cubicBezTo>
                  <a:pt x="-7540" y="2618398"/>
                  <a:pt x="-7540" y="2554299"/>
                  <a:pt x="22618" y="2504221"/>
                </a:cubicBezTo>
                <a:cubicBezTo>
                  <a:pt x="22618" y="2504221"/>
                  <a:pt x="22618" y="2504221"/>
                  <a:pt x="487048" y="1700980"/>
                </a:cubicBezTo>
                <a:cubicBezTo>
                  <a:pt x="517206" y="1648900"/>
                  <a:pt x="571490" y="1616850"/>
                  <a:pt x="631805" y="1616850"/>
                </a:cubicBezTo>
                <a:close/>
                <a:moveTo>
                  <a:pt x="2438663" y="0"/>
                </a:moveTo>
                <a:cubicBezTo>
                  <a:pt x="3658537" y="0"/>
                  <a:pt x="3658537" y="0"/>
                  <a:pt x="3658537" y="0"/>
                </a:cubicBezTo>
                <a:cubicBezTo>
                  <a:pt x="3720256" y="0"/>
                  <a:pt x="3800129" y="43054"/>
                  <a:pt x="3832803" y="96870"/>
                </a:cubicBezTo>
                <a:cubicBezTo>
                  <a:pt x="4442740" y="1140907"/>
                  <a:pt x="4442740" y="1140907"/>
                  <a:pt x="4442740" y="1140907"/>
                </a:cubicBezTo>
                <a:cubicBezTo>
                  <a:pt x="4471785" y="1198311"/>
                  <a:pt x="4471785" y="1284417"/>
                  <a:pt x="4442740" y="1341821"/>
                </a:cubicBezTo>
                <a:cubicBezTo>
                  <a:pt x="3832803" y="2385858"/>
                  <a:pt x="3832803" y="2385858"/>
                  <a:pt x="3832803" y="2385858"/>
                </a:cubicBezTo>
                <a:cubicBezTo>
                  <a:pt x="3800129" y="2439675"/>
                  <a:pt x="3720256" y="2482727"/>
                  <a:pt x="3658537" y="2482727"/>
                </a:cubicBezTo>
                <a:lnTo>
                  <a:pt x="2438663" y="2482727"/>
                </a:lnTo>
                <a:cubicBezTo>
                  <a:pt x="2373313" y="2482727"/>
                  <a:pt x="2293441" y="2439675"/>
                  <a:pt x="2264396" y="2385858"/>
                </a:cubicBezTo>
                <a:cubicBezTo>
                  <a:pt x="1654460" y="1341821"/>
                  <a:pt x="1654460" y="1341821"/>
                  <a:pt x="1654460" y="1341821"/>
                </a:cubicBezTo>
                <a:cubicBezTo>
                  <a:pt x="1621784" y="1284417"/>
                  <a:pt x="1621784" y="1198311"/>
                  <a:pt x="1654460" y="1140907"/>
                </a:cubicBezTo>
                <a:cubicBezTo>
                  <a:pt x="2264396" y="96870"/>
                  <a:pt x="2264396" y="96870"/>
                  <a:pt x="2264396" y="96870"/>
                </a:cubicBezTo>
                <a:cubicBezTo>
                  <a:pt x="2293441" y="43054"/>
                  <a:pt x="2373313" y="0"/>
                  <a:pt x="243866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605" y="1023582"/>
            <a:ext cx="6225435" cy="1768345"/>
          </a:xfrm>
        </p:spPr>
        <p:txBody>
          <a:bodyPr>
            <a:normAutofit/>
          </a:bodyPr>
          <a:lstStyle/>
          <a:p>
            <a:pPr algn="r"/>
            <a:r>
              <a:rPr lang="en-US" sz="5600" b="1">
                <a:cs typeface="Calibri Light"/>
              </a:rPr>
              <a:t>Maximizing Sales</a:t>
            </a:r>
            <a:br>
              <a:rPr lang="en-US" sz="5600" b="1" dirty="0">
                <a:cs typeface="Calibri Light"/>
              </a:rPr>
            </a:br>
            <a:r>
              <a:rPr lang="en-US" sz="5600" b="1">
                <a:cs typeface="Calibri Light"/>
              </a:rPr>
              <a:t> of </a:t>
            </a:r>
            <a:r>
              <a:rPr lang="en-US" sz="5600" b="1" dirty="0">
                <a:cs typeface="Calibri Light"/>
              </a:rPr>
              <a:t>Used Cars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6394" y="2938866"/>
            <a:ext cx="4093646" cy="146991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cs typeface="Calibri"/>
              </a:rPr>
              <a:t>An Anthony Tan Presentation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4F82F5C-EA85-4D32-AEBD-882D1F72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0035" y="739855"/>
            <a:ext cx="1708054" cy="1708054"/>
          </a:xfrm>
          <a:prstGeom prst="rect">
            <a:avLst/>
          </a:prstGeom>
        </p:spPr>
      </p:pic>
      <p:pic>
        <p:nvPicPr>
          <p:cNvPr id="4" name="Picture 4" descr="A car that has a sign on a pole&#10;&#10;Description automatically generated">
            <a:extLst>
              <a:ext uri="{FF2B5EF4-FFF2-40B4-BE49-F238E27FC236}">
                <a16:creationId xmlns:a16="http://schemas.microsoft.com/office/drawing/2014/main" id="{708FB41A-E5C9-442D-8D5D-C1A86E188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1" y="3746399"/>
            <a:ext cx="3963436" cy="26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7" descr="A picture containing outdoor, grass, person, mountain&#10;&#10;Description automatically generated">
            <a:extLst>
              <a:ext uri="{FF2B5EF4-FFF2-40B4-BE49-F238E27FC236}">
                <a16:creationId xmlns:a16="http://schemas.microsoft.com/office/drawing/2014/main" id="{3DB1AA81-0BAD-40A5-9FED-3A6C4EE12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6" name="Rectangle 6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1DA87-7C21-4340-A5C3-5A8127D90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The End</a:t>
            </a:r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0398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30100-5F39-48EC-B9FB-31EED739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Top 5 Vehicles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B6B-BABC-4D74-98A9-8ECD75A01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rgbClr val="000000"/>
                </a:solidFill>
                <a:cs typeface="Calibri"/>
              </a:rPr>
              <a:t>Top 5 makes up over 92% of the total</a:t>
            </a:r>
            <a:endParaRPr lang="en-US"/>
          </a:p>
          <a:p>
            <a:r>
              <a:rPr lang="en-US" sz="1900" dirty="0">
                <a:solidFill>
                  <a:srgbClr val="000000"/>
                </a:solidFill>
                <a:cs typeface="Calibri"/>
              </a:rPr>
              <a:t>Target</a:t>
            </a:r>
            <a:r>
              <a:rPr lang="en-US" sz="1900" dirty="0">
                <a:solidFill>
                  <a:srgbClr val="000000"/>
                </a:solidFill>
                <a:ea typeface="+mn-lt"/>
                <a:cs typeface="+mn-lt"/>
              </a:rPr>
              <a:t> marketing of these brands to maximize sales</a:t>
            </a:r>
            <a:endParaRPr lang="en-US" dirty="0"/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710DEF-5213-41CF-BF3C-F899C42F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2831198"/>
            <a:ext cx="5047784" cy="3463019"/>
          </a:xfrm>
          <a:prstGeom prst="rect">
            <a:avLst/>
          </a:prstGeom>
        </p:spPr>
      </p:pic>
      <p:pic>
        <p:nvPicPr>
          <p:cNvPr id="4" name="Picture 6" descr="A car parked in a parking lot&#10;&#10;Description automatically generated">
            <a:extLst>
              <a:ext uri="{FF2B5EF4-FFF2-40B4-BE49-F238E27FC236}">
                <a16:creationId xmlns:a16="http://schemas.microsoft.com/office/drawing/2014/main" id="{2C60C1F4-9D60-4C04-A1E6-6441BD90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494" y="3745006"/>
            <a:ext cx="4062760" cy="30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2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 descr="A hand holding a small car&#10;&#10;Description automatically generated">
            <a:extLst>
              <a:ext uri="{FF2B5EF4-FFF2-40B4-BE49-F238E27FC236}">
                <a16:creationId xmlns:a16="http://schemas.microsoft.com/office/drawing/2014/main" id="{119F8322-D009-47C8-A18E-40ECD3FB3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8" t="9091" r="9554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sp>
        <p:nvSpPr>
          <p:cNvPr id="110" name="Rectangle 108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2192000" cy="2077327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C6126-B9AB-40D9-910D-81C7B55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8" y="4337523"/>
            <a:ext cx="10918056" cy="1327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Objective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FC5D70A5-F5A0-4D6C-97B6-F1F52D34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88" y="5750937"/>
            <a:ext cx="10918056" cy="468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can we maximize sales and revenue for second-hand vehicles?</a:t>
            </a:r>
          </a:p>
        </p:txBody>
      </p:sp>
      <p:cxnSp>
        <p:nvCxnSpPr>
          <p:cNvPr id="112" name="Straight Connector 110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49692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2">
            <a:extLst>
              <a:ext uri="{FF2B5EF4-FFF2-40B4-BE49-F238E27FC236}">
                <a16:creationId xmlns:a16="http://schemas.microsoft.com/office/drawing/2014/main" id="{67DF9911-4A37-4096-BE25-0CCCFEC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11486"/>
            <a:ext cx="27432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26067"/>
            <a:ext cx="12188824" cy="0"/>
          </a:xfrm>
          <a:prstGeom prst="line">
            <a:avLst/>
          </a:prstGeom>
          <a:ln w="50800">
            <a:solidFill>
              <a:schemeClr val="bg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4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1FAC3D-9F88-4E5C-A046-5D1C6500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Summary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CFD4867-7CA1-4713-842F-D7CDA0A18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44840"/>
              </p:ext>
            </p:extLst>
          </p:nvPr>
        </p:nvGraphicFramePr>
        <p:xfrm>
          <a:off x="5010150" y="685801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40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F0B087-FDF8-4113-9269-5BE92DE4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Process</a:t>
            </a:r>
            <a:endParaRPr lang="en-US"/>
          </a:p>
        </p:txBody>
      </p:sp>
      <p:pic>
        <p:nvPicPr>
          <p:cNvPr id="6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5C202E0-1593-41B4-8A19-A73462246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226" y="3561244"/>
            <a:ext cx="9833548" cy="1043655"/>
          </a:xfrm>
        </p:spPr>
      </p:pic>
    </p:spTree>
    <p:extLst>
      <p:ext uri="{BB962C8B-B14F-4D97-AF65-F5344CB8AC3E}">
        <p14:creationId xmlns:p14="http://schemas.microsoft.com/office/powerpoint/2010/main" val="304477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A2413-AE3B-407F-92CD-98BD893E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Top 10 Vehicles</a:t>
            </a:r>
            <a:endParaRPr lang="en-US" sz="40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D101B-2208-44CE-9B51-DB42A069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90" y="2837712"/>
            <a:ext cx="4629255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FF0E-CFA4-46B7-8837-2EA663F8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rgbClr val="000000"/>
                </a:solidFill>
                <a:cs typeface="Calibri"/>
              </a:rPr>
              <a:t>First four makes up over 90% of all vehicles</a:t>
            </a:r>
          </a:p>
          <a:p>
            <a:r>
              <a:rPr lang="en-US" sz="1900" dirty="0">
                <a:solidFill>
                  <a:srgbClr val="000000"/>
                </a:solidFill>
                <a:cs typeface="Calibri"/>
              </a:rPr>
              <a:t>Target marketing for Top 4 brands</a:t>
            </a:r>
          </a:p>
        </p:txBody>
      </p:sp>
      <p:pic>
        <p:nvPicPr>
          <p:cNvPr id="4" name="Picture 5" descr="A car parked in a parking lot&#10;&#10;Description automatically generated">
            <a:extLst>
              <a:ext uri="{FF2B5EF4-FFF2-40B4-BE49-F238E27FC236}">
                <a16:creationId xmlns:a16="http://schemas.microsoft.com/office/drawing/2014/main" id="{6B9E4BE6-AC7A-439F-BA61-63930EF16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42" y="3528832"/>
            <a:ext cx="4238263" cy="31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DBF7E-BC25-4DFE-9D61-14D1C6DA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Year of Manufacture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08029-4385-45EA-AC0D-0FD68C5E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39" y="2837712"/>
            <a:ext cx="4679756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B30C-72BC-4B19-A4AC-8557C726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ea typeface="+mn-lt"/>
                <a:cs typeface="+mn-lt"/>
              </a:rPr>
              <a:t>75% are new models built after 2016.</a:t>
            </a:r>
          </a:p>
          <a:p>
            <a:endParaRPr lang="en-US" sz="1900" dirty="0">
              <a:cs typeface="Calibri"/>
            </a:endParaRPr>
          </a:p>
        </p:txBody>
      </p:sp>
      <p:pic>
        <p:nvPicPr>
          <p:cNvPr id="5" name="Picture 5" descr="A car parked in a parking lot&#10;&#10;Description automatically generated">
            <a:extLst>
              <a:ext uri="{FF2B5EF4-FFF2-40B4-BE49-F238E27FC236}">
                <a16:creationId xmlns:a16="http://schemas.microsoft.com/office/drawing/2014/main" id="{6ACD3819-929B-4D70-9DA8-62C2D991E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394" y="3509067"/>
            <a:ext cx="4624438" cy="22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8FDB7-D2FB-4C5A-8646-38E0C61C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Mileage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BC9113-CCA0-4918-96E4-2192A36A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99" y="2837712"/>
            <a:ext cx="4696837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CCEA-99E2-4BD7-857B-0DF6F8BA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Mileage has greatest impact on price</a:t>
            </a:r>
            <a:endParaRPr lang="en-US" sz="1900">
              <a:ea typeface="+mn-lt"/>
              <a:cs typeface="+mn-lt"/>
            </a:endParaRPr>
          </a:p>
          <a:p>
            <a:endParaRPr lang="en-US" sz="19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Picture 5" descr="A screen shot of a clock&#10;&#10;Description automatically generated">
            <a:extLst>
              <a:ext uri="{FF2B5EF4-FFF2-40B4-BE49-F238E27FC236}">
                <a16:creationId xmlns:a16="http://schemas.microsoft.com/office/drawing/2014/main" id="{DF0B5D6A-FD3A-444C-A9EB-2EFFD60B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17" y="3502118"/>
            <a:ext cx="4122516" cy="27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6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CB4DE-19C8-42F9-9FCB-ACE636BB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Predictions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8051-9C11-4A85-8266-B262B324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rgbClr val="000000"/>
                </a:solidFill>
                <a:cs typeface="Calibri"/>
              </a:rPr>
              <a:t>Possibly underselling vehicles with high mileage</a:t>
            </a:r>
            <a:endParaRPr lang="en-US" sz="1900" dirty="0">
              <a:solidFill>
                <a:srgbClr val="000000"/>
              </a:solidFill>
              <a:cs typeface="Calibri"/>
            </a:endParaRPr>
          </a:p>
          <a:p>
            <a:endParaRPr lang="en-US" sz="1900" dirty="0">
              <a:cs typeface="Calibri"/>
            </a:endParaRPr>
          </a:p>
          <a:p>
            <a:endParaRPr lang="en-US" sz="19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6" name="Picture 6" descr="A car parked in a parking lot&#10;&#10;Description automatically generated">
            <a:extLst>
              <a:ext uri="{FF2B5EF4-FFF2-40B4-BE49-F238E27FC236}">
                <a16:creationId xmlns:a16="http://schemas.microsoft.com/office/drawing/2014/main" id="{07794FF1-5FDF-43F1-8411-90E2FD98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86" y="3747424"/>
            <a:ext cx="4296136" cy="2411151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13080D-677E-4627-B3C2-DD550226E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37" y="2864342"/>
            <a:ext cx="4759123" cy="32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8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84494-1CB8-4024-9EAF-F2C8A14B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Calibri"/>
                <a:cs typeface="Calibri"/>
              </a:rPr>
              <a:t>Recommendations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9F36-622F-4593-B5C5-7E9ECAB8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Sell higher price for higher mileage cars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Include following data for further analysis: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Purchase price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Purchase date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Number of days unsold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Number of previous owners</a:t>
            </a:r>
            <a:endParaRPr lang="en-US" sz="1600" dirty="0">
              <a:cs typeface="Calibri"/>
            </a:endParaRPr>
          </a:p>
          <a:p>
            <a:pPr marL="342900" indent="-342900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Targeted advertising to increase sales for top brands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6" name="Picture 6" descr="A close up of a car&#10;&#10;Description automatically generated">
            <a:extLst>
              <a:ext uri="{FF2B5EF4-FFF2-40B4-BE49-F238E27FC236}">
                <a16:creationId xmlns:a16="http://schemas.microsoft.com/office/drawing/2014/main" id="{809C8B5C-F0AD-4816-AFE8-FE4F97BA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058" y="2986786"/>
            <a:ext cx="4016415" cy="26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Maximizing Sales  of Used Cars</vt:lpstr>
      <vt:lpstr>Objective</vt:lpstr>
      <vt:lpstr>Summary</vt:lpstr>
      <vt:lpstr>Process</vt:lpstr>
      <vt:lpstr>Top 10 Vehicles</vt:lpstr>
      <vt:lpstr>Year of Manufacture</vt:lpstr>
      <vt:lpstr>Mileage</vt:lpstr>
      <vt:lpstr>Predictions</vt:lpstr>
      <vt:lpstr>Recommendations</vt:lpstr>
      <vt:lpstr>The End</vt:lpstr>
      <vt:lpstr>Top 5 Vehicles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1085</cp:revision>
  <dcterms:created xsi:type="dcterms:W3CDTF">2020-07-27T14:20:50Z</dcterms:created>
  <dcterms:modified xsi:type="dcterms:W3CDTF">2020-08-07T15:31:06Z</dcterms:modified>
</cp:coreProperties>
</file>