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726" r:id="rId2"/>
  </p:sldMasterIdLst>
  <p:notesMasterIdLst>
    <p:notesMasterId r:id="rId13"/>
  </p:notesMasterIdLst>
  <p:sldIdLst>
    <p:sldId id="256" r:id="rId3"/>
    <p:sldId id="282" r:id="rId4"/>
    <p:sldId id="264" r:id="rId5"/>
    <p:sldId id="259" r:id="rId6"/>
    <p:sldId id="260" r:id="rId7"/>
    <p:sldId id="270" r:id="rId8"/>
    <p:sldId id="263" r:id="rId9"/>
    <p:sldId id="262" r:id="rId10"/>
    <p:sldId id="268"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427"/>
    <a:srgbClr val="000000"/>
    <a:srgbClr val="FFAA2D"/>
    <a:srgbClr val="E84C22"/>
    <a:srgbClr val="B64926"/>
    <a:srgbClr val="FFBD47"/>
    <a:srgbClr val="B22600"/>
    <a:srgbClr val="E34A30"/>
    <a:srgbClr val="FF9900"/>
    <a:srgbClr val="CC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00" autoAdjust="0"/>
  </p:normalViewPr>
  <p:slideViewPr>
    <p:cSldViewPr>
      <p:cViewPr varScale="1">
        <p:scale>
          <a:sx n="86" d="100"/>
          <a:sy n="86" d="100"/>
        </p:scale>
        <p:origin x="138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AD135-0DEC-4C76-80D1-EFDE2FEC8B87}" type="datetimeFigureOut">
              <a:rPr lang="en-AU" smtClean="0"/>
              <a:t>8/08/2020</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F99BF-F631-429F-A51B-36B906391E3E}" type="slidenum">
              <a:rPr lang="en-AU" smtClean="0"/>
              <a:t>‹#›</a:t>
            </a:fld>
            <a:endParaRPr lang="en-AU"/>
          </a:p>
        </p:txBody>
      </p:sp>
    </p:spTree>
    <p:extLst>
      <p:ext uri="{BB962C8B-B14F-4D97-AF65-F5344CB8AC3E}">
        <p14:creationId xmlns:p14="http://schemas.microsoft.com/office/powerpoint/2010/main" val="2469408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Recover presentations </a:t>
            </a:r>
            <a:r>
              <a:rPr lang="en-AU" dirty="0" err="1"/>
              <a:t>skils</a:t>
            </a:r>
            <a:endParaRPr lang="en-AU" dirty="0"/>
          </a:p>
        </p:txBody>
      </p:sp>
      <p:sp>
        <p:nvSpPr>
          <p:cNvPr id="4" name="Slide Number Placeholder 3"/>
          <p:cNvSpPr>
            <a:spLocks noGrp="1"/>
          </p:cNvSpPr>
          <p:nvPr>
            <p:ph type="sldNum" sz="quarter" idx="5"/>
          </p:nvPr>
        </p:nvSpPr>
        <p:spPr/>
        <p:txBody>
          <a:bodyPr/>
          <a:lstStyle/>
          <a:p>
            <a:fld id="{A5BF99BF-F631-429F-A51B-36B906391E3E}" type="slidenum">
              <a:rPr lang="en-AU" smtClean="0"/>
              <a:t>1</a:t>
            </a:fld>
            <a:endParaRPr lang="en-AU"/>
          </a:p>
        </p:txBody>
      </p:sp>
    </p:spTree>
    <p:extLst>
      <p:ext uri="{BB962C8B-B14F-4D97-AF65-F5344CB8AC3E}">
        <p14:creationId xmlns:p14="http://schemas.microsoft.com/office/powerpoint/2010/main" val="367608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a rundown of what we’ll go through in the next 5 minutes</a:t>
            </a:r>
          </a:p>
        </p:txBody>
      </p:sp>
      <p:sp>
        <p:nvSpPr>
          <p:cNvPr id="4" name="Slide Number Placeholder 3"/>
          <p:cNvSpPr>
            <a:spLocks noGrp="1"/>
          </p:cNvSpPr>
          <p:nvPr>
            <p:ph type="sldNum" sz="quarter" idx="5"/>
          </p:nvPr>
        </p:nvSpPr>
        <p:spPr/>
        <p:txBody>
          <a:bodyPr/>
          <a:lstStyle/>
          <a:p>
            <a:fld id="{A5BF99BF-F631-429F-A51B-36B906391E3E}" type="slidenum">
              <a:rPr lang="en-AU" smtClean="0"/>
              <a:t>2</a:t>
            </a:fld>
            <a:endParaRPr lang="en-AU"/>
          </a:p>
        </p:txBody>
      </p:sp>
    </p:spTree>
    <p:extLst>
      <p:ext uri="{BB962C8B-B14F-4D97-AF65-F5344CB8AC3E}">
        <p14:creationId xmlns:p14="http://schemas.microsoft.com/office/powerpoint/2010/main" val="395106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black summer fires last year and this year are a major example of why we should care. Huge financial and environmental damages, tangible doesn’t include after the fact costs, replanting costs, medical bills for illness after the fact, etc.</a:t>
            </a:r>
          </a:p>
        </p:txBody>
      </p:sp>
      <p:sp>
        <p:nvSpPr>
          <p:cNvPr id="4" name="Slide Number Placeholder 3"/>
          <p:cNvSpPr>
            <a:spLocks noGrp="1"/>
          </p:cNvSpPr>
          <p:nvPr>
            <p:ph type="sldNum" sz="quarter" idx="5"/>
          </p:nvPr>
        </p:nvSpPr>
        <p:spPr/>
        <p:txBody>
          <a:bodyPr/>
          <a:lstStyle/>
          <a:p>
            <a:fld id="{A5BF99BF-F631-429F-A51B-36B906391E3E}" type="slidenum">
              <a:rPr lang="en-AU" smtClean="0"/>
              <a:t>3</a:t>
            </a:fld>
            <a:endParaRPr lang="en-AU"/>
          </a:p>
        </p:txBody>
      </p:sp>
    </p:spTree>
    <p:extLst>
      <p:ext uri="{BB962C8B-B14F-4D97-AF65-F5344CB8AC3E}">
        <p14:creationId xmlns:p14="http://schemas.microsoft.com/office/powerpoint/2010/main" val="18327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Fires need 3 things after ignition, first two difficult to control, fuel can be manipulated. Remove any of these three, and the fire goes out. In our case, we’ll focus on fuel.</a:t>
            </a:r>
          </a:p>
        </p:txBody>
      </p:sp>
      <p:sp>
        <p:nvSpPr>
          <p:cNvPr id="4" name="Slide Number Placeholder 3"/>
          <p:cNvSpPr>
            <a:spLocks noGrp="1"/>
          </p:cNvSpPr>
          <p:nvPr>
            <p:ph type="sldNum" sz="quarter" idx="5"/>
          </p:nvPr>
        </p:nvSpPr>
        <p:spPr/>
        <p:txBody>
          <a:bodyPr/>
          <a:lstStyle/>
          <a:p>
            <a:fld id="{A5BF99BF-F631-429F-A51B-36B906391E3E}" type="slidenum">
              <a:rPr lang="en-AU" smtClean="0"/>
              <a:t>4</a:t>
            </a:fld>
            <a:endParaRPr lang="en-AU"/>
          </a:p>
        </p:txBody>
      </p:sp>
    </p:spTree>
    <p:extLst>
      <p:ext uri="{BB962C8B-B14F-4D97-AF65-F5344CB8AC3E}">
        <p14:creationId xmlns:p14="http://schemas.microsoft.com/office/powerpoint/2010/main" val="70489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With that in mind, this is the most common pipeline to follow. The ignition here is the business question. Then collect data, in our case on fuel, which can take time. Then process the data and display it to see relationships, then model those relationships, to come to (hopefully) a positive solution</a:t>
            </a:r>
          </a:p>
        </p:txBody>
      </p:sp>
      <p:sp>
        <p:nvSpPr>
          <p:cNvPr id="4" name="Slide Number Placeholder 3"/>
          <p:cNvSpPr>
            <a:spLocks noGrp="1"/>
          </p:cNvSpPr>
          <p:nvPr>
            <p:ph type="sldNum" sz="quarter" idx="5"/>
          </p:nvPr>
        </p:nvSpPr>
        <p:spPr/>
        <p:txBody>
          <a:bodyPr/>
          <a:lstStyle/>
          <a:p>
            <a:fld id="{A5BF99BF-F631-429F-A51B-36B906391E3E}" type="slidenum">
              <a:rPr lang="en-AU" smtClean="0"/>
              <a:t>5</a:t>
            </a:fld>
            <a:endParaRPr lang="en-AU"/>
          </a:p>
        </p:txBody>
      </p:sp>
    </p:spTree>
    <p:extLst>
      <p:ext uri="{BB962C8B-B14F-4D97-AF65-F5344CB8AC3E}">
        <p14:creationId xmlns:p14="http://schemas.microsoft.com/office/powerpoint/2010/main" val="2763172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quick overview of the metrics of the Fire Weather Index, ISI is how fast it spreads right at the start, DC is deep, compacted material, DMC is loose below the surface, FFMC is surficial like leaf litter. The deeper you go, the longer it takes to retrieve the data, from less than a day for FFMC, up to 2 weeks for DMC, over a month for DC.</a:t>
            </a:r>
          </a:p>
          <a:p>
            <a:r>
              <a:rPr lang="en-AU" dirty="0"/>
              <a:t>Known effects increasing all the metrics leading to fire risk, but are the metrics themselves related?</a:t>
            </a:r>
          </a:p>
        </p:txBody>
      </p:sp>
      <p:sp>
        <p:nvSpPr>
          <p:cNvPr id="4" name="Slide Number Placeholder 3"/>
          <p:cNvSpPr>
            <a:spLocks noGrp="1"/>
          </p:cNvSpPr>
          <p:nvPr>
            <p:ph type="sldNum" sz="quarter" idx="5"/>
          </p:nvPr>
        </p:nvSpPr>
        <p:spPr/>
        <p:txBody>
          <a:bodyPr/>
          <a:lstStyle/>
          <a:p>
            <a:fld id="{A5BF99BF-F631-429F-A51B-36B906391E3E}" type="slidenum">
              <a:rPr lang="en-AU" smtClean="0"/>
              <a:t>6</a:t>
            </a:fld>
            <a:endParaRPr lang="en-AU"/>
          </a:p>
        </p:txBody>
      </p:sp>
    </p:spTree>
    <p:extLst>
      <p:ext uri="{BB962C8B-B14F-4D97-AF65-F5344CB8AC3E}">
        <p14:creationId xmlns:p14="http://schemas.microsoft.com/office/powerpoint/2010/main" val="164711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heatmap clearly shows related metrics, with closer to grey, less relationship. Red positive, blue negative. In this simplistic case, we will take the two highest, both relating to drought code. Remember, these are just correlations, not necessarily causes.</a:t>
            </a:r>
          </a:p>
        </p:txBody>
      </p:sp>
      <p:sp>
        <p:nvSpPr>
          <p:cNvPr id="4" name="Slide Number Placeholder 3"/>
          <p:cNvSpPr>
            <a:spLocks noGrp="1"/>
          </p:cNvSpPr>
          <p:nvPr>
            <p:ph type="sldNum" sz="quarter" idx="5"/>
          </p:nvPr>
        </p:nvSpPr>
        <p:spPr/>
        <p:txBody>
          <a:bodyPr/>
          <a:lstStyle/>
          <a:p>
            <a:fld id="{A5BF99BF-F631-429F-A51B-36B906391E3E}" type="slidenum">
              <a:rPr lang="en-AU" smtClean="0"/>
              <a:t>7</a:t>
            </a:fld>
            <a:endParaRPr lang="en-AU"/>
          </a:p>
        </p:txBody>
      </p:sp>
    </p:spTree>
    <p:extLst>
      <p:ext uri="{BB962C8B-B14F-4D97-AF65-F5344CB8AC3E}">
        <p14:creationId xmlns:p14="http://schemas.microsoft.com/office/powerpoint/2010/main" val="3330864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Drought Code per month, naturally in summer it is greater, but to almost double the extent. Note that over 300 is considered extreme.</a:t>
            </a:r>
          </a:p>
          <a:p>
            <a:r>
              <a:rPr lang="en-AU" dirty="0"/>
              <a:t>DMC also relates to DC. *40 to 100 is a high value, above is extreme* Note this is simplistic, but DMC takes less than two weeks, DC over a month, so can use DMC to estimate DC.</a:t>
            </a:r>
          </a:p>
        </p:txBody>
      </p:sp>
      <p:sp>
        <p:nvSpPr>
          <p:cNvPr id="4" name="Slide Number Placeholder 3"/>
          <p:cNvSpPr>
            <a:spLocks noGrp="1"/>
          </p:cNvSpPr>
          <p:nvPr>
            <p:ph type="sldNum" sz="quarter" idx="5"/>
          </p:nvPr>
        </p:nvSpPr>
        <p:spPr/>
        <p:txBody>
          <a:bodyPr/>
          <a:lstStyle/>
          <a:p>
            <a:fld id="{A5BF99BF-F631-429F-A51B-36B906391E3E}" type="slidenum">
              <a:rPr lang="en-AU" smtClean="0"/>
              <a:t>8</a:t>
            </a:fld>
            <a:endParaRPr lang="en-AU"/>
          </a:p>
        </p:txBody>
      </p:sp>
    </p:spTree>
    <p:extLst>
      <p:ext uri="{BB962C8B-B14F-4D97-AF65-F5344CB8AC3E}">
        <p14:creationId xmlns:p14="http://schemas.microsoft.com/office/powerpoint/2010/main" val="315525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Wildfires are financially and environmentally destructive. It can take time to find predictive metrics, so if there are relationships between them, process could be sped up.</a:t>
            </a:r>
          </a:p>
          <a:p>
            <a:r>
              <a:rPr lang="en-AU" dirty="0"/>
              <a:t>Find relationships and analyse them</a:t>
            </a:r>
          </a:p>
          <a:p>
            <a:r>
              <a:rPr lang="en-AU" dirty="0"/>
              <a:t>Spring and summer are considerably more extreme, by more than double in some cases, so be vigilant. Quick metrics can indeed be used to estimate slow ones, so risk can be lessened by speed of reaction.</a:t>
            </a:r>
          </a:p>
        </p:txBody>
      </p:sp>
      <p:sp>
        <p:nvSpPr>
          <p:cNvPr id="4" name="Slide Number Placeholder 3"/>
          <p:cNvSpPr>
            <a:spLocks noGrp="1"/>
          </p:cNvSpPr>
          <p:nvPr>
            <p:ph type="sldNum" sz="quarter" idx="5"/>
          </p:nvPr>
        </p:nvSpPr>
        <p:spPr/>
        <p:txBody>
          <a:bodyPr/>
          <a:lstStyle/>
          <a:p>
            <a:fld id="{A5BF99BF-F631-429F-A51B-36B906391E3E}" type="slidenum">
              <a:rPr lang="en-AU" smtClean="0"/>
              <a:t>9</a:t>
            </a:fld>
            <a:endParaRPr lang="en-AU"/>
          </a:p>
        </p:txBody>
      </p:sp>
    </p:spTree>
    <p:extLst>
      <p:ext uri="{BB962C8B-B14F-4D97-AF65-F5344CB8AC3E}">
        <p14:creationId xmlns:p14="http://schemas.microsoft.com/office/powerpoint/2010/main" val="2919799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155970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6B1F8-8139-4775-A36D-F422AB83D92D}" type="datetimeFigureOut">
              <a:rPr lang="en-US" smtClean="0"/>
              <a:t>8/8/2020</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355492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171598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699409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224587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4003093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1912843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609570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2540624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3137562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312683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1278348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41850491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36B1F8-8139-4775-A36D-F422AB83D92D}" type="datetimeFigureOut">
              <a:rPr lang="en-US" smtClean="0"/>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3039279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6B1F8-8139-4775-A36D-F422AB83D92D}" type="datetimeFigureOut">
              <a:rPr lang="en-US" smtClean="0"/>
              <a:t>8/8/2020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1083254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36B1F8-8139-4775-A36D-F422AB83D92D}" type="datetimeFigureOut">
              <a:rPr lang="en-US" smtClean="0"/>
              <a:t>8/8/2020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198747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6B1F8-8139-4775-A36D-F422AB83D92D}" type="datetimeFigureOut">
              <a:rPr lang="en-US" smtClean="0"/>
              <a:t>8/8/2020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9508723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A36B1F8-8139-4775-A36D-F422AB83D92D}" type="datetimeFigureOut">
              <a:rPr lang="en-US" smtClean="0"/>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33040324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6B1F8-8139-4775-A36D-F422AB83D92D}" type="datetimeFigureOut">
              <a:rPr lang="en-US" smtClean="0"/>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33038255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2866076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8241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141578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2333105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57069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35802091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3904147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6B1F8-8139-4775-A36D-F422AB83D92D}"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38868298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DCA10AF6-AE9F-480B-B8DE-0048AEEC8A32}"/>
              </a:ext>
            </a:extLst>
          </p:cNvPr>
          <p:cNvSpPr/>
          <p:nvPr userDrawn="1"/>
        </p:nvSpPr>
        <p:spPr>
          <a:xfrm>
            <a:off x="4221052" y="0"/>
            <a:ext cx="4106156" cy="6856506"/>
          </a:xfrm>
          <a:custGeom>
            <a:avLst/>
            <a:gdLst>
              <a:gd name="connsiteX0" fmla="*/ 2415079 w 6337415"/>
              <a:gd name="connsiteY0" fmla="*/ 0 h 6856506"/>
              <a:gd name="connsiteX1" fmla="*/ 5187972 w 6337415"/>
              <a:gd name="connsiteY1" fmla="*/ 0 h 6856506"/>
              <a:gd name="connsiteX2" fmla="*/ 6072084 w 6337415"/>
              <a:gd name="connsiteY2" fmla="*/ 513156 h 6856506"/>
              <a:gd name="connsiteX3" fmla="*/ 6337415 w 6337415"/>
              <a:gd name="connsiteY3" fmla="*/ 972315 h 6856506"/>
              <a:gd name="connsiteX4" fmla="*/ 6337415 w 6337415"/>
              <a:gd name="connsiteY4" fmla="*/ 5884192 h 6856506"/>
              <a:gd name="connsiteX5" fmla="*/ 6072084 w 6337415"/>
              <a:gd name="connsiteY5" fmla="*/ 6343350 h 6856506"/>
              <a:gd name="connsiteX6" fmla="*/ 5184883 w 6337415"/>
              <a:gd name="connsiteY6" fmla="*/ 6856506 h 6856506"/>
              <a:gd name="connsiteX7" fmla="*/ 2411986 w 6337415"/>
              <a:gd name="connsiteY7" fmla="*/ 6856506 h 6856506"/>
              <a:gd name="connsiteX8" fmla="*/ 1524785 w 6337415"/>
              <a:gd name="connsiteY8" fmla="*/ 6343350 h 6856506"/>
              <a:gd name="connsiteX9" fmla="*/ 136790 w 6337415"/>
              <a:gd name="connsiteY9" fmla="*/ 3941411 h 6856506"/>
              <a:gd name="connsiteX10" fmla="*/ 136790 w 6337415"/>
              <a:gd name="connsiteY10" fmla="*/ 2915099 h 6856506"/>
              <a:gd name="connsiteX11" fmla="*/ 1524785 w 6337415"/>
              <a:gd name="connsiteY11" fmla="*/ 513156 h 6856506"/>
              <a:gd name="connsiteX12" fmla="*/ 2415079 w 6337415"/>
              <a:gd name="connsiteY12" fmla="*/ 0 h 685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7415" h="6856506">
                <a:moveTo>
                  <a:pt x="2415079" y="0"/>
                </a:moveTo>
                <a:lnTo>
                  <a:pt x="5187972" y="0"/>
                </a:lnTo>
                <a:cubicBezTo>
                  <a:pt x="5555839" y="0"/>
                  <a:pt x="5892789" y="194754"/>
                  <a:pt x="6072084" y="513156"/>
                </a:cubicBezTo>
                <a:lnTo>
                  <a:pt x="6337415" y="972315"/>
                </a:lnTo>
                <a:lnTo>
                  <a:pt x="6337415" y="5884192"/>
                </a:lnTo>
                <a:lnTo>
                  <a:pt x="6072084" y="6343350"/>
                </a:lnTo>
                <a:cubicBezTo>
                  <a:pt x="5889699" y="6661756"/>
                  <a:pt x="5552745" y="6856506"/>
                  <a:pt x="5184883" y="6856506"/>
                </a:cubicBezTo>
                <a:lnTo>
                  <a:pt x="2411986" y="6856506"/>
                </a:lnTo>
                <a:cubicBezTo>
                  <a:pt x="2047213" y="6856506"/>
                  <a:pt x="1707170" y="6661756"/>
                  <a:pt x="1524785" y="6343350"/>
                </a:cubicBezTo>
                <a:lnTo>
                  <a:pt x="136790" y="3941411"/>
                </a:lnTo>
                <a:cubicBezTo>
                  <a:pt x="-45596" y="3623005"/>
                  <a:pt x="-45596" y="3233501"/>
                  <a:pt x="136790" y="2915099"/>
                </a:cubicBezTo>
                <a:lnTo>
                  <a:pt x="1524785" y="513156"/>
                </a:lnTo>
                <a:cubicBezTo>
                  <a:pt x="1707170" y="194754"/>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lvl="0" algn="ctr"/>
            <a:endParaRPr lang="en-US" sz="2026">
              <a:solidFill>
                <a:schemeClr val="tx1"/>
              </a:solidFill>
            </a:endParaRPr>
          </a:p>
        </p:txBody>
      </p:sp>
      <p:sp>
        <p:nvSpPr>
          <p:cNvPr id="62" name="Picture Placeholder 61">
            <a:extLst>
              <a:ext uri="{FF2B5EF4-FFF2-40B4-BE49-F238E27FC236}">
                <a16:creationId xmlns:a16="http://schemas.microsoft.com/office/drawing/2014/main" id="{E7A5EAFD-E3F5-4EE4-BEE8-EDCA0F3D20A8}"/>
              </a:ext>
            </a:extLst>
          </p:cNvPr>
          <p:cNvSpPr>
            <a:spLocks noGrp="1"/>
          </p:cNvSpPr>
          <p:nvPr>
            <p:ph type="pic" idx="1" hasCustomPrompt="1"/>
          </p:nvPr>
        </p:nvSpPr>
        <p:spPr>
          <a:xfrm>
            <a:off x="4508763" y="1"/>
            <a:ext cx="4635238" cy="6856499"/>
          </a:xfrm>
          <a:custGeom>
            <a:avLst/>
            <a:gdLst>
              <a:gd name="connsiteX0" fmla="*/ 2415079 w 6180317"/>
              <a:gd name="connsiteY0" fmla="*/ 0 h 6856499"/>
              <a:gd name="connsiteX1" fmla="*/ 6180317 w 6180317"/>
              <a:gd name="connsiteY1" fmla="*/ 1 h 6856499"/>
              <a:gd name="connsiteX2" fmla="*/ 6180317 w 6180317"/>
              <a:gd name="connsiteY2" fmla="*/ 6856499 h 6856499"/>
              <a:gd name="connsiteX3" fmla="*/ 2411986 w 6180317"/>
              <a:gd name="connsiteY3" fmla="*/ 6856498 h 6856499"/>
              <a:gd name="connsiteX4" fmla="*/ 1524785 w 6180317"/>
              <a:gd name="connsiteY4" fmla="*/ 6343343 h 6856499"/>
              <a:gd name="connsiteX5" fmla="*/ 136790 w 6180317"/>
              <a:gd name="connsiteY5" fmla="*/ 3941406 h 6856499"/>
              <a:gd name="connsiteX6" fmla="*/ 136790 w 6180317"/>
              <a:gd name="connsiteY6" fmla="*/ 2915095 h 6856499"/>
              <a:gd name="connsiteX7" fmla="*/ 1524785 w 6180317"/>
              <a:gd name="connsiteY7" fmla="*/ 513155 h 6856499"/>
              <a:gd name="connsiteX8" fmla="*/ 2415079 w 6180317"/>
              <a:gd name="connsiteY8" fmla="*/ 0 h 685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80317" h="6856499">
                <a:moveTo>
                  <a:pt x="2415079" y="0"/>
                </a:moveTo>
                <a:lnTo>
                  <a:pt x="6180317" y="1"/>
                </a:lnTo>
                <a:lnTo>
                  <a:pt x="6180317" y="6856499"/>
                </a:lnTo>
                <a:lnTo>
                  <a:pt x="2411986" y="6856498"/>
                </a:lnTo>
                <a:cubicBezTo>
                  <a:pt x="2047213" y="6856498"/>
                  <a:pt x="1707170" y="6661748"/>
                  <a:pt x="1524785" y="6343343"/>
                </a:cubicBezTo>
                <a:lnTo>
                  <a:pt x="136790" y="3941406"/>
                </a:lnTo>
                <a:cubicBezTo>
                  <a:pt x="-45596" y="3623001"/>
                  <a:pt x="-45596" y="3233498"/>
                  <a:pt x="136790" y="2915095"/>
                </a:cubicBezTo>
                <a:lnTo>
                  <a:pt x="1524785" y="513155"/>
                </a:lnTo>
                <a:cubicBezTo>
                  <a:pt x="1707170" y="194753"/>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ctr" anchorCtr="0" compatLnSpc="1">
            <a:prstTxWarp prst="textNoShape">
              <a:avLst/>
            </a:prstTxWarp>
            <a:noAutofit/>
          </a:bodyPr>
          <a:lstStyle>
            <a:lvl1pPr marL="0" indent="0" algn="ctr">
              <a:buNone/>
              <a:defRPr lang="ko-KR" altLang="en-US" sz="2026" dirty="0"/>
            </a:lvl1pPr>
          </a:lstStyle>
          <a:p>
            <a:pPr marL="0" lvl="0" algn="ctr"/>
            <a:r>
              <a:rPr lang="en-US" altLang="ko-KR" dirty="0"/>
              <a:t>Your Picture Here and</a:t>
            </a:r>
            <a:r>
              <a:rPr lang="ko-KR" altLang="en-US" dirty="0"/>
              <a:t> </a:t>
            </a:r>
            <a:r>
              <a:rPr lang="en-US" altLang="ko-KR" dirty="0"/>
              <a:t>Send to Back</a:t>
            </a:r>
            <a:endParaRPr lang="ko-KR" altLang="en-US" dirty="0"/>
          </a:p>
        </p:txBody>
      </p:sp>
    </p:spTree>
    <p:extLst>
      <p:ext uri="{BB962C8B-B14F-4D97-AF65-F5344CB8AC3E}">
        <p14:creationId xmlns:p14="http://schemas.microsoft.com/office/powerpoint/2010/main" val="17749604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36B1F8-8139-4775-A36D-F422AB83D92D}" type="datetimeFigureOut">
              <a:rPr lang="en-US" smtClean="0"/>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257881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6B1F8-8139-4775-A36D-F422AB83D92D}" type="datetimeFigureOut">
              <a:rPr lang="en-US" smtClean="0"/>
              <a:t>8/8/2020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416845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36B1F8-8139-4775-A36D-F422AB83D92D}" type="datetimeFigureOut">
              <a:rPr lang="en-US" smtClean="0"/>
              <a:t>8/8/2020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355355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6B1F8-8139-4775-A36D-F422AB83D92D}" type="datetimeFigureOut">
              <a:rPr lang="en-US" smtClean="0"/>
              <a:t>8/8/2020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77485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6B1F8-8139-4775-A36D-F422AB83D92D}" type="datetimeFigureOut">
              <a:rPr lang="en-US" smtClean="0"/>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61874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5A36B1F8-8139-4775-A36D-F422AB83D92D}" type="datetimeFigureOut">
              <a:rPr lang="en-US" smtClean="0"/>
              <a:t>8/8/2020</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5A932555-04B5-4890-B3FB-838FCD1BD34C}" type="slidenum">
              <a:rPr lang="en-US" smtClean="0"/>
              <a:t>‹#›</a:t>
            </a:fld>
            <a:endParaRPr lang="en-US"/>
          </a:p>
        </p:txBody>
      </p:sp>
    </p:spTree>
    <p:extLst>
      <p:ext uri="{BB962C8B-B14F-4D97-AF65-F5344CB8AC3E}">
        <p14:creationId xmlns:p14="http://schemas.microsoft.com/office/powerpoint/2010/main" val="239404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5A36B1F8-8139-4775-A36D-F422AB83D92D}" type="datetimeFigureOut">
              <a:rPr lang="en-US" smtClean="0"/>
              <a:t>8/8/2020</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5A932555-04B5-4890-B3FB-838FCD1BD34C}" type="slidenum">
              <a:rPr lang="en-US" smtClean="0"/>
              <a:t>‹#›</a:t>
            </a:fld>
            <a:endParaRPr lang="en-US"/>
          </a:p>
        </p:txBody>
      </p:sp>
    </p:spTree>
    <p:extLst>
      <p:ext uri="{BB962C8B-B14F-4D97-AF65-F5344CB8AC3E}">
        <p14:creationId xmlns:p14="http://schemas.microsoft.com/office/powerpoint/2010/main" val="989088221"/>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36B1F8-8139-4775-A36D-F422AB83D92D}" type="datetimeFigureOut">
              <a:rPr lang="en-US" smtClean="0"/>
              <a:t>8/8/2020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A932555-04B5-4890-B3FB-838FCD1BD34C}" type="slidenum">
              <a:rPr lang="en-US" smtClean="0"/>
              <a:t>‹#›</a:t>
            </a:fld>
            <a:endParaRPr lang="en-US"/>
          </a:p>
        </p:txBody>
      </p:sp>
    </p:spTree>
    <p:extLst>
      <p:ext uri="{BB962C8B-B14F-4D97-AF65-F5344CB8AC3E}">
        <p14:creationId xmlns:p14="http://schemas.microsoft.com/office/powerpoint/2010/main" val="183033004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archive.ics.uci.edu/ml/datasets/Forest+Fire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microsoft.com/office/2007/relationships/hdphoto" Target="../media/hdphoto1.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563888" y="188640"/>
            <a:ext cx="5108065" cy="830997"/>
          </a:xfrm>
          <a:prstGeom prst="rect">
            <a:avLst/>
          </a:prstGeom>
          <a:noFill/>
        </p:spPr>
        <p:txBody>
          <a:bodyPr wrap="none" rtlCol="0">
            <a:spAutoFit/>
          </a:bodyPr>
          <a:lstStyle/>
          <a:p>
            <a:r>
              <a:rPr lang="en-US" sz="4800" b="1" dirty="0">
                <a:solidFill>
                  <a:srgbClr val="FFAA2D"/>
                </a:solidFill>
                <a:latin typeface="Calibri" panose="020F0502020204030204" pitchFamily="34" charset="0"/>
                <a:cs typeface="Calibri" panose="020F0502020204030204" pitchFamily="34" charset="0"/>
              </a:rPr>
              <a:t>Forest Fire Findings</a:t>
            </a:r>
          </a:p>
        </p:txBody>
      </p:sp>
      <p:sp>
        <p:nvSpPr>
          <p:cNvPr id="5" name="TextBox 4"/>
          <p:cNvSpPr txBox="1"/>
          <p:nvPr/>
        </p:nvSpPr>
        <p:spPr>
          <a:xfrm>
            <a:off x="4139952" y="893392"/>
            <a:ext cx="2881558" cy="523220"/>
          </a:xfrm>
          <a:prstGeom prst="rect">
            <a:avLst/>
          </a:prstGeom>
          <a:noFill/>
        </p:spPr>
        <p:txBody>
          <a:bodyPr wrap="none" rtlCol="0">
            <a:spAutoFit/>
          </a:bodyPr>
          <a:lstStyle/>
          <a:p>
            <a:pPr algn="ctr"/>
            <a:r>
              <a:rPr lang="en-US" sz="2800" dirty="0">
                <a:solidFill>
                  <a:srgbClr val="FFAA2D"/>
                </a:solidFill>
                <a:latin typeface="Calibri" panose="020F0502020204030204" pitchFamily="34" charset="0"/>
                <a:cs typeface="Calibri" panose="020F0502020204030204" pitchFamily="34" charset="0"/>
              </a:rPr>
              <a:t>IOD Mini-Project 1</a:t>
            </a:r>
          </a:p>
        </p:txBody>
      </p:sp>
      <p:sp>
        <p:nvSpPr>
          <p:cNvPr id="3" name="TextBox 2">
            <a:extLst>
              <a:ext uri="{FF2B5EF4-FFF2-40B4-BE49-F238E27FC236}">
                <a16:creationId xmlns:a16="http://schemas.microsoft.com/office/drawing/2014/main" id="{AA757369-C953-4FCB-A9D9-0E53BC2D1CE9}"/>
              </a:ext>
            </a:extLst>
          </p:cNvPr>
          <p:cNvSpPr txBox="1"/>
          <p:nvPr/>
        </p:nvSpPr>
        <p:spPr>
          <a:xfrm>
            <a:off x="4496908" y="1268760"/>
            <a:ext cx="2167645" cy="523220"/>
          </a:xfrm>
          <a:prstGeom prst="rect">
            <a:avLst/>
          </a:prstGeom>
          <a:noFill/>
        </p:spPr>
        <p:txBody>
          <a:bodyPr wrap="none" rtlCol="0">
            <a:spAutoFit/>
          </a:bodyPr>
          <a:lstStyle/>
          <a:p>
            <a:pPr algn="ctr"/>
            <a:r>
              <a:rPr lang="en-US" sz="2000" dirty="0">
                <a:solidFill>
                  <a:srgbClr val="FFAA2D"/>
                </a:solidFill>
                <a:latin typeface="Calibri" panose="020F0502020204030204" pitchFamily="34" charset="0"/>
                <a:cs typeface="Calibri" panose="020F0502020204030204" pitchFamily="34" charset="0"/>
              </a:rPr>
              <a:t>Ciaran</a:t>
            </a:r>
            <a:r>
              <a:rPr lang="en-US" sz="2800" dirty="0">
                <a:solidFill>
                  <a:srgbClr val="FFAA2D"/>
                </a:solidFill>
                <a:latin typeface="Calibri" panose="020F0502020204030204" pitchFamily="34" charset="0"/>
                <a:cs typeface="Calibri" panose="020F0502020204030204" pitchFamily="34" charset="0"/>
              </a:rPr>
              <a:t> </a:t>
            </a:r>
            <a:r>
              <a:rPr lang="en-US" sz="2000" dirty="0">
                <a:solidFill>
                  <a:srgbClr val="FFAA2D"/>
                </a:solidFill>
                <a:latin typeface="Calibri" panose="020F0502020204030204" pitchFamily="34" charset="0"/>
                <a:cs typeface="Calibri" panose="020F0502020204030204" pitchFamily="34" charset="0"/>
              </a:rPr>
              <a:t>Mathewson</a:t>
            </a:r>
            <a:endParaRPr lang="en-US" sz="2800" dirty="0">
              <a:solidFill>
                <a:srgbClr val="FFAA2D"/>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AF74DDF9-2551-4890-B1B4-0DE39A60B184}"/>
              </a:ext>
            </a:extLst>
          </p:cNvPr>
          <p:cNvSpPr/>
          <p:nvPr/>
        </p:nvSpPr>
        <p:spPr>
          <a:xfrm>
            <a:off x="8028384" y="6525344"/>
            <a:ext cx="1115616" cy="332656"/>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Content Placeholder 2">
            <a:extLst>
              <a:ext uri="{FF2B5EF4-FFF2-40B4-BE49-F238E27FC236}">
                <a16:creationId xmlns:a16="http://schemas.microsoft.com/office/drawing/2014/main" id="{4C1B78D4-D1DD-473C-99A4-1FBB542F523B}"/>
              </a:ext>
            </a:extLst>
          </p:cNvPr>
          <p:cNvSpPr txBox="1">
            <a:spLocks/>
          </p:cNvSpPr>
          <p:nvPr/>
        </p:nvSpPr>
        <p:spPr>
          <a:xfrm>
            <a:off x="107504" y="6528184"/>
            <a:ext cx="9616517" cy="741581"/>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AU" sz="1400" dirty="0"/>
              <a:t>Portugal forest fire data source: the UCI Machine Learning Repository: </a:t>
            </a:r>
            <a:r>
              <a:rPr lang="en-AU" sz="1400" dirty="0">
                <a:hlinkClick r:id="rId4"/>
              </a:rPr>
              <a:t>https://archive.ics.uci.edu/ml/datasets/Forest+Fires</a:t>
            </a:r>
            <a:endParaRPr lang="en-AU"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ree next to a body of water&#10;&#10;Description automatically generated">
            <a:extLst>
              <a:ext uri="{FF2B5EF4-FFF2-40B4-BE49-F238E27FC236}">
                <a16:creationId xmlns:a16="http://schemas.microsoft.com/office/drawing/2014/main" id="{79C89646-E38B-4360-9539-2B2E70C07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7302"/>
            <a:ext cx="9849788" cy="6865302"/>
          </a:xfrm>
          <a:prstGeom prst="rect">
            <a:avLst/>
          </a:prstGeom>
        </p:spPr>
      </p:pic>
      <p:sp>
        <p:nvSpPr>
          <p:cNvPr id="2" name="Title 1">
            <a:extLst>
              <a:ext uri="{FF2B5EF4-FFF2-40B4-BE49-F238E27FC236}">
                <a16:creationId xmlns:a16="http://schemas.microsoft.com/office/drawing/2014/main" id="{89228B12-664F-485F-AD48-7CBCECF769BD}"/>
              </a:ext>
            </a:extLst>
          </p:cNvPr>
          <p:cNvSpPr>
            <a:spLocks noGrp="1"/>
          </p:cNvSpPr>
          <p:nvPr>
            <p:ph type="title"/>
          </p:nvPr>
        </p:nvSpPr>
        <p:spPr>
          <a:xfrm>
            <a:off x="0" y="5949280"/>
            <a:ext cx="9144000" cy="1320800"/>
          </a:xfrm>
          <a:solidFill>
            <a:schemeClr val="tx1">
              <a:alpha val="75000"/>
            </a:schemeClr>
          </a:solidFill>
        </p:spPr>
        <p:txBody>
          <a:bodyPr>
            <a:normAutofit/>
          </a:bodyPr>
          <a:lstStyle/>
          <a:p>
            <a:pPr algn="ctr"/>
            <a:r>
              <a:rPr lang="en-AU" sz="4400" b="1" dirty="0"/>
              <a:t>Questions?</a:t>
            </a:r>
          </a:p>
        </p:txBody>
      </p:sp>
    </p:spTree>
    <p:extLst>
      <p:ext uri="{BB962C8B-B14F-4D97-AF65-F5344CB8AC3E}">
        <p14:creationId xmlns:p14="http://schemas.microsoft.com/office/powerpoint/2010/main" val="400824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descr="A picture containing outdoor, snow, sunset, street&#10;&#10;Description automatically generated">
            <a:extLst>
              <a:ext uri="{FF2B5EF4-FFF2-40B4-BE49-F238E27FC236}">
                <a16:creationId xmlns:a16="http://schemas.microsoft.com/office/drawing/2014/main" id="{2CF03B27-D2EC-4A1C-B3C7-E3B12485AF9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718" r="29718"/>
          <a:stretch>
            <a:fillRect/>
          </a:stretch>
        </p:blipFill>
        <p:spPr/>
      </p:pic>
      <p:grpSp>
        <p:nvGrpSpPr>
          <p:cNvPr id="86" name="Group 85">
            <a:extLst>
              <a:ext uri="{FF2B5EF4-FFF2-40B4-BE49-F238E27FC236}">
                <a16:creationId xmlns:a16="http://schemas.microsoft.com/office/drawing/2014/main" id="{DCD82486-9321-4C14-A074-094B49FE239C}"/>
              </a:ext>
            </a:extLst>
          </p:cNvPr>
          <p:cNvGrpSpPr/>
          <p:nvPr/>
        </p:nvGrpSpPr>
        <p:grpSpPr>
          <a:xfrm>
            <a:off x="1979712" y="1099635"/>
            <a:ext cx="3397729" cy="958530"/>
            <a:chOff x="1979712" y="1099635"/>
            <a:chExt cx="3397729" cy="958530"/>
          </a:xfrm>
        </p:grpSpPr>
        <p:sp>
          <p:nvSpPr>
            <p:cNvPr id="67" name="Flowchart: Stored Data 66">
              <a:extLst>
                <a:ext uri="{FF2B5EF4-FFF2-40B4-BE49-F238E27FC236}">
                  <a16:creationId xmlns:a16="http://schemas.microsoft.com/office/drawing/2014/main" id="{852D657E-50BE-4AB9-B9CC-E92698A8C03D}"/>
                </a:ext>
              </a:extLst>
            </p:cNvPr>
            <p:cNvSpPr/>
            <p:nvPr/>
          </p:nvSpPr>
          <p:spPr>
            <a:xfrm>
              <a:off x="1979712" y="1155183"/>
              <a:ext cx="2973913" cy="902982"/>
            </a:xfrm>
            <a:prstGeom prst="flowChartOnlineStorage">
              <a:avLst/>
            </a:prstGeom>
            <a:solidFill>
              <a:srgbClr val="B22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effectLst>
                  <a:outerShdw blurRad="50800" dist="38100" dir="2700000" algn="tl" rotWithShape="0">
                    <a:prstClr val="black">
                      <a:alpha val="40000"/>
                    </a:prstClr>
                  </a:outerShdw>
                </a:effectLst>
              </a:endParaRPr>
            </a:p>
          </p:txBody>
        </p:sp>
        <p:grpSp>
          <p:nvGrpSpPr>
            <p:cNvPr id="65" name="Group 64">
              <a:extLst>
                <a:ext uri="{FF2B5EF4-FFF2-40B4-BE49-F238E27FC236}">
                  <a16:creationId xmlns:a16="http://schemas.microsoft.com/office/drawing/2014/main" id="{692D8A0A-FCA7-4C80-A479-02493330B6D1}"/>
                </a:ext>
              </a:extLst>
            </p:cNvPr>
            <p:cNvGrpSpPr/>
            <p:nvPr/>
          </p:nvGrpSpPr>
          <p:grpSpPr>
            <a:xfrm>
              <a:off x="4569593" y="1196752"/>
              <a:ext cx="807848" cy="807822"/>
              <a:chOff x="4810435" y="1325035"/>
              <a:chExt cx="540000" cy="539983"/>
            </a:xfrm>
          </p:grpSpPr>
          <p:sp>
            <p:nvSpPr>
              <p:cNvPr id="33" name="Oval 32">
                <a:extLst>
                  <a:ext uri="{FF2B5EF4-FFF2-40B4-BE49-F238E27FC236}">
                    <a16:creationId xmlns:a16="http://schemas.microsoft.com/office/drawing/2014/main" id="{031CB816-1358-4114-9E75-7AEDC309BF62}"/>
                  </a:ext>
                </a:extLst>
              </p:cNvPr>
              <p:cNvSpPr/>
              <p:nvPr/>
            </p:nvSpPr>
            <p:spPr>
              <a:xfrm>
                <a:off x="4810435" y="1325035"/>
                <a:ext cx="540000" cy="539983"/>
              </a:xfrm>
              <a:prstGeom prst="ellipse">
                <a:avLst/>
              </a:prstGeom>
              <a:solidFill>
                <a:schemeClr val="accent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solidFill>
                    <a:schemeClr val="tx1"/>
                  </a:solidFill>
                  <a:effectLst>
                    <a:outerShdw blurRad="50800" dist="38100" dir="2700000" algn="tl" rotWithShape="0">
                      <a:prstClr val="black">
                        <a:alpha val="40000"/>
                      </a:prstClr>
                    </a:outerShdw>
                  </a:effectLst>
                  <a:cs typeface="Arial" pitchFamily="34" charset="0"/>
                </a:endParaRPr>
              </a:p>
            </p:txBody>
          </p:sp>
          <p:sp>
            <p:nvSpPr>
              <p:cNvPr id="37" name="TextBox 36">
                <a:extLst>
                  <a:ext uri="{FF2B5EF4-FFF2-40B4-BE49-F238E27FC236}">
                    <a16:creationId xmlns:a16="http://schemas.microsoft.com/office/drawing/2014/main" id="{9029ADB8-97E4-4836-886B-C11E9D838E5A}"/>
                  </a:ext>
                </a:extLst>
              </p:cNvPr>
              <p:cNvSpPr txBox="1"/>
              <p:nvPr/>
            </p:nvSpPr>
            <p:spPr>
              <a:xfrm>
                <a:off x="4922076" y="1372686"/>
                <a:ext cx="323169" cy="432035"/>
              </a:xfrm>
              <a:prstGeom prst="rect">
                <a:avLst/>
              </a:prstGeom>
              <a:noFill/>
            </p:spPr>
            <p:txBody>
              <a:bodyPr wrap="square" rtlCol="0">
                <a:spAutoFit/>
              </a:bodyPr>
              <a:lstStyle/>
              <a:p>
                <a:r>
                  <a:rPr lang="en-US" sz="3600" b="1" dirty="0">
                    <a:effectLst>
                      <a:outerShdw blurRad="50800" dist="38100" dir="2700000" algn="tl" rotWithShape="0">
                        <a:prstClr val="black">
                          <a:alpha val="40000"/>
                        </a:prstClr>
                      </a:outerShdw>
                    </a:effectLst>
                    <a:ea typeface="Cambria" panose="02040503050406030204" pitchFamily="18" charset="0"/>
                  </a:rPr>
                  <a:t>1</a:t>
                </a:r>
                <a:endParaRPr lang="en-IN" sz="3600" b="1" dirty="0">
                  <a:effectLst>
                    <a:outerShdw blurRad="50800" dist="38100" dir="2700000" algn="tl" rotWithShape="0">
                      <a:prstClr val="black">
                        <a:alpha val="40000"/>
                      </a:prstClr>
                    </a:outerShdw>
                  </a:effectLst>
                  <a:ea typeface="Cambria" panose="02040503050406030204" pitchFamily="18" charset="0"/>
                </a:endParaRPr>
              </a:p>
            </p:txBody>
          </p:sp>
        </p:grpSp>
        <p:grpSp>
          <p:nvGrpSpPr>
            <p:cNvPr id="41" name="Group 40">
              <a:extLst>
                <a:ext uri="{FF2B5EF4-FFF2-40B4-BE49-F238E27FC236}">
                  <a16:creationId xmlns:a16="http://schemas.microsoft.com/office/drawing/2014/main" id="{A3CB2BD2-F8B0-41FF-87A8-ADAB18B06D5E}"/>
                </a:ext>
              </a:extLst>
            </p:cNvPr>
            <p:cNvGrpSpPr/>
            <p:nvPr/>
          </p:nvGrpSpPr>
          <p:grpSpPr>
            <a:xfrm>
              <a:off x="2068296" y="1099635"/>
              <a:ext cx="2438855" cy="914313"/>
              <a:chOff x="-271621" y="4703168"/>
              <a:chExt cx="3988765" cy="1219086"/>
            </a:xfrm>
          </p:grpSpPr>
          <p:sp>
            <p:nvSpPr>
              <p:cNvPr id="42" name="TextBox 41">
                <a:extLst>
                  <a:ext uri="{FF2B5EF4-FFF2-40B4-BE49-F238E27FC236}">
                    <a16:creationId xmlns:a16="http://schemas.microsoft.com/office/drawing/2014/main" id="{3AAC7148-5BB0-456E-B2B8-D02211BCACE7}"/>
                  </a:ext>
                </a:extLst>
              </p:cNvPr>
              <p:cNvSpPr txBox="1"/>
              <p:nvPr/>
            </p:nvSpPr>
            <p:spPr>
              <a:xfrm>
                <a:off x="-271621" y="5142553"/>
                <a:ext cx="3988765" cy="779701"/>
              </a:xfrm>
              <a:prstGeom prst="rect">
                <a:avLst/>
              </a:prstGeom>
              <a:noFill/>
            </p:spPr>
            <p:txBody>
              <a:bodyPr wrap="square" rtlCol="0">
                <a:spAutoFit/>
              </a:bodyPr>
              <a:lstStyle/>
              <a:p>
                <a:pPr lvl="0" algn="ctr"/>
                <a:r>
                  <a:rPr lang="en-US" sz="1600" dirty="0">
                    <a:effectLst>
                      <a:outerShdw blurRad="50800" dist="38100" dir="2700000" algn="tl" rotWithShape="0">
                        <a:prstClr val="black">
                          <a:alpha val="40000"/>
                        </a:prstClr>
                      </a:outerShdw>
                    </a:effectLst>
                  </a:rPr>
                  <a:t>How much damage can forest fires cause?</a:t>
                </a:r>
              </a:p>
            </p:txBody>
          </p:sp>
          <p:sp>
            <p:nvSpPr>
              <p:cNvPr id="43" name="TextBox 42">
                <a:extLst>
                  <a:ext uri="{FF2B5EF4-FFF2-40B4-BE49-F238E27FC236}">
                    <a16:creationId xmlns:a16="http://schemas.microsoft.com/office/drawing/2014/main" id="{B56665D9-0CC6-4B96-AEA9-9DD99D147CF2}"/>
                  </a:ext>
                </a:extLst>
              </p:cNvPr>
              <p:cNvSpPr txBox="1"/>
              <p:nvPr/>
            </p:nvSpPr>
            <p:spPr>
              <a:xfrm>
                <a:off x="-271621" y="4703168"/>
                <a:ext cx="3397956" cy="615554"/>
              </a:xfrm>
              <a:prstGeom prst="rect">
                <a:avLst/>
              </a:prstGeom>
              <a:noFill/>
            </p:spPr>
            <p:txBody>
              <a:bodyPr wrap="square" rtlCol="0">
                <a:spAutoFit/>
              </a:bodyPr>
              <a:lstStyle/>
              <a:p>
                <a:pPr lvl="0" algn="r"/>
                <a:r>
                  <a:rPr lang="en-US" sz="2300" b="1" dirty="0">
                    <a:effectLst>
                      <a:outerShdw blurRad="50800" dist="38100" dir="2700000" algn="tl" rotWithShape="0">
                        <a:prstClr val="black">
                          <a:alpha val="40000"/>
                        </a:prstClr>
                      </a:outerShdw>
                    </a:effectLst>
                    <a:latin typeface="+mj-lt"/>
                  </a:rPr>
                  <a:t>Background</a:t>
                </a:r>
              </a:p>
            </p:txBody>
          </p:sp>
        </p:grpSp>
      </p:grpSp>
      <p:grpSp>
        <p:nvGrpSpPr>
          <p:cNvPr id="87" name="Group 86">
            <a:extLst>
              <a:ext uri="{FF2B5EF4-FFF2-40B4-BE49-F238E27FC236}">
                <a16:creationId xmlns:a16="http://schemas.microsoft.com/office/drawing/2014/main" id="{FF178B0D-31F7-41B7-8278-ABD11CD75265}"/>
              </a:ext>
            </a:extLst>
          </p:cNvPr>
          <p:cNvGrpSpPr/>
          <p:nvPr/>
        </p:nvGrpSpPr>
        <p:grpSpPr>
          <a:xfrm>
            <a:off x="891840" y="2281464"/>
            <a:ext cx="4040200" cy="902982"/>
            <a:chOff x="827389" y="2300055"/>
            <a:chExt cx="4040200" cy="902982"/>
          </a:xfrm>
        </p:grpSpPr>
        <p:sp>
          <p:nvSpPr>
            <p:cNvPr id="77" name="Flowchart: Stored Data 76">
              <a:extLst>
                <a:ext uri="{FF2B5EF4-FFF2-40B4-BE49-F238E27FC236}">
                  <a16:creationId xmlns:a16="http://schemas.microsoft.com/office/drawing/2014/main" id="{7905881E-93B3-4164-B671-5636F7AD277F}"/>
                </a:ext>
              </a:extLst>
            </p:cNvPr>
            <p:cNvSpPr/>
            <p:nvPr/>
          </p:nvSpPr>
          <p:spPr>
            <a:xfrm>
              <a:off x="1486198" y="2300055"/>
              <a:ext cx="2931847" cy="902982"/>
            </a:xfrm>
            <a:prstGeom prst="flowChartOnlineStorage">
              <a:avLst/>
            </a:prstGeom>
            <a:solidFill>
              <a:srgbClr val="E84C2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effectLst>
                  <a:outerShdw blurRad="50800" dist="38100" dir="2700000" algn="tl" rotWithShape="0">
                    <a:prstClr val="black">
                      <a:alpha val="40000"/>
                    </a:prstClr>
                  </a:outerShdw>
                </a:effectLst>
              </a:endParaRPr>
            </a:p>
          </p:txBody>
        </p:sp>
        <p:grpSp>
          <p:nvGrpSpPr>
            <p:cNvPr id="64" name="Group 63">
              <a:extLst>
                <a:ext uri="{FF2B5EF4-FFF2-40B4-BE49-F238E27FC236}">
                  <a16:creationId xmlns:a16="http://schemas.microsoft.com/office/drawing/2014/main" id="{41A791FC-3EE2-41CF-8DBF-8F9924672E97}"/>
                </a:ext>
              </a:extLst>
            </p:cNvPr>
            <p:cNvGrpSpPr/>
            <p:nvPr/>
          </p:nvGrpSpPr>
          <p:grpSpPr>
            <a:xfrm>
              <a:off x="4059742" y="2349238"/>
              <a:ext cx="807847" cy="807822"/>
              <a:chOff x="4280726" y="2250399"/>
              <a:chExt cx="540000" cy="539983"/>
            </a:xfrm>
          </p:grpSpPr>
          <p:sp>
            <p:nvSpPr>
              <p:cNvPr id="35" name="Oval 34">
                <a:extLst>
                  <a:ext uri="{FF2B5EF4-FFF2-40B4-BE49-F238E27FC236}">
                    <a16:creationId xmlns:a16="http://schemas.microsoft.com/office/drawing/2014/main" id="{FCBB1271-C2FC-48B8-B03C-9E93DC86A08B}"/>
                  </a:ext>
                </a:extLst>
              </p:cNvPr>
              <p:cNvSpPr/>
              <p:nvPr/>
            </p:nvSpPr>
            <p:spPr>
              <a:xfrm>
                <a:off x="4280726" y="2250399"/>
                <a:ext cx="540000" cy="539983"/>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solidFill>
                    <a:schemeClr val="tx1"/>
                  </a:solidFill>
                  <a:effectLst>
                    <a:outerShdw blurRad="50800" dist="38100" dir="2700000" algn="tl" rotWithShape="0">
                      <a:prstClr val="black">
                        <a:alpha val="40000"/>
                      </a:prstClr>
                    </a:outerShdw>
                  </a:effectLst>
                  <a:cs typeface="Arial" pitchFamily="34" charset="0"/>
                </a:endParaRPr>
              </a:p>
            </p:txBody>
          </p:sp>
          <p:sp>
            <p:nvSpPr>
              <p:cNvPr id="39" name="TextBox 38">
                <a:extLst>
                  <a:ext uri="{FF2B5EF4-FFF2-40B4-BE49-F238E27FC236}">
                    <a16:creationId xmlns:a16="http://schemas.microsoft.com/office/drawing/2014/main" id="{B268D8E4-1B2C-4F3F-896F-F69F22AEEDA7}"/>
                  </a:ext>
                </a:extLst>
              </p:cNvPr>
              <p:cNvSpPr txBox="1"/>
              <p:nvPr/>
            </p:nvSpPr>
            <p:spPr>
              <a:xfrm>
                <a:off x="4396330" y="2296886"/>
                <a:ext cx="366927" cy="432035"/>
              </a:xfrm>
              <a:prstGeom prst="rect">
                <a:avLst/>
              </a:prstGeom>
              <a:noFill/>
            </p:spPr>
            <p:txBody>
              <a:bodyPr wrap="square" rtlCol="0">
                <a:spAutoFit/>
              </a:bodyPr>
              <a:lstStyle/>
              <a:p>
                <a:r>
                  <a:rPr lang="en-US" sz="3600" b="1" dirty="0">
                    <a:effectLst>
                      <a:outerShdw blurRad="50800" dist="38100" dir="2700000" algn="tl" rotWithShape="0">
                        <a:prstClr val="black">
                          <a:alpha val="40000"/>
                        </a:prstClr>
                      </a:outerShdw>
                    </a:effectLst>
                    <a:ea typeface="Cambria" panose="02040503050406030204" pitchFamily="18" charset="0"/>
                  </a:rPr>
                  <a:t>2</a:t>
                </a:r>
                <a:endParaRPr lang="en-IN" sz="3600" b="1" dirty="0">
                  <a:effectLst>
                    <a:outerShdw blurRad="50800" dist="38100" dir="2700000" algn="tl" rotWithShape="0">
                      <a:prstClr val="black">
                        <a:alpha val="40000"/>
                      </a:prstClr>
                    </a:outerShdw>
                  </a:effectLst>
                  <a:ea typeface="Cambria" panose="02040503050406030204" pitchFamily="18" charset="0"/>
                </a:endParaRPr>
              </a:p>
            </p:txBody>
          </p:sp>
        </p:grpSp>
        <p:grpSp>
          <p:nvGrpSpPr>
            <p:cNvPr id="44" name="Group 43">
              <a:extLst>
                <a:ext uri="{FF2B5EF4-FFF2-40B4-BE49-F238E27FC236}">
                  <a16:creationId xmlns:a16="http://schemas.microsoft.com/office/drawing/2014/main" id="{F199CF39-A277-45FD-86B9-21CE39D84A9E}"/>
                </a:ext>
              </a:extLst>
            </p:cNvPr>
            <p:cNvGrpSpPr/>
            <p:nvPr/>
          </p:nvGrpSpPr>
          <p:grpSpPr>
            <a:xfrm>
              <a:off x="827389" y="2402330"/>
              <a:ext cx="3152848" cy="679236"/>
              <a:chOff x="-1407558" y="4590390"/>
              <a:chExt cx="5156506" cy="905651"/>
            </a:xfrm>
          </p:grpSpPr>
          <p:sp>
            <p:nvSpPr>
              <p:cNvPr id="45" name="TextBox 44">
                <a:extLst>
                  <a:ext uri="{FF2B5EF4-FFF2-40B4-BE49-F238E27FC236}">
                    <a16:creationId xmlns:a16="http://schemas.microsoft.com/office/drawing/2014/main" id="{66F7F9B0-E8A9-4E8D-88FD-1802DA3C9AFC}"/>
                  </a:ext>
                </a:extLst>
              </p:cNvPr>
              <p:cNvSpPr txBox="1"/>
              <p:nvPr/>
            </p:nvSpPr>
            <p:spPr>
              <a:xfrm>
                <a:off x="-1407558" y="5044634"/>
                <a:ext cx="5156506" cy="451407"/>
              </a:xfrm>
              <a:prstGeom prst="rect">
                <a:avLst/>
              </a:prstGeom>
              <a:noFill/>
            </p:spPr>
            <p:txBody>
              <a:bodyPr wrap="square" rtlCol="0">
                <a:spAutoFit/>
              </a:bodyPr>
              <a:lstStyle/>
              <a:p>
                <a:pPr lvl="0" algn="r"/>
                <a:r>
                  <a:rPr lang="en-US" sz="1600" dirty="0">
                    <a:effectLst>
                      <a:outerShdw blurRad="50800" dist="38100" dir="2700000" algn="tl" rotWithShape="0">
                        <a:prstClr val="black">
                          <a:alpha val="40000"/>
                        </a:prstClr>
                      </a:outerShdw>
                    </a:effectLst>
                  </a:rPr>
                  <a:t>What processes are used?</a:t>
                </a:r>
              </a:p>
            </p:txBody>
          </p:sp>
          <p:sp>
            <p:nvSpPr>
              <p:cNvPr id="46" name="TextBox 45">
                <a:extLst>
                  <a:ext uri="{FF2B5EF4-FFF2-40B4-BE49-F238E27FC236}">
                    <a16:creationId xmlns:a16="http://schemas.microsoft.com/office/drawing/2014/main" id="{1237920C-5A8F-4F53-8C7F-193775E5A867}"/>
                  </a:ext>
                </a:extLst>
              </p:cNvPr>
              <p:cNvSpPr txBox="1"/>
              <p:nvPr/>
            </p:nvSpPr>
            <p:spPr>
              <a:xfrm>
                <a:off x="-496158" y="4590390"/>
                <a:ext cx="3397956" cy="615555"/>
              </a:xfrm>
              <a:prstGeom prst="rect">
                <a:avLst/>
              </a:prstGeom>
              <a:noFill/>
            </p:spPr>
            <p:txBody>
              <a:bodyPr wrap="square" rtlCol="0">
                <a:spAutoFit/>
              </a:bodyPr>
              <a:lstStyle/>
              <a:p>
                <a:pPr lvl="0" algn="r"/>
                <a:r>
                  <a:rPr lang="en-US" sz="2300" b="1" dirty="0">
                    <a:effectLst>
                      <a:outerShdw blurRad="50800" dist="38100" dir="2700000" algn="tl" rotWithShape="0">
                        <a:prstClr val="black">
                          <a:alpha val="40000"/>
                        </a:prstClr>
                      </a:outerShdw>
                    </a:effectLst>
                  </a:rPr>
                  <a:t>Pipeline</a:t>
                </a:r>
              </a:p>
            </p:txBody>
          </p:sp>
        </p:grpSp>
      </p:grpSp>
      <p:grpSp>
        <p:nvGrpSpPr>
          <p:cNvPr id="88" name="Group 87">
            <a:extLst>
              <a:ext uri="{FF2B5EF4-FFF2-40B4-BE49-F238E27FC236}">
                <a16:creationId xmlns:a16="http://schemas.microsoft.com/office/drawing/2014/main" id="{56110AAC-0D8D-460D-BA27-D67C11CE55AB}"/>
              </a:ext>
            </a:extLst>
          </p:cNvPr>
          <p:cNvGrpSpPr/>
          <p:nvPr/>
        </p:nvGrpSpPr>
        <p:grpSpPr>
          <a:xfrm>
            <a:off x="721227" y="3423927"/>
            <a:ext cx="4108216" cy="929585"/>
            <a:chOff x="690235" y="3404340"/>
            <a:chExt cx="4108216" cy="929585"/>
          </a:xfrm>
        </p:grpSpPr>
        <p:sp>
          <p:nvSpPr>
            <p:cNvPr id="79" name="Flowchart: Stored Data 78">
              <a:extLst>
                <a:ext uri="{FF2B5EF4-FFF2-40B4-BE49-F238E27FC236}">
                  <a16:creationId xmlns:a16="http://schemas.microsoft.com/office/drawing/2014/main" id="{0B5EF4F0-94CB-4FAA-BEB6-E552D11BB6E4}"/>
                </a:ext>
              </a:extLst>
            </p:cNvPr>
            <p:cNvSpPr/>
            <p:nvPr/>
          </p:nvSpPr>
          <p:spPr>
            <a:xfrm>
              <a:off x="1417906" y="3416579"/>
              <a:ext cx="2931847" cy="902982"/>
            </a:xfrm>
            <a:prstGeom prst="flowChartOnlineStorage">
              <a:avLst/>
            </a:prstGeom>
            <a:solidFill>
              <a:srgbClr val="FF842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effectLst>
                  <a:outerShdw blurRad="50800" dist="38100" dir="2700000" algn="tl" rotWithShape="0">
                    <a:prstClr val="black">
                      <a:alpha val="40000"/>
                    </a:prstClr>
                  </a:outerShdw>
                </a:effectLst>
              </a:endParaRPr>
            </a:p>
          </p:txBody>
        </p:sp>
        <p:grpSp>
          <p:nvGrpSpPr>
            <p:cNvPr id="63" name="Group 62">
              <a:extLst>
                <a:ext uri="{FF2B5EF4-FFF2-40B4-BE49-F238E27FC236}">
                  <a16:creationId xmlns:a16="http://schemas.microsoft.com/office/drawing/2014/main" id="{6B6CA031-81E3-4F4E-9FEA-506BD883F1BC}"/>
                </a:ext>
              </a:extLst>
            </p:cNvPr>
            <p:cNvGrpSpPr/>
            <p:nvPr/>
          </p:nvGrpSpPr>
          <p:grpSpPr>
            <a:xfrm>
              <a:off x="3995632" y="3467313"/>
              <a:ext cx="802819" cy="802794"/>
              <a:chOff x="3855578" y="3175763"/>
              <a:chExt cx="540000" cy="539983"/>
            </a:xfrm>
          </p:grpSpPr>
          <p:sp>
            <p:nvSpPr>
              <p:cNvPr id="31" name="Oval 30">
                <a:extLst>
                  <a:ext uri="{FF2B5EF4-FFF2-40B4-BE49-F238E27FC236}">
                    <a16:creationId xmlns:a16="http://schemas.microsoft.com/office/drawing/2014/main" id="{D0BC41D4-DDB1-4AFF-AFA1-10E3E114990D}"/>
                  </a:ext>
                </a:extLst>
              </p:cNvPr>
              <p:cNvSpPr/>
              <p:nvPr/>
            </p:nvSpPr>
            <p:spPr>
              <a:xfrm>
                <a:off x="3855578" y="3175763"/>
                <a:ext cx="540000" cy="539983"/>
              </a:xfrm>
              <a:prstGeom prst="ellipse">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solidFill>
                    <a:schemeClr val="tx1"/>
                  </a:solidFill>
                  <a:effectLst>
                    <a:outerShdw blurRad="50800" dist="38100" dir="2700000" algn="tl" rotWithShape="0">
                      <a:prstClr val="black">
                        <a:alpha val="40000"/>
                      </a:prstClr>
                    </a:outerShdw>
                  </a:effectLst>
                  <a:cs typeface="Arial" pitchFamily="34" charset="0"/>
                </a:endParaRPr>
              </a:p>
            </p:txBody>
          </p:sp>
          <p:sp>
            <p:nvSpPr>
              <p:cNvPr id="40" name="TextBox 39">
                <a:extLst>
                  <a:ext uri="{FF2B5EF4-FFF2-40B4-BE49-F238E27FC236}">
                    <a16:creationId xmlns:a16="http://schemas.microsoft.com/office/drawing/2014/main" id="{AB1DD244-B10C-4BA5-8379-E8B3093359F8}"/>
                  </a:ext>
                </a:extLst>
              </p:cNvPr>
              <p:cNvSpPr txBox="1"/>
              <p:nvPr/>
            </p:nvSpPr>
            <p:spPr>
              <a:xfrm>
                <a:off x="3973445" y="3219532"/>
                <a:ext cx="366927" cy="434741"/>
              </a:xfrm>
              <a:prstGeom prst="rect">
                <a:avLst/>
              </a:prstGeom>
              <a:noFill/>
            </p:spPr>
            <p:txBody>
              <a:bodyPr wrap="square" rtlCol="0">
                <a:spAutoFit/>
              </a:bodyPr>
              <a:lstStyle/>
              <a:p>
                <a:r>
                  <a:rPr lang="en-US" sz="3600" b="1" dirty="0">
                    <a:effectLst>
                      <a:outerShdw blurRad="50800" dist="38100" dir="2700000" algn="tl" rotWithShape="0">
                        <a:prstClr val="black">
                          <a:alpha val="40000"/>
                        </a:prstClr>
                      </a:outerShdw>
                    </a:effectLst>
                    <a:ea typeface="Cambria" panose="02040503050406030204" pitchFamily="18" charset="0"/>
                  </a:rPr>
                  <a:t>3</a:t>
                </a:r>
                <a:endParaRPr lang="en-IN" sz="3600" b="1" dirty="0">
                  <a:effectLst>
                    <a:outerShdw blurRad="50800" dist="38100" dir="2700000" algn="tl" rotWithShape="0">
                      <a:prstClr val="black">
                        <a:alpha val="40000"/>
                      </a:prstClr>
                    </a:outerShdw>
                  </a:effectLst>
                  <a:ea typeface="Cambria" panose="02040503050406030204" pitchFamily="18" charset="0"/>
                </a:endParaRPr>
              </a:p>
            </p:txBody>
          </p:sp>
        </p:grpSp>
        <p:grpSp>
          <p:nvGrpSpPr>
            <p:cNvPr id="47" name="Group 46">
              <a:extLst>
                <a:ext uri="{FF2B5EF4-FFF2-40B4-BE49-F238E27FC236}">
                  <a16:creationId xmlns:a16="http://schemas.microsoft.com/office/drawing/2014/main" id="{C3F31E23-51F6-4E77-9149-7AB728355475}"/>
                </a:ext>
              </a:extLst>
            </p:cNvPr>
            <p:cNvGrpSpPr/>
            <p:nvPr/>
          </p:nvGrpSpPr>
          <p:grpSpPr>
            <a:xfrm>
              <a:off x="690235" y="3404340"/>
              <a:ext cx="3225892" cy="929585"/>
              <a:chOff x="-742133" y="4192477"/>
              <a:chExt cx="4584085" cy="1239447"/>
            </a:xfrm>
          </p:grpSpPr>
          <p:sp>
            <p:nvSpPr>
              <p:cNvPr id="48" name="TextBox 47">
                <a:extLst>
                  <a:ext uri="{FF2B5EF4-FFF2-40B4-BE49-F238E27FC236}">
                    <a16:creationId xmlns:a16="http://schemas.microsoft.com/office/drawing/2014/main" id="{E08B533A-7E5D-4793-B43A-2B70C66F0AE0}"/>
                  </a:ext>
                </a:extLst>
              </p:cNvPr>
              <p:cNvSpPr txBox="1"/>
              <p:nvPr/>
            </p:nvSpPr>
            <p:spPr>
              <a:xfrm>
                <a:off x="816211" y="4652222"/>
                <a:ext cx="2598043" cy="779702"/>
              </a:xfrm>
              <a:prstGeom prst="rect">
                <a:avLst/>
              </a:prstGeom>
              <a:noFill/>
            </p:spPr>
            <p:txBody>
              <a:bodyPr wrap="square" rtlCol="0">
                <a:spAutoFit/>
              </a:bodyPr>
              <a:lstStyle/>
              <a:p>
                <a:pPr lvl="0" algn="ctr"/>
                <a:r>
                  <a:rPr lang="en-US" sz="1600" dirty="0">
                    <a:effectLst>
                      <a:outerShdw blurRad="50800" dist="38100" dir="2700000" algn="tl" rotWithShape="0">
                        <a:prstClr val="black">
                          <a:alpha val="40000"/>
                        </a:prstClr>
                      </a:outerShdw>
                    </a:effectLst>
                  </a:rPr>
                  <a:t>What are we trying </a:t>
                </a:r>
                <a:br>
                  <a:rPr lang="en-US" sz="1600" dirty="0">
                    <a:effectLst>
                      <a:outerShdw blurRad="50800" dist="38100" dir="2700000" algn="tl" rotWithShape="0">
                        <a:prstClr val="black">
                          <a:alpha val="40000"/>
                        </a:prstClr>
                      </a:outerShdw>
                    </a:effectLst>
                  </a:rPr>
                </a:br>
                <a:r>
                  <a:rPr lang="en-US" sz="1600" dirty="0">
                    <a:effectLst>
                      <a:outerShdw blurRad="50800" dist="38100" dir="2700000" algn="tl" rotWithShape="0">
                        <a:prstClr val="black">
                          <a:alpha val="40000"/>
                        </a:prstClr>
                      </a:outerShdw>
                    </a:effectLst>
                  </a:rPr>
                  <a:t>to achieve?</a:t>
                </a:r>
              </a:p>
            </p:txBody>
          </p:sp>
          <p:sp>
            <p:nvSpPr>
              <p:cNvPr id="49" name="TextBox 48">
                <a:extLst>
                  <a:ext uri="{FF2B5EF4-FFF2-40B4-BE49-F238E27FC236}">
                    <a16:creationId xmlns:a16="http://schemas.microsoft.com/office/drawing/2014/main" id="{C806F87F-90AE-4743-8847-0AD88A4EAF0F}"/>
                  </a:ext>
                </a:extLst>
              </p:cNvPr>
              <p:cNvSpPr txBox="1"/>
              <p:nvPr/>
            </p:nvSpPr>
            <p:spPr>
              <a:xfrm>
                <a:off x="-742133" y="4192477"/>
                <a:ext cx="4584085" cy="595035"/>
              </a:xfrm>
              <a:prstGeom prst="rect">
                <a:avLst/>
              </a:prstGeom>
              <a:noFill/>
            </p:spPr>
            <p:txBody>
              <a:bodyPr wrap="square" rtlCol="0">
                <a:spAutoFit/>
              </a:bodyPr>
              <a:lstStyle/>
              <a:p>
                <a:pPr lvl="0" algn="r"/>
                <a:r>
                  <a:rPr lang="en-US" sz="2300" b="1" dirty="0">
                    <a:effectLst>
                      <a:outerShdw blurRad="50800" dist="38100" dir="2700000" algn="tl" rotWithShape="0">
                        <a:prstClr val="black">
                          <a:alpha val="40000"/>
                        </a:prstClr>
                      </a:outerShdw>
                    </a:effectLst>
                  </a:rPr>
                  <a:t>Business Question</a:t>
                </a:r>
              </a:p>
            </p:txBody>
          </p:sp>
        </p:grpSp>
      </p:grpSp>
      <p:grpSp>
        <p:nvGrpSpPr>
          <p:cNvPr id="89" name="Group 88">
            <a:extLst>
              <a:ext uri="{FF2B5EF4-FFF2-40B4-BE49-F238E27FC236}">
                <a16:creationId xmlns:a16="http://schemas.microsoft.com/office/drawing/2014/main" id="{4705CB95-3A3E-4474-807A-8D21ECC6C7EC}"/>
              </a:ext>
            </a:extLst>
          </p:cNvPr>
          <p:cNvGrpSpPr/>
          <p:nvPr/>
        </p:nvGrpSpPr>
        <p:grpSpPr>
          <a:xfrm>
            <a:off x="1919514" y="4580002"/>
            <a:ext cx="3372566" cy="902982"/>
            <a:chOff x="1880446" y="4516603"/>
            <a:chExt cx="3372566" cy="902982"/>
          </a:xfrm>
        </p:grpSpPr>
        <p:sp>
          <p:nvSpPr>
            <p:cNvPr id="81" name="Flowchart: Stored Data 80">
              <a:extLst>
                <a:ext uri="{FF2B5EF4-FFF2-40B4-BE49-F238E27FC236}">
                  <a16:creationId xmlns:a16="http://schemas.microsoft.com/office/drawing/2014/main" id="{F3457ACA-9748-42D1-9B16-01CFE7DB180A}"/>
                </a:ext>
              </a:extLst>
            </p:cNvPr>
            <p:cNvSpPr/>
            <p:nvPr/>
          </p:nvSpPr>
          <p:spPr>
            <a:xfrm>
              <a:off x="1880446" y="4516603"/>
              <a:ext cx="2931847" cy="902982"/>
            </a:xfrm>
            <a:prstGeom prst="flowChartOnlineStorage">
              <a:avLst/>
            </a:prstGeom>
            <a:solidFill>
              <a:srgbClr val="B6492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effectLst>
                  <a:outerShdw blurRad="50800" dist="38100" dir="2700000" algn="tl" rotWithShape="0">
                    <a:prstClr val="black">
                      <a:alpha val="40000"/>
                    </a:prstClr>
                  </a:outerShdw>
                </a:effectLst>
              </a:endParaRPr>
            </a:p>
          </p:txBody>
        </p:sp>
        <p:grpSp>
          <p:nvGrpSpPr>
            <p:cNvPr id="62" name="Group 61">
              <a:extLst>
                <a:ext uri="{FF2B5EF4-FFF2-40B4-BE49-F238E27FC236}">
                  <a16:creationId xmlns:a16="http://schemas.microsoft.com/office/drawing/2014/main" id="{CBD77472-AA8F-461F-B0F6-EDE9A5B9A563}"/>
                </a:ext>
              </a:extLst>
            </p:cNvPr>
            <p:cNvGrpSpPr/>
            <p:nvPr/>
          </p:nvGrpSpPr>
          <p:grpSpPr>
            <a:xfrm>
              <a:off x="4450193" y="4565570"/>
              <a:ext cx="802819" cy="802794"/>
              <a:chOff x="4261999" y="4100738"/>
              <a:chExt cx="540000" cy="539983"/>
            </a:xfrm>
          </p:grpSpPr>
          <p:sp>
            <p:nvSpPr>
              <p:cNvPr id="34" name="Oval 33">
                <a:extLst>
                  <a:ext uri="{FF2B5EF4-FFF2-40B4-BE49-F238E27FC236}">
                    <a16:creationId xmlns:a16="http://schemas.microsoft.com/office/drawing/2014/main" id="{83FAE0D5-7624-44B5-B5AD-4CBA31DBA2BB}"/>
                  </a:ext>
                </a:extLst>
              </p:cNvPr>
              <p:cNvSpPr/>
              <p:nvPr/>
            </p:nvSpPr>
            <p:spPr>
              <a:xfrm>
                <a:off x="4261999" y="4100738"/>
                <a:ext cx="540000" cy="539983"/>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solidFill>
                    <a:schemeClr val="tx1"/>
                  </a:solidFill>
                  <a:effectLst>
                    <a:outerShdw blurRad="50800" dist="38100" dir="2700000" algn="tl" rotWithShape="0">
                      <a:prstClr val="black">
                        <a:alpha val="40000"/>
                      </a:prstClr>
                    </a:outerShdw>
                  </a:effectLst>
                  <a:cs typeface="Arial" pitchFamily="34" charset="0"/>
                </a:endParaRPr>
              </a:p>
            </p:txBody>
          </p:sp>
          <p:sp>
            <p:nvSpPr>
              <p:cNvPr id="38" name="TextBox 37">
                <a:extLst>
                  <a:ext uri="{FF2B5EF4-FFF2-40B4-BE49-F238E27FC236}">
                    <a16:creationId xmlns:a16="http://schemas.microsoft.com/office/drawing/2014/main" id="{75F1D1D6-E879-45A7-A7EF-B404D4090A34}"/>
                  </a:ext>
                </a:extLst>
              </p:cNvPr>
              <p:cNvSpPr txBox="1"/>
              <p:nvPr/>
            </p:nvSpPr>
            <p:spPr>
              <a:xfrm>
                <a:off x="4366101" y="4145766"/>
                <a:ext cx="366927" cy="434741"/>
              </a:xfrm>
              <a:prstGeom prst="rect">
                <a:avLst/>
              </a:prstGeom>
              <a:noFill/>
            </p:spPr>
            <p:txBody>
              <a:bodyPr wrap="square" rtlCol="0">
                <a:spAutoFit/>
              </a:bodyPr>
              <a:lstStyle/>
              <a:p>
                <a:r>
                  <a:rPr lang="en-IN" sz="3600" b="1" dirty="0">
                    <a:effectLst>
                      <a:outerShdw blurRad="50800" dist="38100" dir="2700000" algn="tl" rotWithShape="0">
                        <a:prstClr val="black">
                          <a:alpha val="40000"/>
                        </a:prstClr>
                      </a:outerShdw>
                    </a:effectLst>
                    <a:ea typeface="Cambria" panose="02040503050406030204" pitchFamily="18" charset="0"/>
                  </a:rPr>
                  <a:t>4</a:t>
                </a:r>
              </a:p>
            </p:txBody>
          </p:sp>
        </p:grpSp>
        <p:grpSp>
          <p:nvGrpSpPr>
            <p:cNvPr id="50" name="Group 49">
              <a:extLst>
                <a:ext uri="{FF2B5EF4-FFF2-40B4-BE49-F238E27FC236}">
                  <a16:creationId xmlns:a16="http://schemas.microsoft.com/office/drawing/2014/main" id="{06124608-86BF-4102-966A-53E57ED0789E}"/>
                </a:ext>
              </a:extLst>
            </p:cNvPr>
            <p:cNvGrpSpPr/>
            <p:nvPr/>
          </p:nvGrpSpPr>
          <p:grpSpPr>
            <a:xfrm>
              <a:off x="1914489" y="4604173"/>
              <a:ext cx="2458459" cy="695812"/>
              <a:chOff x="-119636" y="4527318"/>
              <a:chExt cx="4020828" cy="927753"/>
            </a:xfrm>
          </p:grpSpPr>
          <p:sp>
            <p:nvSpPr>
              <p:cNvPr id="51" name="TextBox 50">
                <a:extLst>
                  <a:ext uri="{FF2B5EF4-FFF2-40B4-BE49-F238E27FC236}">
                    <a16:creationId xmlns:a16="http://schemas.microsoft.com/office/drawing/2014/main" id="{D5DF98C5-A818-4573-8532-D9F043278CD6}"/>
                  </a:ext>
                </a:extLst>
              </p:cNvPr>
              <p:cNvSpPr txBox="1"/>
              <p:nvPr/>
            </p:nvSpPr>
            <p:spPr>
              <a:xfrm>
                <a:off x="-119636" y="5003664"/>
                <a:ext cx="4020828" cy="451407"/>
              </a:xfrm>
              <a:prstGeom prst="rect">
                <a:avLst/>
              </a:prstGeom>
              <a:noFill/>
            </p:spPr>
            <p:txBody>
              <a:bodyPr wrap="square" rtlCol="0">
                <a:spAutoFit/>
              </a:bodyPr>
              <a:lstStyle/>
              <a:p>
                <a:pPr lvl="0" algn="r"/>
                <a:r>
                  <a:rPr lang="en-US" sz="1600" dirty="0">
                    <a:effectLst>
                      <a:outerShdw blurRad="50800" dist="38100" dir="2700000" algn="tl" rotWithShape="0">
                        <a:prstClr val="black">
                          <a:alpha val="40000"/>
                        </a:prstClr>
                      </a:outerShdw>
                    </a:effectLst>
                  </a:rPr>
                  <a:t>How are results obtained?</a:t>
                </a:r>
              </a:p>
            </p:txBody>
          </p:sp>
          <p:sp>
            <p:nvSpPr>
              <p:cNvPr id="52" name="TextBox 51">
                <a:extLst>
                  <a:ext uri="{FF2B5EF4-FFF2-40B4-BE49-F238E27FC236}">
                    <a16:creationId xmlns:a16="http://schemas.microsoft.com/office/drawing/2014/main" id="{8E006F58-0408-40DE-AD03-4A6D1D6A0DD9}"/>
                  </a:ext>
                </a:extLst>
              </p:cNvPr>
              <p:cNvSpPr txBox="1"/>
              <p:nvPr/>
            </p:nvSpPr>
            <p:spPr>
              <a:xfrm>
                <a:off x="190165" y="4527318"/>
                <a:ext cx="3397956" cy="615556"/>
              </a:xfrm>
              <a:prstGeom prst="rect">
                <a:avLst/>
              </a:prstGeom>
              <a:noFill/>
            </p:spPr>
            <p:txBody>
              <a:bodyPr wrap="square" rtlCol="0">
                <a:spAutoFit/>
              </a:bodyPr>
              <a:lstStyle/>
              <a:p>
                <a:pPr lvl="0" algn="r"/>
                <a:r>
                  <a:rPr lang="en-US" sz="2300" b="1" dirty="0">
                    <a:effectLst>
                      <a:outerShdw blurRad="50800" dist="38100" dir="2700000" algn="tl" rotWithShape="0">
                        <a:prstClr val="black">
                          <a:alpha val="40000"/>
                        </a:prstClr>
                      </a:outerShdw>
                    </a:effectLst>
                  </a:rPr>
                  <a:t>Data Analysis</a:t>
                </a:r>
              </a:p>
            </p:txBody>
          </p:sp>
        </p:grpSp>
      </p:grpSp>
      <p:grpSp>
        <p:nvGrpSpPr>
          <p:cNvPr id="90" name="Group 89">
            <a:extLst>
              <a:ext uri="{FF2B5EF4-FFF2-40B4-BE49-F238E27FC236}">
                <a16:creationId xmlns:a16="http://schemas.microsoft.com/office/drawing/2014/main" id="{FFEA7C5B-0F88-4911-BAB0-D509B1CEAD75}"/>
              </a:ext>
            </a:extLst>
          </p:cNvPr>
          <p:cNvGrpSpPr/>
          <p:nvPr/>
        </p:nvGrpSpPr>
        <p:grpSpPr>
          <a:xfrm>
            <a:off x="2334173" y="5729633"/>
            <a:ext cx="3370452" cy="902982"/>
            <a:chOff x="2330344" y="5589240"/>
            <a:chExt cx="3370452" cy="902982"/>
          </a:xfrm>
        </p:grpSpPr>
        <p:sp>
          <p:nvSpPr>
            <p:cNvPr id="83" name="Flowchart: Stored Data 82">
              <a:extLst>
                <a:ext uri="{FF2B5EF4-FFF2-40B4-BE49-F238E27FC236}">
                  <a16:creationId xmlns:a16="http://schemas.microsoft.com/office/drawing/2014/main" id="{43B1D289-2781-409E-B70B-1F1320BC7F8A}"/>
                </a:ext>
              </a:extLst>
            </p:cNvPr>
            <p:cNvSpPr/>
            <p:nvPr/>
          </p:nvSpPr>
          <p:spPr>
            <a:xfrm>
              <a:off x="2330344" y="5589240"/>
              <a:ext cx="2931847" cy="902982"/>
            </a:xfrm>
            <a:prstGeom prst="flowChartOnlineStorage">
              <a:avLst/>
            </a:prstGeom>
            <a:solidFill>
              <a:srgbClr val="FFAA2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effectLst>
                  <a:outerShdw blurRad="50800" dist="38100" dir="2700000" algn="tl" rotWithShape="0">
                    <a:prstClr val="black">
                      <a:alpha val="40000"/>
                    </a:prstClr>
                  </a:outerShdw>
                </a:effectLst>
              </a:endParaRPr>
            </a:p>
          </p:txBody>
        </p:sp>
        <p:grpSp>
          <p:nvGrpSpPr>
            <p:cNvPr id="61" name="Group 60">
              <a:extLst>
                <a:ext uri="{FF2B5EF4-FFF2-40B4-BE49-F238E27FC236}">
                  <a16:creationId xmlns:a16="http://schemas.microsoft.com/office/drawing/2014/main" id="{7C265081-D29C-477C-BEC4-7149DCE225FC}"/>
                </a:ext>
              </a:extLst>
            </p:cNvPr>
            <p:cNvGrpSpPr/>
            <p:nvPr/>
          </p:nvGrpSpPr>
          <p:grpSpPr>
            <a:xfrm>
              <a:off x="4897978" y="5634604"/>
              <a:ext cx="802818" cy="802793"/>
              <a:chOff x="4791708" y="5025714"/>
              <a:chExt cx="540000" cy="539983"/>
            </a:xfrm>
          </p:grpSpPr>
          <p:sp>
            <p:nvSpPr>
              <p:cNvPr id="32" name="Oval 31">
                <a:extLst>
                  <a:ext uri="{FF2B5EF4-FFF2-40B4-BE49-F238E27FC236}">
                    <a16:creationId xmlns:a16="http://schemas.microsoft.com/office/drawing/2014/main" id="{65C59365-2944-4B8B-BAD4-2E33C51E03CE}"/>
                  </a:ext>
                </a:extLst>
              </p:cNvPr>
              <p:cNvSpPr/>
              <p:nvPr/>
            </p:nvSpPr>
            <p:spPr>
              <a:xfrm>
                <a:off x="4791708" y="5025714"/>
                <a:ext cx="540000" cy="539983"/>
              </a:xfrm>
              <a:prstGeom prst="ellipse">
                <a:avLst/>
              </a:prstGeom>
              <a:solidFill>
                <a:srgbClr val="FFAA2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solidFill>
                    <a:schemeClr val="tx1"/>
                  </a:solidFill>
                  <a:effectLst>
                    <a:outerShdw blurRad="50800" dist="38100" dir="2700000" algn="tl" rotWithShape="0">
                      <a:prstClr val="black">
                        <a:alpha val="40000"/>
                      </a:prstClr>
                    </a:outerShdw>
                  </a:effectLst>
                  <a:cs typeface="Arial" pitchFamily="34" charset="0"/>
                </a:endParaRPr>
              </a:p>
            </p:txBody>
          </p:sp>
          <p:sp>
            <p:nvSpPr>
              <p:cNvPr id="36" name="TextBox 35">
                <a:extLst>
                  <a:ext uri="{FF2B5EF4-FFF2-40B4-BE49-F238E27FC236}">
                    <a16:creationId xmlns:a16="http://schemas.microsoft.com/office/drawing/2014/main" id="{97538D71-09FF-4B99-8672-BCA45C64B8DC}"/>
                  </a:ext>
                </a:extLst>
              </p:cNvPr>
              <p:cNvSpPr txBox="1"/>
              <p:nvPr/>
            </p:nvSpPr>
            <p:spPr>
              <a:xfrm>
                <a:off x="4906073" y="5061273"/>
                <a:ext cx="366927" cy="434742"/>
              </a:xfrm>
              <a:prstGeom prst="rect">
                <a:avLst/>
              </a:prstGeom>
              <a:noFill/>
            </p:spPr>
            <p:txBody>
              <a:bodyPr wrap="square" rtlCol="0">
                <a:spAutoFit/>
              </a:bodyPr>
              <a:lstStyle/>
              <a:p>
                <a:r>
                  <a:rPr lang="en-US" sz="3600" b="1" dirty="0">
                    <a:effectLst>
                      <a:outerShdw blurRad="50800" dist="38100" dir="2700000" algn="tl" rotWithShape="0">
                        <a:prstClr val="black">
                          <a:alpha val="40000"/>
                        </a:prstClr>
                      </a:outerShdw>
                    </a:effectLst>
                    <a:ea typeface="Cambria" panose="02040503050406030204" pitchFamily="18" charset="0"/>
                  </a:rPr>
                  <a:t>5</a:t>
                </a:r>
                <a:endParaRPr lang="en-IN" sz="3600" b="1" dirty="0">
                  <a:effectLst>
                    <a:outerShdw blurRad="50800" dist="38100" dir="2700000" algn="tl" rotWithShape="0">
                      <a:prstClr val="black">
                        <a:alpha val="40000"/>
                      </a:prstClr>
                    </a:outerShdw>
                  </a:effectLst>
                  <a:ea typeface="Cambria" panose="02040503050406030204" pitchFamily="18" charset="0"/>
                </a:endParaRPr>
              </a:p>
            </p:txBody>
          </p:sp>
        </p:grpSp>
        <p:grpSp>
          <p:nvGrpSpPr>
            <p:cNvPr id="53" name="Group 52">
              <a:extLst>
                <a:ext uri="{FF2B5EF4-FFF2-40B4-BE49-F238E27FC236}">
                  <a16:creationId xmlns:a16="http://schemas.microsoft.com/office/drawing/2014/main" id="{1A631420-29FE-4503-86E5-B5B97CDD568A}"/>
                </a:ext>
              </a:extLst>
            </p:cNvPr>
            <p:cNvGrpSpPr/>
            <p:nvPr/>
          </p:nvGrpSpPr>
          <p:grpSpPr>
            <a:xfrm>
              <a:off x="2467335" y="5649189"/>
              <a:ext cx="2269275" cy="722891"/>
              <a:chOff x="37532" y="4487595"/>
              <a:chExt cx="3711416" cy="963854"/>
            </a:xfrm>
          </p:grpSpPr>
          <p:sp>
            <p:nvSpPr>
              <p:cNvPr id="54" name="TextBox 53">
                <a:extLst>
                  <a:ext uri="{FF2B5EF4-FFF2-40B4-BE49-F238E27FC236}">
                    <a16:creationId xmlns:a16="http://schemas.microsoft.com/office/drawing/2014/main" id="{978CB46E-B8D4-49FD-A0E3-73FCC7A44E16}"/>
                  </a:ext>
                </a:extLst>
              </p:cNvPr>
              <p:cNvSpPr txBox="1"/>
              <p:nvPr/>
            </p:nvSpPr>
            <p:spPr>
              <a:xfrm>
                <a:off x="350992" y="5000044"/>
                <a:ext cx="3397956" cy="451405"/>
              </a:xfrm>
              <a:prstGeom prst="rect">
                <a:avLst/>
              </a:prstGeom>
              <a:noFill/>
            </p:spPr>
            <p:txBody>
              <a:bodyPr wrap="square" rtlCol="0">
                <a:spAutoFit/>
              </a:bodyPr>
              <a:lstStyle/>
              <a:p>
                <a:pPr lvl="0" algn="r"/>
                <a:r>
                  <a:rPr lang="en-US" sz="1600" dirty="0">
                    <a:effectLst>
                      <a:outerShdw blurRad="50800" dist="38100" dir="2700000" algn="tl" rotWithShape="0">
                        <a:prstClr val="black">
                          <a:alpha val="40000"/>
                        </a:prstClr>
                      </a:outerShdw>
                    </a:effectLst>
                  </a:rPr>
                  <a:t>What did we discover?</a:t>
                </a:r>
              </a:p>
            </p:txBody>
          </p:sp>
          <p:sp>
            <p:nvSpPr>
              <p:cNvPr id="55" name="TextBox 54">
                <a:extLst>
                  <a:ext uri="{FF2B5EF4-FFF2-40B4-BE49-F238E27FC236}">
                    <a16:creationId xmlns:a16="http://schemas.microsoft.com/office/drawing/2014/main" id="{BBB38044-2912-4178-99C4-5D3209F5F732}"/>
                  </a:ext>
                </a:extLst>
              </p:cNvPr>
              <p:cNvSpPr txBox="1"/>
              <p:nvPr/>
            </p:nvSpPr>
            <p:spPr>
              <a:xfrm>
                <a:off x="37532" y="4487595"/>
                <a:ext cx="3397956" cy="615553"/>
              </a:xfrm>
              <a:prstGeom prst="rect">
                <a:avLst/>
              </a:prstGeom>
              <a:noFill/>
            </p:spPr>
            <p:txBody>
              <a:bodyPr wrap="square" rtlCol="0">
                <a:spAutoFit/>
              </a:bodyPr>
              <a:lstStyle/>
              <a:p>
                <a:pPr lvl="0" algn="r"/>
                <a:r>
                  <a:rPr lang="en-US" sz="2300" b="1" dirty="0">
                    <a:effectLst>
                      <a:outerShdw blurRad="50800" dist="38100" dir="2700000" algn="tl" rotWithShape="0">
                        <a:prstClr val="black">
                          <a:alpha val="40000"/>
                        </a:prstClr>
                      </a:outerShdw>
                    </a:effectLst>
                  </a:rPr>
                  <a:t>Conclusions</a:t>
                </a:r>
              </a:p>
            </p:txBody>
          </p:sp>
        </p:grpSp>
      </p:grpSp>
      <p:sp>
        <p:nvSpPr>
          <p:cNvPr id="60" name="Title 1">
            <a:extLst>
              <a:ext uri="{FF2B5EF4-FFF2-40B4-BE49-F238E27FC236}">
                <a16:creationId xmlns:a16="http://schemas.microsoft.com/office/drawing/2014/main" id="{B524FE25-B32A-4175-B455-EEFFD546BE8E}"/>
              </a:ext>
            </a:extLst>
          </p:cNvPr>
          <p:cNvSpPr txBox="1">
            <a:spLocks/>
          </p:cNvSpPr>
          <p:nvPr/>
        </p:nvSpPr>
        <p:spPr>
          <a:xfrm>
            <a:off x="609599" y="235992"/>
            <a:ext cx="6347713"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4800" b="1" dirty="0">
                <a:ln>
                  <a:solidFill>
                    <a:schemeClr val="tx1"/>
                  </a:solidFill>
                </a:ln>
              </a:rPr>
              <a:t>Agenda</a:t>
            </a:r>
          </a:p>
        </p:txBody>
      </p:sp>
    </p:spTree>
    <p:extLst>
      <p:ext uri="{BB962C8B-B14F-4D97-AF65-F5344CB8AC3E}">
        <p14:creationId xmlns:p14="http://schemas.microsoft.com/office/powerpoint/2010/main" val="324453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outdoor, train, track, smoke&#10;&#10;Description automatically generated">
            <a:extLst>
              <a:ext uri="{FF2B5EF4-FFF2-40B4-BE49-F238E27FC236}">
                <a16:creationId xmlns:a16="http://schemas.microsoft.com/office/drawing/2014/main" id="{4CDDB655-B480-428A-80F2-03799543A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743" y="-784"/>
            <a:ext cx="10818271" cy="6858784"/>
          </a:xfrm>
          <a:prstGeom prst="rect">
            <a:avLst/>
          </a:prstGeom>
        </p:spPr>
      </p:pic>
      <p:sp>
        <p:nvSpPr>
          <p:cNvPr id="2" name="Title 1"/>
          <p:cNvSpPr>
            <a:spLocks noGrp="1"/>
          </p:cNvSpPr>
          <p:nvPr>
            <p:ph type="title"/>
          </p:nvPr>
        </p:nvSpPr>
        <p:spPr>
          <a:xfrm>
            <a:off x="494531" y="260648"/>
            <a:ext cx="6347713" cy="1320800"/>
          </a:xfrm>
        </p:spPr>
        <p:txBody>
          <a:bodyPr>
            <a:noAutofit/>
          </a:bodyPr>
          <a:lstStyle/>
          <a:p>
            <a:r>
              <a:rPr lang="en-US" sz="4800" b="1" dirty="0">
                <a:ln>
                  <a:solidFill>
                    <a:schemeClr val="tx1"/>
                  </a:solidFill>
                </a:ln>
                <a:solidFill>
                  <a:schemeClr val="bg1"/>
                </a:solidFill>
              </a:rPr>
              <a:t>Background - Damages</a:t>
            </a:r>
            <a:br>
              <a:rPr lang="en-US" sz="4800" b="1" dirty="0">
                <a:ln>
                  <a:solidFill>
                    <a:schemeClr val="tx1"/>
                  </a:solidFill>
                </a:ln>
                <a:solidFill>
                  <a:schemeClr val="bg1"/>
                </a:solidFill>
              </a:rPr>
            </a:br>
            <a:endParaRPr lang="en-US" sz="4800" b="1" dirty="0">
              <a:ln>
                <a:solidFill>
                  <a:schemeClr val="tx1"/>
                </a:solidFill>
              </a:ln>
              <a:solidFill>
                <a:schemeClr val="bg1"/>
              </a:solidFill>
            </a:endParaRPr>
          </a:p>
        </p:txBody>
      </p:sp>
      <p:sp>
        <p:nvSpPr>
          <p:cNvPr id="5" name="TextBox 4">
            <a:extLst>
              <a:ext uri="{FF2B5EF4-FFF2-40B4-BE49-F238E27FC236}">
                <a16:creationId xmlns:a16="http://schemas.microsoft.com/office/drawing/2014/main" id="{71B00CEE-BC3C-4E09-A4B9-9B5CE32F2BF9}"/>
              </a:ext>
            </a:extLst>
          </p:cNvPr>
          <p:cNvSpPr txBox="1"/>
          <p:nvPr/>
        </p:nvSpPr>
        <p:spPr>
          <a:xfrm>
            <a:off x="5076056" y="2059876"/>
            <a:ext cx="3888432" cy="4031873"/>
          </a:xfrm>
          <a:prstGeom prst="rect">
            <a:avLst/>
          </a:prstGeom>
          <a:solidFill>
            <a:schemeClr val="bg1">
              <a:alpha val="80000"/>
            </a:schemeClr>
          </a:solidFill>
        </p:spPr>
        <p:txBody>
          <a:bodyPr wrap="square" rtlCol="0">
            <a:spAutoFit/>
          </a:bodyPr>
          <a:lstStyle/>
          <a:p>
            <a:r>
              <a:rPr lang="en-AU" sz="2800" dirty="0"/>
              <a:t>Over </a:t>
            </a:r>
            <a:r>
              <a:rPr lang="en-AU" sz="2800" dirty="0">
                <a:ln w="3175">
                  <a:solidFill>
                    <a:schemeClr val="tx1"/>
                  </a:solidFill>
                </a:ln>
                <a:solidFill>
                  <a:schemeClr val="accent1"/>
                </a:solidFill>
              </a:rPr>
              <a:t>$7 billion dollars </a:t>
            </a:r>
            <a:r>
              <a:rPr lang="en-AU" sz="2800" dirty="0"/>
              <a:t>of tangible costs</a:t>
            </a:r>
          </a:p>
          <a:p>
            <a:pPr marL="285750" indent="-285750">
              <a:buFontTx/>
              <a:buChar char="-"/>
            </a:pPr>
            <a:r>
              <a:rPr lang="en-AU" dirty="0"/>
              <a:t>6,000 buildings lost (3,500 homes destroyed)</a:t>
            </a:r>
          </a:p>
          <a:p>
            <a:pPr marL="285750" indent="-285750">
              <a:buFontTx/>
              <a:buChar char="-"/>
            </a:pPr>
            <a:r>
              <a:rPr lang="en-AU" dirty="0"/>
              <a:t>34 human deaths solely to fires</a:t>
            </a:r>
          </a:p>
          <a:p>
            <a:pPr marL="285750" indent="-285750">
              <a:buFontTx/>
              <a:buChar char="-"/>
            </a:pPr>
            <a:r>
              <a:rPr lang="en-AU" dirty="0"/>
              <a:t>Over 450 smoke-related deaths</a:t>
            </a:r>
          </a:p>
          <a:p>
            <a:pPr marL="285750" indent="-285750">
              <a:buFontTx/>
              <a:buChar char="-"/>
            </a:pPr>
            <a:endParaRPr lang="en-AU" dirty="0"/>
          </a:p>
          <a:p>
            <a:r>
              <a:rPr lang="en-AU" sz="2800" dirty="0"/>
              <a:t>Over </a:t>
            </a:r>
            <a:r>
              <a:rPr lang="en-AU" sz="2800" dirty="0">
                <a:ln w="3175">
                  <a:solidFill>
                    <a:schemeClr val="tx1"/>
                  </a:solidFill>
                </a:ln>
                <a:solidFill>
                  <a:srgbClr val="E34A30"/>
                </a:solidFill>
              </a:rPr>
              <a:t>3 billion animals </a:t>
            </a:r>
          </a:p>
          <a:p>
            <a:r>
              <a:rPr lang="en-AU" sz="2800" dirty="0"/>
              <a:t>directly affected</a:t>
            </a:r>
          </a:p>
          <a:p>
            <a:pPr marL="285750" indent="-285750">
              <a:buFontTx/>
              <a:buChar char="-"/>
            </a:pPr>
            <a:r>
              <a:rPr lang="en-AU" dirty="0"/>
              <a:t>Over 1 billion animals killed</a:t>
            </a:r>
          </a:p>
          <a:p>
            <a:pPr marL="285750" indent="-285750">
              <a:buFontTx/>
              <a:buChar char="-"/>
            </a:pPr>
            <a:r>
              <a:rPr lang="en-AU" dirty="0"/>
              <a:t>Air quality &gt;30x hazardous levels</a:t>
            </a:r>
          </a:p>
          <a:p>
            <a:pPr marL="285750" indent="-285750">
              <a:buFontTx/>
              <a:buChar char="-"/>
            </a:pPr>
            <a:r>
              <a:rPr lang="en-AU" dirty="0"/>
              <a:t>Smoke spread as far as Brazil</a:t>
            </a:r>
          </a:p>
        </p:txBody>
      </p:sp>
      <p:sp>
        <p:nvSpPr>
          <p:cNvPr id="12" name="TextBox 11">
            <a:extLst>
              <a:ext uri="{FF2B5EF4-FFF2-40B4-BE49-F238E27FC236}">
                <a16:creationId xmlns:a16="http://schemas.microsoft.com/office/drawing/2014/main" id="{0CA30B7F-87D5-42EA-9D5F-045E5BEB456C}"/>
              </a:ext>
            </a:extLst>
          </p:cNvPr>
          <p:cNvSpPr txBox="1"/>
          <p:nvPr/>
        </p:nvSpPr>
        <p:spPr>
          <a:xfrm>
            <a:off x="513597" y="980728"/>
            <a:ext cx="2879314" cy="677108"/>
          </a:xfrm>
          <a:prstGeom prst="rect">
            <a:avLst/>
          </a:prstGeom>
          <a:noFill/>
        </p:spPr>
        <p:txBody>
          <a:bodyPr wrap="none" rtlCol="0">
            <a:spAutoFit/>
          </a:bodyPr>
          <a:lstStyle/>
          <a:p>
            <a:r>
              <a:rPr lang="en-US" sz="2000" b="1" dirty="0">
                <a:solidFill>
                  <a:schemeClr val="bg1"/>
                </a:solidFill>
              </a:rPr>
              <a:t>Black Summer 2019-2020</a:t>
            </a:r>
          </a:p>
          <a:p>
            <a:endParaRPr lang="en-AU" dirty="0"/>
          </a:p>
        </p:txBody>
      </p:sp>
    </p:spTree>
    <p:extLst>
      <p:ext uri="{BB962C8B-B14F-4D97-AF65-F5344CB8AC3E}">
        <p14:creationId xmlns:p14="http://schemas.microsoft.com/office/powerpoint/2010/main" val="249040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E483-3DD6-4577-8EE3-FFEADD4EF3CE}"/>
              </a:ext>
            </a:extLst>
          </p:cNvPr>
          <p:cNvSpPr>
            <a:spLocks noGrp="1"/>
          </p:cNvSpPr>
          <p:nvPr>
            <p:ph type="title"/>
          </p:nvPr>
        </p:nvSpPr>
        <p:spPr>
          <a:xfrm>
            <a:off x="609599" y="260648"/>
            <a:ext cx="6347713" cy="1320800"/>
          </a:xfrm>
          <a:ln>
            <a:noFill/>
          </a:ln>
        </p:spPr>
        <p:txBody>
          <a:bodyPr>
            <a:normAutofit/>
          </a:bodyPr>
          <a:lstStyle/>
          <a:p>
            <a:r>
              <a:rPr lang="en-AU" sz="4800" b="1" dirty="0">
                <a:ln>
                  <a:solidFill>
                    <a:schemeClr val="tx1"/>
                  </a:solidFill>
                </a:ln>
              </a:rPr>
              <a:t>Background</a:t>
            </a:r>
            <a:r>
              <a:rPr lang="en-AU" sz="4400" b="1" dirty="0">
                <a:ln>
                  <a:solidFill>
                    <a:schemeClr val="tx1"/>
                  </a:solidFill>
                </a:ln>
              </a:rPr>
              <a:t> - Control</a:t>
            </a:r>
          </a:p>
        </p:txBody>
      </p:sp>
      <p:grpSp>
        <p:nvGrpSpPr>
          <p:cNvPr id="11" name="Group 10">
            <a:extLst>
              <a:ext uri="{FF2B5EF4-FFF2-40B4-BE49-F238E27FC236}">
                <a16:creationId xmlns:a16="http://schemas.microsoft.com/office/drawing/2014/main" id="{749FA796-409F-48EF-B3F5-5CB45451D35D}"/>
              </a:ext>
            </a:extLst>
          </p:cNvPr>
          <p:cNvGrpSpPr/>
          <p:nvPr/>
        </p:nvGrpSpPr>
        <p:grpSpPr>
          <a:xfrm>
            <a:off x="1349391" y="273001"/>
            <a:ext cx="5526865" cy="5987445"/>
            <a:chOff x="1488074" y="1148036"/>
            <a:chExt cx="4590761" cy="4973331"/>
          </a:xfrm>
        </p:grpSpPr>
        <p:pic>
          <p:nvPicPr>
            <p:cNvPr id="5" name="Picture 4" descr="A picture containing clock&#10;&#10;Description automatically generated">
              <a:extLst>
                <a:ext uri="{FF2B5EF4-FFF2-40B4-BE49-F238E27FC236}">
                  <a16:creationId xmlns:a16="http://schemas.microsoft.com/office/drawing/2014/main" id="{0F04FF7E-06D2-4233-8688-C2BFEE3A6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074" y="1772816"/>
              <a:ext cx="4590761" cy="4003466"/>
            </a:xfrm>
            <a:prstGeom prst="rect">
              <a:avLst/>
            </a:prstGeom>
          </p:spPr>
        </p:pic>
        <p:sp>
          <p:nvSpPr>
            <p:cNvPr id="8" name="TextBox 7">
              <a:extLst>
                <a:ext uri="{FF2B5EF4-FFF2-40B4-BE49-F238E27FC236}">
                  <a16:creationId xmlns:a16="http://schemas.microsoft.com/office/drawing/2014/main" id="{9FB5F390-E530-4F12-AB76-3FA3FDAD9E13}"/>
                </a:ext>
              </a:extLst>
            </p:cNvPr>
            <p:cNvSpPr txBox="1"/>
            <p:nvPr/>
          </p:nvSpPr>
          <p:spPr>
            <a:xfrm rot="18018579">
              <a:off x="450614" y="3089978"/>
              <a:ext cx="4407104" cy="523220"/>
            </a:xfrm>
            <a:prstGeom prst="rect">
              <a:avLst/>
            </a:prstGeom>
            <a:noFill/>
          </p:spPr>
          <p:txBody>
            <a:bodyPr wrap="none" rtlCol="0">
              <a:spAutoFit/>
            </a:bodyPr>
            <a:lstStyle/>
            <a:p>
              <a:r>
                <a:rPr lang="en-AU" sz="2800" b="1" dirty="0">
                  <a:solidFill>
                    <a:schemeClr val="accent4"/>
                  </a:solidFill>
                </a:rPr>
                <a:t>Wind, largely uncontrollable</a:t>
              </a:r>
            </a:p>
          </p:txBody>
        </p:sp>
        <p:sp>
          <p:nvSpPr>
            <p:cNvPr id="9" name="TextBox 8">
              <a:extLst>
                <a:ext uri="{FF2B5EF4-FFF2-40B4-BE49-F238E27FC236}">
                  <a16:creationId xmlns:a16="http://schemas.microsoft.com/office/drawing/2014/main" id="{3074B4B4-A0ED-434E-A071-705C87228567}"/>
                </a:ext>
              </a:extLst>
            </p:cNvPr>
            <p:cNvSpPr txBox="1"/>
            <p:nvPr/>
          </p:nvSpPr>
          <p:spPr>
            <a:xfrm rot="3619598">
              <a:off x="3269705" y="3706786"/>
              <a:ext cx="4055534" cy="523220"/>
            </a:xfrm>
            <a:prstGeom prst="rect">
              <a:avLst/>
            </a:prstGeom>
            <a:noFill/>
          </p:spPr>
          <p:txBody>
            <a:bodyPr wrap="none" rtlCol="0">
              <a:spAutoFit/>
            </a:bodyPr>
            <a:lstStyle/>
            <a:p>
              <a:r>
                <a:rPr lang="en-AU" sz="2800" b="1" dirty="0">
                  <a:solidFill>
                    <a:schemeClr val="accent4"/>
                  </a:solidFill>
                </a:rPr>
                <a:t>Increased by the fire itself</a:t>
              </a:r>
            </a:p>
          </p:txBody>
        </p:sp>
        <p:sp>
          <p:nvSpPr>
            <p:cNvPr id="10" name="TextBox 9">
              <a:extLst>
                <a:ext uri="{FF2B5EF4-FFF2-40B4-BE49-F238E27FC236}">
                  <a16:creationId xmlns:a16="http://schemas.microsoft.com/office/drawing/2014/main" id="{FE40B150-F195-49B8-8353-38784BACA140}"/>
                </a:ext>
              </a:extLst>
            </p:cNvPr>
            <p:cNvSpPr txBox="1"/>
            <p:nvPr/>
          </p:nvSpPr>
          <p:spPr>
            <a:xfrm>
              <a:off x="2418588" y="5598147"/>
              <a:ext cx="3174587" cy="523220"/>
            </a:xfrm>
            <a:prstGeom prst="rect">
              <a:avLst/>
            </a:prstGeom>
            <a:noFill/>
          </p:spPr>
          <p:txBody>
            <a:bodyPr wrap="none" rtlCol="0">
              <a:spAutoFit/>
            </a:bodyPr>
            <a:lstStyle/>
            <a:p>
              <a:r>
                <a:rPr lang="en-AU" sz="2800" b="1" dirty="0">
                  <a:solidFill>
                    <a:srgbClr val="92D050"/>
                  </a:solidFill>
                </a:rPr>
                <a:t>Can be manipulated</a:t>
              </a:r>
            </a:p>
          </p:txBody>
        </p:sp>
      </p:grpSp>
      <p:pic>
        <p:nvPicPr>
          <p:cNvPr id="13" name="Picture 12" descr="A picture containing photo, sitting, phone, sign&#10;&#10;Description automatically generated">
            <a:extLst>
              <a:ext uri="{FF2B5EF4-FFF2-40B4-BE49-F238E27FC236}">
                <a16:creationId xmlns:a16="http://schemas.microsoft.com/office/drawing/2014/main" id="{516034FE-5D08-4A92-9061-F1337EE3D3D7}"/>
              </a:ext>
            </a:extLst>
          </p:cNvPr>
          <p:cNvPicPr>
            <a:picLocks noChangeAspect="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artisticPlasticWrap/>
                    </a14:imgEffect>
                  </a14:imgLayer>
                </a14:imgProps>
              </a:ext>
              <a:ext uri="{28A0092B-C50C-407E-A947-70E740481C1C}">
                <a14:useLocalDpi xmlns:a14="http://schemas.microsoft.com/office/drawing/2010/main" val="0"/>
              </a:ext>
            </a:extLst>
          </a:blip>
          <a:stretch>
            <a:fillRect/>
          </a:stretch>
        </p:blipFill>
        <p:spPr>
          <a:xfrm>
            <a:off x="754939" y="1355983"/>
            <a:ext cx="1152128" cy="1152128"/>
          </a:xfrm>
          <a:prstGeom prst="rect">
            <a:avLst/>
          </a:prstGeom>
        </p:spPr>
      </p:pic>
      <p:sp>
        <p:nvSpPr>
          <p:cNvPr id="17" name="TextBox 16">
            <a:extLst>
              <a:ext uri="{FF2B5EF4-FFF2-40B4-BE49-F238E27FC236}">
                <a16:creationId xmlns:a16="http://schemas.microsoft.com/office/drawing/2014/main" id="{8B229D08-F1D5-4B35-887D-22F10476D5B5}"/>
              </a:ext>
            </a:extLst>
          </p:cNvPr>
          <p:cNvSpPr txBox="1"/>
          <p:nvPr/>
        </p:nvSpPr>
        <p:spPr>
          <a:xfrm>
            <a:off x="655227" y="2444331"/>
            <a:ext cx="917239" cy="646331"/>
          </a:xfrm>
          <a:prstGeom prst="rect">
            <a:avLst/>
          </a:prstGeom>
          <a:noFill/>
        </p:spPr>
        <p:txBody>
          <a:bodyPr wrap="none" rtlCol="0">
            <a:spAutoFit/>
          </a:bodyPr>
          <a:lstStyle/>
          <a:p>
            <a:pPr algn="ctr"/>
            <a:r>
              <a:rPr lang="en-AU" b="1" dirty="0">
                <a:solidFill>
                  <a:schemeClr val="accent2"/>
                </a:solidFill>
              </a:rPr>
              <a:t>Ignition</a:t>
            </a:r>
          </a:p>
          <a:p>
            <a:pPr algn="ctr"/>
            <a:r>
              <a:rPr lang="en-AU" b="1" dirty="0">
                <a:solidFill>
                  <a:schemeClr val="accent2"/>
                </a:solidFill>
              </a:rPr>
              <a:t>source</a:t>
            </a:r>
          </a:p>
        </p:txBody>
      </p:sp>
      <p:sp>
        <p:nvSpPr>
          <p:cNvPr id="18" name="Arrow: Right 17">
            <a:extLst>
              <a:ext uri="{FF2B5EF4-FFF2-40B4-BE49-F238E27FC236}">
                <a16:creationId xmlns:a16="http://schemas.microsoft.com/office/drawing/2014/main" id="{8905317D-2CE2-4195-A636-43BB53853E83}"/>
              </a:ext>
            </a:extLst>
          </p:cNvPr>
          <p:cNvSpPr/>
          <p:nvPr/>
        </p:nvSpPr>
        <p:spPr>
          <a:xfrm rot="2016915">
            <a:off x="1711680" y="2505339"/>
            <a:ext cx="441520" cy="732041"/>
          </a:xfrm>
          <a:prstGeom prst="rightArrow">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7790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25EC-2AD0-40A7-81A6-5E5C37C0072B}"/>
              </a:ext>
            </a:extLst>
          </p:cNvPr>
          <p:cNvSpPr>
            <a:spLocks noGrp="1"/>
          </p:cNvSpPr>
          <p:nvPr>
            <p:ph type="title"/>
          </p:nvPr>
        </p:nvSpPr>
        <p:spPr>
          <a:xfrm>
            <a:off x="609599" y="260648"/>
            <a:ext cx="6347713" cy="1320800"/>
          </a:xfrm>
        </p:spPr>
        <p:txBody>
          <a:bodyPr/>
          <a:lstStyle/>
          <a:p>
            <a:r>
              <a:rPr lang="en-AU" sz="4800" b="1" dirty="0">
                <a:ln>
                  <a:solidFill>
                    <a:schemeClr val="tx1"/>
                  </a:solidFill>
                </a:ln>
              </a:rPr>
              <a:t>Pipeline</a:t>
            </a:r>
            <a:endParaRPr lang="en-AU" b="1" dirty="0">
              <a:ln>
                <a:solidFill>
                  <a:schemeClr val="tx1"/>
                </a:solidFill>
              </a:ln>
            </a:endParaRPr>
          </a:p>
        </p:txBody>
      </p:sp>
      <p:grpSp>
        <p:nvGrpSpPr>
          <p:cNvPr id="42" name="Group 41">
            <a:extLst>
              <a:ext uri="{FF2B5EF4-FFF2-40B4-BE49-F238E27FC236}">
                <a16:creationId xmlns:a16="http://schemas.microsoft.com/office/drawing/2014/main" id="{36065778-C969-48CA-BA17-96BCE6CC4E8C}"/>
              </a:ext>
            </a:extLst>
          </p:cNvPr>
          <p:cNvGrpSpPr/>
          <p:nvPr/>
        </p:nvGrpSpPr>
        <p:grpSpPr>
          <a:xfrm>
            <a:off x="1163354" y="742391"/>
            <a:ext cx="6010873" cy="5446015"/>
            <a:chOff x="1622767" y="1163941"/>
            <a:chExt cx="5003150" cy="4532990"/>
          </a:xfrm>
        </p:grpSpPr>
        <p:grpSp>
          <p:nvGrpSpPr>
            <p:cNvPr id="17" name="Group 16">
              <a:extLst>
                <a:ext uri="{FF2B5EF4-FFF2-40B4-BE49-F238E27FC236}">
                  <a16:creationId xmlns:a16="http://schemas.microsoft.com/office/drawing/2014/main" id="{0E4F0F2F-FBC3-4832-8CFF-03BE504CE9DA}"/>
                </a:ext>
              </a:extLst>
            </p:cNvPr>
            <p:cNvGrpSpPr/>
            <p:nvPr/>
          </p:nvGrpSpPr>
          <p:grpSpPr>
            <a:xfrm>
              <a:off x="1781439" y="1398005"/>
              <a:ext cx="4590761" cy="4003466"/>
              <a:chOff x="1781439" y="1398005"/>
              <a:chExt cx="4590761" cy="4003466"/>
            </a:xfrm>
          </p:grpSpPr>
          <p:pic>
            <p:nvPicPr>
              <p:cNvPr id="5" name="Picture 4" descr="A picture containing clock&#10;&#10;Description automatically generated">
                <a:extLst>
                  <a:ext uri="{FF2B5EF4-FFF2-40B4-BE49-F238E27FC236}">
                    <a16:creationId xmlns:a16="http://schemas.microsoft.com/office/drawing/2014/main" id="{366DC137-7279-42BC-8319-ABFDE7124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439" y="1398005"/>
                <a:ext cx="4590761" cy="4003466"/>
              </a:xfrm>
              <a:prstGeom prst="rect">
                <a:avLst/>
              </a:prstGeom>
            </p:spPr>
          </p:pic>
          <p:sp>
            <p:nvSpPr>
              <p:cNvPr id="11" name="Rectangle 10">
                <a:extLst>
                  <a:ext uri="{FF2B5EF4-FFF2-40B4-BE49-F238E27FC236}">
                    <a16:creationId xmlns:a16="http://schemas.microsoft.com/office/drawing/2014/main" id="{CE5C0169-FA82-4873-BD1C-826ECD858B4D}"/>
                  </a:ext>
                </a:extLst>
              </p:cNvPr>
              <p:cNvSpPr/>
              <p:nvPr/>
            </p:nvSpPr>
            <p:spPr>
              <a:xfrm rot="3516255">
                <a:off x="4210202" y="3290053"/>
                <a:ext cx="1334398" cy="348926"/>
              </a:xfrm>
              <a:prstGeom prst="rect">
                <a:avLst/>
              </a:prstGeom>
              <a:solidFill>
                <a:srgbClr val="E34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F44F5E80-93B6-4107-8D51-938508DD8DD8}"/>
                  </a:ext>
                </a:extLst>
              </p:cNvPr>
              <p:cNvSpPr/>
              <p:nvPr/>
            </p:nvSpPr>
            <p:spPr>
              <a:xfrm>
                <a:off x="3409619" y="4814735"/>
                <a:ext cx="1334398" cy="395548"/>
              </a:xfrm>
              <a:prstGeom prst="rect">
                <a:avLst/>
              </a:prstGeom>
              <a:solidFill>
                <a:srgbClr val="7C4E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052C7D4-51D0-4EAC-A7F7-E9DADF91CA3C}"/>
                  </a:ext>
                </a:extLst>
              </p:cNvPr>
              <p:cNvSpPr/>
              <p:nvPr/>
            </p:nvSpPr>
            <p:spPr>
              <a:xfrm rot="7196294">
                <a:off x="2391690" y="3289462"/>
                <a:ext cx="1624887" cy="417518"/>
              </a:xfrm>
              <a:prstGeom prst="rect">
                <a:avLst/>
              </a:prstGeom>
              <a:solidFill>
                <a:srgbClr val="588D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Isosceles Triangle 15">
                <a:extLst>
                  <a:ext uri="{FF2B5EF4-FFF2-40B4-BE49-F238E27FC236}">
                    <a16:creationId xmlns:a16="http://schemas.microsoft.com/office/drawing/2014/main" id="{50B64FC1-A7DE-4E5A-874D-119B6E07B262}"/>
                  </a:ext>
                </a:extLst>
              </p:cNvPr>
              <p:cNvSpPr/>
              <p:nvPr/>
            </p:nvSpPr>
            <p:spPr>
              <a:xfrm>
                <a:off x="2915816" y="2708920"/>
                <a:ext cx="2304256" cy="2052193"/>
              </a:xfrm>
              <a:prstGeom prst="triangle">
                <a:avLst/>
              </a:prstGeom>
              <a:solidFill>
                <a:srgbClr val="50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 name="TextBox 5">
              <a:extLst>
                <a:ext uri="{FF2B5EF4-FFF2-40B4-BE49-F238E27FC236}">
                  <a16:creationId xmlns:a16="http://schemas.microsoft.com/office/drawing/2014/main" id="{5E22810F-069A-45E2-AA2E-55DC1AF1F64C}"/>
                </a:ext>
              </a:extLst>
            </p:cNvPr>
            <p:cNvSpPr txBox="1"/>
            <p:nvPr/>
          </p:nvSpPr>
          <p:spPr>
            <a:xfrm rot="18018579">
              <a:off x="1327916" y="3044385"/>
              <a:ext cx="2797622" cy="384267"/>
            </a:xfrm>
            <a:prstGeom prst="rect">
              <a:avLst/>
            </a:prstGeom>
            <a:noFill/>
          </p:spPr>
          <p:txBody>
            <a:bodyPr wrap="none" rtlCol="0">
              <a:spAutoFit/>
            </a:bodyPr>
            <a:lstStyle/>
            <a:p>
              <a:r>
                <a:rPr lang="en-AU" sz="2400" b="1" dirty="0">
                  <a:solidFill>
                    <a:schemeClr val="tx1">
                      <a:lumMod val="75000"/>
                    </a:schemeClr>
                  </a:solidFill>
                </a:rPr>
                <a:t>Fuel metrics – takes time</a:t>
              </a:r>
            </a:p>
          </p:txBody>
        </p:sp>
        <p:sp>
          <p:nvSpPr>
            <p:cNvPr id="7" name="TextBox 6">
              <a:extLst>
                <a:ext uri="{FF2B5EF4-FFF2-40B4-BE49-F238E27FC236}">
                  <a16:creationId xmlns:a16="http://schemas.microsoft.com/office/drawing/2014/main" id="{52F5DBE1-0A4E-43D1-8030-1C389EA59855}"/>
                </a:ext>
              </a:extLst>
            </p:cNvPr>
            <p:cNvSpPr txBox="1"/>
            <p:nvPr/>
          </p:nvSpPr>
          <p:spPr>
            <a:xfrm rot="3619598">
              <a:off x="3526079" y="3051285"/>
              <a:ext cx="3746600" cy="384267"/>
            </a:xfrm>
            <a:prstGeom prst="rect">
              <a:avLst/>
            </a:prstGeom>
            <a:noFill/>
          </p:spPr>
          <p:txBody>
            <a:bodyPr wrap="none" rtlCol="0">
              <a:spAutoFit/>
            </a:bodyPr>
            <a:lstStyle/>
            <a:p>
              <a:r>
                <a:rPr lang="en-AU" sz="2400" b="1" dirty="0">
                  <a:solidFill>
                    <a:schemeClr val="tx1">
                      <a:lumMod val="75000"/>
                    </a:schemeClr>
                  </a:solidFill>
                </a:rPr>
                <a:t>Pre-processing and visual displays</a:t>
              </a:r>
            </a:p>
          </p:txBody>
        </p:sp>
        <p:sp>
          <p:nvSpPr>
            <p:cNvPr id="8" name="TextBox 7">
              <a:extLst>
                <a:ext uri="{FF2B5EF4-FFF2-40B4-BE49-F238E27FC236}">
                  <a16:creationId xmlns:a16="http://schemas.microsoft.com/office/drawing/2014/main" id="{D83F55AA-5BE1-4D93-BB98-27A9B53A1CCF}"/>
                </a:ext>
              </a:extLst>
            </p:cNvPr>
            <p:cNvSpPr txBox="1"/>
            <p:nvPr/>
          </p:nvSpPr>
          <p:spPr>
            <a:xfrm>
              <a:off x="3436691" y="5312664"/>
              <a:ext cx="1229120" cy="384267"/>
            </a:xfrm>
            <a:prstGeom prst="rect">
              <a:avLst/>
            </a:prstGeom>
            <a:noFill/>
          </p:spPr>
          <p:txBody>
            <a:bodyPr wrap="none" rtlCol="0">
              <a:spAutoFit/>
            </a:bodyPr>
            <a:lstStyle/>
            <a:p>
              <a:r>
                <a:rPr lang="en-AU" sz="2400" b="1" dirty="0">
                  <a:solidFill>
                    <a:schemeClr val="tx1">
                      <a:lumMod val="75000"/>
                    </a:schemeClr>
                  </a:solidFill>
                </a:rPr>
                <a:t>Modelling</a:t>
              </a:r>
            </a:p>
          </p:txBody>
        </p:sp>
        <p:sp>
          <p:nvSpPr>
            <p:cNvPr id="21" name="TextBox 20">
              <a:extLst>
                <a:ext uri="{FF2B5EF4-FFF2-40B4-BE49-F238E27FC236}">
                  <a16:creationId xmlns:a16="http://schemas.microsoft.com/office/drawing/2014/main" id="{61DC92DD-90F3-49D0-B73A-33EB686BB77A}"/>
                </a:ext>
              </a:extLst>
            </p:cNvPr>
            <p:cNvSpPr txBox="1"/>
            <p:nvPr/>
          </p:nvSpPr>
          <p:spPr>
            <a:xfrm rot="3619598">
              <a:off x="4498440" y="3161705"/>
              <a:ext cx="807814" cy="537974"/>
            </a:xfrm>
            <a:prstGeom prst="rect">
              <a:avLst/>
            </a:prstGeom>
            <a:noFill/>
          </p:spPr>
          <p:txBody>
            <a:bodyPr wrap="none" rtlCol="0">
              <a:spAutoFit/>
            </a:bodyPr>
            <a:lstStyle/>
            <a:p>
              <a:r>
                <a:rPr lang="en-AU" sz="3600" b="1" dirty="0"/>
                <a:t>EDA</a:t>
              </a:r>
            </a:p>
          </p:txBody>
        </p:sp>
        <p:sp>
          <p:nvSpPr>
            <p:cNvPr id="23" name="TextBox 22">
              <a:extLst>
                <a:ext uri="{FF2B5EF4-FFF2-40B4-BE49-F238E27FC236}">
                  <a16:creationId xmlns:a16="http://schemas.microsoft.com/office/drawing/2014/main" id="{542B54EC-6D23-4704-9810-2BDD47E55AC7}"/>
                </a:ext>
              </a:extLst>
            </p:cNvPr>
            <p:cNvSpPr txBox="1"/>
            <p:nvPr/>
          </p:nvSpPr>
          <p:spPr>
            <a:xfrm rot="18018579">
              <a:off x="1699788" y="3203125"/>
              <a:ext cx="3050597" cy="537974"/>
            </a:xfrm>
            <a:prstGeom prst="rect">
              <a:avLst/>
            </a:prstGeom>
            <a:noFill/>
          </p:spPr>
          <p:txBody>
            <a:bodyPr wrap="none" rtlCol="0">
              <a:spAutoFit/>
            </a:bodyPr>
            <a:lstStyle/>
            <a:p>
              <a:r>
                <a:rPr lang="en-AU" sz="3600" b="1" dirty="0"/>
                <a:t>DATA COLLECTION</a:t>
              </a:r>
            </a:p>
          </p:txBody>
        </p:sp>
        <p:sp>
          <p:nvSpPr>
            <p:cNvPr id="25" name="TextBox 24">
              <a:extLst>
                <a:ext uri="{FF2B5EF4-FFF2-40B4-BE49-F238E27FC236}">
                  <a16:creationId xmlns:a16="http://schemas.microsoft.com/office/drawing/2014/main" id="{DFBED445-40FB-4162-A000-B161886EA1C2}"/>
                </a:ext>
              </a:extLst>
            </p:cNvPr>
            <p:cNvSpPr txBox="1"/>
            <p:nvPr/>
          </p:nvSpPr>
          <p:spPr>
            <a:xfrm>
              <a:off x="3318062" y="4718505"/>
              <a:ext cx="1663395" cy="537974"/>
            </a:xfrm>
            <a:prstGeom prst="rect">
              <a:avLst/>
            </a:prstGeom>
            <a:noFill/>
          </p:spPr>
          <p:txBody>
            <a:bodyPr wrap="none" rtlCol="0">
              <a:spAutoFit/>
            </a:bodyPr>
            <a:lstStyle/>
            <a:p>
              <a:r>
                <a:rPr lang="en-AU" sz="3600" b="1" dirty="0"/>
                <a:t>ANALYSIS</a:t>
              </a:r>
            </a:p>
          </p:txBody>
        </p:sp>
        <p:grpSp>
          <p:nvGrpSpPr>
            <p:cNvPr id="30" name="Group 29">
              <a:extLst>
                <a:ext uri="{FF2B5EF4-FFF2-40B4-BE49-F238E27FC236}">
                  <a16:creationId xmlns:a16="http://schemas.microsoft.com/office/drawing/2014/main" id="{045C73DE-3DA3-47A4-8DB9-CFBC198BD470}"/>
                </a:ext>
              </a:extLst>
            </p:cNvPr>
            <p:cNvGrpSpPr/>
            <p:nvPr/>
          </p:nvGrpSpPr>
          <p:grpSpPr>
            <a:xfrm>
              <a:off x="5977845" y="4958465"/>
              <a:ext cx="648072" cy="508295"/>
              <a:chOff x="5940152" y="4893176"/>
              <a:chExt cx="648072" cy="508295"/>
            </a:xfrm>
          </p:grpSpPr>
          <p:cxnSp>
            <p:nvCxnSpPr>
              <p:cNvPr id="27" name="Straight Connector 26">
                <a:extLst>
                  <a:ext uri="{FF2B5EF4-FFF2-40B4-BE49-F238E27FC236}">
                    <a16:creationId xmlns:a16="http://schemas.microsoft.com/office/drawing/2014/main" id="{D0018996-449E-462F-A3FD-FEE97E2AB4A2}"/>
                  </a:ext>
                </a:extLst>
              </p:cNvPr>
              <p:cNvCxnSpPr/>
              <p:nvPr/>
            </p:nvCxnSpPr>
            <p:spPr>
              <a:xfrm>
                <a:off x="6331703" y="4893176"/>
                <a:ext cx="256521" cy="50829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921AB99-C35D-4737-A6BC-780526E4C933}"/>
                  </a:ext>
                </a:extLst>
              </p:cNvPr>
              <p:cNvCxnSpPr/>
              <p:nvPr/>
            </p:nvCxnSpPr>
            <p:spPr>
              <a:xfrm flipH="1">
                <a:off x="5940152" y="5401471"/>
                <a:ext cx="64807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10579673-B0D4-4634-9D97-4F36601770C4}"/>
                </a:ext>
              </a:extLst>
            </p:cNvPr>
            <p:cNvGrpSpPr/>
            <p:nvPr/>
          </p:nvGrpSpPr>
          <p:grpSpPr>
            <a:xfrm rot="6983734">
              <a:off x="1552879" y="5080414"/>
              <a:ext cx="648072" cy="508295"/>
              <a:chOff x="5940152" y="4893176"/>
              <a:chExt cx="648072" cy="508295"/>
            </a:xfrm>
          </p:grpSpPr>
          <p:cxnSp>
            <p:nvCxnSpPr>
              <p:cNvPr id="32" name="Straight Connector 31">
                <a:extLst>
                  <a:ext uri="{FF2B5EF4-FFF2-40B4-BE49-F238E27FC236}">
                    <a16:creationId xmlns:a16="http://schemas.microsoft.com/office/drawing/2014/main" id="{C600D9D6-B646-492B-ABDD-70A44A27A003}"/>
                  </a:ext>
                </a:extLst>
              </p:cNvPr>
              <p:cNvCxnSpPr/>
              <p:nvPr/>
            </p:nvCxnSpPr>
            <p:spPr>
              <a:xfrm>
                <a:off x="6331703" y="4893176"/>
                <a:ext cx="256521" cy="50829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CBA3B09-7060-4247-9622-C3ADBAA31964}"/>
                  </a:ext>
                </a:extLst>
              </p:cNvPr>
              <p:cNvCxnSpPr/>
              <p:nvPr/>
            </p:nvCxnSpPr>
            <p:spPr>
              <a:xfrm flipH="1">
                <a:off x="5940152" y="5401471"/>
                <a:ext cx="64807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393720BD-1DDD-4508-93D2-FA537815755B}"/>
                </a:ext>
              </a:extLst>
            </p:cNvPr>
            <p:cNvGrpSpPr/>
            <p:nvPr/>
          </p:nvGrpSpPr>
          <p:grpSpPr>
            <a:xfrm rot="14407666">
              <a:off x="3712980" y="1233829"/>
              <a:ext cx="648072" cy="508295"/>
              <a:chOff x="5940152" y="4893176"/>
              <a:chExt cx="648072" cy="508295"/>
            </a:xfrm>
          </p:grpSpPr>
          <p:cxnSp>
            <p:nvCxnSpPr>
              <p:cNvPr id="35" name="Straight Connector 34">
                <a:extLst>
                  <a:ext uri="{FF2B5EF4-FFF2-40B4-BE49-F238E27FC236}">
                    <a16:creationId xmlns:a16="http://schemas.microsoft.com/office/drawing/2014/main" id="{A2AF331E-2381-4EA6-BBAA-7D0C9DD1F48D}"/>
                  </a:ext>
                </a:extLst>
              </p:cNvPr>
              <p:cNvCxnSpPr/>
              <p:nvPr/>
            </p:nvCxnSpPr>
            <p:spPr>
              <a:xfrm>
                <a:off x="6331703" y="4893176"/>
                <a:ext cx="256521" cy="50829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CCCDE5-5073-451A-BEA8-2434EB13E6D5}"/>
                  </a:ext>
                </a:extLst>
              </p:cNvPr>
              <p:cNvCxnSpPr/>
              <p:nvPr/>
            </p:nvCxnSpPr>
            <p:spPr>
              <a:xfrm flipH="1">
                <a:off x="5940152" y="5401471"/>
                <a:ext cx="64807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8" name="Graphic 37" descr="Broken Fire Hydrant">
              <a:extLst>
                <a:ext uri="{FF2B5EF4-FFF2-40B4-BE49-F238E27FC236}">
                  <a16:creationId xmlns:a16="http://schemas.microsoft.com/office/drawing/2014/main" id="{4B5B5EE3-3473-4A6C-A3C2-90233B4902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32021" y="3381568"/>
              <a:ext cx="1438461" cy="1438461"/>
            </a:xfrm>
            <a:prstGeom prst="rect">
              <a:avLst/>
            </a:prstGeom>
          </p:spPr>
        </p:pic>
      </p:grpSp>
      <p:sp>
        <p:nvSpPr>
          <p:cNvPr id="3" name="Arrow: Right 2">
            <a:extLst>
              <a:ext uri="{FF2B5EF4-FFF2-40B4-BE49-F238E27FC236}">
                <a16:creationId xmlns:a16="http://schemas.microsoft.com/office/drawing/2014/main" id="{1299B1D9-689A-4D6C-975D-E62E50268624}"/>
              </a:ext>
            </a:extLst>
          </p:cNvPr>
          <p:cNvSpPr/>
          <p:nvPr/>
        </p:nvSpPr>
        <p:spPr>
          <a:xfrm rot="2016915">
            <a:off x="1711680" y="2505339"/>
            <a:ext cx="441520" cy="732041"/>
          </a:xfrm>
          <a:prstGeom prst="rightArrow">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lumMod val="75000"/>
                </a:schemeClr>
              </a:solidFill>
            </a:endParaRPr>
          </a:p>
        </p:txBody>
      </p:sp>
      <p:sp>
        <p:nvSpPr>
          <p:cNvPr id="4" name="TextBox 3">
            <a:extLst>
              <a:ext uri="{FF2B5EF4-FFF2-40B4-BE49-F238E27FC236}">
                <a16:creationId xmlns:a16="http://schemas.microsoft.com/office/drawing/2014/main" id="{13B9E1D5-C5A1-44D8-9959-BB32177A8FA3}"/>
              </a:ext>
            </a:extLst>
          </p:cNvPr>
          <p:cNvSpPr txBox="1"/>
          <p:nvPr/>
        </p:nvSpPr>
        <p:spPr>
          <a:xfrm>
            <a:off x="586780" y="2444331"/>
            <a:ext cx="1054136" cy="646331"/>
          </a:xfrm>
          <a:prstGeom prst="rect">
            <a:avLst/>
          </a:prstGeom>
          <a:noFill/>
        </p:spPr>
        <p:txBody>
          <a:bodyPr wrap="none" rtlCol="0">
            <a:spAutoFit/>
          </a:bodyPr>
          <a:lstStyle/>
          <a:p>
            <a:pPr algn="ctr"/>
            <a:r>
              <a:rPr lang="en-AU" b="1" dirty="0">
                <a:solidFill>
                  <a:schemeClr val="tx1">
                    <a:lumMod val="75000"/>
                  </a:schemeClr>
                </a:solidFill>
              </a:rPr>
              <a:t>Business</a:t>
            </a:r>
          </a:p>
          <a:p>
            <a:pPr algn="ctr"/>
            <a:r>
              <a:rPr lang="en-AU" b="1" dirty="0">
                <a:solidFill>
                  <a:schemeClr val="tx1">
                    <a:lumMod val="75000"/>
                  </a:schemeClr>
                </a:solidFill>
              </a:rPr>
              <a:t>Question</a:t>
            </a:r>
          </a:p>
        </p:txBody>
      </p:sp>
      <p:pic>
        <p:nvPicPr>
          <p:cNvPr id="10" name="Graphic 9" descr="Scroll">
            <a:extLst>
              <a:ext uri="{FF2B5EF4-FFF2-40B4-BE49-F238E27FC236}">
                <a16:creationId xmlns:a16="http://schemas.microsoft.com/office/drawing/2014/main" id="{52543C68-0D39-4EF5-9CE9-725597EEB1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3509" y="1351204"/>
            <a:ext cx="1179391" cy="1179391"/>
          </a:xfrm>
          <a:prstGeom prst="rect">
            <a:avLst/>
          </a:prstGeom>
        </p:spPr>
      </p:pic>
    </p:spTree>
    <p:extLst>
      <p:ext uri="{BB962C8B-B14F-4D97-AF65-F5344CB8AC3E}">
        <p14:creationId xmlns:p14="http://schemas.microsoft.com/office/powerpoint/2010/main" val="159709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FBD4-69D1-4E38-93F1-89129F841ABE}"/>
              </a:ext>
            </a:extLst>
          </p:cNvPr>
          <p:cNvSpPr>
            <a:spLocks noGrp="1"/>
          </p:cNvSpPr>
          <p:nvPr>
            <p:ph type="title"/>
          </p:nvPr>
        </p:nvSpPr>
        <p:spPr>
          <a:xfrm>
            <a:off x="609599" y="260648"/>
            <a:ext cx="7047858" cy="1320800"/>
          </a:xfrm>
        </p:spPr>
        <p:txBody>
          <a:bodyPr>
            <a:normAutofit/>
          </a:bodyPr>
          <a:lstStyle/>
          <a:p>
            <a:r>
              <a:rPr lang="en-AU" sz="4800" b="1" dirty="0">
                <a:ln>
                  <a:solidFill>
                    <a:schemeClr val="tx1"/>
                  </a:solidFill>
                </a:ln>
              </a:rPr>
              <a:t>Business Question</a:t>
            </a:r>
          </a:p>
        </p:txBody>
      </p:sp>
      <p:pic>
        <p:nvPicPr>
          <p:cNvPr id="5" name="Content Placeholder 4" descr="Tree With Roots">
            <a:extLst>
              <a:ext uri="{FF2B5EF4-FFF2-40B4-BE49-F238E27FC236}">
                <a16:creationId xmlns:a16="http://schemas.microsoft.com/office/drawing/2014/main" id="{E3ED6EB8-ED8E-4FB8-B280-70FF7D9FFE8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87" y="956995"/>
            <a:ext cx="2825947" cy="2825947"/>
          </a:xfrm>
        </p:spPr>
      </p:pic>
      <p:sp>
        <p:nvSpPr>
          <p:cNvPr id="6" name="TextBox 5">
            <a:extLst>
              <a:ext uri="{FF2B5EF4-FFF2-40B4-BE49-F238E27FC236}">
                <a16:creationId xmlns:a16="http://schemas.microsoft.com/office/drawing/2014/main" id="{ED929186-9F7B-4AAA-ACAF-772A3F3D30E4}"/>
              </a:ext>
            </a:extLst>
          </p:cNvPr>
          <p:cNvSpPr txBox="1"/>
          <p:nvPr/>
        </p:nvSpPr>
        <p:spPr>
          <a:xfrm>
            <a:off x="2123728" y="2706459"/>
            <a:ext cx="716863" cy="369332"/>
          </a:xfrm>
          <a:prstGeom prst="rect">
            <a:avLst/>
          </a:prstGeom>
          <a:noFill/>
        </p:spPr>
        <p:txBody>
          <a:bodyPr wrap="none" rtlCol="0">
            <a:spAutoFit/>
          </a:bodyPr>
          <a:lstStyle/>
          <a:p>
            <a:r>
              <a:rPr lang="en-AU" dirty="0">
                <a:solidFill>
                  <a:schemeClr val="accent5"/>
                </a:solidFill>
              </a:rPr>
              <a:t>FFMC</a:t>
            </a:r>
          </a:p>
        </p:txBody>
      </p:sp>
      <p:sp>
        <p:nvSpPr>
          <p:cNvPr id="12" name="TextBox 11">
            <a:extLst>
              <a:ext uri="{FF2B5EF4-FFF2-40B4-BE49-F238E27FC236}">
                <a16:creationId xmlns:a16="http://schemas.microsoft.com/office/drawing/2014/main" id="{26A79AA8-6878-4CF0-B7E8-C29AED57FE71}"/>
              </a:ext>
            </a:extLst>
          </p:cNvPr>
          <p:cNvSpPr txBox="1"/>
          <p:nvPr/>
        </p:nvSpPr>
        <p:spPr>
          <a:xfrm>
            <a:off x="1766278" y="3626886"/>
            <a:ext cx="450764" cy="369332"/>
          </a:xfrm>
          <a:prstGeom prst="rect">
            <a:avLst/>
          </a:prstGeom>
          <a:noFill/>
        </p:spPr>
        <p:txBody>
          <a:bodyPr wrap="none" rtlCol="0">
            <a:spAutoFit/>
          </a:bodyPr>
          <a:lstStyle/>
          <a:p>
            <a:r>
              <a:rPr lang="en-AU" dirty="0">
                <a:solidFill>
                  <a:schemeClr val="accent5"/>
                </a:solidFill>
              </a:rPr>
              <a:t>DC</a:t>
            </a:r>
          </a:p>
        </p:txBody>
      </p:sp>
      <p:sp>
        <p:nvSpPr>
          <p:cNvPr id="14" name="TextBox 13">
            <a:extLst>
              <a:ext uri="{FF2B5EF4-FFF2-40B4-BE49-F238E27FC236}">
                <a16:creationId xmlns:a16="http://schemas.microsoft.com/office/drawing/2014/main" id="{D3940052-4217-4624-9DCD-68A82758716C}"/>
              </a:ext>
            </a:extLst>
          </p:cNvPr>
          <p:cNvSpPr txBox="1"/>
          <p:nvPr/>
        </p:nvSpPr>
        <p:spPr>
          <a:xfrm>
            <a:off x="674102" y="3217960"/>
            <a:ext cx="647934" cy="369332"/>
          </a:xfrm>
          <a:prstGeom prst="rect">
            <a:avLst/>
          </a:prstGeom>
          <a:noFill/>
        </p:spPr>
        <p:txBody>
          <a:bodyPr wrap="none" rtlCol="0">
            <a:spAutoFit/>
          </a:bodyPr>
          <a:lstStyle/>
          <a:p>
            <a:r>
              <a:rPr lang="en-AU" dirty="0">
                <a:solidFill>
                  <a:schemeClr val="accent5"/>
                </a:solidFill>
              </a:rPr>
              <a:t>DMC</a:t>
            </a:r>
          </a:p>
        </p:txBody>
      </p:sp>
      <p:sp useBgFill="1">
        <p:nvSpPr>
          <p:cNvPr id="20" name="TextBox 19">
            <a:extLst>
              <a:ext uri="{FF2B5EF4-FFF2-40B4-BE49-F238E27FC236}">
                <a16:creationId xmlns:a16="http://schemas.microsoft.com/office/drawing/2014/main" id="{7294D4C4-8C69-47D7-81E0-BE514AA03AA1}"/>
              </a:ext>
            </a:extLst>
          </p:cNvPr>
          <p:cNvSpPr txBox="1"/>
          <p:nvPr/>
        </p:nvSpPr>
        <p:spPr>
          <a:xfrm>
            <a:off x="467544" y="4039904"/>
            <a:ext cx="7047858" cy="1477328"/>
          </a:xfrm>
          <a:custGeom>
            <a:avLst/>
            <a:gdLst>
              <a:gd name="connsiteX0" fmla="*/ 0 w 7047858"/>
              <a:gd name="connsiteY0" fmla="*/ 0 h 1477328"/>
              <a:gd name="connsiteX1" fmla="*/ 375886 w 7047858"/>
              <a:gd name="connsiteY1" fmla="*/ 0 h 1477328"/>
              <a:gd name="connsiteX2" fmla="*/ 1033686 w 7047858"/>
              <a:gd name="connsiteY2" fmla="*/ 0 h 1477328"/>
              <a:gd name="connsiteX3" fmla="*/ 1550529 w 7047858"/>
              <a:gd name="connsiteY3" fmla="*/ 0 h 1477328"/>
              <a:gd name="connsiteX4" fmla="*/ 2137850 w 7047858"/>
              <a:gd name="connsiteY4" fmla="*/ 0 h 1477328"/>
              <a:gd name="connsiteX5" fmla="*/ 2866129 w 7047858"/>
              <a:gd name="connsiteY5" fmla="*/ 0 h 1477328"/>
              <a:gd name="connsiteX6" fmla="*/ 3312493 w 7047858"/>
              <a:gd name="connsiteY6" fmla="*/ 0 h 1477328"/>
              <a:gd name="connsiteX7" fmla="*/ 3970293 w 7047858"/>
              <a:gd name="connsiteY7" fmla="*/ 0 h 1477328"/>
              <a:gd name="connsiteX8" fmla="*/ 4416658 w 7047858"/>
              <a:gd name="connsiteY8" fmla="*/ 0 h 1477328"/>
              <a:gd name="connsiteX9" fmla="*/ 5003979 w 7047858"/>
              <a:gd name="connsiteY9" fmla="*/ 0 h 1477328"/>
              <a:gd name="connsiteX10" fmla="*/ 5661779 w 7047858"/>
              <a:gd name="connsiteY10" fmla="*/ 0 h 1477328"/>
              <a:gd name="connsiteX11" fmla="*/ 6037665 w 7047858"/>
              <a:gd name="connsiteY11" fmla="*/ 0 h 1477328"/>
              <a:gd name="connsiteX12" fmla="*/ 6413551 w 7047858"/>
              <a:gd name="connsiteY12" fmla="*/ 0 h 1477328"/>
              <a:gd name="connsiteX13" fmla="*/ 7047858 w 7047858"/>
              <a:gd name="connsiteY13" fmla="*/ 0 h 1477328"/>
              <a:gd name="connsiteX14" fmla="*/ 7047858 w 7047858"/>
              <a:gd name="connsiteY14" fmla="*/ 492443 h 1477328"/>
              <a:gd name="connsiteX15" fmla="*/ 7047858 w 7047858"/>
              <a:gd name="connsiteY15" fmla="*/ 999659 h 1477328"/>
              <a:gd name="connsiteX16" fmla="*/ 7047858 w 7047858"/>
              <a:gd name="connsiteY16" fmla="*/ 1477328 h 1477328"/>
              <a:gd name="connsiteX17" fmla="*/ 6390058 w 7047858"/>
              <a:gd name="connsiteY17" fmla="*/ 1477328 h 1477328"/>
              <a:gd name="connsiteX18" fmla="*/ 5732258 w 7047858"/>
              <a:gd name="connsiteY18" fmla="*/ 1477328 h 1477328"/>
              <a:gd name="connsiteX19" fmla="*/ 5144936 w 7047858"/>
              <a:gd name="connsiteY19" fmla="*/ 1477328 h 1477328"/>
              <a:gd name="connsiteX20" fmla="*/ 4416658 w 7047858"/>
              <a:gd name="connsiteY20" fmla="*/ 1477328 h 1477328"/>
              <a:gd name="connsiteX21" fmla="*/ 3688379 w 7047858"/>
              <a:gd name="connsiteY21" fmla="*/ 1477328 h 1477328"/>
              <a:gd name="connsiteX22" fmla="*/ 3030579 w 7047858"/>
              <a:gd name="connsiteY22" fmla="*/ 1477328 h 1477328"/>
              <a:gd name="connsiteX23" fmla="*/ 2372779 w 7047858"/>
              <a:gd name="connsiteY23" fmla="*/ 1477328 h 1477328"/>
              <a:gd name="connsiteX24" fmla="*/ 1714979 w 7047858"/>
              <a:gd name="connsiteY24" fmla="*/ 1477328 h 1477328"/>
              <a:gd name="connsiteX25" fmla="*/ 1268614 w 7047858"/>
              <a:gd name="connsiteY25" fmla="*/ 1477328 h 1477328"/>
              <a:gd name="connsiteX26" fmla="*/ 540336 w 7047858"/>
              <a:gd name="connsiteY26" fmla="*/ 1477328 h 1477328"/>
              <a:gd name="connsiteX27" fmla="*/ 0 w 7047858"/>
              <a:gd name="connsiteY27" fmla="*/ 1477328 h 1477328"/>
              <a:gd name="connsiteX28" fmla="*/ 0 w 7047858"/>
              <a:gd name="connsiteY28" fmla="*/ 1029205 h 1477328"/>
              <a:gd name="connsiteX29" fmla="*/ 0 w 7047858"/>
              <a:gd name="connsiteY29" fmla="*/ 521989 h 1477328"/>
              <a:gd name="connsiteX30" fmla="*/ 0 w 7047858"/>
              <a:gd name="connsiteY30"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47858" h="1477328" fill="none" extrusionOk="0">
                <a:moveTo>
                  <a:pt x="0" y="0"/>
                </a:moveTo>
                <a:cubicBezTo>
                  <a:pt x="163983" y="-18490"/>
                  <a:pt x="246584" y="9121"/>
                  <a:pt x="375886" y="0"/>
                </a:cubicBezTo>
                <a:cubicBezTo>
                  <a:pt x="505188" y="-9121"/>
                  <a:pt x="773896" y="61063"/>
                  <a:pt x="1033686" y="0"/>
                </a:cubicBezTo>
                <a:cubicBezTo>
                  <a:pt x="1293476" y="-61063"/>
                  <a:pt x="1311490" y="10365"/>
                  <a:pt x="1550529" y="0"/>
                </a:cubicBezTo>
                <a:cubicBezTo>
                  <a:pt x="1789568" y="-10365"/>
                  <a:pt x="1870725" y="41413"/>
                  <a:pt x="2137850" y="0"/>
                </a:cubicBezTo>
                <a:cubicBezTo>
                  <a:pt x="2404975" y="-41413"/>
                  <a:pt x="2523992" y="34098"/>
                  <a:pt x="2866129" y="0"/>
                </a:cubicBezTo>
                <a:cubicBezTo>
                  <a:pt x="3208266" y="-34098"/>
                  <a:pt x="3158121" y="23417"/>
                  <a:pt x="3312493" y="0"/>
                </a:cubicBezTo>
                <a:cubicBezTo>
                  <a:pt x="3466865" y="-23417"/>
                  <a:pt x="3661418" y="11766"/>
                  <a:pt x="3970293" y="0"/>
                </a:cubicBezTo>
                <a:cubicBezTo>
                  <a:pt x="4279168" y="-11766"/>
                  <a:pt x="4312202" y="9305"/>
                  <a:pt x="4416658" y="0"/>
                </a:cubicBezTo>
                <a:cubicBezTo>
                  <a:pt x="4521115" y="-9305"/>
                  <a:pt x="4754015" y="20334"/>
                  <a:pt x="5003979" y="0"/>
                </a:cubicBezTo>
                <a:cubicBezTo>
                  <a:pt x="5253943" y="-20334"/>
                  <a:pt x="5470595" y="34779"/>
                  <a:pt x="5661779" y="0"/>
                </a:cubicBezTo>
                <a:cubicBezTo>
                  <a:pt x="5852963" y="-34779"/>
                  <a:pt x="5950882" y="3883"/>
                  <a:pt x="6037665" y="0"/>
                </a:cubicBezTo>
                <a:cubicBezTo>
                  <a:pt x="6124448" y="-3883"/>
                  <a:pt x="6317425" y="6657"/>
                  <a:pt x="6413551" y="0"/>
                </a:cubicBezTo>
                <a:cubicBezTo>
                  <a:pt x="6509677" y="-6657"/>
                  <a:pt x="6815677" y="13141"/>
                  <a:pt x="7047858" y="0"/>
                </a:cubicBezTo>
                <a:cubicBezTo>
                  <a:pt x="7058812" y="240832"/>
                  <a:pt x="7001839" y="345496"/>
                  <a:pt x="7047858" y="492443"/>
                </a:cubicBezTo>
                <a:cubicBezTo>
                  <a:pt x="7093877" y="639390"/>
                  <a:pt x="7046698" y="775810"/>
                  <a:pt x="7047858" y="999659"/>
                </a:cubicBezTo>
                <a:cubicBezTo>
                  <a:pt x="7049018" y="1223508"/>
                  <a:pt x="7035135" y="1334057"/>
                  <a:pt x="7047858" y="1477328"/>
                </a:cubicBezTo>
                <a:cubicBezTo>
                  <a:pt x="6842035" y="1510224"/>
                  <a:pt x="6619715" y="1424196"/>
                  <a:pt x="6390058" y="1477328"/>
                </a:cubicBezTo>
                <a:cubicBezTo>
                  <a:pt x="6160401" y="1530460"/>
                  <a:pt x="5933257" y="1419689"/>
                  <a:pt x="5732258" y="1477328"/>
                </a:cubicBezTo>
                <a:cubicBezTo>
                  <a:pt x="5531259" y="1534967"/>
                  <a:pt x="5289768" y="1420285"/>
                  <a:pt x="5144936" y="1477328"/>
                </a:cubicBezTo>
                <a:cubicBezTo>
                  <a:pt x="5000104" y="1534371"/>
                  <a:pt x="4780669" y="1462455"/>
                  <a:pt x="4416658" y="1477328"/>
                </a:cubicBezTo>
                <a:cubicBezTo>
                  <a:pt x="4052647" y="1492201"/>
                  <a:pt x="4008351" y="1418812"/>
                  <a:pt x="3688379" y="1477328"/>
                </a:cubicBezTo>
                <a:cubicBezTo>
                  <a:pt x="3368407" y="1535844"/>
                  <a:pt x="3293247" y="1439445"/>
                  <a:pt x="3030579" y="1477328"/>
                </a:cubicBezTo>
                <a:cubicBezTo>
                  <a:pt x="2767911" y="1515211"/>
                  <a:pt x="2642032" y="1461749"/>
                  <a:pt x="2372779" y="1477328"/>
                </a:cubicBezTo>
                <a:cubicBezTo>
                  <a:pt x="2103526" y="1492907"/>
                  <a:pt x="1851775" y="1403236"/>
                  <a:pt x="1714979" y="1477328"/>
                </a:cubicBezTo>
                <a:cubicBezTo>
                  <a:pt x="1578183" y="1551420"/>
                  <a:pt x="1484442" y="1440352"/>
                  <a:pt x="1268614" y="1477328"/>
                </a:cubicBezTo>
                <a:cubicBezTo>
                  <a:pt x="1052786" y="1514304"/>
                  <a:pt x="718769" y="1457903"/>
                  <a:pt x="540336" y="1477328"/>
                </a:cubicBezTo>
                <a:cubicBezTo>
                  <a:pt x="361903" y="1496753"/>
                  <a:pt x="211318" y="1457712"/>
                  <a:pt x="0" y="1477328"/>
                </a:cubicBezTo>
                <a:cubicBezTo>
                  <a:pt x="-7299" y="1267540"/>
                  <a:pt x="49033" y="1160139"/>
                  <a:pt x="0" y="1029205"/>
                </a:cubicBezTo>
                <a:cubicBezTo>
                  <a:pt x="-49033" y="898271"/>
                  <a:pt x="41158" y="636512"/>
                  <a:pt x="0" y="521989"/>
                </a:cubicBezTo>
                <a:cubicBezTo>
                  <a:pt x="-41158" y="407466"/>
                  <a:pt x="54674" y="214557"/>
                  <a:pt x="0" y="0"/>
                </a:cubicBezTo>
                <a:close/>
              </a:path>
              <a:path w="7047858" h="1477328" stroke="0" extrusionOk="0">
                <a:moveTo>
                  <a:pt x="0" y="0"/>
                </a:moveTo>
                <a:cubicBezTo>
                  <a:pt x="133280" y="-25373"/>
                  <a:pt x="306879" y="25648"/>
                  <a:pt x="516843" y="0"/>
                </a:cubicBezTo>
                <a:cubicBezTo>
                  <a:pt x="726807" y="-25648"/>
                  <a:pt x="795478" y="170"/>
                  <a:pt x="892729" y="0"/>
                </a:cubicBezTo>
                <a:cubicBezTo>
                  <a:pt x="989980" y="-170"/>
                  <a:pt x="1270562" y="77958"/>
                  <a:pt x="1621007" y="0"/>
                </a:cubicBezTo>
                <a:cubicBezTo>
                  <a:pt x="1971452" y="-77958"/>
                  <a:pt x="1918369" y="22173"/>
                  <a:pt x="2137850" y="0"/>
                </a:cubicBezTo>
                <a:cubicBezTo>
                  <a:pt x="2357331" y="-22173"/>
                  <a:pt x="2433752" y="52826"/>
                  <a:pt x="2654693" y="0"/>
                </a:cubicBezTo>
                <a:cubicBezTo>
                  <a:pt x="2875634" y="-52826"/>
                  <a:pt x="3160261" y="48398"/>
                  <a:pt x="3382972" y="0"/>
                </a:cubicBezTo>
                <a:cubicBezTo>
                  <a:pt x="3605683" y="-48398"/>
                  <a:pt x="3736172" y="34185"/>
                  <a:pt x="3829336" y="0"/>
                </a:cubicBezTo>
                <a:cubicBezTo>
                  <a:pt x="3922500" y="-34185"/>
                  <a:pt x="4385516" y="48609"/>
                  <a:pt x="4557615" y="0"/>
                </a:cubicBezTo>
                <a:cubicBezTo>
                  <a:pt x="4729714" y="-48609"/>
                  <a:pt x="4970921" y="71631"/>
                  <a:pt x="5285894" y="0"/>
                </a:cubicBezTo>
                <a:cubicBezTo>
                  <a:pt x="5600867" y="-71631"/>
                  <a:pt x="5665065" y="17290"/>
                  <a:pt x="5873215" y="0"/>
                </a:cubicBezTo>
                <a:cubicBezTo>
                  <a:pt x="6081365" y="-17290"/>
                  <a:pt x="6581596" y="45657"/>
                  <a:pt x="7047858" y="0"/>
                </a:cubicBezTo>
                <a:cubicBezTo>
                  <a:pt x="7054538" y="213025"/>
                  <a:pt x="6995586" y="292181"/>
                  <a:pt x="7047858" y="477669"/>
                </a:cubicBezTo>
                <a:cubicBezTo>
                  <a:pt x="7100130" y="663157"/>
                  <a:pt x="7002205" y="723509"/>
                  <a:pt x="7047858" y="925792"/>
                </a:cubicBezTo>
                <a:cubicBezTo>
                  <a:pt x="7093511" y="1128075"/>
                  <a:pt x="7027447" y="1354091"/>
                  <a:pt x="7047858" y="1477328"/>
                </a:cubicBezTo>
                <a:cubicBezTo>
                  <a:pt x="6835390" y="1512404"/>
                  <a:pt x="6592581" y="1407922"/>
                  <a:pt x="6460537" y="1477328"/>
                </a:cubicBezTo>
                <a:cubicBezTo>
                  <a:pt x="6328493" y="1546734"/>
                  <a:pt x="6073651" y="1424565"/>
                  <a:pt x="5873215" y="1477328"/>
                </a:cubicBezTo>
                <a:cubicBezTo>
                  <a:pt x="5672779" y="1530091"/>
                  <a:pt x="5374628" y="1452057"/>
                  <a:pt x="5144936" y="1477328"/>
                </a:cubicBezTo>
                <a:cubicBezTo>
                  <a:pt x="4915244" y="1502599"/>
                  <a:pt x="4836903" y="1474033"/>
                  <a:pt x="4557615" y="1477328"/>
                </a:cubicBezTo>
                <a:cubicBezTo>
                  <a:pt x="4278327" y="1480623"/>
                  <a:pt x="4286534" y="1457537"/>
                  <a:pt x="4181729" y="1477328"/>
                </a:cubicBezTo>
                <a:cubicBezTo>
                  <a:pt x="4076924" y="1497119"/>
                  <a:pt x="3844012" y="1429717"/>
                  <a:pt x="3735365" y="1477328"/>
                </a:cubicBezTo>
                <a:cubicBezTo>
                  <a:pt x="3626718" y="1524939"/>
                  <a:pt x="3295585" y="1448128"/>
                  <a:pt x="3007086" y="1477328"/>
                </a:cubicBezTo>
                <a:cubicBezTo>
                  <a:pt x="2718587" y="1506528"/>
                  <a:pt x="2710344" y="1453716"/>
                  <a:pt x="2419765" y="1477328"/>
                </a:cubicBezTo>
                <a:cubicBezTo>
                  <a:pt x="2129186" y="1500940"/>
                  <a:pt x="2194835" y="1449572"/>
                  <a:pt x="1973400" y="1477328"/>
                </a:cubicBezTo>
                <a:cubicBezTo>
                  <a:pt x="1751965" y="1505084"/>
                  <a:pt x="1524670" y="1446386"/>
                  <a:pt x="1386079" y="1477328"/>
                </a:cubicBezTo>
                <a:cubicBezTo>
                  <a:pt x="1247488" y="1508270"/>
                  <a:pt x="1110293" y="1440137"/>
                  <a:pt x="1010193" y="1477328"/>
                </a:cubicBezTo>
                <a:cubicBezTo>
                  <a:pt x="910093" y="1514519"/>
                  <a:pt x="796923" y="1467938"/>
                  <a:pt x="634307" y="1477328"/>
                </a:cubicBezTo>
                <a:cubicBezTo>
                  <a:pt x="471691" y="1486718"/>
                  <a:pt x="148661" y="1426644"/>
                  <a:pt x="0" y="1477328"/>
                </a:cubicBezTo>
                <a:cubicBezTo>
                  <a:pt x="-42596" y="1249813"/>
                  <a:pt x="8719" y="1240203"/>
                  <a:pt x="0" y="1014432"/>
                </a:cubicBezTo>
                <a:cubicBezTo>
                  <a:pt x="-8719" y="788661"/>
                  <a:pt x="15752" y="672555"/>
                  <a:pt x="0" y="492443"/>
                </a:cubicBezTo>
                <a:cubicBezTo>
                  <a:pt x="-15752" y="312331"/>
                  <a:pt x="53722" y="146106"/>
                  <a:pt x="0" y="0"/>
                </a:cubicBezTo>
                <a:close/>
              </a:path>
            </a:pathLst>
          </a:custGeom>
          <a:ln w="60325" cmpd="sng">
            <a:solidFill>
              <a:schemeClr val="accent2">
                <a:lumMod val="60000"/>
                <a:lumOff val="40000"/>
              </a:schemeClr>
            </a:solidFill>
            <a:prstDash val="solid"/>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lgn="ctr"/>
            <a:r>
              <a:rPr lang="en-AU" sz="3000" b="1" dirty="0">
                <a:solidFill>
                  <a:schemeClr val="accent5">
                    <a:lumMod val="60000"/>
                    <a:lumOff val="40000"/>
                  </a:schemeClr>
                </a:solidFill>
                <a:effectLst>
                  <a:outerShdw blurRad="38100" dist="38100" dir="2700000" algn="tl">
                    <a:srgbClr val="000000">
                      <a:alpha val="43137"/>
                    </a:srgbClr>
                  </a:outerShdw>
                </a:effectLst>
              </a:rPr>
              <a:t>Can we save time for metric identification, and therefore increase response time and prevent potential financial and life loss?</a:t>
            </a:r>
          </a:p>
        </p:txBody>
      </p:sp>
      <p:sp>
        <p:nvSpPr>
          <p:cNvPr id="22" name="TextBox 21">
            <a:extLst>
              <a:ext uri="{FF2B5EF4-FFF2-40B4-BE49-F238E27FC236}">
                <a16:creationId xmlns:a16="http://schemas.microsoft.com/office/drawing/2014/main" id="{D8E080E0-83B3-43CC-9A60-DDE3220A3B17}"/>
              </a:ext>
            </a:extLst>
          </p:cNvPr>
          <p:cNvSpPr txBox="1"/>
          <p:nvPr/>
        </p:nvSpPr>
        <p:spPr>
          <a:xfrm>
            <a:off x="3404635" y="1674674"/>
            <a:ext cx="3759654" cy="1754326"/>
          </a:xfrm>
          <a:prstGeom prst="rect">
            <a:avLst/>
          </a:prstGeom>
          <a:noFill/>
        </p:spPr>
        <p:txBody>
          <a:bodyPr wrap="square">
            <a:spAutoFit/>
          </a:bodyPr>
          <a:lstStyle/>
          <a:p>
            <a:r>
              <a:rPr lang="en-AU" dirty="0"/>
              <a:t>As these metrics increase, the fire chance also increases</a:t>
            </a:r>
          </a:p>
          <a:p>
            <a:pPr marL="285750" indent="-285750">
              <a:buFontTx/>
              <a:buChar char="-"/>
            </a:pPr>
            <a:r>
              <a:rPr lang="en-AU" dirty="0"/>
              <a:t>Initial Spread Index (ISI)</a:t>
            </a:r>
          </a:p>
          <a:p>
            <a:pPr marL="285750" indent="-285750">
              <a:buFontTx/>
              <a:buChar char="-"/>
            </a:pPr>
            <a:r>
              <a:rPr lang="en-AU" dirty="0"/>
              <a:t>Drought Code (DC)</a:t>
            </a:r>
          </a:p>
          <a:p>
            <a:pPr marL="285750" indent="-285750">
              <a:buFontTx/>
              <a:buChar char="-"/>
            </a:pPr>
            <a:r>
              <a:rPr lang="en-AU" dirty="0"/>
              <a:t>Duff Moisture (DMC) </a:t>
            </a:r>
          </a:p>
          <a:p>
            <a:pPr marL="285750" indent="-285750">
              <a:buFontTx/>
              <a:buChar char="-"/>
            </a:pPr>
            <a:r>
              <a:rPr lang="en-AU" dirty="0"/>
              <a:t>Fine Fuel Moisture (FFMC) </a:t>
            </a:r>
          </a:p>
        </p:txBody>
      </p:sp>
      <p:sp>
        <p:nvSpPr>
          <p:cNvPr id="28" name="TextBox 27">
            <a:extLst>
              <a:ext uri="{FF2B5EF4-FFF2-40B4-BE49-F238E27FC236}">
                <a16:creationId xmlns:a16="http://schemas.microsoft.com/office/drawing/2014/main" id="{341B1668-8AE7-43C9-AF07-D07AD467DF82}"/>
              </a:ext>
            </a:extLst>
          </p:cNvPr>
          <p:cNvSpPr txBox="1"/>
          <p:nvPr/>
        </p:nvSpPr>
        <p:spPr>
          <a:xfrm>
            <a:off x="862915" y="5694928"/>
            <a:ext cx="6157357" cy="1046440"/>
          </a:xfrm>
          <a:prstGeom prst="rect">
            <a:avLst/>
          </a:prstGeom>
          <a:noFill/>
        </p:spPr>
        <p:txBody>
          <a:bodyPr wrap="square" rtlCol="0">
            <a:spAutoFit/>
          </a:bodyPr>
          <a:lstStyle/>
          <a:p>
            <a:pPr algn="ctr"/>
            <a:r>
              <a:rPr lang="en-AU" sz="2200" dirty="0"/>
              <a:t>Data Question: What is the metric dependency? </a:t>
            </a:r>
          </a:p>
          <a:p>
            <a:pPr algn="ctr"/>
            <a:r>
              <a:rPr lang="en-AU" sz="2200" dirty="0"/>
              <a:t>Can we predict one metric by using another?</a:t>
            </a:r>
          </a:p>
          <a:p>
            <a:endParaRPr lang="en-AU" dirty="0"/>
          </a:p>
        </p:txBody>
      </p:sp>
      <p:cxnSp>
        <p:nvCxnSpPr>
          <p:cNvPr id="30" name="Straight Arrow Connector 29">
            <a:extLst>
              <a:ext uri="{FF2B5EF4-FFF2-40B4-BE49-F238E27FC236}">
                <a16:creationId xmlns:a16="http://schemas.microsoft.com/office/drawing/2014/main" id="{82B04001-4D47-43CD-897F-B136B8F93F77}"/>
              </a:ext>
            </a:extLst>
          </p:cNvPr>
          <p:cNvCxnSpPr>
            <a:cxnSpLocks/>
          </p:cNvCxnSpPr>
          <p:nvPr/>
        </p:nvCxnSpPr>
        <p:spPr>
          <a:xfrm flipV="1">
            <a:off x="6434877" y="2204864"/>
            <a:ext cx="0" cy="1133990"/>
          </a:xfrm>
          <a:prstGeom prst="straightConnector1">
            <a:avLst/>
          </a:prstGeom>
          <a:ln w="38100" cmpd="sng">
            <a:solidFill>
              <a:srgbClr val="FFAA2D"/>
            </a:solidFill>
            <a:prstDash val="solid"/>
            <a:tailEnd type="triangle" w="lg" len="lg"/>
          </a:ln>
        </p:spPr>
        <p:style>
          <a:lnRef idx="1">
            <a:schemeClr val="accent1"/>
          </a:lnRef>
          <a:fillRef idx="0">
            <a:schemeClr val="accent1"/>
          </a:fillRef>
          <a:effectRef idx="0">
            <a:schemeClr val="accent1"/>
          </a:effectRef>
          <a:fontRef idx="minor">
            <a:schemeClr val="tx1"/>
          </a:fontRef>
        </p:style>
      </p:cxnSp>
      <p:pic>
        <p:nvPicPr>
          <p:cNvPr id="32" name="Graphic 31" descr="Stopwatch">
            <a:extLst>
              <a:ext uri="{FF2B5EF4-FFF2-40B4-BE49-F238E27FC236}">
                <a16:creationId xmlns:a16="http://schemas.microsoft.com/office/drawing/2014/main" id="{76BE83AD-6DD4-4123-9CC6-08ECA2F490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6216" y="2144621"/>
            <a:ext cx="914400" cy="914400"/>
          </a:xfrm>
          <a:prstGeom prst="rect">
            <a:avLst/>
          </a:prstGeom>
        </p:spPr>
      </p:pic>
      <p:sp>
        <p:nvSpPr>
          <p:cNvPr id="33" name="TextBox 32">
            <a:extLst>
              <a:ext uri="{FF2B5EF4-FFF2-40B4-BE49-F238E27FC236}">
                <a16:creationId xmlns:a16="http://schemas.microsoft.com/office/drawing/2014/main" id="{F37B29BF-9C8F-4A16-B898-64A08669940F}"/>
              </a:ext>
            </a:extLst>
          </p:cNvPr>
          <p:cNvSpPr txBox="1"/>
          <p:nvPr/>
        </p:nvSpPr>
        <p:spPr>
          <a:xfrm>
            <a:off x="6550854" y="2924944"/>
            <a:ext cx="829458" cy="523220"/>
          </a:xfrm>
          <a:prstGeom prst="rect">
            <a:avLst/>
          </a:prstGeom>
          <a:noFill/>
        </p:spPr>
        <p:txBody>
          <a:bodyPr wrap="none" rtlCol="0">
            <a:spAutoFit/>
          </a:bodyPr>
          <a:lstStyle/>
          <a:p>
            <a:pPr algn="ctr"/>
            <a:r>
              <a:rPr lang="en-AU" sz="1400" dirty="0">
                <a:solidFill>
                  <a:schemeClr val="accent2"/>
                </a:solidFill>
              </a:rPr>
              <a:t>Retrieval</a:t>
            </a:r>
            <a:br>
              <a:rPr lang="en-AU" sz="1400" dirty="0">
                <a:solidFill>
                  <a:schemeClr val="accent2"/>
                </a:solidFill>
              </a:rPr>
            </a:br>
            <a:r>
              <a:rPr lang="en-AU" sz="1400" dirty="0">
                <a:solidFill>
                  <a:schemeClr val="accent2"/>
                </a:solidFill>
              </a:rPr>
              <a:t>Time</a:t>
            </a:r>
          </a:p>
        </p:txBody>
      </p:sp>
    </p:spTree>
    <p:extLst>
      <p:ext uri="{BB962C8B-B14F-4D97-AF65-F5344CB8AC3E}">
        <p14:creationId xmlns:p14="http://schemas.microsoft.com/office/powerpoint/2010/main" val="257562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creenshot of a cell phone&#10;&#10;Description automatically generated">
            <a:extLst>
              <a:ext uri="{FF2B5EF4-FFF2-40B4-BE49-F238E27FC236}">
                <a16:creationId xmlns:a16="http://schemas.microsoft.com/office/drawing/2014/main" id="{BC3B4BA5-2C0C-4A1B-BC89-D5B44569F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412775"/>
            <a:ext cx="7416824" cy="5072647"/>
          </a:xfrm>
          <a:prstGeom prst="rect">
            <a:avLst/>
          </a:prstGeom>
          <a:solidFill>
            <a:schemeClr val="tx1"/>
          </a:solidFill>
        </p:spPr>
      </p:pic>
      <p:sp>
        <p:nvSpPr>
          <p:cNvPr id="2" name="Title 1">
            <a:extLst>
              <a:ext uri="{FF2B5EF4-FFF2-40B4-BE49-F238E27FC236}">
                <a16:creationId xmlns:a16="http://schemas.microsoft.com/office/drawing/2014/main" id="{7FC9D8A9-406B-466C-8980-DC9C2D55AE1A}"/>
              </a:ext>
            </a:extLst>
          </p:cNvPr>
          <p:cNvSpPr>
            <a:spLocks noGrp="1"/>
          </p:cNvSpPr>
          <p:nvPr>
            <p:ph type="title"/>
          </p:nvPr>
        </p:nvSpPr>
        <p:spPr>
          <a:xfrm>
            <a:off x="609599" y="260648"/>
            <a:ext cx="8714929" cy="1320800"/>
          </a:xfrm>
        </p:spPr>
        <p:txBody>
          <a:bodyPr>
            <a:noAutofit/>
          </a:bodyPr>
          <a:lstStyle/>
          <a:p>
            <a:r>
              <a:rPr lang="en-AU" sz="4800" b="1" dirty="0">
                <a:ln>
                  <a:solidFill>
                    <a:schemeClr val="tx1"/>
                  </a:solidFill>
                </a:ln>
              </a:rPr>
              <a:t>Data Analysis - Feature Selection</a:t>
            </a:r>
          </a:p>
        </p:txBody>
      </p:sp>
      <p:sp>
        <p:nvSpPr>
          <p:cNvPr id="15" name="TextBox 14">
            <a:extLst>
              <a:ext uri="{FF2B5EF4-FFF2-40B4-BE49-F238E27FC236}">
                <a16:creationId xmlns:a16="http://schemas.microsoft.com/office/drawing/2014/main" id="{1A203281-4881-45CB-BB84-812A17A16329}"/>
              </a:ext>
            </a:extLst>
          </p:cNvPr>
          <p:cNvSpPr txBox="1"/>
          <p:nvPr/>
        </p:nvSpPr>
        <p:spPr>
          <a:xfrm>
            <a:off x="4995348" y="2509940"/>
            <a:ext cx="1961964" cy="1015663"/>
          </a:xfrm>
          <a:prstGeom prst="rect">
            <a:avLst/>
          </a:prstGeom>
          <a:solidFill>
            <a:schemeClr val="bg2"/>
          </a:solidFill>
          <a:ln w="28575">
            <a:solidFill>
              <a:srgbClr val="FF8427"/>
            </a:solidFill>
          </a:ln>
        </p:spPr>
        <p:txBody>
          <a:bodyPr wrap="square" rtlCol="0">
            <a:spAutoFit/>
          </a:bodyPr>
          <a:lstStyle/>
          <a:p>
            <a:pPr algn="ctr"/>
            <a:r>
              <a:rPr lang="en-AU" sz="2000" dirty="0"/>
              <a:t>Closer to -1 or 1 is a closer relationship</a:t>
            </a:r>
          </a:p>
        </p:txBody>
      </p:sp>
      <p:sp>
        <p:nvSpPr>
          <p:cNvPr id="20" name="Oval 19">
            <a:extLst>
              <a:ext uri="{FF2B5EF4-FFF2-40B4-BE49-F238E27FC236}">
                <a16:creationId xmlns:a16="http://schemas.microsoft.com/office/drawing/2014/main" id="{12A85DA6-0B06-42D9-B486-321987EDE454}"/>
              </a:ext>
            </a:extLst>
          </p:cNvPr>
          <p:cNvSpPr/>
          <p:nvPr/>
        </p:nvSpPr>
        <p:spPr>
          <a:xfrm>
            <a:off x="3347056" y="3568025"/>
            <a:ext cx="872797" cy="710356"/>
          </a:xfrm>
          <a:prstGeom prst="ellipse">
            <a:avLst/>
          </a:prstGeom>
          <a:no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a:extLst>
              <a:ext uri="{FF2B5EF4-FFF2-40B4-BE49-F238E27FC236}">
                <a16:creationId xmlns:a16="http://schemas.microsoft.com/office/drawing/2014/main" id="{176F7CFE-6E8E-47BB-B9A5-28168977D1C5}"/>
              </a:ext>
            </a:extLst>
          </p:cNvPr>
          <p:cNvSpPr/>
          <p:nvPr/>
        </p:nvSpPr>
        <p:spPr>
          <a:xfrm>
            <a:off x="1841342" y="3568025"/>
            <a:ext cx="872797" cy="721552"/>
          </a:xfrm>
          <a:prstGeom prst="ellipse">
            <a:avLst/>
          </a:prstGeom>
          <a:no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0633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92E2-E9E6-4540-AB9D-B9FC5AD15ED3}"/>
              </a:ext>
            </a:extLst>
          </p:cNvPr>
          <p:cNvSpPr>
            <a:spLocks noGrp="1"/>
          </p:cNvSpPr>
          <p:nvPr>
            <p:ph type="title"/>
          </p:nvPr>
        </p:nvSpPr>
        <p:spPr>
          <a:xfrm>
            <a:off x="609599" y="260648"/>
            <a:ext cx="6347713" cy="1320800"/>
          </a:xfrm>
          <a:ln>
            <a:noFill/>
          </a:ln>
        </p:spPr>
        <p:txBody>
          <a:bodyPr>
            <a:normAutofit/>
          </a:bodyPr>
          <a:lstStyle/>
          <a:p>
            <a:r>
              <a:rPr lang="en-AU" sz="4800" b="1" dirty="0">
                <a:ln>
                  <a:solidFill>
                    <a:schemeClr val="tx1"/>
                  </a:solidFill>
                </a:ln>
              </a:rPr>
              <a:t>Data Analysis - Results</a:t>
            </a:r>
          </a:p>
        </p:txBody>
      </p:sp>
      <p:pic>
        <p:nvPicPr>
          <p:cNvPr id="5" name="Picture 4" descr="A screenshot of a cell phone&#10;&#10;Description automatically generated">
            <a:extLst>
              <a:ext uri="{FF2B5EF4-FFF2-40B4-BE49-F238E27FC236}">
                <a16:creationId xmlns:a16="http://schemas.microsoft.com/office/drawing/2014/main" id="{34BD8BA8-AFE0-421D-A92E-213E2087F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3" y="1071179"/>
            <a:ext cx="3816425" cy="2727419"/>
          </a:xfrm>
          <a:prstGeom prst="rect">
            <a:avLst/>
          </a:prstGeom>
          <a:solidFill>
            <a:schemeClr val="tx1"/>
          </a:solidFill>
          <a:ln>
            <a:solidFill>
              <a:schemeClr val="bg1"/>
            </a:solidFill>
          </a:ln>
        </p:spPr>
      </p:pic>
      <p:pic>
        <p:nvPicPr>
          <p:cNvPr id="9" name="Picture 8" descr="A screenshot of a cell phone&#10;&#10;Description automatically generated">
            <a:extLst>
              <a:ext uri="{FF2B5EF4-FFF2-40B4-BE49-F238E27FC236}">
                <a16:creationId xmlns:a16="http://schemas.microsoft.com/office/drawing/2014/main" id="{345AECA9-3B39-4400-A812-4BB31E9BB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1" y="3861048"/>
            <a:ext cx="3816427" cy="2802539"/>
          </a:xfrm>
          <a:prstGeom prst="rect">
            <a:avLst/>
          </a:prstGeom>
          <a:solidFill>
            <a:schemeClr val="tx1"/>
          </a:solidFill>
          <a:ln>
            <a:solidFill>
              <a:schemeClr val="bg1"/>
            </a:solidFill>
          </a:ln>
        </p:spPr>
      </p:pic>
      <p:sp>
        <p:nvSpPr>
          <p:cNvPr id="10" name="TextBox 9">
            <a:extLst>
              <a:ext uri="{FF2B5EF4-FFF2-40B4-BE49-F238E27FC236}">
                <a16:creationId xmlns:a16="http://schemas.microsoft.com/office/drawing/2014/main" id="{84DB5866-9435-4773-A207-D23B8AF47955}"/>
              </a:ext>
            </a:extLst>
          </p:cNvPr>
          <p:cNvSpPr txBox="1"/>
          <p:nvPr/>
        </p:nvSpPr>
        <p:spPr>
          <a:xfrm>
            <a:off x="4499992" y="1412776"/>
            <a:ext cx="3312368" cy="1754326"/>
          </a:xfrm>
          <a:prstGeom prst="rect">
            <a:avLst/>
          </a:prstGeom>
          <a:noFill/>
        </p:spPr>
        <p:txBody>
          <a:bodyPr wrap="square" rtlCol="0">
            <a:spAutoFit/>
          </a:bodyPr>
          <a:lstStyle/>
          <a:p>
            <a:pPr marL="285750" indent="-285750">
              <a:buFontTx/>
              <a:buChar char="-"/>
            </a:pPr>
            <a:r>
              <a:rPr lang="en-AU" dirty="0"/>
              <a:t>Drought Code heavily influenced by month</a:t>
            </a:r>
          </a:p>
          <a:p>
            <a:pPr marL="285750" indent="-285750">
              <a:buFontTx/>
              <a:buChar char="-"/>
            </a:pPr>
            <a:endParaRPr lang="en-AU" dirty="0"/>
          </a:p>
          <a:p>
            <a:pPr marL="285750" indent="-285750">
              <a:buFontTx/>
              <a:buChar char="-"/>
            </a:pPr>
            <a:r>
              <a:rPr lang="en-AU" dirty="0"/>
              <a:t>Naturally, summer is hotter than winter, but the difference is enormous</a:t>
            </a:r>
          </a:p>
        </p:txBody>
      </p:sp>
      <p:sp>
        <p:nvSpPr>
          <p:cNvPr id="11" name="TextBox 10">
            <a:extLst>
              <a:ext uri="{FF2B5EF4-FFF2-40B4-BE49-F238E27FC236}">
                <a16:creationId xmlns:a16="http://schemas.microsoft.com/office/drawing/2014/main" id="{C92C504B-D000-4147-BBB9-7973847C8E17}"/>
              </a:ext>
            </a:extLst>
          </p:cNvPr>
          <p:cNvSpPr txBox="1"/>
          <p:nvPr/>
        </p:nvSpPr>
        <p:spPr>
          <a:xfrm>
            <a:off x="4427984" y="4145012"/>
            <a:ext cx="3312368" cy="2308324"/>
          </a:xfrm>
          <a:prstGeom prst="rect">
            <a:avLst/>
          </a:prstGeom>
          <a:noFill/>
        </p:spPr>
        <p:txBody>
          <a:bodyPr wrap="square" rtlCol="0">
            <a:spAutoFit/>
          </a:bodyPr>
          <a:lstStyle/>
          <a:p>
            <a:pPr marL="285750" indent="-285750">
              <a:buFontTx/>
              <a:buChar char="-"/>
            </a:pPr>
            <a:r>
              <a:rPr lang="en-AU" dirty="0"/>
              <a:t>Independently from season, an increase in DMC gives an increase in DC</a:t>
            </a:r>
          </a:p>
          <a:p>
            <a:pPr marL="285750" indent="-285750">
              <a:buFontTx/>
              <a:buChar char="-"/>
            </a:pPr>
            <a:endParaRPr lang="en-AU" dirty="0"/>
          </a:p>
          <a:p>
            <a:pPr marL="285750" indent="-285750">
              <a:buFontTx/>
              <a:buChar char="-"/>
            </a:pPr>
            <a:r>
              <a:rPr lang="en-AU" dirty="0"/>
              <a:t>As DC can take months to determine and DMC only weeks, this can speed up analysis</a:t>
            </a:r>
          </a:p>
        </p:txBody>
      </p:sp>
      <p:sp>
        <p:nvSpPr>
          <p:cNvPr id="25" name="TextBox 24">
            <a:extLst>
              <a:ext uri="{FF2B5EF4-FFF2-40B4-BE49-F238E27FC236}">
                <a16:creationId xmlns:a16="http://schemas.microsoft.com/office/drawing/2014/main" id="{8A60E491-2AEA-4647-AA1C-B18220F3B099}"/>
              </a:ext>
            </a:extLst>
          </p:cNvPr>
          <p:cNvSpPr txBox="1"/>
          <p:nvPr/>
        </p:nvSpPr>
        <p:spPr>
          <a:xfrm>
            <a:off x="945127" y="1366004"/>
            <a:ext cx="1440160" cy="430887"/>
          </a:xfrm>
          <a:prstGeom prst="rect">
            <a:avLst/>
          </a:prstGeom>
          <a:noFill/>
        </p:spPr>
        <p:txBody>
          <a:bodyPr wrap="square" rtlCol="0">
            <a:spAutoFit/>
          </a:bodyPr>
          <a:lstStyle/>
          <a:p>
            <a:r>
              <a:rPr lang="en-AU" sz="1100" dirty="0">
                <a:solidFill>
                  <a:schemeClr val="bg1"/>
                </a:solidFill>
              </a:rPr>
              <a:t>Over 300 is considered extreme</a:t>
            </a:r>
          </a:p>
        </p:txBody>
      </p:sp>
    </p:spTree>
    <p:extLst>
      <p:ext uri="{BB962C8B-B14F-4D97-AF65-F5344CB8AC3E}">
        <p14:creationId xmlns:p14="http://schemas.microsoft.com/office/powerpoint/2010/main" val="396155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in traveling down a dirt road&#10;&#10;Description automatically generated">
            <a:extLst>
              <a:ext uri="{FF2B5EF4-FFF2-40B4-BE49-F238E27FC236}">
                <a16:creationId xmlns:a16="http://schemas.microsoft.com/office/drawing/2014/main" id="{2503AD37-EC2F-45AB-9810-D02D2479B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5" y="1268760"/>
            <a:ext cx="4464497" cy="2896583"/>
          </a:xfrm>
          <a:prstGeom prst="rect">
            <a:avLst/>
          </a:prstGeom>
          <a:ln>
            <a:solidFill>
              <a:schemeClr val="tx1"/>
            </a:solidFill>
          </a:ln>
        </p:spPr>
      </p:pic>
      <p:sp>
        <p:nvSpPr>
          <p:cNvPr id="2" name="Title 1">
            <a:extLst>
              <a:ext uri="{FF2B5EF4-FFF2-40B4-BE49-F238E27FC236}">
                <a16:creationId xmlns:a16="http://schemas.microsoft.com/office/drawing/2014/main" id="{95FB4002-414A-417D-A4AC-D32CA90D40C5}"/>
              </a:ext>
            </a:extLst>
          </p:cNvPr>
          <p:cNvSpPr>
            <a:spLocks noGrp="1"/>
          </p:cNvSpPr>
          <p:nvPr>
            <p:ph type="title"/>
          </p:nvPr>
        </p:nvSpPr>
        <p:spPr>
          <a:xfrm>
            <a:off x="609599" y="260648"/>
            <a:ext cx="6347713" cy="1320800"/>
          </a:xfrm>
        </p:spPr>
        <p:txBody>
          <a:bodyPr/>
          <a:lstStyle/>
          <a:p>
            <a:r>
              <a:rPr lang="en-AU" sz="4400" b="1" dirty="0">
                <a:ln>
                  <a:solidFill>
                    <a:schemeClr val="tx1"/>
                  </a:solidFill>
                </a:ln>
              </a:rPr>
              <a:t>Summary</a:t>
            </a:r>
            <a:endParaRPr lang="en-AU" b="1" dirty="0">
              <a:ln>
                <a:solidFill>
                  <a:schemeClr val="tx1"/>
                </a:solidFill>
              </a:ln>
            </a:endParaRPr>
          </a:p>
        </p:txBody>
      </p:sp>
      <p:sp>
        <p:nvSpPr>
          <p:cNvPr id="3" name="Content Placeholder 2">
            <a:extLst>
              <a:ext uri="{FF2B5EF4-FFF2-40B4-BE49-F238E27FC236}">
                <a16:creationId xmlns:a16="http://schemas.microsoft.com/office/drawing/2014/main" id="{F8D17EE0-3787-448E-93C8-DF0B3A745892}"/>
              </a:ext>
            </a:extLst>
          </p:cNvPr>
          <p:cNvSpPr>
            <a:spLocks noGrp="1"/>
          </p:cNvSpPr>
          <p:nvPr>
            <p:ph idx="1"/>
          </p:nvPr>
        </p:nvSpPr>
        <p:spPr>
          <a:xfrm>
            <a:off x="302230" y="1268760"/>
            <a:ext cx="3837722" cy="5319058"/>
          </a:xfrm>
          <a:solidFill>
            <a:schemeClr val="tx1">
              <a:lumMod val="50000"/>
            </a:schemeClr>
          </a:solidFill>
          <a:ln>
            <a:solidFill>
              <a:schemeClr val="tx1"/>
            </a:solidFill>
          </a:ln>
        </p:spPr>
        <p:txBody>
          <a:bodyPr>
            <a:normAutofit/>
          </a:bodyPr>
          <a:lstStyle/>
          <a:p>
            <a:pPr marL="0" indent="0">
              <a:buNone/>
            </a:pPr>
            <a:r>
              <a:rPr lang="en-AU" sz="2000" dirty="0">
                <a:solidFill>
                  <a:schemeClr val="accent2"/>
                </a:solidFill>
              </a:rPr>
              <a:t>Why?</a:t>
            </a:r>
          </a:p>
          <a:p>
            <a:pPr lvl="1">
              <a:buClr>
                <a:schemeClr val="accent2"/>
              </a:buClr>
            </a:pPr>
            <a:r>
              <a:rPr lang="en-AU" sz="1800" dirty="0"/>
              <a:t>Wildfires cost billions in dollars and lives</a:t>
            </a:r>
          </a:p>
          <a:p>
            <a:pPr lvl="1">
              <a:buClr>
                <a:schemeClr val="accent2"/>
              </a:buClr>
            </a:pPr>
            <a:r>
              <a:rPr lang="en-AU" sz="1800" dirty="0"/>
              <a:t>Metrics to predict fire chance can take days or weeks to evaluate</a:t>
            </a:r>
          </a:p>
          <a:p>
            <a:pPr lvl="1">
              <a:buClr>
                <a:schemeClr val="accent2"/>
              </a:buClr>
            </a:pPr>
            <a:r>
              <a:rPr lang="en-AU" sz="1800" dirty="0"/>
              <a:t>If metrics are related, an easily acquired metric can estimate one that takes longer</a:t>
            </a:r>
          </a:p>
          <a:p>
            <a:pPr marL="457200" lvl="1" indent="0">
              <a:buNone/>
            </a:pPr>
            <a:endParaRPr lang="en-AU" sz="1800" dirty="0"/>
          </a:p>
          <a:p>
            <a:pPr marL="0" indent="0">
              <a:buNone/>
            </a:pPr>
            <a:r>
              <a:rPr lang="en-AU" sz="2000" dirty="0">
                <a:solidFill>
                  <a:schemeClr val="accent2"/>
                </a:solidFill>
              </a:rPr>
              <a:t>Method/EDA</a:t>
            </a:r>
          </a:p>
          <a:p>
            <a:pPr lvl="1">
              <a:buClr>
                <a:schemeClr val="accent2"/>
              </a:buClr>
            </a:pPr>
            <a:r>
              <a:rPr lang="en-AU" sz="1800" dirty="0"/>
              <a:t>Identify related metrics</a:t>
            </a:r>
          </a:p>
          <a:p>
            <a:pPr lvl="1">
              <a:buClr>
                <a:schemeClr val="accent2"/>
              </a:buClr>
            </a:pPr>
            <a:r>
              <a:rPr lang="en-AU" sz="1800" dirty="0"/>
              <a:t>Run correlation and regression to find relationships</a:t>
            </a:r>
          </a:p>
        </p:txBody>
      </p:sp>
      <p:sp>
        <p:nvSpPr>
          <p:cNvPr id="5" name="Content Placeholder 2">
            <a:extLst>
              <a:ext uri="{FF2B5EF4-FFF2-40B4-BE49-F238E27FC236}">
                <a16:creationId xmlns:a16="http://schemas.microsoft.com/office/drawing/2014/main" id="{B5A9389A-5703-4ED3-9DA0-7586329F7C4C}"/>
              </a:ext>
            </a:extLst>
          </p:cNvPr>
          <p:cNvSpPr txBox="1">
            <a:spLocks/>
          </p:cNvSpPr>
          <p:nvPr/>
        </p:nvSpPr>
        <p:spPr>
          <a:xfrm>
            <a:off x="4355975" y="4437112"/>
            <a:ext cx="4464497" cy="2150706"/>
          </a:xfrm>
          <a:prstGeom prst="rect">
            <a:avLst/>
          </a:prstGeom>
          <a:solidFill>
            <a:schemeClr val="tx1">
              <a:lumMod val="50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AU" sz="2000" dirty="0">
                <a:solidFill>
                  <a:schemeClr val="accent2"/>
                </a:solidFill>
              </a:rPr>
              <a:t>Conclusions</a:t>
            </a:r>
          </a:p>
          <a:p>
            <a:pPr lvl="1">
              <a:buClr>
                <a:schemeClr val="accent2"/>
              </a:buClr>
            </a:pPr>
            <a:r>
              <a:rPr lang="en-AU" sz="1800" dirty="0"/>
              <a:t>The spring to</a:t>
            </a:r>
            <a:r>
              <a:rPr lang="en-AU" sz="1800" dirty="0">
                <a:sym typeface="Wingdings" panose="05000000000000000000" pitchFamily="2" charset="2"/>
              </a:rPr>
              <a:t> </a:t>
            </a:r>
            <a:r>
              <a:rPr lang="en-AU" sz="1800" dirty="0"/>
              <a:t>summer months have considerably more extreme fire risk</a:t>
            </a:r>
          </a:p>
          <a:p>
            <a:pPr lvl="1">
              <a:buClr>
                <a:schemeClr val="accent2"/>
              </a:buClr>
            </a:pPr>
            <a:r>
              <a:rPr lang="en-AU" sz="1800" dirty="0"/>
              <a:t>Quick metrics can be used to estimate slow metrics for a more rapid response</a:t>
            </a:r>
          </a:p>
        </p:txBody>
      </p:sp>
    </p:spTree>
    <p:extLst>
      <p:ext uri="{BB962C8B-B14F-4D97-AF65-F5344CB8AC3E}">
        <p14:creationId xmlns:p14="http://schemas.microsoft.com/office/powerpoint/2010/main" val="2970623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TotalTime>
  <Words>868</Words>
  <Application>Microsoft Office PowerPoint</Application>
  <PresentationFormat>On-screen Show (4:3)</PresentationFormat>
  <Paragraphs>105</Paragraphs>
  <Slides>10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Wingdings 3</vt:lpstr>
      <vt:lpstr>Mesh</vt:lpstr>
      <vt:lpstr>Facet</vt:lpstr>
      <vt:lpstr>PowerPoint Presentation</vt:lpstr>
      <vt:lpstr>PowerPoint Presentation</vt:lpstr>
      <vt:lpstr>Background - Damages </vt:lpstr>
      <vt:lpstr>Background - Control</vt:lpstr>
      <vt:lpstr>Pipeline</vt:lpstr>
      <vt:lpstr>Business Question</vt:lpstr>
      <vt:lpstr>Data Analysis - Feature Selection</vt:lpstr>
      <vt:lpstr>Data Analysis - Results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ciaran mathewson</dc:creator>
  <cp:lastModifiedBy>ciaran mathewson</cp:lastModifiedBy>
  <cp:revision>50</cp:revision>
  <dcterms:created xsi:type="dcterms:W3CDTF">2020-08-06T05:19:47Z</dcterms:created>
  <dcterms:modified xsi:type="dcterms:W3CDTF">2020-08-07T23:03:21Z</dcterms:modified>
</cp:coreProperties>
</file>