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51" r:id="rId2"/>
    <p:sldId id="3352" r:id="rId3"/>
    <p:sldId id="3357" r:id="rId4"/>
    <p:sldId id="3359" r:id="rId5"/>
    <p:sldId id="3363" r:id="rId6"/>
    <p:sldId id="3353" r:id="rId7"/>
    <p:sldId id="3354" r:id="rId8"/>
    <p:sldId id="3364" r:id="rId9"/>
    <p:sldId id="3367" r:id="rId10"/>
    <p:sldId id="3355" r:id="rId11"/>
    <p:sldId id="3368" r:id="rId12"/>
    <p:sldId id="3365" r:id="rId13"/>
    <p:sldId id="3356" r:id="rId14"/>
    <p:sldId id="3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B5B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2D0C0-EFA4-4523-9F9F-48103D60783A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DB113-135D-4573-80D2-F8188F51F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41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D00B-8143-4BD2-8301-F7A47A9E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28ED-B8B8-4C0B-BFDE-E1C6A7B5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3C22-2A74-44FA-A810-F45CE961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F9E1-87DC-4052-A5FA-26C4277C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12E2-7DAC-4B31-A8DA-B5B187A8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F1B6-D45B-43E9-B187-3BC35363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C3460-854B-402E-B680-B8438CAF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EE94-2CB4-4B6F-AD9F-439345F8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82DA-1354-406C-A4F5-FD7D091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E23-2CFE-4B28-B1FF-01258A8D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2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5371C-939B-420E-9A42-8E419F7B0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3A32-53F5-4521-AE61-855A7A8E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558-1075-41E0-9A66-934F8A51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EE3B-8492-44A6-851C-EC73E9D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269C-74AC-425A-9625-F49F4CA0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60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 flipH="1">
            <a:off x="7053935" y="2939300"/>
            <a:ext cx="23464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 flipH="1">
            <a:off x="7053919" y="3330241"/>
            <a:ext cx="32224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 idx="2"/>
          </p:nvPr>
        </p:nvSpPr>
        <p:spPr>
          <a:xfrm flipH="1">
            <a:off x="2322081" y="2939288"/>
            <a:ext cx="24236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 flipH="1">
            <a:off x="2322081" y="3330241"/>
            <a:ext cx="3222400" cy="2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2315400" y="459828"/>
            <a:ext cx="7561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D01E6B-242C-0A41-B103-8DDE38A21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95" y="196847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ACBD-C627-4D3A-8280-5782E0B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4E33-9ED2-44D7-B81C-546016E3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4791-2C42-41D1-8C1F-FF4EB6F4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727C-CB59-4ECC-B4C6-54BB2037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1680-74A4-4CD3-B8E4-C5900D4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34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BA37-3109-474A-BF6F-0D730311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3AEA-AEBA-4C0A-8912-CA8A869C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C92E-3960-47E6-A907-65861E3E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2958-5A43-410D-9C92-64C3AE8C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D1B6-706C-48BE-A839-237BFEE0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2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9635-E810-435C-B589-2AC05A7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309B-3BE1-44C3-BB45-4DF0DD51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77313-DCC8-49F2-860F-1BEDAE40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EB53-B019-4D38-BF07-3F537FEC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EFD6-DE76-4B07-8650-61E8779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3B22-2E56-4F82-9D43-741E3E5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0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2B5-DF37-4CBC-A6E4-93045DF1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7A62-5F8F-49EB-8B1D-EEF1E864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E9F6-D9E9-4721-AB83-51470BFA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8E84C-64B3-48A6-92B6-489359F0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634B9-1B32-4220-95AB-0B151C40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FEE0E-5402-4476-BC7B-5D7E708F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889F3-315C-486D-85B0-3075179A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5ACF-305F-40F3-A03F-743F72FC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08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458-C048-4A98-BDAE-C1155467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60180-F2E4-44F2-BA56-2FAD6C7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6EDFB-9086-4CE1-81C0-5E5ABC0E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01A8D-D6E8-4832-B82C-DD16AE7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5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E179-6587-49BF-AC83-917F7D0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5CA00-1F68-499C-8D2E-3DAA93CF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5C48-57A8-4F39-BEB9-F9C753C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7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E7C-E207-479C-9FE5-20A7B4E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5ED8-48B8-4271-A702-5DADEDD7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7105E-C99C-4EBC-BAD6-FDFD7671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F827-282F-4A8C-9F9E-9222F10B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486C-C8DD-41E3-AEE7-0AF97593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8C6B-FD8A-4B2C-9038-4A61907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0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8B20-38F7-4C71-9CC4-39D10B93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3ECD9-7265-440B-9DC3-29BD597D5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E376-977D-4396-B8AD-720A8C9B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F7E2-86CB-472A-96F5-38452C5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25E44-1862-4E0C-9760-CB542E91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A9F1-F2D8-4BBE-B934-12AA9622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04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F008B-174A-49CB-9C26-F75E119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4985-0A30-4920-A27B-B82FDB48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1DD1-DFD9-487E-BB3E-19E6770E7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BCE5-4DA7-468E-942B-41FFE8B88B8D}" type="datetimeFigureOut">
              <a:rPr lang="en-AU" smtClean="0"/>
              <a:t>5/08/2020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6C83-67A5-4A49-9606-9F70B97E3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DC4B-E2E9-44D0-8CA1-F36005046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37DE-0549-427D-B731-DDA40AC54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6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u.phaidon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C0F51-62C7-4E9F-921D-8F9DB4628963}"/>
              </a:ext>
            </a:extLst>
          </p:cNvPr>
          <p:cNvSpPr txBox="1"/>
          <p:nvPr/>
        </p:nvSpPr>
        <p:spPr>
          <a:xfrm>
            <a:off x="186812" y="412956"/>
            <a:ext cx="9930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33CC"/>
                </a:solidFill>
              </a:rPr>
              <a:t>Predicting Compressive Strength of Ready Mixed Concrete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A7C31-4B5C-4022-A091-2B39E12383AB}"/>
              </a:ext>
            </a:extLst>
          </p:cNvPr>
          <p:cNvSpPr txBox="1"/>
          <p:nvPr/>
        </p:nvSpPr>
        <p:spPr>
          <a:xfrm>
            <a:off x="953729" y="3362633"/>
            <a:ext cx="5437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33CC"/>
                </a:solidFill>
              </a:rPr>
              <a:t>Mini Project 1</a:t>
            </a:r>
          </a:p>
          <a:p>
            <a:r>
              <a:rPr lang="en-AU" sz="2800" dirty="0">
                <a:solidFill>
                  <a:srgbClr val="0033CC"/>
                </a:solidFill>
              </a:rPr>
              <a:t>08/08/2020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4740-8F9A-46CC-B4F9-A5E1FE85B64C}"/>
              </a:ext>
            </a:extLst>
          </p:cNvPr>
          <p:cNvSpPr txBox="1"/>
          <p:nvPr/>
        </p:nvSpPr>
        <p:spPr>
          <a:xfrm>
            <a:off x="953729" y="5181600"/>
            <a:ext cx="348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33CC"/>
                </a:solidFill>
              </a:rPr>
              <a:t>Dr Nariman Saeed</a:t>
            </a:r>
          </a:p>
        </p:txBody>
      </p:sp>
    </p:spTree>
    <p:extLst>
      <p:ext uri="{BB962C8B-B14F-4D97-AF65-F5344CB8AC3E}">
        <p14:creationId xmlns:p14="http://schemas.microsoft.com/office/powerpoint/2010/main" val="285988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CE2DB46-D6DF-48D8-BFED-75F03EF12EA2}"/>
              </a:ext>
            </a:extLst>
          </p:cNvPr>
          <p:cNvSpPr/>
          <p:nvPr/>
        </p:nvSpPr>
        <p:spPr>
          <a:xfrm>
            <a:off x="58998" y="4522837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4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9BA355-E8A3-47CD-A389-96EB3EC82606}"/>
              </a:ext>
            </a:extLst>
          </p:cNvPr>
          <p:cNvSpPr/>
          <p:nvPr/>
        </p:nvSpPr>
        <p:spPr>
          <a:xfrm>
            <a:off x="334298" y="1995948"/>
            <a:ext cx="4306528" cy="2851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rgbClr val="0033CC"/>
                </a:solidFill>
              </a:rPr>
              <a:t>Modelling based on the total weight of cement and additives</a:t>
            </a:r>
          </a:p>
        </p:txBody>
      </p:sp>
      <p:pic>
        <p:nvPicPr>
          <p:cNvPr id="2050" name="Picture 2" descr="This or That on Twitter: &quot;London vs. Beijing? Which Olympics did ...">
            <a:extLst>
              <a:ext uri="{FF2B5EF4-FFF2-40B4-BE49-F238E27FC236}">
                <a16:creationId xmlns:a16="http://schemas.microsoft.com/office/drawing/2014/main" id="{E8315D7D-8741-4232-A8EE-63076AA4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3" y="2674373"/>
            <a:ext cx="1435511" cy="143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F473A7-5803-431A-A590-D561D9F371FA}"/>
              </a:ext>
            </a:extLst>
          </p:cNvPr>
          <p:cNvSpPr/>
          <p:nvPr/>
        </p:nvSpPr>
        <p:spPr>
          <a:xfrm>
            <a:off x="7649498" y="1966453"/>
            <a:ext cx="4178710" cy="2910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rgbClr val="0033CC"/>
                </a:solidFill>
              </a:rPr>
              <a:t>Modelling based on the total weight of aggregates, cement and additives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41FD617-4060-4780-A056-A5DC3511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67285"/>
              </p:ext>
            </p:extLst>
          </p:nvPr>
        </p:nvGraphicFramePr>
        <p:xfrm>
          <a:off x="1278193" y="5606299"/>
          <a:ext cx="244823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644C64-DC8F-4FBA-98E3-245B873BC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00316"/>
              </p:ext>
            </p:extLst>
          </p:nvPr>
        </p:nvGraphicFramePr>
        <p:xfrm>
          <a:off x="8490157" y="5581717"/>
          <a:ext cx="244823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-191.54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CD0657-A837-4299-9420-D8E4DA71D772}"/>
              </a:ext>
            </a:extLst>
          </p:cNvPr>
          <p:cNvSpPr txBox="1"/>
          <p:nvPr/>
        </p:nvSpPr>
        <p:spPr>
          <a:xfrm>
            <a:off x="521109" y="452281"/>
            <a:ext cx="7413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/>
            </a:lvl1pPr>
          </a:lstStyle>
          <a:p>
            <a:r>
              <a:rPr lang="en-AU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199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is or That on Twitter: &quot;London vs. Beijing? Which Olympics did ...">
            <a:extLst>
              <a:ext uri="{FF2B5EF4-FFF2-40B4-BE49-F238E27FC236}">
                <a16:creationId xmlns:a16="http://schemas.microsoft.com/office/drawing/2014/main" id="{E8315D7D-8741-4232-A8EE-63076AA4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74" y="2674377"/>
            <a:ext cx="1455174" cy="145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41FD617-4060-4780-A056-A5DC3511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90779"/>
              </p:ext>
            </p:extLst>
          </p:nvPr>
        </p:nvGraphicFramePr>
        <p:xfrm>
          <a:off x="1258529" y="5606299"/>
          <a:ext cx="2448232" cy="1102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84507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8D1E3A28-D220-4DEA-A577-48D21C21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" y="1324096"/>
            <a:ext cx="5566902" cy="40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91200D5-4DBB-45F2-92F6-88C6C953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53" y="1319981"/>
            <a:ext cx="534874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BC50F-3D88-41DF-AF8E-4DAB1E118FA5}"/>
              </a:ext>
            </a:extLst>
          </p:cNvPr>
          <p:cNvSpPr txBox="1"/>
          <p:nvPr/>
        </p:nvSpPr>
        <p:spPr>
          <a:xfrm>
            <a:off x="540778" y="462118"/>
            <a:ext cx="7413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/>
            </a:lvl1pPr>
          </a:lstStyle>
          <a:p>
            <a:r>
              <a:rPr lang="en-AU" dirty="0"/>
              <a:t>Comparison</a:t>
            </a:r>
          </a:p>
        </p:txBody>
      </p:sp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12C745A3-0B35-4AD7-A4BE-CB13163E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86471"/>
              </p:ext>
            </p:extLst>
          </p:nvPr>
        </p:nvGraphicFramePr>
        <p:xfrm>
          <a:off x="8224684" y="5601383"/>
          <a:ext cx="2448232" cy="1102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398652043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34672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62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182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AU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8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5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73DD58DD-20E7-46B2-A71B-B684EC02FB5E}"/>
              </a:ext>
            </a:extLst>
          </p:cNvPr>
          <p:cNvSpPr/>
          <p:nvPr/>
        </p:nvSpPr>
        <p:spPr>
          <a:xfrm>
            <a:off x="58998" y="5476572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3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71948" y="403122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7A4EB-A49D-4DD0-B7D3-DF2C2635FDB6}"/>
              </a:ext>
            </a:extLst>
          </p:cNvPr>
          <p:cNvSpPr txBox="1"/>
          <p:nvPr/>
        </p:nvSpPr>
        <p:spPr>
          <a:xfrm>
            <a:off x="707922" y="1396179"/>
            <a:ext cx="215326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E5B4E-22EA-4A29-9BDD-854F8D1DD703}"/>
              </a:ext>
            </a:extLst>
          </p:cNvPr>
          <p:cNvSpPr txBox="1"/>
          <p:nvPr/>
        </p:nvSpPr>
        <p:spPr>
          <a:xfrm>
            <a:off x="5043948" y="1401097"/>
            <a:ext cx="214343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033CC"/>
                </a:solidFill>
              </a:defRPr>
            </a:lvl1pPr>
          </a:lstStyle>
          <a:p>
            <a:r>
              <a:rPr lang="en-AU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54270-8BB7-4EFF-93B9-6E084404E722}"/>
              </a:ext>
            </a:extLst>
          </p:cNvPr>
          <p:cNvSpPr txBox="1"/>
          <p:nvPr/>
        </p:nvSpPr>
        <p:spPr>
          <a:xfrm>
            <a:off x="9320981" y="1410930"/>
            <a:ext cx="217292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033CC"/>
                </a:solidFill>
              </a:defRPr>
            </a:lvl1pPr>
          </a:lstStyle>
          <a:p>
            <a:r>
              <a:rPr lang="en-AU" dirty="0"/>
              <a:t>Outcome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A2ED7-9ADE-43EC-B4C1-F404D3C1203B}"/>
              </a:ext>
            </a:extLst>
          </p:cNvPr>
          <p:cNvSpPr/>
          <p:nvPr/>
        </p:nvSpPr>
        <p:spPr>
          <a:xfrm>
            <a:off x="0" y="2320413"/>
            <a:ext cx="3578942" cy="453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Set of data, copied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9 different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Compressive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Coarse 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Fine 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Fly 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Plasticizer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E3DBB-1A47-47E6-B73A-D83551F86260}"/>
              </a:ext>
            </a:extLst>
          </p:cNvPr>
          <p:cNvSpPr/>
          <p:nvPr/>
        </p:nvSpPr>
        <p:spPr>
          <a:xfrm>
            <a:off x="4331110" y="2320413"/>
            <a:ext cx="3578942" cy="453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 the target based on the business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 the </a:t>
            </a:r>
            <a:r>
              <a:rPr lang="en-AU" dirty="0" err="1"/>
              <a:t>influencive</a:t>
            </a:r>
            <a:r>
              <a:rPr lang="en-AU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Feature Engineering and choosing the variable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0380E-10A3-4CF6-AAE0-35A8A97824A6}"/>
              </a:ext>
            </a:extLst>
          </p:cNvPr>
          <p:cNvSpPr/>
          <p:nvPr/>
        </p:nvSpPr>
        <p:spPr>
          <a:xfrm>
            <a:off x="8613058" y="2330245"/>
            <a:ext cx="3578942" cy="452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Application of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Delivering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41158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21107" y="4503171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16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3C7DD58-96CC-4C11-A93D-C40498DB8656}"/>
              </a:ext>
            </a:extLst>
          </p:cNvPr>
          <p:cNvSpPr/>
          <p:nvPr/>
        </p:nvSpPr>
        <p:spPr>
          <a:xfrm>
            <a:off x="58998" y="1622323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836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Compressive strength of concrete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245E07-F2C9-43B7-8442-6AA594218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81" y="3420554"/>
            <a:ext cx="20638" cy="16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917DB-AA94-469B-8349-62A224F11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0" t="9256" r="23137" b="18054"/>
          <a:stretch/>
        </p:blipFill>
        <p:spPr>
          <a:xfrm>
            <a:off x="334298" y="2571136"/>
            <a:ext cx="4028860" cy="4286864"/>
          </a:xfrm>
          <a:prstGeom prst="rect">
            <a:avLst/>
          </a:prstGeom>
        </p:spPr>
      </p:pic>
      <p:sp>
        <p:nvSpPr>
          <p:cNvPr id="9" name="Arrow: Circular 8">
            <a:extLst>
              <a:ext uri="{FF2B5EF4-FFF2-40B4-BE49-F238E27FC236}">
                <a16:creationId xmlns:a16="http://schemas.microsoft.com/office/drawing/2014/main" id="{DF82864E-E631-415C-A1A8-E2FCDBFF4641}"/>
              </a:ext>
            </a:extLst>
          </p:cNvPr>
          <p:cNvSpPr/>
          <p:nvPr/>
        </p:nvSpPr>
        <p:spPr>
          <a:xfrm rot="20545179">
            <a:off x="550607" y="2094271"/>
            <a:ext cx="2104103" cy="21925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882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80E1E01C-BAED-4B66-839D-F418C1A11C6A}"/>
              </a:ext>
            </a:extLst>
          </p:cNvPr>
          <p:cNvSpPr/>
          <p:nvPr/>
        </p:nvSpPr>
        <p:spPr>
          <a:xfrm>
            <a:off x="1288025" y="1769806"/>
            <a:ext cx="1735389" cy="21680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2981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325B9004-8979-42F1-A209-E2252684B5A0}"/>
              </a:ext>
            </a:extLst>
          </p:cNvPr>
          <p:cNvSpPr/>
          <p:nvPr/>
        </p:nvSpPr>
        <p:spPr>
          <a:xfrm rot="1625932" flipH="1">
            <a:off x="3077496" y="2861186"/>
            <a:ext cx="1848465" cy="16124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9313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87430611-BF8A-4B06-B32B-64DB9E357C84}"/>
              </a:ext>
            </a:extLst>
          </p:cNvPr>
          <p:cNvSpPr/>
          <p:nvPr/>
        </p:nvSpPr>
        <p:spPr>
          <a:xfrm rot="686920" flipH="1">
            <a:off x="2938089" y="2278762"/>
            <a:ext cx="1867868" cy="16590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336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216F1-D275-4A89-9510-569E3F125BDF}"/>
              </a:ext>
            </a:extLst>
          </p:cNvPr>
          <p:cNvSpPr txBox="1"/>
          <p:nvPr/>
        </p:nvSpPr>
        <p:spPr>
          <a:xfrm>
            <a:off x="265471" y="2389239"/>
            <a:ext cx="86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Water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68568-DF23-4BD6-8CEB-0FCCB2AB6989}"/>
              </a:ext>
            </a:extLst>
          </p:cNvPr>
          <p:cNvSpPr txBox="1"/>
          <p:nvPr/>
        </p:nvSpPr>
        <p:spPr>
          <a:xfrm>
            <a:off x="1081549" y="1779638"/>
            <a:ext cx="134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Cement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7312C-DB69-4BCC-847F-805854C31657}"/>
              </a:ext>
            </a:extLst>
          </p:cNvPr>
          <p:cNvSpPr txBox="1"/>
          <p:nvPr/>
        </p:nvSpPr>
        <p:spPr>
          <a:xfrm>
            <a:off x="4336025" y="2300749"/>
            <a:ext cx="287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Additives and Admixtures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295D5-4BF6-4678-9204-048AEE6E8F83}"/>
              </a:ext>
            </a:extLst>
          </p:cNvPr>
          <p:cNvSpPr txBox="1"/>
          <p:nvPr/>
        </p:nvSpPr>
        <p:spPr>
          <a:xfrm>
            <a:off x="4513006" y="314632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33CC"/>
                </a:solidFill>
              </a:rPr>
              <a:t>Aggregates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DBEA20-FA14-4A8B-B814-EF4D5E6004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r="25091"/>
          <a:stretch/>
        </p:blipFill>
        <p:spPr>
          <a:xfrm>
            <a:off x="7452852" y="1266339"/>
            <a:ext cx="4739148" cy="5591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104E90-2BEC-4450-B571-80B152A8095E}"/>
              </a:ext>
            </a:extLst>
          </p:cNvPr>
          <p:cNvSpPr txBox="1"/>
          <p:nvPr/>
        </p:nvSpPr>
        <p:spPr>
          <a:xfrm>
            <a:off x="7384026" y="3628103"/>
            <a:ext cx="146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3CC"/>
                </a:solidFill>
              </a:defRPr>
            </a:lvl1pPr>
          </a:lstStyle>
          <a:p>
            <a:r>
              <a:rPr lang="en-AU" sz="3200" dirty="0"/>
              <a:t>28 days</a:t>
            </a:r>
          </a:p>
        </p:txBody>
      </p:sp>
    </p:spTree>
    <p:extLst>
      <p:ext uri="{BB962C8B-B14F-4D97-AF65-F5344CB8AC3E}">
        <p14:creationId xmlns:p14="http://schemas.microsoft.com/office/powerpoint/2010/main" val="27371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62116" y="373626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97CEC31-F290-40E7-9789-41122A2FE5DD}"/>
              </a:ext>
            </a:extLst>
          </p:cNvPr>
          <p:cNvSpPr/>
          <p:nvPr/>
        </p:nvSpPr>
        <p:spPr>
          <a:xfrm>
            <a:off x="58998" y="2595719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0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52283" y="432618"/>
            <a:ext cx="1060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Business Question                    Data Question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D5FF-FA7B-4F6F-86C5-580390555819}"/>
              </a:ext>
            </a:extLst>
          </p:cNvPr>
          <p:cNvSpPr txBox="1"/>
          <p:nvPr/>
        </p:nvSpPr>
        <p:spPr>
          <a:xfrm>
            <a:off x="363794" y="1966452"/>
            <a:ext cx="525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3CC"/>
                </a:solidFill>
              </a:defRPr>
            </a:lvl1pPr>
          </a:lstStyle>
          <a:p>
            <a:r>
              <a:rPr lang="en-AU" sz="3600" dirty="0"/>
              <a:t>Do additives improve compressive strength?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5B0EE-975B-431B-9B74-8661843DEF75}"/>
              </a:ext>
            </a:extLst>
          </p:cNvPr>
          <p:cNvSpPr txBox="1"/>
          <p:nvPr/>
        </p:nvSpPr>
        <p:spPr>
          <a:xfrm>
            <a:off x="6799007" y="2010696"/>
            <a:ext cx="525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3CC"/>
                </a:solidFill>
              </a:defRPr>
            </a:lvl1pPr>
          </a:lstStyle>
          <a:p>
            <a:r>
              <a:rPr lang="en-AU" sz="3600" dirty="0"/>
              <a:t>How to predict Compressive strength of Concrete?</a:t>
            </a:r>
          </a:p>
          <a:p>
            <a:r>
              <a:rPr lang="en-AU" sz="3600" dirty="0"/>
              <a:t>Based on?</a:t>
            </a:r>
          </a:p>
        </p:txBody>
      </p:sp>
    </p:spTree>
    <p:extLst>
      <p:ext uri="{BB962C8B-B14F-4D97-AF65-F5344CB8AC3E}">
        <p14:creationId xmlns:p14="http://schemas.microsoft.com/office/powerpoint/2010/main" val="28764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81780" y="393291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Lay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3;p33">
            <a:extLst>
              <a:ext uri="{FF2B5EF4-FFF2-40B4-BE49-F238E27FC236}">
                <a16:creationId xmlns:a16="http://schemas.microsoft.com/office/drawing/2014/main" id="{A0BC40B3-87AC-4210-B4BF-449D28063B63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807F16A8-7C46-4934-A7B5-5C8789A1C752}"/>
              </a:ext>
            </a:extLst>
          </p:cNvPr>
          <p:cNvSpPr/>
          <p:nvPr/>
        </p:nvSpPr>
        <p:spPr>
          <a:xfrm>
            <a:off x="530942" y="161248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33E3D8E8-A10D-4C41-AD7B-CBA31B6CBEB5}"/>
              </a:ext>
            </a:extLst>
          </p:cNvPr>
          <p:cNvSpPr/>
          <p:nvPr/>
        </p:nvSpPr>
        <p:spPr>
          <a:xfrm>
            <a:off x="535857" y="2590798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E4886C8B-693D-4902-9BED-EA3D708A8FC9}"/>
              </a:ext>
            </a:extLst>
          </p:cNvPr>
          <p:cNvSpPr/>
          <p:nvPr/>
        </p:nvSpPr>
        <p:spPr>
          <a:xfrm>
            <a:off x="530940" y="3549443"/>
            <a:ext cx="4532671" cy="796413"/>
          </a:xfrm>
          <a:prstGeom prst="chevron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2C85329F-B6E3-4D89-9F4D-3F0E63FE3E99}"/>
              </a:ext>
            </a:extLst>
          </p:cNvPr>
          <p:cNvSpPr/>
          <p:nvPr/>
        </p:nvSpPr>
        <p:spPr>
          <a:xfrm>
            <a:off x="530940" y="4513004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AA650C9D-AAA8-4F4D-94D3-D754CAF0416B}"/>
              </a:ext>
            </a:extLst>
          </p:cNvPr>
          <p:cNvSpPr/>
          <p:nvPr/>
        </p:nvSpPr>
        <p:spPr>
          <a:xfrm>
            <a:off x="540773" y="5461819"/>
            <a:ext cx="4532671" cy="79641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CA01D62-D76E-44E2-9729-E4FFAFFA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8999" r="2813" b="14814"/>
          <a:stretch/>
        </p:blipFill>
        <p:spPr>
          <a:xfrm>
            <a:off x="5712540" y="1288026"/>
            <a:ext cx="6479459" cy="556997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2B0B2A-28DB-4EAF-9937-4A66963EAD0D}"/>
              </a:ext>
            </a:extLst>
          </p:cNvPr>
          <p:cNvSpPr txBox="1"/>
          <p:nvPr/>
        </p:nvSpPr>
        <p:spPr>
          <a:xfrm>
            <a:off x="5739580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https://au.phaidon.com/</a:t>
            </a:r>
            <a:endParaRPr lang="en-AU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6AE456-CB11-471B-8358-97863F87C8D0}"/>
              </a:ext>
            </a:extLst>
          </p:cNvPr>
          <p:cNvSpPr/>
          <p:nvPr/>
        </p:nvSpPr>
        <p:spPr>
          <a:xfrm>
            <a:off x="58998" y="3559281"/>
            <a:ext cx="707922" cy="786580"/>
          </a:xfrm>
          <a:prstGeom prst="chevron">
            <a:avLst>
              <a:gd name="adj" fmla="val 51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422786" y="403122"/>
            <a:ext cx="1036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/>
            </a:lvl1pPr>
          </a:lstStyle>
          <a:p>
            <a:r>
              <a:rPr lang="en" dirty="0"/>
              <a:t>Data exploration analysis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C00D9-7BDB-49ED-B668-7D055B9F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482"/>
            <a:ext cx="7057651" cy="513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811FA-35D1-4A4A-A2AB-06888D4F1E87}"/>
              </a:ext>
            </a:extLst>
          </p:cNvPr>
          <p:cNvSpPr txBox="1"/>
          <p:nvPr/>
        </p:nvSpPr>
        <p:spPr>
          <a:xfrm>
            <a:off x="6990736" y="1838633"/>
            <a:ext cx="5201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33CC"/>
                </a:solidFill>
              </a:rPr>
              <a:t>Average:</a:t>
            </a:r>
          </a:p>
          <a:p>
            <a:endParaRPr lang="en-AU" sz="2800" dirty="0">
              <a:solidFill>
                <a:srgbClr val="0033CC"/>
              </a:solidFill>
            </a:endParaRPr>
          </a:p>
          <a:p>
            <a:r>
              <a:rPr lang="en-AU" sz="2800" dirty="0">
                <a:solidFill>
                  <a:srgbClr val="0033CC"/>
                </a:solidFill>
              </a:rPr>
              <a:t>Concrete w additives:     42.94 KPa</a:t>
            </a:r>
          </a:p>
          <a:p>
            <a:r>
              <a:rPr lang="en-AU" sz="2800" dirty="0">
                <a:solidFill>
                  <a:srgbClr val="0033CC"/>
                </a:solidFill>
              </a:rPr>
              <a:t>Concrete w/o additives: 37.73 KPa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ED5E-A2A6-4F2F-8C7B-35B18203A5FC}"/>
              </a:ext>
            </a:extLst>
          </p:cNvPr>
          <p:cNvSpPr txBox="1"/>
          <p:nvPr/>
        </p:nvSpPr>
        <p:spPr>
          <a:xfrm>
            <a:off x="6990736" y="4370440"/>
            <a:ext cx="520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0033CC"/>
                </a:solidFill>
              </a:rPr>
              <a:t>Improvement : 14%</a:t>
            </a:r>
          </a:p>
        </p:txBody>
      </p:sp>
    </p:spTree>
    <p:extLst>
      <p:ext uri="{BB962C8B-B14F-4D97-AF65-F5344CB8AC3E}">
        <p14:creationId xmlns:p14="http://schemas.microsoft.com/office/powerpoint/2010/main" val="51394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B45D-3F9E-4401-A53C-6687D0E8F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6C8F-BA86-4C32-B648-D7DAFCCE796C}"/>
              </a:ext>
            </a:extLst>
          </p:cNvPr>
          <p:cNvSpPr txBox="1"/>
          <p:nvPr/>
        </p:nvSpPr>
        <p:spPr>
          <a:xfrm>
            <a:off x="226142" y="403122"/>
            <a:ext cx="503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Project Pipeline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C6AFE-592B-41CF-8C69-52A0E2CF85A1}"/>
              </a:ext>
            </a:extLst>
          </p:cNvPr>
          <p:cNvCxnSpPr>
            <a:cxnSpLocks/>
          </p:cNvCxnSpPr>
          <p:nvPr/>
        </p:nvCxnSpPr>
        <p:spPr>
          <a:xfrm flipH="1">
            <a:off x="0" y="1258529"/>
            <a:ext cx="12192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evron 50">
            <a:extLst>
              <a:ext uri="{FF2B5EF4-FFF2-40B4-BE49-F238E27FC236}">
                <a16:creationId xmlns:a16="http://schemas.microsoft.com/office/drawing/2014/main" id="{D38EEEB9-989A-436C-AF1E-5BA26FAED335}"/>
              </a:ext>
            </a:extLst>
          </p:cNvPr>
          <p:cNvSpPr/>
          <p:nvPr/>
        </p:nvSpPr>
        <p:spPr>
          <a:xfrm>
            <a:off x="3458745" y="5134594"/>
            <a:ext cx="2298359" cy="920579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Freeform 221">
            <a:extLst>
              <a:ext uri="{FF2B5EF4-FFF2-40B4-BE49-F238E27FC236}">
                <a16:creationId xmlns:a16="http://schemas.microsoft.com/office/drawing/2014/main" id="{769DDDEF-010B-434A-91A2-DF732F35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37" y="1882285"/>
            <a:ext cx="2638480" cy="1079495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88DBF-3662-4F3A-A11A-5F1AE74A04CB}"/>
              </a:ext>
            </a:extLst>
          </p:cNvPr>
          <p:cNvSpPr txBox="1"/>
          <p:nvPr/>
        </p:nvSpPr>
        <p:spPr>
          <a:xfrm>
            <a:off x="4772133" y="2145033"/>
            <a:ext cx="2638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0033CC"/>
                </a:solidFill>
                <a:latin typeface="Poppins" pitchFamily="2" charset="77"/>
                <a:cs typeface="Poppins" pitchFamily="2" charset="77"/>
              </a:rPr>
              <a:t>Stakeholders</a:t>
            </a:r>
          </a:p>
        </p:txBody>
      </p:sp>
      <p:sp>
        <p:nvSpPr>
          <p:cNvPr id="15" name="Chevron 24">
            <a:extLst>
              <a:ext uri="{FF2B5EF4-FFF2-40B4-BE49-F238E27FC236}">
                <a16:creationId xmlns:a16="http://schemas.microsoft.com/office/drawing/2014/main" id="{818C988B-DD04-40DE-A0F2-C98E04BDAC6F}"/>
              </a:ext>
            </a:extLst>
          </p:cNvPr>
          <p:cNvSpPr/>
          <p:nvPr/>
        </p:nvSpPr>
        <p:spPr>
          <a:xfrm>
            <a:off x="307450" y="2096747"/>
            <a:ext cx="4422276" cy="58477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331DB-5F20-4FA6-A54A-E74561BDBA03}"/>
              </a:ext>
            </a:extLst>
          </p:cNvPr>
          <p:cNvSpPr txBox="1"/>
          <p:nvPr/>
        </p:nvSpPr>
        <p:spPr>
          <a:xfrm>
            <a:off x="646704" y="2146355"/>
            <a:ext cx="389241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Context and Objective</a:t>
            </a:r>
          </a:p>
        </p:txBody>
      </p:sp>
      <p:sp>
        <p:nvSpPr>
          <p:cNvPr id="18" name="Chevron 37">
            <a:extLst>
              <a:ext uri="{FF2B5EF4-FFF2-40B4-BE49-F238E27FC236}">
                <a16:creationId xmlns:a16="http://schemas.microsoft.com/office/drawing/2014/main" id="{117F8EEA-BEB4-4C43-B1F4-93A5A97412CB}"/>
              </a:ext>
            </a:extLst>
          </p:cNvPr>
          <p:cNvSpPr/>
          <p:nvPr/>
        </p:nvSpPr>
        <p:spPr>
          <a:xfrm>
            <a:off x="6581580" y="5134595"/>
            <a:ext cx="2298359" cy="920579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12221-E415-4F7D-A5C3-39FFE45C42B7}"/>
              </a:ext>
            </a:extLst>
          </p:cNvPr>
          <p:cNvSpPr txBox="1"/>
          <p:nvPr/>
        </p:nvSpPr>
        <p:spPr>
          <a:xfrm>
            <a:off x="4072535" y="5282009"/>
            <a:ext cx="94085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5A70B7B8-8432-47DC-9908-CD7999C8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71028" y="5270054"/>
            <a:ext cx="727957" cy="964833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C53B2-454E-4F57-B739-E239A8E40DBA}"/>
              </a:ext>
            </a:extLst>
          </p:cNvPr>
          <p:cNvSpPr txBox="1"/>
          <p:nvPr/>
        </p:nvSpPr>
        <p:spPr>
          <a:xfrm>
            <a:off x="7037651" y="5277787"/>
            <a:ext cx="147353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Modeling and Validation</a:t>
            </a:r>
          </a:p>
        </p:txBody>
      </p:sp>
      <p:grpSp>
        <p:nvGrpSpPr>
          <p:cNvPr id="23" name="Google Shape;13121;p77">
            <a:extLst>
              <a:ext uri="{FF2B5EF4-FFF2-40B4-BE49-F238E27FC236}">
                <a16:creationId xmlns:a16="http://schemas.microsoft.com/office/drawing/2014/main" id="{715E281D-D89F-44AF-84DF-144327791B77}"/>
              </a:ext>
            </a:extLst>
          </p:cNvPr>
          <p:cNvGrpSpPr/>
          <p:nvPr/>
        </p:nvGrpSpPr>
        <p:grpSpPr>
          <a:xfrm>
            <a:off x="7130905" y="4532671"/>
            <a:ext cx="843055" cy="661695"/>
            <a:chOff x="5626763" y="2013829"/>
            <a:chExt cx="351722" cy="274788"/>
          </a:xfrm>
        </p:grpSpPr>
        <p:sp>
          <p:nvSpPr>
            <p:cNvPr id="24" name="Google Shape;13122;p77">
              <a:extLst>
                <a:ext uri="{FF2B5EF4-FFF2-40B4-BE49-F238E27FC236}">
                  <a16:creationId xmlns:a16="http://schemas.microsoft.com/office/drawing/2014/main" id="{EE91A3CA-4E0C-4B18-9FEC-FDBEF5A90862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3123;p77">
              <a:extLst>
                <a:ext uri="{FF2B5EF4-FFF2-40B4-BE49-F238E27FC236}">
                  <a16:creationId xmlns:a16="http://schemas.microsoft.com/office/drawing/2014/main" id="{1AAFA7B3-08C4-4C33-ACB8-F522191B4274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3124;p77">
              <a:extLst>
                <a:ext uri="{FF2B5EF4-FFF2-40B4-BE49-F238E27FC236}">
                  <a16:creationId xmlns:a16="http://schemas.microsoft.com/office/drawing/2014/main" id="{ADE7927A-E995-4CB1-A3A4-CE1B7D0A81AE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3125;p77">
              <a:extLst>
                <a:ext uri="{FF2B5EF4-FFF2-40B4-BE49-F238E27FC236}">
                  <a16:creationId xmlns:a16="http://schemas.microsoft.com/office/drawing/2014/main" id="{8D15B091-292F-403C-B2DD-F04EC3832E35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3126;p77">
              <a:extLst>
                <a:ext uri="{FF2B5EF4-FFF2-40B4-BE49-F238E27FC236}">
                  <a16:creationId xmlns:a16="http://schemas.microsoft.com/office/drawing/2014/main" id="{83F281D9-0199-40FC-8FBA-5B83D23F75A2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3127;p77">
              <a:extLst>
                <a:ext uri="{FF2B5EF4-FFF2-40B4-BE49-F238E27FC236}">
                  <a16:creationId xmlns:a16="http://schemas.microsoft.com/office/drawing/2014/main" id="{B7D46AEB-6CD3-4CAC-B570-6C8FDCB6C2E0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3128;p77">
              <a:extLst>
                <a:ext uri="{FF2B5EF4-FFF2-40B4-BE49-F238E27FC236}">
                  <a16:creationId xmlns:a16="http://schemas.microsoft.com/office/drawing/2014/main" id="{D4EBEE73-FC96-4F1B-9B85-D2917B27A19B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3129;p77">
              <a:extLst>
                <a:ext uri="{FF2B5EF4-FFF2-40B4-BE49-F238E27FC236}">
                  <a16:creationId xmlns:a16="http://schemas.microsoft.com/office/drawing/2014/main" id="{A6EE52FB-6103-4C90-8FB1-2C7FEF4A93BB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3130;p77">
              <a:extLst>
                <a:ext uri="{FF2B5EF4-FFF2-40B4-BE49-F238E27FC236}">
                  <a16:creationId xmlns:a16="http://schemas.microsoft.com/office/drawing/2014/main" id="{77D0461E-DF79-426B-BE8A-B519A6D1719C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3131;p77">
              <a:extLst>
                <a:ext uri="{FF2B5EF4-FFF2-40B4-BE49-F238E27FC236}">
                  <a16:creationId xmlns:a16="http://schemas.microsoft.com/office/drawing/2014/main" id="{C622B62F-5FD7-4769-BA80-1733C6CAB584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" name="Google Shape;13035;p77">
            <a:extLst>
              <a:ext uri="{FF2B5EF4-FFF2-40B4-BE49-F238E27FC236}">
                <a16:creationId xmlns:a16="http://schemas.microsoft.com/office/drawing/2014/main" id="{DD8C7070-44A0-44F7-9AA2-652591391BCB}"/>
              </a:ext>
            </a:extLst>
          </p:cNvPr>
          <p:cNvGrpSpPr/>
          <p:nvPr/>
        </p:nvGrpSpPr>
        <p:grpSpPr>
          <a:xfrm>
            <a:off x="1676705" y="5164870"/>
            <a:ext cx="1120335" cy="954804"/>
            <a:chOff x="6099375" y="2456075"/>
            <a:chExt cx="337684" cy="314194"/>
          </a:xfrm>
          <a:solidFill>
            <a:schemeClr val="bg1"/>
          </a:solidFill>
        </p:grpSpPr>
        <p:sp>
          <p:nvSpPr>
            <p:cNvPr id="44" name="Google Shape;13036;p77">
              <a:extLst>
                <a:ext uri="{FF2B5EF4-FFF2-40B4-BE49-F238E27FC236}">
                  <a16:creationId xmlns:a16="http://schemas.microsoft.com/office/drawing/2014/main" id="{439F5DEA-5C3B-4C55-A984-36A45A05BF5B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sz="7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3037;p77">
              <a:extLst>
                <a:ext uri="{FF2B5EF4-FFF2-40B4-BE49-F238E27FC236}">
                  <a16:creationId xmlns:a16="http://schemas.microsoft.com/office/drawing/2014/main" id="{57A99FA5-1DC4-469E-9037-24B01C419BA9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sz="700">
                <a:solidFill>
                  <a:schemeClr val="bg1"/>
                </a:solidFill>
              </a:endParaRPr>
            </a:p>
          </p:txBody>
        </p:sp>
      </p:grpSp>
      <p:sp>
        <p:nvSpPr>
          <p:cNvPr id="46" name="Google Shape;226;p35">
            <a:extLst>
              <a:ext uri="{FF2B5EF4-FFF2-40B4-BE49-F238E27FC236}">
                <a16:creationId xmlns:a16="http://schemas.microsoft.com/office/drawing/2014/main" id="{D51E6E90-9BC5-4697-8086-89856444F05E}"/>
              </a:ext>
            </a:extLst>
          </p:cNvPr>
          <p:cNvSpPr/>
          <p:nvPr/>
        </p:nvSpPr>
        <p:spPr>
          <a:xfrm rot="5400000" flipH="1">
            <a:off x="7949277" y="2900025"/>
            <a:ext cx="697583" cy="153877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228;p35">
            <a:extLst>
              <a:ext uri="{FF2B5EF4-FFF2-40B4-BE49-F238E27FC236}">
                <a16:creationId xmlns:a16="http://schemas.microsoft.com/office/drawing/2014/main" id="{CC069F14-6DED-4B76-8D35-D618C715CF54}"/>
              </a:ext>
            </a:extLst>
          </p:cNvPr>
          <p:cNvSpPr/>
          <p:nvPr/>
        </p:nvSpPr>
        <p:spPr>
          <a:xfrm rot="-5400000">
            <a:off x="3663713" y="2774443"/>
            <a:ext cx="697583" cy="171731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F5B5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230;p35">
            <a:extLst>
              <a:ext uri="{FF2B5EF4-FFF2-40B4-BE49-F238E27FC236}">
                <a16:creationId xmlns:a16="http://schemas.microsoft.com/office/drawing/2014/main" id="{5475AAB4-1FF7-4B10-BCDD-E660CF75A413}"/>
              </a:ext>
            </a:extLst>
          </p:cNvPr>
          <p:cNvSpPr txBox="1">
            <a:spLocks/>
          </p:cNvSpPr>
          <p:nvPr/>
        </p:nvSpPr>
        <p:spPr>
          <a:xfrm>
            <a:off x="3239291" y="3454894"/>
            <a:ext cx="1717316" cy="34124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49" name="Google Shape;230;p35">
            <a:extLst>
              <a:ext uri="{FF2B5EF4-FFF2-40B4-BE49-F238E27FC236}">
                <a16:creationId xmlns:a16="http://schemas.microsoft.com/office/drawing/2014/main" id="{4CCB6F14-AC05-4792-A8FE-0289A489D688}"/>
              </a:ext>
            </a:extLst>
          </p:cNvPr>
          <p:cNvSpPr txBox="1">
            <a:spLocks/>
          </p:cNvSpPr>
          <p:nvPr/>
        </p:nvSpPr>
        <p:spPr>
          <a:xfrm>
            <a:off x="7379635" y="3464961"/>
            <a:ext cx="1717316" cy="34124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dirty="0">
                <a:solidFill>
                  <a:schemeClr val="bg1"/>
                </a:solidFill>
              </a:rPr>
              <a:t>Business Answer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DEA02E-ACA0-4415-8180-D5A5BDC7B38B}"/>
              </a:ext>
            </a:extLst>
          </p:cNvPr>
          <p:cNvCxnSpPr/>
          <p:nvPr/>
        </p:nvCxnSpPr>
        <p:spPr>
          <a:xfrm flipH="1">
            <a:off x="4381805" y="2772441"/>
            <a:ext cx="417487" cy="392264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7B8E29-D746-400B-B39F-69D45C51B59A}"/>
              </a:ext>
            </a:extLst>
          </p:cNvPr>
          <p:cNvCxnSpPr>
            <a:cxnSpLocks/>
          </p:cNvCxnSpPr>
          <p:nvPr/>
        </p:nvCxnSpPr>
        <p:spPr>
          <a:xfrm flipH="1">
            <a:off x="2271252" y="4011561"/>
            <a:ext cx="1229032" cy="1120878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84447F-B93E-4BEF-8000-D05764B806E9}"/>
              </a:ext>
            </a:extLst>
          </p:cNvPr>
          <p:cNvCxnSpPr>
            <a:cxnSpLocks/>
          </p:cNvCxnSpPr>
          <p:nvPr/>
        </p:nvCxnSpPr>
        <p:spPr>
          <a:xfrm flipH="1" flipV="1">
            <a:off x="7308646" y="2811131"/>
            <a:ext cx="388427" cy="431887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6C784-3CAF-4331-8919-DCDA71252C89}"/>
              </a:ext>
            </a:extLst>
          </p:cNvPr>
          <p:cNvCxnSpPr>
            <a:cxnSpLocks/>
          </p:cNvCxnSpPr>
          <p:nvPr/>
        </p:nvCxnSpPr>
        <p:spPr>
          <a:xfrm flipH="1" flipV="1">
            <a:off x="8468657" y="4079382"/>
            <a:ext cx="1157124" cy="115137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2254AC-BEF6-4233-9278-B9F63F6D60AB}"/>
              </a:ext>
            </a:extLst>
          </p:cNvPr>
          <p:cNvSpPr txBox="1"/>
          <p:nvPr/>
        </p:nvSpPr>
        <p:spPr>
          <a:xfrm>
            <a:off x="612041" y="5342940"/>
            <a:ext cx="940856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33C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9CE49F-16D1-4FB9-9A27-B8562F94393E}"/>
              </a:ext>
            </a:extLst>
          </p:cNvPr>
          <p:cNvSpPr txBox="1"/>
          <p:nvPr/>
        </p:nvSpPr>
        <p:spPr>
          <a:xfrm>
            <a:off x="10550778" y="5542327"/>
            <a:ext cx="1167143" cy="338554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33C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grpSp>
        <p:nvGrpSpPr>
          <p:cNvPr id="56" name="Google Shape;12849;p77">
            <a:extLst>
              <a:ext uri="{FF2B5EF4-FFF2-40B4-BE49-F238E27FC236}">
                <a16:creationId xmlns:a16="http://schemas.microsoft.com/office/drawing/2014/main" id="{A4DBBE40-DEBC-4F36-B444-55E7D8053C62}"/>
              </a:ext>
            </a:extLst>
          </p:cNvPr>
          <p:cNvGrpSpPr/>
          <p:nvPr/>
        </p:nvGrpSpPr>
        <p:grpSpPr>
          <a:xfrm>
            <a:off x="4234671" y="4463846"/>
            <a:ext cx="710955" cy="603026"/>
            <a:chOff x="1327676" y="2910480"/>
            <a:chExt cx="347934" cy="310024"/>
          </a:xfrm>
        </p:grpSpPr>
        <p:sp>
          <p:nvSpPr>
            <p:cNvPr id="57" name="Google Shape;12850;p77">
              <a:extLst>
                <a:ext uri="{FF2B5EF4-FFF2-40B4-BE49-F238E27FC236}">
                  <a16:creationId xmlns:a16="http://schemas.microsoft.com/office/drawing/2014/main" id="{C8FF6CB2-95A6-4C0E-9C07-470F443A0614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2851;p77">
              <a:extLst>
                <a:ext uri="{FF2B5EF4-FFF2-40B4-BE49-F238E27FC236}">
                  <a16:creationId xmlns:a16="http://schemas.microsoft.com/office/drawing/2014/main" id="{ACAE26E2-BF9E-40A1-B111-12F2539CE466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2852;p77">
              <a:extLst>
                <a:ext uri="{FF2B5EF4-FFF2-40B4-BE49-F238E27FC236}">
                  <a16:creationId xmlns:a16="http://schemas.microsoft.com/office/drawing/2014/main" id="{80402F9D-7E63-4900-A483-8FDAEE2460A6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2853;p77">
              <a:extLst>
                <a:ext uri="{FF2B5EF4-FFF2-40B4-BE49-F238E27FC236}">
                  <a16:creationId xmlns:a16="http://schemas.microsoft.com/office/drawing/2014/main" id="{ACCFF156-68AD-44B7-8CBC-1529C58BBB7C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2854;p77">
              <a:extLst>
                <a:ext uri="{FF2B5EF4-FFF2-40B4-BE49-F238E27FC236}">
                  <a16:creationId xmlns:a16="http://schemas.microsoft.com/office/drawing/2014/main" id="{828842D4-4B53-4626-B691-DD8D850373B5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74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297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Nariman Saeed</dc:creator>
  <cp:lastModifiedBy>Nariman Saeed</cp:lastModifiedBy>
  <cp:revision>22</cp:revision>
  <dcterms:created xsi:type="dcterms:W3CDTF">2020-08-05T12:08:51Z</dcterms:created>
  <dcterms:modified xsi:type="dcterms:W3CDTF">2020-08-07T12:21:36Z</dcterms:modified>
</cp:coreProperties>
</file>