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60" r:id="rId5"/>
    <p:sldId id="261" r:id="rId6"/>
    <p:sldId id="259" r:id="rId7"/>
    <p:sldId id="262" r:id="rId8"/>
    <p:sldId id="263" r:id="rId9"/>
    <p:sldId id="264"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201B7D-B28C-4E1B-BF42-AD9C3E934E21}" type="datetimeFigureOut">
              <a:rPr lang="en-AU" smtClean="0"/>
              <a:t>6/08/2020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37CBE71-30D8-4E4D-A1B7-6ACF86BC459A}" type="slidenum">
              <a:rPr lang="en-AU" smtClean="0"/>
              <a:t>‹#›</a:t>
            </a:fld>
            <a:endParaRPr lang="en-AU"/>
          </a:p>
        </p:txBody>
      </p:sp>
    </p:spTree>
    <p:extLst>
      <p:ext uri="{BB962C8B-B14F-4D97-AF65-F5344CB8AC3E}">
        <p14:creationId xmlns:p14="http://schemas.microsoft.com/office/powerpoint/2010/main" val="37260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01B7D-B28C-4E1B-BF42-AD9C3E934E21}" type="datetimeFigureOut">
              <a:rPr lang="en-AU" smtClean="0"/>
              <a:t>6/08/2020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37CBE71-30D8-4E4D-A1B7-6ACF86BC459A}" type="slidenum">
              <a:rPr lang="en-AU" smtClean="0"/>
              <a:t>‹#›</a:t>
            </a:fld>
            <a:endParaRPr lang="en-AU"/>
          </a:p>
        </p:txBody>
      </p:sp>
    </p:spTree>
    <p:extLst>
      <p:ext uri="{BB962C8B-B14F-4D97-AF65-F5344CB8AC3E}">
        <p14:creationId xmlns:p14="http://schemas.microsoft.com/office/powerpoint/2010/main" val="1803902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01B7D-B28C-4E1B-BF42-AD9C3E934E21}" type="datetimeFigureOut">
              <a:rPr lang="en-AU" smtClean="0"/>
              <a:t>6/08/2020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37CBE71-30D8-4E4D-A1B7-6ACF86BC459A}" type="slidenum">
              <a:rPr lang="en-AU" smtClean="0"/>
              <a:t>‹#›</a:t>
            </a:fld>
            <a:endParaRPr lang="en-AU"/>
          </a:p>
        </p:txBody>
      </p:sp>
    </p:spTree>
    <p:extLst>
      <p:ext uri="{BB962C8B-B14F-4D97-AF65-F5344CB8AC3E}">
        <p14:creationId xmlns:p14="http://schemas.microsoft.com/office/powerpoint/2010/main" val="3546240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01B7D-B28C-4E1B-BF42-AD9C3E934E21}" type="datetimeFigureOut">
              <a:rPr lang="en-AU" smtClean="0"/>
              <a:t>6/08/2020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37CBE71-30D8-4E4D-A1B7-6ACF86BC459A}" type="slidenum">
              <a:rPr lang="en-AU" smtClean="0"/>
              <a:t>‹#›</a:t>
            </a:fld>
            <a:endParaRPr lang="en-AU"/>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44041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01B7D-B28C-4E1B-BF42-AD9C3E934E21}" type="datetimeFigureOut">
              <a:rPr lang="en-AU" smtClean="0"/>
              <a:t>6/08/2020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37CBE71-30D8-4E4D-A1B7-6ACF86BC459A}" type="slidenum">
              <a:rPr lang="en-AU" smtClean="0"/>
              <a:t>‹#›</a:t>
            </a:fld>
            <a:endParaRPr lang="en-AU"/>
          </a:p>
        </p:txBody>
      </p:sp>
    </p:spTree>
    <p:extLst>
      <p:ext uri="{BB962C8B-B14F-4D97-AF65-F5344CB8AC3E}">
        <p14:creationId xmlns:p14="http://schemas.microsoft.com/office/powerpoint/2010/main" val="208997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5201B7D-B28C-4E1B-BF42-AD9C3E934E21}" type="datetimeFigureOut">
              <a:rPr lang="en-AU" smtClean="0"/>
              <a:t>6/08/2020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37CBE71-30D8-4E4D-A1B7-6ACF86BC459A}" type="slidenum">
              <a:rPr lang="en-AU" smtClean="0"/>
              <a:t>‹#›</a:t>
            </a:fld>
            <a:endParaRPr lang="en-AU"/>
          </a:p>
        </p:txBody>
      </p:sp>
    </p:spTree>
    <p:extLst>
      <p:ext uri="{BB962C8B-B14F-4D97-AF65-F5344CB8AC3E}">
        <p14:creationId xmlns:p14="http://schemas.microsoft.com/office/powerpoint/2010/main" val="153289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5201B7D-B28C-4E1B-BF42-AD9C3E934E21}" type="datetimeFigureOut">
              <a:rPr lang="en-AU" smtClean="0"/>
              <a:t>6/08/2020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37CBE71-30D8-4E4D-A1B7-6ACF86BC459A}" type="slidenum">
              <a:rPr lang="en-AU" smtClean="0"/>
              <a:t>‹#›</a:t>
            </a:fld>
            <a:endParaRPr lang="en-AU"/>
          </a:p>
        </p:txBody>
      </p:sp>
    </p:spTree>
    <p:extLst>
      <p:ext uri="{BB962C8B-B14F-4D97-AF65-F5344CB8AC3E}">
        <p14:creationId xmlns:p14="http://schemas.microsoft.com/office/powerpoint/2010/main" val="3525357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01B7D-B28C-4E1B-BF42-AD9C3E934E21}" type="datetimeFigureOut">
              <a:rPr lang="en-AU" smtClean="0"/>
              <a:t>6/08/2020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37CBE71-30D8-4E4D-A1B7-6ACF86BC459A}" type="slidenum">
              <a:rPr lang="en-AU" smtClean="0"/>
              <a:t>‹#›</a:t>
            </a:fld>
            <a:endParaRPr lang="en-AU"/>
          </a:p>
        </p:txBody>
      </p:sp>
    </p:spTree>
    <p:extLst>
      <p:ext uri="{BB962C8B-B14F-4D97-AF65-F5344CB8AC3E}">
        <p14:creationId xmlns:p14="http://schemas.microsoft.com/office/powerpoint/2010/main" val="5624454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01B7D-B28C-4E1B-BF42-AD9C3E934E21}" type="datetimeFigureOut">
              <a:rPr lang="en-AU" smtClean="0"/>
              <a:t>6/08/2020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37CBE71-30D8-4E4D-A1B7-6ACF86BC459A}" type="slidenum">
              <a:rPr lang="en-AU" smtClean="0"/>
              <a:t>‹#›</a:t>
            </a:fld>
            <a:endParaRPr lang="en-AU"/>
          </a:p>
        </p:txBody>
      </p:sp>
    </p:spTree>
    <p:extLst>
      <p:ext uri="{BB962C8B-B14F-4D97-AF65-F5344CB8AC3E}">
        <p14:creationId xmlns:p14="http://schemas.microsoft.com/office/powerpoint/2010/main" val="1252405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01B7D-B28C-4E1B-BF42-AD9C3E934E21}" type="datetimeFigureOut">
              <a:rPr lang="en-AU" smtClean="0"/>
              <a:t>6/08/2020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37CBE71-30D8-4E4D-A1B7-6ACF86BC459A}" type="slidenum">
              <a:rPr lang="en-AU" smtClean="0"/>
              <a:t>‹#›</a:t>
            </a:fld>
            <a:endParaRPr lang="en-AU"/>
          </a:p>
        </p:txBody>
      </p:sp>
    </p:spTree>
    <p:extLst>
      <p:ext uri="{BB962C8B-B14F-4D97-AF65-F5344CB8AC3E}">
        <p14:creationId xmlns:p14="http://schemas.microsoft.com/office/powerpoint/2010/main" val="1754030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201B7D-B28C-4E1B-BF42-AD9C3E934E21}" type="datetimeFigureOut">
              <a:rPr lang="en-AU" smtClean="0"/>
              <a:t>6/08/2020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37CBE71-30D8-4E4D-A1B7-6ACF86BC459A}" type="slidenum">
              <a:rPr lang="en-AU" smtClean="0"/>
              <a:t>‹#›</a:t>
            </a:fld>
            <a:endParaRPr lang="en-AU"/>
          </a:p>
        </p:txBody>
      </p:sp>
    </p:spTree>
    <p:extLst>
      <p:ext uri="{BB962C8B-B14F-4D97-AF65-F5344CB8AC3E}">
        <p14:creationId xmlns:p14="http://schemas.microsoft.com/office/powerpoint/2010/main" val="184789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201B7D-B28C-4E1B-BF42-AD9C3E934E21}" type="datetimeFigureOut">
              <a:rPr lang="en-AU" smtClean="0"/>
              <a:t>6/08/2020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37CBE71-30D8-4E4D-A1B7-6ACF86BC459A}" type="slidenum">
              <a:rPr lang="en-AU" smtClean="0"/>
              <a:t>‹#›</a:t>
            </a:fld>
            <a:endParaRPr lang="en-AU"/>
          </a:p>
        </p:txBody>
      </p:sp>
    </p:spTree>
    <p:extLst>
      <p:ext uri="{BB962C8B-B14F-4D97-AF65-F5344CB8AC3E}">
        <p14:creationId xmlns:p14="http://schemas.microsoft.com/office/powerpoint/2010/main" val="2494926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201B7D-B28C-4E1B-BF42-AD9C3E934E21}" type="datetimeFigureOut">
              <a:rPr lang="en-AU" smtClean="0"/>
              <a:t>6/08/2020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37CBE71-30D8-4E4D-A1B7-6ACF86BC459A}" type="slidenum">
              <a:rPr lang="en-AU" smtClean="0"/>
              <a:t>‹#›</a:t>
            </a:fld>
            <a:endParaRPr lang="en-AU"/>
          </a:p>
        </p:txBody>
      </p:sp>
    </p:spTree>
    <p:extLst>
      <p:ext uri="{BB962C8B-B14F-4D97-AF65-F5344CB8AC3E}">
        <p14:creationId xmlns:p14="http://schemas.microsoft.com/office/powerpoint/2010/main" val="3240099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201B7D-B28C-4E1B-BF42-AD9C3E934E21}" type="datetimeFigureOut">
              <a:rPr lang="en-AU" smtClean="0"/>
              <a:t>6/08/2020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37CBE71-30D8-4E4D-A1B7-6ACF86BC459A}" type="slidenum">
              <a:rPr lang="en-AU" smtClean="0"/>
              <a:t>‹#›</a:t>
            </a:fld>
            <a:endParaRPr lang="en-AU"/>
          </a:p>
        </p:txBody>
      </p:sp>
    </p:spTree>
    <p:extLst>
      <p:ext uri="{BB962C8B-B14F-4D97-AF65-F5344CB8AC3E}">
        <p14:creationId xmlns:p14="http://schemas.microsoft.com/office/powerpoint/2010/main" val="819190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201B7D-B28C-4E1B-BF42-AD9C3E934E21}" type="datetimeFigureOut">
              <a:rPr lang="en-AU" smtClean="0"/>
              <a:t>6/08/2020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37CBE71-30D8-4E4D-A1B7-6ACF86BC459A}" type="slidenum">
              <a:rPr lang="en-AU" smtClean="0"/>
              <a:t>‹#›</a:t>
            </a:fld>
            <a:endParaRPr lang="en-AU"/>
          </a:p>
        </p:txBody>
      </p:sp>
    </p:spTree>
    <p:extLst>
      <p:ext uri="{BB962C8B-B14F-4D97-AF65-F5344CB8AC3E}">
        <p14:creationId xmlns:p14="http://schemas.microsoft.com/office/powerpoint/2010/main" val="1013096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01B7D-B28C-4E1B-BF42-AD9C3E934E21}" type="datetimeFigureOut">
              <a:rPr lang="en-AU" smtClean="0"/>
              <a:t>6/08/2020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37CBE71-30D8-4E4D-A1B7-6ACF86BC459A}" type="slidenum">
              <a:rPr lang="en-AU" smtClean="0"/>
              <a:t>‹#›</a:t>
            </a:fld>
            <a:endParaRPr lang="en-AU"/>
          </a:p>
        </p:txBody>
      </p:sp>
    </p:spTree>
    <p:extLst>
      <p:ext uri="{BB962C8B-B14F-4D97-AF65-F5344CB8AC3E}">
        <p14:creationId xmlns:p14="http://schemas.microsoft.com/office/powerpoint/2010/main" val="4011519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01B7D-B28C-4E1B-BF42-AD9C3E934E21}" type="datetimeFigureOut">
              <a:rPr lang="en-AU" smtClean="0"/>
              <a:t>6/08/2020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37CBE71-30D8-4E4D-A1B7-6ACF86BC459A}" type="slidenum">
              <a:rPr lang="en-AU" smtClean="0"/>
              <a:t>‹#›</a:t>
            </a:fld>
            <a:endParaRPr lang="en-AU"/>
          </a:p>
        </p:txBody>
      </p:sp>
    </p:spTree>
    <p:extLst>
      <p:ext uri="{BB962C8B-B14F-4D97-AF65-F5344CB8AC3E}">
        <p14:creationId xmlns:p14="http://schemas.microsoft.com/office/powerpoint/2010/main" val="1306384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5201B7D-B28C-4E1B-BF42-AD9C3E934E21}" type="datetimeFigureOut">
              <a:rPr lang="en-AU" smtClean="0"/>
              <a:t>6/08/2020</a:t>
            </a:fld>
            <a:endParaRPr lang="en-AU"/>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37CBE71-30D8-4E4D-A1B7-6ACF86BC459A}" type="slidenum">
              <a:rPr lang="en-AU" smtClean="0"/>
              <a:t>‹#›</a:t>
            </a:fld>
            <a:endParaRPr lang="en-AU"/>
          </a:p>
        </p:txBody>
      </p:sp>
    </p:spTree>
    <p:extLst>
      <p:ext uri="{BB962C8B-B14F-4D97-AF65-F5344CB8AC3E}">
        <p14:creationId xmlns:p14="http://schemas.microsoft.com/office/powerpoint/2010/main" val="2132798209"/>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asx200list.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9000" r="-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C7807-1156-43A1-BBFB-1C3C7FDD0679}"/>
              </a:ext>
            </a:extLst>
          </p:cNvPr>
          <p:cNvSpPr>
            <a:spLocks noGrp="1"/>
          </p:cNvSpPr>
          <p:nvPr>
            <p:ph type="ctrTitle"/>
          </p:nvPr>
        </p:nvSpPr>
        <p:spPr>
          <a:xfrm>
            <a:off x="116951" y="1504508"/>
            <a:ext cx="6507133" cy="1655762"/>
          </a:xfrm>
        </p:spPr>
        <p:txBody>
          <a:bodyPr>
            <a:noAutofit/>
          </a:bodyPr>
          <a:lstStyle/>
          <a:p>
            <a:pPr algn="l"/>
            <a:r>
              <a:rPr lang="en-US" sz="4800" b="1" dirty="0"/>
              <a:t>Stock Price Prediction</a:t>
            </a:r>
            <a:br>
              <a:rPr lang="en-US" sz="4800" b="1" dirty="0"/>
            </a:br>
            <a:r>
              <a:rPr lang="en-US" sz="3200" b="1" dirty="0"/>
              <a:t>Using Linear Regression</a:t>
            </a:r>
            <a:br>
              <a:rPr lang="en-AU" sz="1800" dirty="0">
                <a:solidFill>
                  <a:schemeClr val="bg1"/>
                </a:solidFill>
              </a:rPr>
            </a:br>
            <a:endParaRPr lang="en-AU" sz="4800" b="1" dirty="0">
              <a:solidFill>
                <a:schemeClr val="bg1"/>
              </a:solidFill>
            </a:endParaRPr>
          </a:p>
        </p:txBody>
      </p:sp>
      <p:sp>
        <p:nvSpPr>
          <p:cNvPr id="3" name="Subtitle 2">
            <a:extLst>
              <a:ext uri="{FF2B5EF4-FFF2-40B4-BE49-F238E27FC236}">
                <a16:creationId xmlns:a16="http://schemas.microsoft.com/office/drawing/2014/main" id="{5D9C2923-66DE-4B38-BE6C-98F16D4E3C40}"/>
              </a:ext>
            </a:extLst>
          </p:cNvPr>
          <p:cNvSpPr>
            <a:spLocks noGrp="1"/>
          </p:cNvSpPr>
          <p:nvPr>
            <p:ph type="subTitle" idx="1"/>
          </p:nvPr>
        </p:nvSpPr>
        <p:spPr>
          <a:xfrm>
            <a:off x="435934" y="5393630"/>
            <a:ext cx="2647508" cy="1044389"/>
          </a:xfrm>
        </p:spPr>
        <p:txBody>
          <a:bodyPr>
            <a:normAutofit lnSpcReduction="10000"/>
          </a:bodyPr>
          <a:lstStyle/>
          <a:p>
            <a:pPr algn="l"/>
            <a:r>
              <a:rPr lang="en-US" dirty="0"/>
              <a:t>Mini Project – 1</a:t>
            </a:r>
          </a:p>
          <a:p>
            <a:pPr algn="l"/>
            <a:r>
              <a:rPr lang="en-US" dirty="0"/>
              <a:t>Ovais Khan</a:t>
            </a:r>
            <a:endParaRPr lang="en-AU" dirty="0"/>
          </a:p>
        </p:txBody>
      </p:sp>
    </p:spTree>
    <p:extLst>
      <p:ext uri="{BB962C8B-B14F-4D97-AF65-F5344CB8AC3E}">
        <p14:creationId xmlns:p14="http://schemas.microsoft.com/office/powerpoint/2010/main" val="3269835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32A4A-E27E-45AB-9896-33F5595CB9E2}"/>
              </a:ext>
            </a:extLst>
          </p:cNvPr>
          <p:cNvSpPr>
            <a:spLocks noGrp="1"/>
          </p:cNvSpPr>
          <p:nvPr>
            <p:ph type="title"/>
          </p:nvPr>
        </p:nvSpPr>
        <p:spPr/>
        <p:txBody>
          <a:bodyPr/>
          <a:lstStyle/>
          <a:p>
            <a:r>
              <a:rPr lang="en-US" dirty="0"/>
              <a:t>Feature selection – ff selection</a:t>
            </a:r>
            <a:endParaRPr lang="en-AU" dirty="0"/>
          </a:p>
        </p:txBody>
      </p:sp>
      <p:pic>
        <p:nvPicPr>
          <p:cNvPr id="6" name="Content Placeholder 5">
            <a:extLst>
              <a:ext uri="{FF2B5EF4-FFF2-40B4-BE49-F238E27FC236}">
                <a16:creationId xmlns:a16="http://schemas.microsoft.com/office/drawing/2014/main" id="{06CB2DDC-1F2E-4001-9111-5396E1A8352C}"/>
              </a:ext>
            </a:extLst>
          </p:cNvPr>
          <p:cNvPicPr>
            <a:picLocks noGrp="1" noChangeAspect="1"/>
          </p:cNvPicPr>
          <p:nvPr>
            <p:ph sz="half" idx="2"/>
          </p:nvPr>
        </p:nvPicPr>
        <p:blipFill>
          <a:blip r:embed="rId2"/>
          <a:stretch>
            <a:fillRect/>
          </a:stretch>
        </p:blipFill>
        <p:spPr>
          <a:xfrm>
            <a:off x="6289637" y="2157958"/>
            <a:ext cx="2991267" cy="3562847"/>
          </a:xfrm>
        </p:spPr>
      </p:pic>
      <p:pic>
        <p:nvPicPr>
          <p:cNvPr id="12" name="Content Placeholder 11">
            <a:extLst>
              <a:ext uri="{FF2B5EF4-FFF2-40B4-BE49-F238E27FC236}">
                <a16:creationId xmlns:a16="http://schemas.microsoft.com/office/drawing/2014/main" id="{CDAC993F-4873-4313-B02C-43313D49DA0D}"/>
              </a:ext>
            </a:extLst>
          </p:cNvPr>
          <p:cNvPicPr>
            <a:picLocks noGrp="1" noChangeAspect="1"/>
          </p:cNvPicPr>
          <p:nvPr>
            <p:ph sz="half" idx="1"/>
          </p:nvPr>
        </p:nvPicPr>
        <p:blipFill>
          <a:blip r:embed="rId3"/>
          <a:stretch>
            <a:fillRect/>
          </a:stretch>
        </p:blipFill>
        <p:spPr>
          <a:xfrm>
            <a:off x="2443019" y="2945219"/>
            <a:ext cx="2458590" cy="1733107"/>
          </a:xfrm>
        </p:spPr>
      </p:pic>
    </p:spTree>
    <p:extLst>
      <p:ext uri="{BB962C8B-B14F-4D97-AF65-F5344CB8AC3E}">
        <p14:creationId xmlns:p14="http://schemas.microsoft.com/office/powerpoint/2010/main" val="1264472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25456-82AD-4BCC-82B8-AC1E462F9F4F}"/>
              </a:ext>
            </a:extLst>
          </p:cNvPr>
          <p:cNvSpPr>
            <a:spLocks noGrp="1"/>
          </p:cNvSpPr>
          <p:nvPr>
            <p:ph type="title"/>
          </p:nvPr>
        </p:nvSpPr>
        <p:spPr/>
        <p:txBody>
          <a:bodyPr/>
          <a:lstStyle/>
          <a:p>
            <a:r>
              <a:rPr lang="en-US" dirty="0"/>
              <a:t>Model predictions</a:t>
            </a:r>
            <a:endParaRPr lang="en-AU" dirty="0"/>
          </a:p>
        </p:txBody>
      </p:sp>
      <p:pic>
        <p:nvPicPr>
          <p:cNvPr id="6" name="Content Placeholder 5">
            <a:extLst>
              <a:ext uri="{FF2B5EF4-FFF2-40B4-BE49-F238E27FC236}">
                <a16:creationId xmlns:a16="http://schemas.microsoft.com/office/drawing/2014/main" id="{373D9ABE-A518-4EB5-B23B-5B37AF68D132}"/>
              </a:ext>
            </a:extLst>
          </p:cNvPr>
          <p:cNvPicPr>
            <a:picLocks noGrp="1" noChangeAspect="1"/>
          </p:cNvPicPr>
          <p:nvPr>
            <p:ph sz="half" idx="1"/>
          </p:nvPr>
        </p:nvPicPr>
        <p:blipFill>
          <a:blip r:embed="rId2"/>
          <a:stretch>
            <a:fillRect/>
          </a:stretch>
        </p:blipFill>
        <p:spPr>
          <a:xfrm>
            <a:off x="1680913" y="2232353"/>
            <a:ext cx="3572374" cy="2372056"/>
          </a:xfrm>
        </p:spPr>
      </p:pic>
      <p:sp>
        <p:nvSpPr>
          <p:cNvPr id="4" name="Content Placeholder 3">
            <a:extLst>
              <a:ext uri="{FF2B5EF4-FFF2-40B4-BE49-F238E27FC236}">
                <a16:creationId xmlns:a16="http://schemas.microsoft.com/office/drawing/2014/main" id="{CAF48590-C537-4DFE-96EE-216DB62709F8}"/>
              </a:ext>
            </a:extLst>
          </p:cNvPr>
          <p:cNvSpPr>
            <a:spLocks noGrp="1"/>
          </p:cNvSpPr>
          <p:nvPr>
            <p:ph sz="half" idx="2"/>
          </p:nvPr>
        </p:nvSpPr>
        <p:spPr>
          <a:xfrm>
            <a:off x="6173403" y="1726813"/>
            <a:ext cx="5094154" cy="3702881"/>
          </a:xfrm>
        </p:spPr>
        <p:txBody>
          <a:bodyPr/>
          <a:lstStyle/>
          <a:p>
            <a:r>
              <a:rPr lang="en-US" dirty="0"/>
              <a:t>Determining the price is always challenging and as we can see there is divergence between predictions and actual price.</a:t>
            </a:r>
          </a:p>
          <a:p>
            <a:r>
              <a:rPr lang="en-AU" dirty="0"/>
              <a:t>We need to employ some other advanced techniques like </a:t>
            </a:r>
            <a:r>
              <a:rPr lang="en-AU" dirty="0" err="1"/>
              <a:t>XGBoost</a:t>
            </a:r>
            <a:r>
              <a:rPr lang="en-AU" dirty="0"/>
              <a:t> and LSTM models to see if that improves predictability. </a:t>
            </a:r>
          </a:p>
        </p:txBody>
      </p:sp>
      <p:sp>
        <p:nvSpPr>
          <p:cNvPr id="7" name="Content Placeholder 2">
            <a:extLst>
              <a:ext uri="{FF2B5EF4-FFF2-40B4-BE49-F238E27FC236}">
                <a16:creationId xmlns:a16="http://schemas.microsoft.com/office/drawing/2014/main" id="{890FD045-2F72-4D6E-9AF1-8ADAF74E8E69}"/>
              </a:ext>
            </a:extLst>
          </p:cNvPr>
          <p:cNvSpPr txBox="1">
            <a:spLocks/>
          </p:cNvSpPr>
          <p:nvPr/>
        </p:nvSpPr>
        <p:spPr>
          <a:xfrm>
            <a:off x="913795" y="5190149"/>
            <a:ext cx="10353762" cy="94484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t>When the model predicted a decrease, the price decreased </a:t>
            </a:r>
            <a:r>
              <a:rPr lang="en-US" b="1" dirty="0"/>
              <a:t>83.33%</a:t>
            </a:r>
            <a:r>
              <a:rPr lang="en-US" dirty="0"/>
              <a:t> of the time</a:t>
            </a:r>
          </a:p>
          <a:p>
            <a:r>
              <a:rPr lang="en-US" dirty="0"/>
              <a:t>When the model predicted a increase, the price increased </a:t>
            </a:r>
            <a:r>
              <a:rPr lang="en-US" b="1" dirty="0"/>
              <a:t>78.26%</a:t>
            </a:r>
            <a:r>
              <a:rPr lang="en-US" dirty="0"/>
              <a:t> of the time</a:t>
            </a:r>
            <a:endParaRPr lang="en-AU" dirty="0"/>
          </a:p>
        </p:txBody>
      </p:sp>
    </p:spTree>
    <p:extLst>
      <p:ext uri="{BB962C8B-B14F-4D97-AF65-F5344CB8AC3E}">
        <p14:creationId xmlns:p14="http://schemas.microsoft.com/office/powerpoint/2010/main" val="577590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73E5B-4932-499F-B41D-418906712B89}"/>
              </a:ext>
            </a:extLst>
          </p:cNvPr>
          <p:cNvSpPr>
            <a:spLocks noGrp="1"/>
          </p:cNvSpPr>
          <p:nvPr>
            <p:ph type="title"/>
          </p:nvPr>
        </p:nvSpPr>
        <p:spPr/>
        <p:txBody>
          <a:bodyPr/>
          <a:lstStyle/>
          <a:p>
            <a:r>
              <a:rPr lang="en-US" dirty="0"/>
              <a:t>Future improvements</a:t>
            </a:r>
            <a:endParaRPr lang="en-AU" dirty="0"/>
          </a:p>
        </p:txBody>
      </p:sp>
      <p:sp>
        <p:nvSpPr>
          <p:cNvPr id="3" name="Content Placeholder 2">
            <a:extLst>
              <a:ext uri="{FF2B5EF4-FFF2-40B4-BE49-F238E27FC236}">
                <a16:creationId xmlns:a16="http://schemas.microsoft.com/office/drawing/2014/main" id="{2EE0A2CC-BAF2-426E-9776-F6E53ECB62BF}"/>
              </a:ext>
            </a:extLst>
          </p:cNvPr>
          <p:cNvSpPr>
            <a:spLocks noGrp="1"/>
          </p:cNvSpPr>
          <p:nvPr>
            <p:ph idx="1"/>
          </p:nvPr>
        </p:nvSpPr>
        <p:spPr/>
        <p:txBody>
          <a:bodyPr/>
          <a:lstStyle/>
          <a:p>
            <a:r>
              <a:rPr lang="en-US" dirty="0"/>
              <a:t>Included sentiment analysis from news feed and Twitter</a:t>
            </a:r>
          </a:p>
          <a:p>
            <a:r>
              <a:rPr lang="en-US" dirty="0"/>
              <a:t>Speak to domain experts to include better indicators. </a:t>
            </a:r>
          </a:p>
          <a:p>
            <a:r>
              <a:rPr lang="en-US" dirty="0"/>
              <a:t>Applying other techniques (cross </a:t>
            </a:r>
            <a:r>
              <a:rPr lang="en-US" dirty="0" err="1"/>
              <a:t>validaton</a:t>
            </a:r>
            <a:r>
              <a:rPr lang="en-US" dirty="0"/>
              <a:t> </a:t>
            </a:r>
            <a:r>
              <a:rPr lang="en-US" dirty="0" err="1"/>
              <a:t>etc</a:t>
            </a:r>
            <a:r>
              <a:rPr lang="en-US" dirty="0"/>
              <a:t>…) for further feature optimization, and employing other machine learning models like Random Forest, LSTM and </a:t>
            </a:r>
            <a:r>
              <a:rPr lang="en-US" dirty="0" err="1"/>
              <a:t>XGBoost</a:t>
            </a:r>
            <a:r>
              <a:rPr lang="en-US" dirty="0"/>
              <a:t> and comparing the results. </a:t>
            </a:r>
          </a:p>
          <a:p>
            <a:r>
              <a:rPr lang="en-US" dirty="0"/>
              <a:t>Increase number of observations</a:t>
            </a:r>
            <a:endParaRPr lang="en-AU" dirty="0"/>
          </a:p>
        </p:txBody>
      </p:sp>
    </p:spTree>
    <p:extLst>
      <p:ext uri="{BB962C8B-B14F-4D97-AF65-F5344CB8AC3E}">
        <p14:creationId xmlns:p14="http://schemas.microsoft.com/office/powerpoint/2010/main" val="3698262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9B795-5BED-440A-AD7A-F5725804B6FF}"/>
              </a:ext>
            </a:extLst>
          </p:cNvPr>
          <p:cNvSpPr>
            <a:spLocks noGrp="1"/>
          </p:cNvSpPr>
          <p:nvPr>
            <p:ph type="title"/>
          </p:nvPr>
        </p:nvSpPr>
        <p:spPr/>
        <p:txBody>
          <a:bodyPr/>
          <a:lstStyle/>
          <a:p>
            <a:r>
              <a:rPr lang="en-US" dirty="0"/>
              <a:t>Problem Statement &amp; Goal</a:t>
            </a:r>
            <a:endParaRPr lang="en-AU" dirty="0"/>
          </a:p>
        </p:txBody>
      </p:sp>
      <p:sp>
        <p:nvSpPr>
          <p:cNvPr id="3" name="Content Placeholder 2">
            <a:extLst>
              <a:ext uri="{FF2B5EF4-FFF2-40B4-BE49-F238E27FC236}">
                <a16:creationId xmlns:a16="http://schemas.microsoft.com/office/drawing/2014/main" id="{F2DAF498-9F37-429D-8DF5-BCC5EE515A73}"/>
              </a:ext>
            </a:extLst>
          </p:cNvPr>
          <p:cNvSpPr>
            <a:spLocks noGrp="1"/>
          </p:cNvSpPr>
          <p:nvPr>
            <p:ph idx="1"/>
          </p:nvPr>
        </p:nvSpPr>
        <p:spPr/>
        <p:txBody>
          <a:bodyPr>
            <a:normAutofit fontScale="92500" lnSpcReduction="10000"/>
          </a:bodyPr>
          <a:lstStyle/>
          <a:p>
            <a:r>
              <a:rPr lang="en-US" dirty="0"/>
              <a:t>Millions of dollars pass hands on the stock market each trading day. In order to make money one must make smart trades. </a:t>
            </a:r>
          </a:p>
          <a:p>
            <a:r>
              <a:rPr lang="en-US" dirty="0"/>
              <a:t>If we could accurately predict the increase or decrease of a specific security, one could buy and sell at ideal times and maximize profit .</a:t>
            </a:r>
          </a:p>
          <a:p>
            <a:r>
              <a:rPr lang="en-US" dirty="0"/>
              <a:t>This project proposes a novel method for the prediction of stock closing price, since, profit or loss calculation is usually determined by the closing price of a security for the day, hence we will consider the closing price as the target variable. </a:t>
            </a:r>
          </a:p>
          <a:p>
            <a:r>
              <a:rPr lang="en-US" dirty="0"/>
              <a:t>We will use learned techniques of Linear Regression, on historical ASX market data, to determine if it can efficiently help in calculating the ASX closing index for a given trading day. </a:t>
            </a:r>
          </a:p>
          <a:p>
            <a:endParaRPr lang="en-AU" dirty="0"/>
          </a:p>
        </p:txBody>
      </p:sp>
    </p:spTree>
    <p:extLst>
      <p:ext uri="{BB962C8B-B14F-4D97-AF65-F5344CB8AC3E}">
        <p14:creationId xmlns:p14="http://schemas.microsoft.com/office/powerpoint/2010/main" val="352376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9B795-5BED-440A-AD7A-F5725804B6FF}"/>
              </a:ext>
            </a:extLst>
          </p:cNvPr>
          <p:cNvSpPr>
            <a:spLocks noGrp="1"/>
          </p:cNvSpPr>
          <p:nvPr>
            <p:ph type="title"/>
          </p:nvPr>
        </p:nvSpPr>
        <p:spPr/>
        <p:txBody>
          <a:bodyPr/>
          <a:lstStyle/>
          <a:p>
            <a:r>
              <a:rPr lang="en-US" dirty="0"/>
              <a:t>Technical Analysis And Indexes</a:t>
            </a:r>
            <a:endParaRPr lang="en-AU" dirty="0"/>
          </a:p>
        </p:txBody>
      </p:sp>
      <p:sp>
        <p:nvSpPr>
          <p:cNvPr id="3" name="Content Placeholder 2">
            <a:extLst>
              <a:ext uri="{FF2B5EF4-FFF2-40B4-BE49-F238E27FC236}">
                <a16:creationId xmlns:a16="http://schemas.microsoft.com/office/drawing/2014/main" id="{F2DAF498-9F37-429D-8DF5-BCC5EE515A73}"/>
              </a:ext>
            </a:extLst>
          </p:cNvPr>
          <p:cNvSpPr>
            <a:spLocks noGrp="1"/>
          </p:cNvSpPr>
          <p:nvPr>
            <p:ph idx="1"/>
          </p:nvPr>
        </p:nvSpPr>
        <p:spPr/>
        <p:txBody>
          <a:bodyPr>
            <a:normAutofit fontScale="92500" lnSpcReduction="10000"/>
          </a:bodyPr>
          <a:lstStyle/>
          <a:p>
            <a:r>
              <a:rPr lang="en-US" dirty="0"/>
              <a:t>Tech Analysis is seeing trends develop before the market and then exploiting them. Patterns tend to repeat themselves so we want to identify whether is it good time to buy or sell and TIME THE MARKET.  </a:t>
            </a:r>
          </a:p>
          <a:p>
            <a:r>
              <a:rPr lang="en-US" dirty="0"/>
              <a:t>Indexes aggregate the prices of multiple stocks together, and allow you to see how the market as a whole is performing. For example, the </a:t>
            </a:r>
            <a:r>
              <a:rPr lang="en-US" dirty="0">
                <a:hlinkClick r:id="rId2"/>
              </a:rPr>
              <a:t>ASX 200 </a:t>
            </a:r>
            <a:r>
              <a:rPr lang="en-US" dirty="0"/>
              <a:t>dataset used in the project aggregates the stock prices of 200 largest ASX listed stocks and acts as the benchmark for Australian equity performance. </a:t>
            </a:r>
          </a:p>
          <a:p>
            <a:r>
              <a:rPr lang="en-US" dirty="0"/>
              <a:t>Predicting whether an index will go up or down will help us forecast how the stock market as a whole will perform. Since stocks tend to correlate with how well the economy as a whole is performing, it can also help us make economic forecasts</a:t>
            </a:r>
          </a:p>
        </p:txBody>
      </p:sp>
    </p:spTree>
    <p:extLst>
      <p:ext uri="{BB962C8B-B14F-4D97-AF65-F5344CB8AC3E}">
        <p14:creationId xmlns:p14="http://schemas.microsoft.com/office/powerpoint/2010/main" val="1071693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9B795-5BED-440A-AD7A-F5725804B6FF}"/>
              </a:ext>
            </a:extLst>
          </p:cNvPr>
          <p:cNvSpPr>
            <a:spLocks noGrp="1"/>
          </p:cNvSpPr>
          <p:nvPr>
            <p:ph type="title"/>
          </p:nvPr>
        </p:nvSpPr>
        <p:spPr/>
        <p:txBody>
          <a:bodyPr/>
          <a:lstStyle/>
          <a:p>
            <a:r>
              <a:rPr lang="en-US" dirty="0"/>
              <a:t>Project workflow</a:t>
            </a:r>
            <a:endParaRPr lang="en-AU" dirty="0"/>
          </a:p>
        </p:txBody>
      </p:sp>
      <p:pic>
        <p:nvPicPr>
          <p:cNvPr id="7" name="Content Placeholder 6">
            <a:extLst>
              <a:ext uri="{FF2B5EF4-FFF2-40B4-BE49-F238E27FC236}">
                <a16:creationId xmlns:a16="http://schemas.microsoft.com/office/drawing/2014/main" id="{DDF64656-8290-4291-BB74-7EFDF58B328B}"/>
              </a:ext>
            </a:extLst>
          </p:cNvPr>
          <p:cNvPicPr>
            <a:picLocks noGrp="1" noChangeAspect="1"/>
          </p:cNvPicPr>
          <p:nvPr>
            <p:ph idx="1"/>
          </p:nvPr>
        </p:nvPicPr>
        <p:blipFill>
          <a:blip r:embed="rId2"/>
          <a:stretch>
            <a:fillRect/>
          </a:stretch>
        </p:blipFill>
        <p:spPr>
          <a:xfrm>
            <a:off x="2079516" y="2095500"/>
            <a:ext cx="8023443" cy="3695700"/>
          </a:xfrm>
        </p:spPr>
      </p:pic>
    </p:spTree>
    <p:extLst>
      <p:ext uri="{BB962C8B-B14F-4D97-AF65-F5344CB8AC3E}">
        <p14:creationId xmlns:p14="http://schemas.microsoft.com/office/powerpoint/2010/main" val="1587477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3A10A-CB59-4CB4-9D0D-EA74AD2288D3}"/>
              </a:ext>
            </a:extLst>
          </p:cNvPr>
          <p:cNvSpPr>
            <a:spLocks noGrp="1"/>
          </p:cNvSpPr>
          <p:nvPr>
            <p:ph type="title"/>
          </p:nvPr>
        </p:nvSpPr>
        <p:spPr/>
        <p:txBody>
          <a:bodyPr/>
          <a:lstStyle/>
          <a:p>
            <a:r>
              <a:rPr lang="en-US" dirty="0"/>
              <a:t>Data Collection &amp; preparation</a:t>
            </a:r>
            <a:endParaRPr lang="en-AU" dirty="0"/>
          </a:p>
        </p:txBody>
      </p:sp>
      <p:sp>
        <p:nvSpPr>
          <p:cNvPr id="3" name="Content Placeholder 2">
            <a:extLst>
              <a:ext uri="{FF2B5EF4-FFF2-40B4-BE49-F238E27FC236}">
                <a16:creationId xmlns:a16="http://schemas.microsoft.com/office/drawing/2014/main" id="{0C82FD93-E5DC-4EFB-97EB-E7B8C87911D9}"/>
              </a:ext>
            </a:extLst>
          </p:cNvPr>
          <p:cNvSpPr>
            <a:spLocks noGrp="1"/>
          </p:cNvSpPr>
          <p:nvPr>
            <p:ph idx="1"/>
          </p:nvPr>
        </p:nvSpPr>
        <p:spPr/>
        <p:txBody>
          <a:bodyPr>
            <a:normAutofit fontScale="70000" lnSpcReduction="20000"/>
          </a:bodyPr>
          <a:lstStyle/>
          <a:p>
            <a:r>
              <a:rPr lang="en-US" dirty="0"/>
              <a:t>Utilized web APIs for Yahoo Finance, and EOD Historical Data for ASX 200, to retrieve data in JSON format &amp; parsed it into </a:t>
            </a:r>
            <a:r>
              <a:rPr lang="en-US" dirty="0" err="1"/>
              <a:t>dataframes</a:t>
            </a:r>
            <a:r>
              <a:rPr lang="en-US" dirty="0"/>
              <a:t> </a:t>
            </a:r>
          </a:p>
          <a:p>
            <a:r>
              <a:rPr lang="en-US" dirty="0"/>
              <a:t>Volume was missing. Replaced volume with data from other sources. </a:t>
            </a:r>
          </a:p>
          <a:p>
            <a:r>
              <a:rPr lang="en-US" dirty="0"/>
              <a:t>Cleaning tasks with date columns.</a:t>
            </a:r>
          </a:p>
          <a:p>
            <a:r>
              <a:rPr lang="en-US" dirty="0"/>
              <a:t>The time series nature of the data means that can generate indicators to make our model more accurate. And hence I included Indicators, price differences, percent changes and ratios as separate columns to identify trends.</a:t>
            </a:r>
          </a:p>
          <a:p>
            <a:r>
              <a:rPr lang="en-US" dirty="0"/>
              <a:t>And since we want the model to learn and predict FUTURE PRICE, based on historical price trends, we remove the current price data when calculating averages, as it will be equivalent to  handing the answers to the model upfront, and will make it impossible to use in the "real world", where you don't know the price upfront.</a:t>
            </a:r>
          </a:p>
          <a:p>
            <a:r>
              <a:rPr lang="en-US" dirty="0"/>
              <a:t>Dropping the remaining null values</a:t>
            </a:r>
          </a:p>
          <a:p>
            <a:r>
              <a:rPr lang="en-US" dirty="0"/>
              <a:t>Calculating  moving averages  so that a significant portion of the daily price noise will have been "averaged-out". </a:t>
            </a:r>
          </a:p>
          <a:p>
            <a:endParaRPr lang="en-AU" dirty="0"/>
          </a:p>
        </p:txBody>
      </p:sp>
    </p:spTree>
    <p:extLst>
      <p:ext uri="{BB962C8B-B14F-4D97-AF65-F5344CB8AC3E}">
        <p14:creationId xmlns:p14="http://schemas.microsoft.com/office/powerpoint/2010/main" val="2822631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9B795-5BED-440A-AD7A-F5725804B6FF}"/>
              </a:ext>
            </a:extLst>
          </p:cNvPr>
          <p:cNvSpPr>
            <a:spLocks noGrp="1"/>
          </p:cNvSpPr>
          <p:nvPr>
            <p:ph type="title"/>
          </p:nvPr>
        </p:nvSpPr>
        <p:spPr/>
        <p:txBody>
          <a:bodyPr/>
          <a:lstStyle/>
          <a:p>
            <a:r>
              <a:rPr lang="en-US" dirty="0"/>
              <a:t>Indicators</a:t>
            </a:r>
            <a:endParaRPr lang="en-AU" dirty="0"/>
          </a:p>
        </p:txBody>
      </p:sp>
      <p:sp>
        <p:nvSpPr>
          <p:cNvPr id="3" name="Content Placeholder 2">
            <a:extLst>
              <a:ext uri="{FF2B5EF4-FFF2-40B4-BE49-F238E27FC236}">
                <a16:creationId xmlns:a16="http://schemas.microsoft.com/office/drawing/2014/main" id="{F2DAF498-9F37-429D-8DF5-BCC5EE515A73}"/>
              </a:ext>
            </a:extLst>
          </p:cNvPr>
          <p:cNvSpPr>
            <a:spLocks noGrp="1"/>
          </p:cNvSpPr>
          <p:nvPr>
            <p:ph idx="1"/>
          </p:nvPr>
        </p:nvSpPr>
        <p:spPr/>
        <p:txBody>
          <a:bodyPr>
            <a:normAutofit fontScale="85000" lnSpcReduction="20000"/>
          </a:bodyPr>
          <a:lstStyle/>
          <a:p>
            <a:r>
              <a:rPr lang="en-US" dirty="0"/>
              <a:t>Price and volume trends are critical to understanding investor sentiment. </a:t>
            </a:r>
          </a:p>
          <a:p>
            <a:r>
              <a:rPr lang="en-US" dirty="0"/>
              <a:t>Price changes are not just linked to fundamental factors such as dividends, earnings, FCF, risks and growth, which determine if the price is undervalued or overvalued. </a:t>
            </a:r>
          </a:p>
          <a:p>
            <a:r>
              <a:rPr lang="en-US" dirty="0"/>
              <a:t>Rather it also is linked to investor psychology, and how the investor psychology is linked to market trends and patterns.  This is related to mob mentality, where in, when people want to sell, then to oversell, and when people want to buy, they tend to overbuy. So we want to take advantage of the irrational factors that are relevant to pricing the security.   </a:t>
            </a:r>
          </a:p>
          <a:p>
            <a:r>
              <a:rPr lang="en-US" dirty="0"/>
              <a:t>Moving average is a technical analysis technique that </a:t>
            </a:r>
            <a:r>
              <a:rPr lang="en-US" dirty="0" err="1"/>
              <a:t>smoothes</a:t>
            </a:r>
            <a:r>
              <a:rPr lang="en-US" dirty="0"/>
              <a:t> price data by calculating a constantly updating average price and gives a means to relate the price data to determine a trend indicator. The average is taken over a specific period. The period selected depends on the type of movement of interest, such as making a decision in short term (5, 7 and 20 day periods), medium term (30, 50 and 90 days periods) and long term (120, 200 and 1 year periods)</a:t>
            </a:r>
          </a:p>
        </p:txBody>
      </p:sp>
    </p:spTree>
    <p:extLst>
      <p:ext uri="{BB962C8B-B14F-4D97-AF65-F5344CB8AC3E}">
        <p14:creationId xmlns:p14="http://schemas.microsoft.com/office/powerpoint/2010/main" val="2218422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3A10A-CB59-4CB4-9D0D-EA74AD2288D3}"/>
              </a:ext>
            </a:extLst>
          </p:cNvPr>
          <p:cNvSpPr>
            <a:spLocks noGrp="1"/>
          </p:cNvSpPr>
          <p:nvPr>
            <p:ph type="title"/>
          </p:nvPr>
        </p:nvSpPr>
        <p:spPr>
          <a:xfrm>
            <a:off x="913795" y="301251"/>
            <a:ext cx="10353761" cy="1326321"/>
          </a:xfrm>
        </p:spPr>
        <p:txBody>
          <a:bodyPr/>
          <a:lstStyle/>
          <a:p>
            <a:r>
              <a:rPr lang="en-US" dirty="0"/>
              <a:t>Focus on price and volume</a:t>
            </a:r>
            <a:endParaRPr lang="en-AU" dirty="0"/>
          </a:p>
        </p:txBody>
      </p:sp>
      <p:sp>
        <p:nvSpPr>
          <p:cNvPr id="3" name="Content Placeholder 2">
            <a:extLst>
              <a:ext uri="{FF2B5EF4-FFF2-40B4-BE49-F238E27FC236}">
                <a16:creationId xmlns:a16="http://schemas.microsoft.com/office/drawing/2014/main" id="{0C82FD93-E5DC-4EFB-97EB-E7B8C87911D9}"/>
              </a:ext>
            </a:extLst>
          </p:cNvPr>
          <p:cNvSpPr>
            <a:spLocks noGrp="1"/>
          </p:cNvSpPr>
          <p:nvPr>
            <p:ph idx="1"/>
          </p:nvPr>
        </p:nvSpPr>
        <p:spPr>
          <a:xfrm>
            <a:off x="6007395" y="1403498"/>
            <a:ext cx="5667154" cy="4869711"/>
          </a:xfrm>
        </p:spPr>
        <p:txBody>
          <a:bodyPr>
            <a:normAutofit fontScale="77500" lnSpcReduction="20000"/>
          </a:bodyPr>
          <a:lstStyle/>
          <a:p>
            <a:r>
              <a:rPr lang="en-US" dirty="0"/>
              <a:t>Price – Because of giving the model a benchmark price figure, for support and resistance levels which, if breached indicate upwards or downward trends. </a:t>
            </a:r>
          </a:p>
          <a:p>
            <a:r>
              <a:rPr lang="en-US" dirty="0"/>
              <a:t>Price Based Indicators - Moving averages of closing prices over different specified time periods. We have to determine, when we have a bullish indicator and bearish indicator. Exponential means, greater emphasis is placed on recent prices. A bullish indicator may be when a short term MA crosses over a long term MA from underneath. Similarly, a bearish indicator may be when, a long term MA crosses the short term MA from above.</a:t>
            </a:r>
          </a:p>
          <a:p>
            <a:r>
              <a:rPr lang="en-US" dirty="0"/>
              <a:t>If volume is high and price is rising, then its a bull signal, and if price is rising and the volume is low, then the demand is going to taper off soon, and may be its time to sell, so this may be a bear signal. Conversely if the price is falling, and is there is high volume, then it is a bearish indicator and if the price is falling but the volume is low, then its a bullish indicator. </a:t>
            </a:r>
          </a:p>
          <a:p>
            <a:endParaRPr lang="en-US" dirty="0"/>
          </a:p>
          <a:p>
            <a:endParaRPr lang="en-AU" dirty="0"/>
          </a:p>
        </p:txBody>
      </p:sp>
      <p:pic>
        <p:nvPicPr>
          <p:cNvPr id="7" name="Picture 6">
            <a:extLst>
              <a:ext uri="{FF2B5EF4-FFF2-40B4-BE49-F238E27FC236}">
                <a16:creationId xmlns:a16="http://schemas.microsoft.com/office/drawing/2014/main" id="{4C77EC78-8AFB-4BB6-9823-1EE34760D1A9}"/>
              </a:ext>
            </a:extLst>
          </p:cNvPr>
          <p:cNvPicPr>
            <a:picLocks noChangeAspect="1"/>
          </p:cNvPicPr>
          <p:nvPr/>
        </p:nvPicPr>
        <p:blipFill>
          <a:blip r:embed="rId2"/>
          <a:stretch>
            <a:fillRect/>
          </a:stretch>
        </p:blipFill>
        <p:spPr>
          <a:xfrm>
            <a:off x="338851" y="2059223"/>
            <a:ext cx="5551586" cy="3448531"/>
          </a:xfrm>
          <a:prstGeom prst="rect">
            <a:avLst/>
          </a:prstGeom>
        </p:spPr>
      </p:pic>
    </p:spTree>
    <p:extLst>
      <p:ext uri="{BB962C8B-B14F-4D97-AF65-F5344CB8AC3E}">
        <p14:creationId xmlns:p14="http://schemas.microsoft.com/office/powerpoint/2010/main" val="1215663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9B795-5BED-440A-AD7A-F5725804B6FF}"/>
              </a:ext>
            </a:extLst>
          </p:cNvPr>
          <p:cNvSpPr>
            <a:spLocks noGrp="1"/>
          </p:cNvSpPr>
          <p:nvPr>
            <p:ph type="title"/>
          </p:nvPr>
        </p:nvSpPr>
        <p:spPr/>
        <p:txBody>
          <a:bodyPr/>
          <a:lstStyle/>
          <a:p>
            <a:r>
              <a:rPr lang="en-US" dirty="0"/>
              <a:t>AN EXAMPLE OF UPWARD AND DOWNWARD TRENDS</a:t>
            </a:r>
            <a:endParaRPr lang="en-AU" dirty="0"/>
          </a:p>
        </p:txBody>
      </p:sp>
      <p:pic>
        <p:nvPicPr>
          <p:cNvPr id="6" name="Content Placeholder 5">
            <a:extLst>
              <a:ext uri="{FF2B5EF4-FFF2-40B4-BE49-F238E27FC236}">
                <a16:creationId xmlns:a16="http://schemas.microsoft.com/office/drawing/2014/main" id="{D34435C8-C912-46F8-851F-856D136DC9F8}"/>
              </a:ext>
            </a:extLst>
          </p:cNvPr>
          <p:cNvPicPr>
            <a:picLocks noGrp="1" noChangeAspect="1"/>
          </p:cNvPicPr>
          <p:nvPr>
            <p:ph idx="1"/>
          </p:nvPr>
        </p:nvPicPr>
        <p:blipFill>
          <a:blip r:embed="rId2"/>
          <a:stretch>
            <a:fillRect/>
          </a:stretch>
        </p:blipFill>
        <p:spPr>
          <a:xfrm>
            <a:off x="2580785" y="2242900"/>
            <a:ext cx="7020905" cy="3400900"/>
          </a:xfrm>
        </p:spPr>
      </p:pic>
      <p:sp>
        <p:nvSpPr>
          <p:cNvPr id="8" name="Oval 7">
            <a:extLst>
              <a:ext uri="{FF2B5EF4-FFF2-40B4-BE49-F238E27FC236}">
                <a16:creationId xmlns:a16="http://schemas.microsoft.com/office/drawing/2014/main" id="{017978E8-4E60-42EE-8ECC-7E77AB246746}"/>
              </a:ext>
            </a:extLst>
          </p:cNvPr>
          <p:cNvSpPr/>
          <p:nvPr/>
        </p:nvSpPr>
        <p:spPr>
          <a:xfrm>
            <a:off x="5613991" y="2317898"/>
            <a:ext cx="606056" cy="542260"/>
          </a:xfrm>
          <a:prstGeom prst="ellipse">
            <a:avLst/>
          </a:prstGeom>
          <a:noFill/>
          <a:ln>
            <a:solidFill>
              <a:srgbClr val="FF0000"/>
            </a:solidFill>
          </a:ln>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a:extLst>
              <a:ext uri="{FF2B5EF4-FFF2-40B4-BE49-F238E27FC236}">
                <a16:creationId xmlns:a16="http://schemas.microsoft.com/office/drawing/2014/main" id="{D235DF38-FFA2-4FE4-BF3F-7F40AC63857E}"/>
              </a:ext>
            </a:extLst>
          </p:cNvPr>
          <p:cNvSpPr/>
          <p:nvPr/>
        </p:nvSpPr>
        <p:spPr>
          <a:xfrm>
            <a:off x="6531938" y="4341629"/>
            <a:ext cx="606056" cy="542260"/>
          </a:xfrm>
          <a:prstGeom prst="ellipse">
            <a:avLst/>
          </a:prstGeom>
          <a:noFill/>
          <a:ln>
            <a:solidFill>
              <a:srgbClr val="FF0000"/>
            </a:solidFill>
          </a:ln>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2" name="Straight Arrow Connector 11">
            <a:extLst>
              <a:ext uri="{FF2B5EF4-FFF2-40B4-BE49-F238E27FC236}">
                <a16:creationId xmlns:a16="http://schemas.microsoft.com/office/drawing/2014/main" id="{E52D9628-102D-4EEB-B0A2-270A9C3B6D64}"/>
              </a:ext>
            </a:extLst>
          </p:cNvPr>
          <p:cNvCxnSpPr/>
          <p:nvPr/>
        </p:nvCxnSpPr>
        <p:spPr>
          <a:xfrm>
            <a:off x="5816009" y="3104707"/>
            <a:ext cx="279991" cy="141413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4" name="Straight Arrow Connector 13">
            <a:extLst>
              <a:ext uri="{FF2B5EF4-FFF2-40B4-BE49-F238E27FC236}">
                <a16:creationId xmlns:a16="http://schemas.microsoft.com/office/drawing/2014/main" id="{E0658710-DA72-41FE-95D4-409BE6F03AA7}"/>
              </a:ext>
            </a:extLst>
          </p:cNvPr>
          <p:cNvCxnSpPr/>
          <p:nvPr/>
        </p:nvCxnSpPr>
        <p:spPr>
          <a:xfrm flipV="1">
            <a:off x="7240772" y="3657600"/>
            <a:ext cx="499730" cy="42530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715455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9B795-5BED-440A-AD7A-F5725804B6FF}"/>
              </a:ext>
            </a:extLst>
          </p:cNvPr>
          <p:cNvSpPr>
            <a:spLocks noGrp="1"/>
          </p:cNvSpPr>
          <p:nvPr>
            <p:ph type="title"/>
          </p:nvPr>
        </p:nvSpPr>
        <p:spPr/>
        <p:txBody>
          <a:bodyPr/>
          <a:lstStyle/>
          <a:p>
            <a:r>
              <a:rPr lang="en-US" dirty="0"/>
              <a:t>Feature selection - correlation</a:t>
            </a:r>
            <a:endParaRPr lang="en-AU" dirty="0"/>
          </a:p>
        </p:txBody>
      </p:sp>
      <p:pic>
        <p:nvPicPr>
          <p:cNvPr id="6" name="Content Placeholder 5">
            <a:extLst>
              <a:ext uri="{FF2B5EF4-FFF2-40B4-BE49-F238E27FC236}">
                <a16:creationId xmlns:a16="http://schemas.microsoft.com/office/drawing/2014/main" id="{FEA6F5A3-2FDD-4D6F-A63B-4B957799A49A}"/>
              </a:ext>
            </a:extLst>
          </p:cNvPr>
          <p:cNvPicPr>
            <a:picLocks noGrp="1" noChangeAspect="1"/>
          </p:cNvPicPr>
          <p:nvPr>
            <p:ph idx="1"/>
          </p:nvPr>
        </p:nvPicPr>
        <p:blipFill>
          <a:blip r:embed="rId2"/>
          <a:stretch>
            <a:fillRect/>
          </a:stretch>
        </p:blipFill>
        <p:spPr>
          <a:xfrm>
            <a:off x="3523185" y="2083981"/>
            <a:ext cx="5136105" cy="3707219"/>
          </a:xfrm>
        </p:spPr>
      </p:pic>
    </p:spTree>
    <p:extLst>
      <p:ext uri="{BB962C8B-B14F-4D97-AF65-F5344CB8AC3E}">
        <p14:creationId xmlns:p14="http://schemas.microsoft.com/office/powerpoint/2010/main" val="23437214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2063</TotalTime>
  <Words>1022</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Bookman Old Style</vt:lpstr>
      <vt:lpstr>Rockwell</vt:lpstr>
      <vt:lpstr>Damask</vt:lpstr>
      <vt:lpstr>Stock Price Prediction Using Linear Regression </vt:lpstr>
      <vt:lpstr>Problem Statement &amp; Goal</vt:lpstr>
      <vt:lpstr>Technical Analysis And Indexes</vt:lpstr>
      <vt:lpstr>Project workflow</vt:lpstr>
      <vt:lpstr>Data Collection &amp; preparation</vt:lpstr>
      <vt:lpstr>Indicators</vt:lpstr>
      <vt:lpstr>Focus on price and volume</vt:lpstr>
      <vt:lpstr>AN EXAMPLE OF UPWARD AND DOWNWARD TRENDS</vt:lpstr>
      <vt:lpstr>Feature selection - correlation</vt:lpstr>
      <vt:lpstr>Feature selection – ff selection</vt:lpstr>
      <vt:lpstr>Model predictions</vt:lpstr>
      <vt:lpstr>Future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 Using Linear Regression</dc:title>
  <dc:creator>Ovais Khan</dc:creator>
  <cp:lastModifiedBy>Ovais Khan</cp:lastModifiedBy>
  <cp:revision>17</cp:revision>
  <dcterms:created xsi:type="dcterms:W3CDTF">2020-08-06T04:20:19Z</dcterms:created>
  <dcterms:modified xsi:type="dcterms:W3CDTF">2020-08-07T14:43:23Z</dcterms:modified>
</cp:coreProperties>
</file>