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5" r:id="rId7"/>
    <p:sldId id="267" r:id="rId8"/>
    <p:sldId id="262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7980-9A1F-44BD-B9C8-5FD49863A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B44CA-9ADB-4EF8-A61B-C5065CA4A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395DC-24E1-4957-BF60-AA377F07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C250-1EF4-4782-BCF5-37F410516E0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10C9-129C-4D37-A92D-DE5A911D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AFC6-8C99-4B1B-8F37-080332CD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B238-C490-4624-8AEB-091614624B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104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9065-8771-4F0A-8F77-18C0616E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142A5-B25D-4B7F-99B8-5A3FB45E9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C2DC2-2644-41BC-932C-8A2FBDED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C250-1EF4-4782-BCF5-37F410516E0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99BA1-4739-4406-A17F-38DCD469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CD01A-8AE2-4C85-A665-A3BC99FA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B238-C490-4624-8AEB-091614624B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38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53DEC-A1E6-4572-AD81-5DA89F564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EDF00-4CB8-47FE-BFDC-FE88E26BB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54D4-9FCF-4ED4-B373-B26B0820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C250-1EF4-4782-BCF5-37F410516E0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7DA29-69B1-4247-BDB1-6BAF2BA4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5D1F-0F21-42FC-AB4F-C850514F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B238-C490-4624-8AEB-091614624B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22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F607-A3F9-46FD-80F3-9A8509C2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2767-C3E9-4DA7-964A-9A8BB44A5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4D6A4-E50B-4F4E-A38D-090394B4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C250-1EF4-4782-BCF5-37F410516E0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BA850-8E86-4F28-BEFE-2D268261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80CCA-A0CF-4BAF-9A73-2EBD8244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B238-C490-4624-8AEB-091614624B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68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9405-0E30-4CBB-9DBC-6AF5C5F4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80961-5D39-4784-B18B-62F129525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A6EB5-FF20-4E0C-847D-7A93585A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C250-1EF4-4782-BCF5-37F410516E0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8162D-6D07-4B18-AA0C-0F64CBB5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0A0-6DF6-48AB-A7BA-C7DC4A5E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B238-C490-4624-8AEB-091614624B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674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F288-9F4D-4920-B034-D2B422C6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C25B-8A2D-4314-957A-9247FE7E6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83AAC-B280-4888-B084-AF279E45E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5E305-7D34-4672-9FD4-22BC7715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C250-1EF4-4782-BCF5-37F410516E0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5BC4C-A0E8-43B8-9668-C26F9CEB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C1A0D-B85A-4BC1-B497-63588C47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B238-C490-4624-8AEB-091614624B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86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547E-5690-4EB3-9CD1-E662BFC6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F134F-3984-413E-AAB7-7BFA2903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D44BE-9CA1-4BD9-BAC0-E9AACA880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38F42-892A-462C-B9DD-E01FD7779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16B7D-6781-49E8-BF16-323095D5C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F9D8F-F712-4242-9B13-76D4D3EF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C250-1EF4-4782-BCF5-37F410516E0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D4FCF-CBD2-4885-9239-C030CA97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015E9-D903-4262-838F-E91BD58E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B238-C490-4624-8AEB-091614624B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61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0C78-D9A5-4239-A892-3360EA03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994A3-7C39-4283-990D-76CA466C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C250-1EF4-4782-BCF5-37F410516E0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46064-7D57-4DDA-90FA-5A88CCBB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8D96C-A1D4-4671-953A-A5E4F363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B238-C490-4624-8AEB-091614624B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85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0D16C-DE42-4A92-A8C8-20CAC63B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C250-1EF4-4782-BCF5-37F410516E0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743A8-F32A-4915-8015-52BE4CE6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09F5F-05DC-4CB3-8736-CCE13ECA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B238-C490-4624-8AEB-091614624B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54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92B5-BF7C-49EE-901B-67051821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6582-E433-4C73-AB5F-B81F22AE2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088ED-35A9-4FBA-B9B2-C551FCAAC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45744-20B8-42C4-95AA-C45DB8BC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C250-1EF4-4782-BCF5-37F410516E0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5A586-3483-4A73-85BA-09A6B4F6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28D45-59D7-4A40-8B98-1CBE58B8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B238-C490-4624-8AEB-091614624B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97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7114-57D7-4F78-B892-08A008F3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D08B8-C586-4EF2-B0C4-60B7F38BE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B704-257E-4746-8F0F-DFCCED5B7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28EB8-56CA-4A88-B353-F76E8BC8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C250-1EF4-4782-BCF5-37F410516E0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EC98F-4C6E-4A60-B982-BA95DA9F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7E62B-3823-4634-B033-8CB7C212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B238-C490-4624-8AEB-091614624B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66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F08B2-D3AC-4D18-BD78-8F238FE9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422E3-439F-49EB-BAAB-2F96CE13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8D1A0-0061-4912-98F5-F18C8E1E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C250-1EF4-4782-BCF5-37F410516E0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0DD1-4AC9-4444-9314-62A97D86A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9BB1-2E21-4E7B-A479-C7DE68007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B238-C490-4624-8AEB-091614624B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02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9695C6-D228-4E35-9E45-36DB06EC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72"/>
            <a:ext cx="12192000" cy="6774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B3C127-9C2B-41AD-8888-DBADAD66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7200" y="318361"/>
            <a:ext cx="7213600" cy="995363"/>
          </a:xfrm>
          <a:solidFill>
            <a:schemeClr val="bg1">
              <a:lumMod val="65000"/>
              <a:alpha val="93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EDA - titanic survivors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42F04-7A86-40A3-9728-754F5081C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900" y="5067300"/>
            <a:ext cx="9347200" cy="1206500"/>
          </a:xfrm>
          <a:solidFill>
            <a:schemeClr val="bg1">
              <a:lumMod val="65000"/>
              <a:alpha val="93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AU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the factors that influenced </a:t>
            </a:r>
          </a:p>
          <a:p>
            <a:pPr>
              <a:spcBef>
                <a:spcPct val="0"/>
              </a:spcBef>
            </a:pPr>
            <a:r>
              <a:rPr lang="en-AU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survival rate</a:t>
            </a:r>
          </a:p>
        </p:txBody>
      </p:sp>
    </p:spTree>
    <p:extLst>
      <p:ext uri="{BB962C8B-B14F-4D97-AF65-F5344CB8AC3E}">
        <p14:creationId xmlns:p14="http://schemas.microsoft.com/office/powerpoint/2010/main" val="255692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E0EA1D-D412-493A-8DEB-07E63E6A2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6"/>
          <a:stretch/>
        </p:blipFill>
        <p:spPr>
          <a:xfrm>
            <a:off x="257180" y="1772481"/>
            <a:ext cx="6072173" cy="3288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77F36-1A4F-4637-8C48-7E3047A5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53" y="1690688"/>
            <a:ext cx="5786442" cy="326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10BD37-42F1-4978-81D8-0CD670FC78FC}"/>
              </a:ext>
            </a:extLst>
          </p:cNvPr>
          <p:cNvSpPr txBox="1"/>
          <p:nvPr/>
        </p:nvSpPr>
        <p:spPr>
          <a:xfrm>
            <a:off x="333370" y="5583670"/>
            <a:ext cx="11782425" cy="86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AU" dirty="0"/>
              <a:t>Heat maps can be a powerful way to display all the data in one simple graph instead of using two charts, </a:t>
            </a:r>
            <a:r>
              <a:rPr lang="en-AU"/>
              <a:t>although it’s perhaps </a:t>
            </a:r>
            <a:r>
              <a:rPr lang="en-AU" dirty="0"/>
              <a:t>less precise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0782F85-C33A-445C-BC08-D2DFB1B9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Summary	</a:t>
            </a:r>
          </a:p>
        </p:txBody>
      </p:sp>
    </p:spTree>
    <p:extLst>
      <p:ext uri="{BB962C8B-B14F-4D97-AF65-F5344CB8AC3E}">
        <p14:creationId xmlns:p14="http://schemas.microsoft.com/office/powerpoint/2010/main" val="248044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AFF5-1451-4788-AE0E-E9375FF4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0DFAB-C609-4931-B5FE-812664496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Insights from row data</a:t>
            </a:r>
          </a:p>
          <a:p>
            <a:r>
              <a:rPr lang="en-AU" dirty="0"/>
              <a:t>Data insights and data cleaning</a:t>
            </a:r>
          </a:p>
          <a:p>
            <a:r>
              <a:rPr lang="en-AU" dirty="0"/>
              <a:t>Data relationships</a:t>
            </a:r>
          </a:p>
          <a:p>
            <a:r>
              <a:rPr lang="en-AU" dirty="0"/>
              <a:t>Summary / bonus: Comparison with the lab 3.2.1 </a:t>
            </a:r>
          </a:p>
        </p:txBody>
      </p:sp>
    </p:spTree>
    <p:extLst>
      <p:ext uri="{BB962C8B-B14F-4D97-AF65-F5344CB8AC3E}">
        <p14:creationId xmlns:p14="http://schemas.microsoft.com/office/powerpoint/2010/main" val="408710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6536-D60B-4FDC-81F3-A1B595E2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Insights from row data – understanding 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7C5E-644C-4FA3-BF04-DA6C4E560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In 1912, the Titanic sank killing 1502 out of 2224 passengers and crew 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Our data as a csv file – we assume from a reliable source:</a:t>
            </a:r>
          </a:p>
          <a:p>
            <a:r>
              <a:rPr lang="en-AU" dirty="0"/>
              <a:t>1309 passengers – 891 passengers recorded as survived/died </a:t>
            </a:r>
          </a:p>
          <a:p>
            <a:r>
              <a:rPr lang="en-AU" dirty="0"/>
              <a:t>Variables available: passenger ID, </a:t>
            </a:r>
            <a:r>
              <a:rPr lang="en-AU" dirty="0" err="1"/>
              <a:t>Pclass</a:t>
            </a:r>
            <a:r>
              <a:rPr lang="en-AU" dirty="0"/>
              <a:t>, sex, age, sibling/spouse, parents of children, ticket number, fare, cabin, embarked (port)</a:t>
            </a:r>
          </a:p>
          <a:p>
            <a:r>
              <a:rPr lang="en-AU" dirty="0"/>
              <a:t>Missing values in 4 columns: survived (418), </a:t>
            </a:r>
            <a:r>
              <a:rPr lang="en-AU" u="sng" dirty="0"/>
              <a:t>age</a:t>
            </a:r>
            <a:r>
              <a:rPr lang="en-AU" dirty="0"/>
              <a:t> (263), cabin (1014), embarked/port (2)</a:t>
            </a:r>
          </a:p>
          <a:p>
            <a:r>
              <a:rPr lang="en-AU" dirty="0"/>
              <a:t>Types of columns: 4 categorical columns: embarked, survived, sex, </a:t>
            </a:r>
            <a:r>
              <a:rPr lang="en-AU" dirty="0" err="1"/>
              <a:t>Pclass</a:t>
            </a:r>
            <a:br>
              <a:rPr lang="en-AU" dirty="0"/>
            </a:br>
            <a:r>
              <a:rPr lang="en-AU" dirty="0"/>
              <a:t>Ticket is a mix of numeric and alphanumeric data types. Cabin is alphanumeric. Numerical: AGE, FARE(continuous), </a:t>
            </a:r>
            <a:r>
              <a:rPr lang="en-AU" dirty="0" err="1"/>
              <a:t>SibSp</a:t>
            </a:r>
            <a:r>
              <a:rPr lang="en-AU" dirty="0"/>
              <a:t>, Parch(discrete.)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941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DBF5-11AF-41F8-A6EB-596F7AE6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insight and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C3B0-CCE5-43C4-BEC4-CD16457B9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dirty="0"/>
              <a:t>Frequency Analysis of the categorical columns: </a:t>
            </a:r>
            <a:r>
              <a:rPr lang="en-AU" dirty="0"/>
              <a:t>embarked, survived, sex, </a:t>
            </a:r>
            <a:r>
              <a:rPr lang="en-AU" dirty="0" err="1"/>
              <a:t>Pclass</a:t>
            </a:r>
            <a:endParaRPr lang="en-AU" dirty="0"/>
          </a:p>
          <a:p>
            <a:r>
              <a:rPr lang="en-AU" dirty="0"/>
              <a:t>Survival rate is 38% </a:t>
            </a:r>
          </a:p>
          <a:p>
            <a:r>
              <a:rPr lang="en-AU" dirty="0"/>
              <a:t>Creating a family column (simplifying the data)</a:t>
            </a:r>
          </a:p>
          <a:p>
            <a:r>
              <a:rPr lang="en-AU" dirty="0"/>
              <a:t>Replacing missing values for age:</a:t>
            </a:r>
          </a:p>
          <a:p>
            <a:pPr lvl="1"/>
            <a:r>
              <a:rPr lang="en-AU" dirty="0"/>
              <a:t>Based on the mean of the class</a:t>
            </a:r>
          </a:p>
          <a:p>
            <a:r>
              <a:rPr lang="en-AU" dirty="0"/>
              <a:t>Simplifying class column with proper labels</a:t>
            </a:r>
          </a:p>
          <a:p>
            <a:pPr lvl="1"/>
            <a:r>
              <a:rPr lang="en-AU" sz="2800" dirty="0"/>
              <a:t>and finding out 54% were travelling in </a:t>
            </a:r>
            <a:r>
              <a:rPr lang="en-AU" sz="2800" u="sng" dirty="0"/>
              <a:t>3</a:t>
            </a:r>
            <a:r>
              <a:rPr lang="en-AU" sz="2800" u="sng" baseline="30000" dirty="0"/>
              <a:t>rd</a:t>
            </a:r>
            <a:r>
              <a:rPr lang="en-AU" sz="2800" u="sng" dirty="0"/>
              <a:t> class</a:t>
            </a:r>
          </a:p>
          <a:p>
            <a:r>
              <a:rPr lang="en-AU" dirty="0"/>
              <a:t>65% of passengers were </a:t>
            </a:r>
            <a:r>
              <a:rPr lang="en-AU" u="sng" dirty="0"/>
              <a:t>male</a:t>
            </a:r>
          </a:p>
          <a:p>
            <a:r>
              <a:rPr lang="en-AU" dirty="0"/>
              <a:t>70% embarked from </a:t>
            </a:r>
            <a:r>
              <a:rPr lang="en-AU" u="sng" dirty="0"/>
              <a:t>Southampton</a:t>
            </a:r>
          </a:p>
          <a:p>
            <a:r>
              <a:rPr lang="en-AU" dirty="0"/>
              <a:t>Grouping age into bins: kids, youth, elders, senior</a:t>
            </a:r>
          </a:p>
          <a:p>
            <a:pPr lvl="1"/>
            <a:r>
              <a:rPr lang="en-AU" sz="2800" dirty="0"/>
              <a:t>and finding out 60% of the passengers are under 30yo</a:t>
            </a:r>
          </a:p>
        </p:txBody>
      </p:sp>
    </p:spTree>
    <p:extLst>
      <p:ext uri="{BB962C8B-B14F-4D97-AF65-F5344CB8AC3E}">
        <p14:creationId xmlns:p14="http://schemas.microsoft.com/office/powerpoint/2010/main" val="215781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BF9D8A-CC3B-42C9-B5FB-75AA951C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3229106"/>
            <a:ext cx="6057900" cy="35258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B3CB7C-9BCC-47CC-AEA1-52C89F61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insight and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255A-FA34-4F17-A1FB-C93F6848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74400" cy="4351338"/>
          </a:xfrm>
        </p:spPr>
        <p:txBody>
          <a:bodyPr/>
          <a:lstStyle/>
          <a:p>
            <a:r>
              <a:rPr lang="en-AU" b="1" dirty="0"/>
              <a:t>Numerical vs Categorical</a:t>
            </a:r>
          </a:p>
          <a:p>
            <a:pPr lvl="1"/>
            <a:r>
              <a:rPr lang="en-AU" dirty="0"/>
              <a:t>Box plot to see sex vs age (fairly similar around 29 but many outliers) </a:t>
            </a:r>
          </a:p>
          <a:p>
            <a:pPr lvl="1"/>
            <a:r>
              <a:rPr lang="en-AU" dirty="0"/>
              <a:t>then class vs age (39yo for 1</a:t>
            </a:r>
            <a:r>
              <a:rPr lang="en-AU" baseline="30000" dirty="0"/>
              <a:t>st</a:t>
            </a:r>
            <a:r>
              <a:rPr lang="en-AU" dirty="0"/>
              <a:t> then 10 years less for 2</a:t>
            </a:r>
            <a:r>
              <a:rPr lang="en-AU" baseline="30000" dirty="0"/>
              <a:t>nd</a:t>
            </a:r>
            <a:r>
              <a:rPr lang="en-AU" dirty="0"/>
              <a:t> &amp; 5year less for 3</a:t>
            </a:r>
            <a:r>
              <a:rPr lang="en-AU" baseline="30000" dirty="0"/>
              <a:t>rd</a:t>
            </a:r>
            <a:r>
              <a:rPr lang="en-AU" dirty="0"/>
              <a:t>) </a:t>
            </a:r>
          </a:p>
          <a:p>
            <a:pPr lvl="1"/>
            <a:r>
              <a:rPr lang="en-AU" dirty="0"/>
              <a:t>Boxplot </a:t>
            </a:r>
            <a:r>
              <a:rPr lang="en-AU" u="sng" dirty="0"/>
              <a:t>class vs fare </a:t>
            </a:r>
            <a:r>
              <a:rPr lang="en-AU" dirty="0"/>
              <a:t>($87 1</a:t>
            </a:r>
            <a:r>
              <a:rPr lang="en-AU" baseline="30000" dirty="0"/>
              <a:t>st</a:t>
            </a:r>
            <a:r>
              <a:rPr lang="en-AU" dirty="0"/>
              <a:t> class, $21 2</a:t>
            </a:r>
            <a:r>
              <a:rPr lang="en-AU" baseline="30000" dirty="0"/>
              <a:t>nd</a:t>
            </a:r>
            <a:r>
              <a:rPr lang="en-AU" dirty="0"/>
              <a:t> class, $13, 3</a:t>
            </a:r>
            <a:r>
              <a:rPr lang="en-AU" baseline="30000" dirty="0"/>
              <a:t>rd</a:t>
            </a:r>
            <a:r>
              <a:rPr lang="en-AU" dirty="0"/>
              <a:t> class)</a:t>
            </a:r>
          </a:p>
          <a:p>
            <a:pPr lvl="1"/>
            <a:r>
              <a:rPr lang="en-AU" dirty="0"/>
              <a:t>boxplot age vs fare (less diff)</a:t>
            </a:r>
            <a:br>
              <a:rPr lang="en-AU" dirty="0"/>
            </a:br>
            <a:r>
              <a:rPr lang="en-AU" dirty="0"/>
              <a:t> </a:t>
            </a:r>
            <a:br>
              <a:rPr lang="en-AU" dirty="0"/>
            </a:br>
            <a:br>
              <a:rPr lang="en-AU" dirty="0"/>
            </a:br>
            <a:r>
              <a:rPr lang="en-AU" dirty="0"/>
              <a:t>-&gt; Fare is more dependent on </a:t>
            </a:r>
            <a:br>
              <a:rPr lang="en-AU" dirty="0"/>
            </a:br>
            <a:r>
              <a:rPr lang="en-AU" dirty="0"/>
              <a:t>the class than the age</a:t>
            </a:r>
          </a:p>
        </p:txBody>
      </p:sp>
    </p:spTree>
    <p:extLst>
      <p:ext uri="{BB962C8B-B14F-4D97-AF65-F5344CB8AC3E}">
        <p14:creationId xmlns:p14="http://schemas.microsoft.com/office/powerpoint/2010/main" val="219977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AA5B-6EB3-4F07-814F-065F0690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F85BB-39EA-4131-B604-90C71BF80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546225"/>
            <a:ext cx="10515600" cy="4351338"/>
          </a:xfrm>
        </p:spPr>
        <p:txBody>
          <a:bodyPr/>
          <a:lstStyle/>
          <a:p>
            <a:r>
              <a:rPr lang="en-AU" dirty="0"/>
              <a:t>Numerical vs Numerical</a:t>
            </a:r>
          </a:p>
          <a:p>
            <a:pPr lvl="1"/>
            <a:r>
              <a:rPr lang="en-AU" dirty="0"/>
              <a:t>Correlation doesn’t exist between age and fare</a:t>
            </a:r>
          </a:p>
          <a:p>
            <a:r>
              <a:rPr lang="en-AU" dirty="0"/>
              <a:t>Categorical vs categorical</a:t>
            </a:r>
          </a:p>
          <a:p>
            <a:pPr lvl="1"/>
            <a:r>
              <a:rPr lang="en-AU" dirty="0"/>
              <a:t>Survival rate is high in females (74%) and very low in males (19%)</a:t>
            </a:r>
          </a:p>
          <a:p>
            <a:pPr lvl="1"/>
            <a:r>
              <a:rPr lang="en-AU" dirty="0"/>
              <a:t>Survival rate is highest in kids and least in senior citizens.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290A2-37FC-43FF-9AEE-B1414CD0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907885"/>
            <a:ext cx="5257800" cy="2950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F1DEC-3067-4E25-B2EC-614F0BD26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3676650"/>
            <a:ext cx="5581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3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AA5B-6EB3-4F07-814F-065F0690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F85BB-39EA-4131-B604-90C71BF80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546225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/>
              <a:t>First class people has the highest survival rate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25873-1FDF-46AB-8181-EF395472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668" y="1963089"/>
            <a:ext cx="7116763" cy="4014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192E4A-0049-430F-8D2F-301520C3E55C}"/>
              </a:ext>
            </a:extLst>
          </p:cNvPr>
          <p:cNvSpPr txBox="1"/>
          <p:nvPr/>
        </p:nvSpPr>
        <p:spPr>
          <a:xfrm>
            <a:off x="673100" y="5990070"/>
            <a:ext cx="11391900" cy="867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AU" dirty="0"/>
              <a:t>Heat maps are a great way to take all the data into account in one simple graph as it’s tricky to visualise the number of people in each class + the ones who survived or not (2 graphs)</a:t>
            </a:r>
          </a:p>
        </p:txBody>
      </p:sp>
    </p:spTree>
    <p:extLst>
      <p:ext uri="{BB962C8B-B14F-4D97-AF65-F5344CB8AC3E}">
        <p14:creationId xmlns:p14="http://schemas.microsoft.com/office/powerpoint/2010/main" val="86447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1116-D9FC-4725-ADA3-4B6813BF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and EDA from Kaggle vs lab 3.2.1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A104-26C2-4DE1-B1B7-8F2ADFD7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71638"/>
            <a:ext cx="11049000" cy="4351338"/>
          </a:xfrm>
        </p:spPr>
        <p:txBody>
          <a:bodyPr>
            <a:normAutofit/>
          </a:bodyPr>
          <a:lstStyle/>
          <a:p>
            <a:r>
              <a:rPr lang="en-AU" dirty="0"/>
              <a:t>Different approach to lab 3.2.1</a:t>
            </a:r>
          </a:p>
          <a:p>
            <a:r>
              <a:rPr lang="en-AU" dirty="0"/>
              <a:t>Different and simpler data cleaning in </a:t>
            </a:r>
            <a:r>
              <a:rPr lang="en-AU" dirty="0" err="1"/>
              <a:t>kaggle</a:t>
            </a:r>
            <a:endParaRPr lang="en-AU" dirty="0"/>
          </a:p>
          <a:p>
            <a:pPr lvl="1"/>
            <a:r>
              <a:rPr lang="en-AU" dirty="0"/>
              <a:t>Age was based on mean from sex in lab here it’s based on mean from class</a:t>
            </a:r>
          </a:p>
          <a:p>
            <a:pPr lvl="1"/>
            <a:r>
              <a:rPr lang="en-AU" dirty="0"/>
              <a:t>Cabin was based on mean from class and didn’t get replaced or used here</a:t>
            </a:r>
          </a:p>
          <a:p>
            <a:pPr lvl="1"/>
            <a:r>
              <a:rPr lang="en-AU" dirty="0"/>
              <a:t>Embarked was based on most prominent value for lab and didn’t get used here</a:t>
            </a:r>
          </a:p>
          <a:p>
            <a:pPr lvl="1"/>
            <a:r>
              <a:rPr lang="en-AU" dirty="0"/>
              <a:t>We also created a family column in Kaggle which wasn’t used</a:t>
            </a:r>
          </a:p>
          <a:p>
            <a:pPr lvl="1"/>
            <a:endParaRPr lang="en-AU" dirty="0"/>
          </a:p>
          <a:p>
            <a:pPr marL="457200" lvl="1" indent="0">
              <a:buNone/>
            </a:pPr>
            <a:r>
              <a:rPr lang="en-AU" dirty="0"/>
              <a:t>-&gt; It is useful to think about what we want to know before cleaning all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B2FEB-3A20-4791-B19C-780D777D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87" b="16455"/>
          <a:stretch/>
        </p:blipFill>
        <p:spPr>
          <a:xfrm>
            <a:off x="5279072" y="5293361"/>
            <a:ext cx="4135755" cy="1322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6294C6-1A0A-4A05-B742-B253C325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967" y="5293361"/>
            <a:ext cx="2845753" cy="136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1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1116-D9FC-4725-ADA3-4B6813BF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and EDA from Kaggle vs lab 3.2.1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A104-26C2-4DE1-B1B7-8F2ADFD7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Different way to analyse correlations</a:t>
            </a:r>
          </a:p>
          <a:p>
            <a:r>
              <a:rPr lang="en-AU" dirty="0"/>
              <a:t>Lab:</a:t>
            </a:r>
          </a:p>
          <a:p>
            <a:pPr lvl="1"/>
            <a:r>
              <a:rPr lang="en-AU" dirty="0"/>
              <a:t>Simple bar charts to analyse data and logical structure</a:t>
            </a:r>
          </a:p>
          <a:p>
            <a:pPr lvl="1"/>
            <a:r>
              <a:rPr lang="en-AU" dirty="0"/>
              <a:t>Looked at class (1</a:t>
            </a:r>
            <a:r>
              <a:rPr lang="en-AU" baseline="30000" dirty="0"/>
              <a:t>st</a:t>
            </a:r>
            <a:r>
              <a:rPr lang="en-AU" dirty="0"/>
              <a:t> class = higher chance), sex (female = higher chance), parch and </a:t>
            </a:r>
            <a:r>
              <a:rPr lang="en-AU" dirty="0" err="1"/>
              <a:t>sibsp</a:t>
            </a:r>
            <a:r>
              <a:rPr lang="en-AU" dirty="0"/>
              <a:t> (alone lower chance), port (not much insight), fare (higher = higher chance)</a:t>
            </a:r>
          </a:p>
          <a:p>
            <a:pPr lvl="1"/>
            <a:r>
              <a:rPr lang="en-AU" dirty="0"/>
              <a:t>The bar charts were good too but perhaps harder to interpret at a glance when there were 2 in one graph</a:t>
            </a:r>
          </a:p>
          <a:p>
            <a:pPr lvl="1"/>
            <a:r>
              <a:rPr lang="en-AU" dirty="0"/>
              <a:t>The stat overview/correlation in lab was hard for me to interpret</a:t>
            </a:r>
          </a:p>
          <a:p>
            <a:r>
              <a:rPr lang="en-AU" dirty="0"/>
              <a:t>Kaggle</a:t>
            </a:r>
          </a:p>
          <a:p>
            <a:pPr lvl="1"/>
            <a:r>
              <a:rPr lang="en-AU" dirty="0"/>
              <a:t>Used num vs categorical analysis and I am not exactly sure why, structure is hard to understand</a:t>
            </a:r>
          </a:p>
          <a:p>
            <a:pPr lvl="1"/>
            <a:r>
              <a:rPr lang="en-AU" dirty="0"/>
              <a:t>Looked at age vs fare (no correlation), sex (female = higher chance), age (kids = higher chance), class (1</a:t>
            </a:r>
            <a:r>
              <a:rPr lang="en-AU" baseline="30000" dirty="0"/>
              <a:t>st</a:t>
            </a:r>
            <a:r>
              <a:rPr lang="en-AU" dirty="0"/>
              <a:t> class = higher chance)</a:t>
            </a:r>
          </a:p>
          <a:p>
            <a:pPr lvl="1"/>
            <a:r>
              <a:rPr lang="en-AU" dirty="0"/>
              <a:t>Used boxplots (perhaps unnecessarily?) and heat maps to visualise results</a:t>
            </a:r>
          </a:p>
          <a:p>
            <a:pPr lvl="1"/>
            <a:r>
              <a:rPr lang="en-AU" dirty="0"/>
              <a:t>Bok plots are good for simple/initial analysis and heat maps are a great way to take all the data into account in one simple graph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628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768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EDA - titanic survivors</vt:lpstr>
      <vt:lpstr>Exploratory Data Analysis steps</vt:lpstr>
      <vt:lpstr>Insights from row data – understanding our variables</vt:lpstr>
      <vt:lpstr>Data insight and data cleaning</vt:lpstr>
      <vt:lpstr>Data insight and data cleaning</vt:lpstr>
      <vt:lpstr>Data correlation</vt:lpstr>
      <vt:lpstr>Data correlation</vt:lpstr>
      <vt:lpstr>Summary and EDA from Kaggle vs lab 3.2.1 </vt:lpstr>
      <vt:lpstr>Summary and EDA from Kaggle vs lab 3.2.1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titanic</dc:title>
  <dc:creator>Perrine Mignot</dc:creator>
  <cp:lastModifiedBy>Perrine Mignot</cp:lastModifiedBy>
  <cp:revision>108</cp:revision>
  <dcterms:created xsi:type="dcterms:W3CDTF">2020-07-10T05:25:40Z</dcterms:created>
  <dcterms:modified xsi:type="dcterms:W3CDTF">2020-07-13T12:26:39Z</dcterms:modified>
</cp:coreProperties>
</file>