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notesMasterIdLst>
    <p:notesMasterId r:id="rId12"/>
  </p:notesMasterIdLst>
  <p:sldIdLst>
    <p:sldId id="256" r:id="rId2"/>
    <p:sldId id="275" r:id="rId3"/>
    <p:sldId id="257" r:id="rId4"/>
    <p:sldId id="276" r:id="rId5"/>
    <p:sldId id="262" r:id="rId6"/>
    <p:sldId id="265" r:id="rId7"/>
    <p:sldId id="263" r:id="rId8"/>
    <p:sldId id="274" r:id="rId9"/>
    <p:sldId id="3345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171D2-9172-40C8-B61E-1FF45A47CDD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AEDB3-1EE8-4CE8-AAD3-44BB867C4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08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7e11d2d0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7e11d2d0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7BFF81C-1FCB-4DBA-8044-F1A0FCFD45A6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843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338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358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51355" y="1532580"/>
            <a:ext cx="12192000" cy="5348000"/>
          </a:xfrm>
          <a:prstGeom prst="rect">
            <a:avLst/>
          </a:prstGeom>
          <a:gradFill>
            <a:gsLst>
              <a:gs pos="0">
                <a:srgbClr val="7194E2"/>
              </a:gs>
              <a:gs pos="100000">
                <a:srgbClr val="4FE2E2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936400" y="1704967"/>
            <a:ext cx="63192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>
                <a:solidFill>
                  <a:schemeClr val="lt1"/>
                </a:solidFill>
              </a:defRPr>
            </a:lvl2pPr>
            <a:lvl3pPr marL="1828754" lvl="2" indent="-431789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■"/>
              <a:defRPr>
                <a:solidFill>
                  <a:schemeClr val="lt1"/>
                </a:solidFill>
              </a:defRPr>
            </a:lvl3pPr>
            <a:lvl4pPr marL="2438339" lvl="3" indent="-431789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●"/>
              <a:defRPr>
                <a:solidFill>
                  <a:schemeClr val="lt1"/>
                </a:solidFill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○"/>
              <a:defRPr>
                <a:solidFill>
                  <a:schemeClr val="lt1"/>
                </a:solidFill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■"/>
              <a:defRPr>
                <a:solidFill>
                  <a:schemeClr val="lt1"/>
                </a:solidFill>
              </a:defRPr>
            </a:lvl6pPr>
            <a:lvl7pPr marL="4267093" lvl="6" indent="-414856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  <a:defRPr>
                <a:solidFill>
                  <a:schemeClr val="lt1"/>
                </a:solidFill>
              </a:defRPr>
            </a:lvl7pPr>
            <a:lvl8pPr marL="4876678" lvl="7" indent="-414856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○"/>
              <a:defRPr>
                <a:solidFill>
                  <a:schemeClr val="lt1"/>
                </a:solidFill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200"/>
              <a:buFont typeface="Nunito Light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2315400" y="459828"/>
            <a:ext cx="75612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37125F-7091-8947-A164-B16D2A57E6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3195" y="196847"/>
            <a:ext cx="1104181" cy="110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60;p26">
            <a:extLst>
              <a:ext uri="{FF2B5EF4-FFF2-40B4-BE49-F238E27FC236}">
                <a16:creationId xmlns:a16="http://schemas.microsoft.com/office/drawing/2014/main" id="{0A6E8E23-B156-0F4C-8036-A2D228B0ED6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926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7690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7E150C1-1D78-4D80-810D-E9E86F6E88AB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97931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08071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18916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9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3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A543EDD-D0D2-447F-B24F-3717AF4B109D}" type="datetime1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342061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3F68C53-8AD1-4F09-9486-FB3406B99CFA}" type="datetime1">
              <a:rPr lang="en-US" smtClean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0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543EDD-D0D2-447F-B24F-3717AF4B109D}" type="datetime1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011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1E13C6A-40D7-472C-93D2-BF2D0CF089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25000"/>
          </a:blip>
          <a:srcRect t="9775" b="5956"/>
          <a:stretch/>
        </p:blipFill>
        <p:spPr>
          <a:xfrm>
            <a:off x="-145754" y="7748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F68DA5-C5F2-4A05-8082-97E03B620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AU" sz="3600" dirty="0"/>
            </a:br>
            <a:r>
              <a:rPr lang="en-A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 cup matches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DD373-110A-4830-A85B-FA1C56909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7631" y="4112546"/>
            <a:ext cx="9070848" cy="457201"/>
          </a:xfrm>
        </p:spPr>
        <p:txBody>
          <a:bodyPr>
            <a:noAutofit/>
          </a:bodyPr>
          <a:lstStyle/>
          <a:p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 ON WORLD CUP MATCHES</a:t>
            </a:r>
          </a:p>
          <a:p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ROHIT SUBRAMANIAM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96D92-4E9B-4560-9209-AF559842B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367" y="1098388"/>
            <a:ext cx="3386729" cy="190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17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F0D9-B964-43CF-9037-2C59386CB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61" y="349195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AU" sz="3600" b="1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8320E-EC11-4ACC-B38F-EDF2D9F1F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79443"/>
            <a:ext cx="10058400" cy="4855597"/>
          </a:xfrm>
        </p:spPr>
        <p:txBody>
          <a:bodyPr>
            <a:normAutofit/>
          </a:bodyPr>
          <a:lstStyle/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Strongest positive correlation is between half time home goals and half-time difference.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Strongest negative</a:t>
            </a: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 correlation is between score difference and away team goals. </a:t>
            </a:r>
          </a:p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Most teams have won majority of their matches in 1974 and 2014.</a:t>
            </a:r>
          </a:p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Brazil, Argentina and Italy have been the top three performing teams across all world cup matches between 1930 - 2014. </a:t>
            </a:r>
          </a:p>
          <a:p>
            <a:pPr marL="0" indent="0">
              <a:buNone/>
            </a:pP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AU" sz="3600" b="1" cap="all" spc="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FURTHER WORK</a:t>
            </a:r>
          </a:p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Apply other regression models to this data set.</a:t>
            </a: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6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9C46-1C21-4273-888D-B299E30C3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217" y="1632204"/>
            <a:ext cx="10178322" cy="3593591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BUSINESS/DATA QUESTIONS</a:t>
            </a:r>
          </a:p>
          <a:p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PIPELINE</a:t>
            </a:r>
          </a:p>
          <a:p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CORRELATIONS</a:t>
            </a:r>
          </a:p>
          <a:p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WINNING TEAMS</a:t>
            </a:r>
          </a:p>
          <a:p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 RESULTS</a:t>
            </a:r>
          </a:p>
          <a:p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 AND FURTHER WORK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D3650F-7D67-4B01-ACFA-7218F5C2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>
            <a:normAutofit/>
          </a:bodyPr>
          <a:lstStyle/>
          <a:p>
            <a:pPr algn="ctr"/>
            <a:r>
              <a:rPr lang="en-AU" sz="3600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74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000D-B271-4C6A-AD5F-C792589F0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232" y="182046"/>
            <a:ext cx="6451372" cy="723025"/>
          </a:xfrm>
        </p:spPr>
        <p:txBody>
          <a:bodyPr>
            <a:normAutofit/>
          </a:bodyPr>
          <a:lstStyle/>
          <a:p>
            <a:pPr algn="ctr"/>
            <a:r>
              <a:rPr lang="en-AU" sz="3600" b="1" dirty="0">
                <a:latin typeface="Arial" panose="020B0604020202020204" pitchFamily="34" charset="0"/>
                <a:cs typeface="Arial" panose="020B0604020202020204" pitchFamily="34" charset="0"/>
              </a:rPr>
              <a:t>BUSINESS QUESTION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96391-2931-4163-9D9A-6ABFA1FF4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042" y="905071"/>
            <a:ext cx="10091810" cy="481859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Most and least consistent performing teams throughout the world cup?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400E38-CA5E-4123-B195-64D747965828}"/>
              </a:ext>
            </a:extLst>
          </p:cNvPr>
          <p:cNvSpPr txBox="1">
            <a:spLocks/>
          </p:cNvSpPr>
          <p:nvPr/>
        </p:nvSpPr>
        <p:spPr>
          <a:xfrm>
            <a:off x="2026322" y="3747810"/>
            <a:ext cx="6451372" cy="7230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A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AU" sz="3600" b="1" dirty="0">
                <a:latin typeface="Arial" panose="020B0604020202020204" pitchFamily="34" charset="0"/>
                <a:cs typeface="Arial" panose="020B0604020202020204" pitchFamily="34" charset="0"/>
              </a:rPr>
              <a:t>Data questionS</a:t>
            </a:r>
          </a:p>
          <a:p>
            <a:pPr algn="ctr"/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B8519C-0AED-488C-8456-B5028C9600BE}"/>
              </a:ext>
            </a:extLst>
          </p:cNvPr>
          <p:cNvSpPr txBox="1">
            <a:spLocks/>
          </p:cNvSpPr>
          <p:nvPr/>
        </p:nvSpPr>
        <p:spPr>
          <a:xfrm>
            <a:off x="1199042" y="4682331"/>
            <a:ext cx="100918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1. What are the characteristics of the dataset?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Which variables together has the strongest positive and negative relationships?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What are the trends between variables with the strongest positive and negative relationships?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FBEF74-6999-4598-8694-85D60F0C7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232" y="1259790"/>
            <a:ext cx="5384854" cy="276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8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hevron 50">
            <a:extLst>
              <a:ext uri="{FF2B5EF4-FFF2-40B4-BE49-F238E27FC236}">
                <a16:creationId xmlns:a16="http://schemas.microsoft.com/office/drawing/2014/main" id="{473E2D40-CF41-D44E-8751-2499E0AEA158}"/>
              </a:ext>
            </a:extLst>
          </p:cNvPr>
          <p:cNvSpPr/>
          <p:nvPr/>
        </p:nvSpPr>
        <p:spPr>
          <a:xfrm>
            <a:off x="2790151" y="5203420"/>
            <a:ext cx="2298359" cy="920579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2246392" y="402323"/>
            <a:ext cx="7561200" cy="87599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PIPELINE</a:t>
            </a:r>
            <a:endParaRPr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Google Shape;196;p32"/>
          <p:cNvSpPr txBox="1">
            <a:spLocks noGrp="1"/>
          </p:cNvSpPr>
          <p:nvPr>
            <p:ph type="sldNum" idx="12"/>
          </p:nvPr>
        </p:nvSpPr>
        <p:spPr>
          <a:xfrm>
            <a:off x="11460400" y="6286800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17" name="Freeform 221">
            <a:extLst>
              <a:ext uri="{FF2B5EF4-FFF2-40B4-BE49-F238E27FC236}">
                <a16:creationId xmlns:a16="http://schemas.microsoft.com/office/drawing/2014/main" id="{EA95F80D-C44F-2F4B-8124-AA1B5EAB3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537" y="1882285"/>
            <a:ext cx="2638480" cy="1079495"/>
          </a:xfrm>
          <a:custGeom>
            <a:avLst/>
            <a:gdLst>
              <a:gd name="T0" fmla="*/ 867 w 1734"/>
              <a:gd name="T1" fmla="*/ 51 h 1733"/>
              <a:gd name="T2" fmla="*/ 867 w 1734"/>
              <a:gd name="T3" fmla="*/ 51 h 1733"/>
              <a:gd name="T4" fmla="*/ 51 w 1734"/>
              <a:gd name="T5" fmla="*/ 865 h 1733"/>
              <a:gd name="T6" fmla="*/ 51 w 1734"/>
              <a:gd name="T7" fmla="*/ 865 h 1733"/>
              <a:gd name="T8" fmla="*/ 867 w 1734"/>
              <a:gd name="T9" fmla="*/ 1681 h 1733"/>
              <a:gd name="T10" fmla="*/ 867 w 1734"/>
              <a:gd name="T11" fmla="*/ 1681 h 1733"/>
              <a:gd name="T12" fmla="*/ 1682 w 1734"/>
              <a:gd name="T13" fmla="*/ 865 h 1733"/>
              <a:gd name="T14" fmla="*/ 1682 w 1734"/>
              <a:gd name="T15" fmla="*/ 865 h 1733"/>
              <a:gd name="T16" fmla="*/ 867 w 1734"/>
              <a:gd name="T17" fmla="*/ 51 h 1733"/>
              <a:gd name="T18" fmla="*/ 867 w 1734"/>
              <a:gd name="T19" fmla="*/ 1732 h 1733"/>
              <a:gd name="T20" fmla="*/ 867 w 1734"/>
              <a:gd name="T21" fmla="*/ 1732 h 1733"/>
              <a:gd name="T22" fmla="*/ 0 w 1734"/>
              <a:gd name="T23" fmla="*/ 865 h 1733"/>
              <a:gd name="T24" fmla="*/ 0 w 1734"/>
              <a:gd name="T25" fmla="*/ 865 h 1733"/>
              <a:gd name="T26" fmla="*/ 867 w 1734"/>
              <a:gd name="T27" fmla="*/ 0 h 1733"/>
              <a:gd name="T28" fmla="*/ 867 w 1734"/>
              <a:gd name="T29" fmla="*/ 0 h 1733"/>
              <a:gd name="T30" fmla="*/ 1733 w 1734"/>
              <a:gd name="T31" fmla="*/ 865 h 1733"/>
              <a:gd name="T32" fmla="*/ 1733 w 1734"/>
              <a:gd name="T33" fmla="*/ 865 h 1733"/>
              <a:gd name="T34" fmla="*/ 867 w 1734"/>
              <a:gd name="T35" fmla="*/ 1732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34" h="1733">
                <a:moveTo>
                  <a:pt x="867" y="51"/>
                </a:moveTo>
                <a:lnTo>
                  <a:pt x="867" y="51"/>
                </a:lnTo>
                <a:cubicBezTo>
                  <a:pt x="417" y="51"/>
                  <a:pt x="51" y="415"/>
                  <a:pt x="51" y="865"/>
                </a:cubicBezTo>
                <a:lnTo>
                  <a:pt x="51" y="865"/>
                </a:lnTo>
                <a:cubicBezTo>
                  <a:pt x="51" y="1315"/>
                  <a:pt x="417" y="1681"/>
                  <a:pt x="867" y="1681"/>
                </a:cubicBezTo>
                <a:lnTo>
                  <a:pt x="867" y="1681"/>
                </a:lnTo>
                <a:cubicBezTo>
                  <a:pt x="1316" y="1681"/>
                  <a:pt x="1682" y="1315"/>
                  <a:pt x="1682" y="865"/>
                </a:cubicBezTo>
                <a:lnTo>
                  <a:pt x="1682" y="865"/>
                </a:lnTo>
                <a:cubicBezTo>
                  <a:pt x="1682" y="415"/>
                  <a:pt x="1316" y="51"/>
                  <a:pt x="867" y="51"/>
                </a:cubicBezTo>
                <a:close/>
                <a:moveTo>
                  <a:pt x="867" y="1732"/>
                </a:moveTo>
                <a:lnTo>
                  <a:pt x="867" y="1732"/>
                </a:lnTo>
                <a:cubicBezTo>
                  <a:pt x="389" y="1732"/>
                  <a:pt x="0" y="1343"/>
                  <a:pt x="0" y="865"/>
                </a:cubicBezTo>
                <a:lnTo>
                  <a:pt x="0" y="865"/>
                </a:lnTo>
                <a:cubicBezTo>
                  <a:pt x="0" y="387"/>
                  <a:pt x="389" y="0"/>
                  <a:pt x="867" y="0"/>
                </a:cubicBezTo>
                <a:lnTo>
                  <a:pt x="867" y="0"/>
                </a:lnTo>
                <a:cubicBezTo>
                  <a:pt x="1344" y="0"/>
                  <a:pt x="1733" y="387"/>
                  <a:pt x="1733" y="865"/>
                </a:cubicBezTo>
                <a:lnTo>
                  <a:pt x="1733" y="865"/>
                </a:lnTo>
                <a:cubicBezTo>
                  <a:pt x="1733" y="1343"/>
                  <a:pt x="1344" y="1732"/>
                  <a:pt x="867" y="173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56BB48-5DC0-1848-B38B-8E66D6C10B8E}"/>
              </a:ext>
            </a:extLst>
          </p:cNvPr>
          <p:cNvSpPr txBox="1"/>
          <p:nvPr/>
        </p:nvSpPr>
        <p:spPr>
          <a:xfrm>
            <a:off x="4784480" y="2091040"/>
            <a:ext cx="2638479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</a:p>
        </p:txBody>
      </p:sp>
      <p:sp>
        <p:nvSpPr>
          <p:cNvPr id="25" name="Chevron 24">
            <a:extLst>
              <a:ext uri="{FF2B5EF4-FFF2-40B4-BE49-F238E27FC236}">
                <a16:creationId xmlns:a16="http://schemas.microsoft.com/office/drawing/2014/main" id="{296093CB-B1C2-EC49-B9B8-C4F23E3EEDBE}"/>
              </a:ext>
            </a:extLst>
          </p:cNvPr>
          <p:cNvSpPr/>
          <p:nvPr/>
        </p:nvSpPr>
        <p:spPr>
          <a:xfrm>
            <a:off x="307450" y="2096747"/>
            <a:ext cx="4422276" cy="584776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2E9D53-DA91-264C-BA44-4B6F449DAC6E}"/>
              </a:ext>
            </a:extLst>
          </p:cNvPr>
          <p:cNvSpPr txBox="1"/>
          <p:nvPr/>
        </p:nvSpPr>
        <p:spPr>
          <a:xfrm>
            <a:off x="646704" y="2207476"/>
            <a:ext cx="3892417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ea typeface="League Spartan" charset="0"/>
                <a:cs typeface="Arial" panose="020B0604020202020204" pitchFamily="34" charset="0"/>
              </a:rPr>
              <a:t>Background context</a:t>
            </a:r>
          </a:p>
        </p:txBody>
      </p:sp>
      <p:sp>
        <p:nvSpPr>
          <p:cNvPr id="37" name="Chevron 36">
            <a:extLst>
              <a:ext uri="{FF2B5EF4-FFF2-40B4-BE49-F238E27FC236}">
                <a16:creationId xmlns:a16="http://schemas.microsoft.com/office/drawing/2014/main" id="{299CAF68-7D5F-1849-8D76-D036006B8AC6}"/>
              </a:ext>
            </a:extLst>
          </p:cNvPr>
          <p:cNvSpPr/>
          <p:nvPr/>
        </p:nvSpPr>
        <p:spPr>
          <a:xfrm>
            <a:off x="4823466" y="5203420"/>
            <a:ext cx="2298359" cy="920579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38" name="Chevron 37">
            <a:extLst>
              <a:ext uri="{FF2B5EF4-FFF2-40B4-BE49-F238E27FC236}">
                <a16:creationId xmlns:a16="http://schemas.microsoft.com/office/drawing/2014/main" id="{408B8690-8199-B54A-A0E1-9037DF6416F8}"/>
              </a:ext>
            </a:extLst>
          </p:cNvPr>
          <p:cNvSpPr/>
          <p:nvPr/>
        </p:nvSpPr>
        <p:spPr>
          <a:xfrm>
            <a:off x="6915877" y="5203420"/>
            <a:ext cx="2298359" cy="920579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6B1536-9EE5-FB46-B04E-0E46E4FC2162}"/>
              </a:ext>
            </a:extLst>
          </p:cNvPr>
          <p:cNvSpPr txBox="1"/>
          <p:nvPr/>
        </p:nvSpPr>
        <p:spPr>
          <a:xfrm>
            <a:off x="3503119" y="5360666"/>
            <a:ext cx="1087783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ea typeface="League Spartan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8E0447-1A00-224D-ABDA-E9721B36623C}"/>
              </a:ext>
            </a:extLst>
          </p:cNvPr>
          <p:cNvSpPr txBox="1"/>
          <p:nvPr/>
        </p:nvSpPr>
        <p:spPr>
          <a:xfrm>
            <a:off x="5361255" y="5371321"/>
            <a:ext cx="1484930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ea typeface="League Spartan" charset="0"/>
                <a:cs typeface="Arial" panose="020B0604020202020204" pitchFamily="34" charset="0"/>
              </a:rPr>
              <a:t>Key Variable Selections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E09EF3-3CCE-FA4E-82B2-6751A9881A58}"/>
              </a:ext>
            </a:extLst>
          </p:cNvPr>
          <p:cNvSpPr txBox="1"/>
          <p:nvPr/>
        </p:nvSpPr>
        <p:spPr>
          <a:xfrm>
            <a:off x="7371612" y="5248209"/>
            <a:ext cx="1577580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ea typeface="League Spartan" charset="0"/>
                <a:cs typeface="Arial" panose="020B0604020202020204" pitchFamily="34" charset="0"/>
              </a:rPr>
              <a:t>LINEAR REGRESSION MODELLING</a:t>
            </a:r>
          </a:p>
        </p:txBody>
      </p:sp>
      <p:sp>
        <p:nvSpPr>
          <p:cNvPr id="96" name="Google Shape;226;p35">
            <a:extLst>
              <a:ext uri="{FF2B5EF4-FFF2-40B4-BE49-F238E27FC236}">
                <a16:creationId xmlns:a16="http://schemas.microsoft.com/office/drawing/2014/main" id="{866A8CA9-809C-6447-981E-98E0FD8B54F6}"/>
              </a:ext>
            </a:extLst>
          </p:cNvPr>
          <p:cNvSpPr/>
          <p:nvPr/>
        </p:nvSpPr>
        <p:spPr>
          <a:xfrm rot="5400000" flipH="1">
            <a:off x="8019944" y="2445900"/>
            <a:ext cx="762752" cy="2492526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8" name="Google Shape;228;p35">
            <a:extLst>
              <a:ext uri="{FF2B5EF4-FFF2-40B4-BE49-F238E27FC236}">
                <a16:creationId xmlns:a16="http://schemas.microsoft.com/office/drawing/2014/main" id="{B6892C70-A95E-694F-8728-5E4C63DA7289}"/>
              </a:ext>
            </a:extLst>
          </p:cNvPr>
          <p:cNvSpPr/>
          <p:nvPr/>
        </p:nvSpPr>
        <p:spPr>
          <a:xfrm rot="-5400000">
            <a:off x="3235489" y="2510640"/>
            <a:ext cx="780688" cy="2419273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Google Shape;230;p35">
            <a:extLst>
              <a:ext uri="{FF2B5EF4-FFF2-40B4-BE49-F238E27FC236}">
                <a16:creationId xmlns:a16="http://schemas.microsoft.com/office/drawing/2014/main" id="{95746FEC-3473-C941-B0DA-9C587FF4F1B5}"/>
              </a:ext>
            </a:extLst>
          </p:cNvPr>
          <p:cNvSpPr txBox="1">
            <a:spLocks/>
          </p:cNvSpPr>
          <p:nvPr/>
        </p:nvSpPr>
        <p:spPr>
          <a:xfrm>
            <a:off x="2058142" y="3321582"/>
            <a:ext cx="3239262" cy="88302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67" b="1" dirty="0">
                <a:solidFill>
                  <a:schemeClr val="tx1"/>
                </a:solidFill>
              </a:rPr>
              <a:t>Business and data questions</a:t>
            </a:r>
          </a:p>
        </p:txBody>
      </p:sp>
      <p:sp>
        <p:nvSpPr>
          <p:cNvPr id="104" name="Google Shape;230;p35">
            <a:extLst>
              <a:ext uri="{FF2B5EF4-FFF2-40B4-BE49-F238E27FC236}">
                <a16:creationId xmlns:a16="http://schemas.microsoft.com/office/drawing/2014/main" id="{42C37B3E-86F3-5744-A67D-91CD65F79EBD}"/>
              </a:ext>
            </a:extLst>
          </p:cNvPr>
          <p:cNvSpPr txBox="1">
            <a:spLocks/>
          </p:cNvSpPr>
          <p:nvPr/>
        </p:nvSpPr>
        <p:spPr>
          <a:xfrm>
            <a:off x="7009103" y="3329932"/>
            <a:ext cx="2638480" cy="78337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67" b="1" dirty="0">
                <a:solidFill>
                  <a:schemeClr val="tx1"/>
                </a:solidFill>
              </a:rPr>
              <a:t>Business and Data Answers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56191EE-EC3F-8A4A-8CAA-138AE20DC431}"/>
              </a:ext>
            </a:extLst>
          </p:cNvPr>
          <p:cNvCxnSpPr/>
          <p:nvPr/>
        </p:nvCxnSpPr>
        <p:spPr>
          <a:xfrm flipH="1">
            <a:off x="4539121" y="2841267"/>
            <a:ext cx="417487" cy="39226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6D90633-376E-4F48-B813-6E046EB24459}"/>
              </a:ext>
            </a:extLst>
          </p:cNvPr>
          <p:cNvCxnSpPr>
            <a:cxnSpLocks/>
          </p:cNvCxnSpPr>
          <p:nvPr/>
        </p:nvCxnSpPr>
        <p:spPr>
          <a:xfrm flipH="1" flipV="1">
            <a:off x="7347975" y="2761969"/>
            <a:ext cx="388427" cy="43188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A628313-9E3B-104A-BCF0-F0FA8DA9BCBE}"/>
              </a:ext>
            </a:extLst>
          </p:cNvPr>
          <p:cNvCxnSpPr>
            <a:cxnSpLocks/>
          </p:cNvCxnSpPr>
          <p:nvPr/>
        </p:nvCxnSpPr>
        <p:spPr>
          <a:xfrm flipH="1" flipV="1">
            <a:off x="9419166" y="4322195"/>
            <a:ext cx="653728" cy="104912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B27CA50F-44BA-DD44-8C04-141E16CD2C7D}"/>
              </a:ext>
            </a:extLst>
          </p:cNvPr>
          <p:cNvSpPr txBox="1"/>
          <p:nvPr/>
        </p:nvSpPr>
        <p:spPr>
          <a:xfrm>
            <a:off x="9214236" y="5513892"/>
            <a:ext cx="1717316" cy="33855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AU" sz="1600" b="1" dirty="0">
                <a:latin typeface="Arial" panose="020B0604020202020204" pitchFamily="34" charset="0"/>
                <a:ea typeface="League Spartan" charset="0"/>
                <a:cs typeface="Arial" panose="020B0604020202020204" pitchFamily="34" charset="0"/>
              </a:rPr>
              <a:t>CONCLUSIONS</a:t>
            </a:r>
            <a:endParaRPr lang="en-US" sz="1600" b="1" dirty="0">
              <a:latin typeface="Arial" panose="020B0604020202020204" pitchFamily="34" charset="0"/>
              <a:ea typeface="League Spartan" charset="0"/>
              <a:cs typeface="Arial" panose="020B0604020202020204" pitchFamily="34" charset="0"/>
            </a:endParaRPr>
          </a:p>
        </p:txBody>
      </p:sp>
      <p:sp>
        <p:nvSpPr>
          <p:cNvPr id="4" name="Chevron 50">
            <a:extLst>
              <a:ext uri="{FF2B5EF4-FFF2-40B4-BE49-F238E27FC236}">
                <a16:creationId xmlns:a16="http://schemas.microsoft.com/office/drawing/2014/main" id="{381F8899-D601-4883-864A-1B8C31F910F1}"/>
              </a:ext>
            </a:extLst>
          </p:cNvPr>
          <p:cNvSpPr/>
          <p:nvPr/>
        </p:nvSpPr>
        <p:spPr>
          <a:xfrm>
            <a:off x="526572" y="5192763"/>
            <a:ext cx="2298359" cy="920579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B6FA4-BA00-4822-AB91-E765AA0CE5D2}"/>
              </a:ext>
            </a:extLst>
          </p:cNvPr>
          <p:cNvSpPr txBox="1"/>
          <p:nvPr/>
        </p:nvSpPr>
        <p:spPr>
          <a:xfrm>
            <a:off x="1084675" y="5282345"/>
            <a:ext cx="1224566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ea typeface="League Spartan" charset="0"/>
                <a:cs typeface="Arial" panose="020B0604020202020204" pitchFamily="34" charset="0"/>
              </a:rPr>
              <a:t>Imported  world cup dataset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453F-E129-464E-92FB-F78F4EC1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09" y="266890"/>
            <a:ext cx="10515600" cy="1325563"/>
          </a:xfrm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pPr algn="ctr"/>
            <a:r>
              <a:rPr lang="en-AU" sz="3600" b="1" dirty="0">
                <a:latin typeface="Arial" panose="020B0604020202020204" pitchFamily="34" charset="0"/>
                <a:cs typeface="Arial" panose="020B0604020202020204" pitchFamily="34" charset="0"/>
              </a:rPr>
              <a:t>CORRELATIONS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6B1EDF1-AC4B-4EEE-BAC9-E43894A3C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522" y="1115375"/>
            <a:ext cx="5599626" cy="416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5F6060-CF81-4CF7-97C4-33D79CADC611}"/>
              </a:ext>
            </a:extLst>
          </p:cNvPr>
          <p:cNvSpPr txBox="1"/>
          <p:nvPr/>
        </p:nvSpPr>
        <p:spPr>
          <a:xfrm>
            <a:off x="1524000" y="5542570"/>
            <a:ext cx="9806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Figure 1: Relationship strength between away team goals and score difference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635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AB72-7A82-4CF5-8752-CC18A92D3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031" y="250878"/>
            <a:ext cx="4762674" cy="537327"/>
          </a:xfrm>
        </p:spPr>
        <p:txBody>
          <a:bodyPr>
            <a:normAutofit fontScale="90000"/>
          </a:bodyPr>
          <a:lstStyle/>
          <a:p>
            <a:pPr algn="ctr"/>
            <a:r>
              <a:rPr lang="en-AU" sz="3600" b="1" dirty="0">
                <a:latin typeface="Arial" panose="020B0604020202020204" pitchFamily="34" charset="0"/>
                <a:cs typeface="Arial" panose="020B0604020202020204" pitchFamily="34" charset="0"/>
              </a:rPr>
              <a:t>WINNING TEAMS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107F95-B5BF-43D6-A875-6CD6DF004684}"/>
              </a:ext>
            </a:extLst>
          </p:cNvPr>
          <p:cNvSpPr txBox="1"/>
          <p:nvPr/>
        </p:nvSpPr>
        <p:spPr>
          <a:xfrm>
            <a:off x="1287946" y="3485753"/>
            <a:ext cx="318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Figure 2: Top 3 teams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EE80B-F24F-4B6D-B90A-60DE9C246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835" y="788397"/>
            <a:ext cx="5045144" cy="25932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A92566-37CF-48A0-90E7-3CBD9D71A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109" y="3864031"/>
            <a:ext cx="4522516" cy="25439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D5B309-49B4-458F-8472-8148EB5CC43B}"/>
              </a:ext>
            </a:extLst>
          </p:cNvPr>
          <p:cNvSpPr txBox="1"/>
          <p:nvPr/>
        </p:nvSpPr>
        <p:spPr>
          <a:xfrm>
            <a:off x="7718149" y="3394328"/>
            <a:ext cx="3591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Figure 3: Teams ranked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4A4292-3F96-4DA3-87E7-627C9B3EE076}"/>
              </a:ext>
            </a:extLst>
          </p:cNvPr>
          <p:cNvSpPr txBox="1"/>
          <p:nvPr/>
        </p:nvSpPr>
        <p:spPr>
          <a:xfrm>
            <a:off x="3979472" y="6386114"/>
            <a:ext cx="4061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Figure 4: Goal scoring trends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75F73FB-B34E-482D-93BD-8D281E17C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25" y="749205"/>
            <a:ext cx="5351317" cy="279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01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5572-2007-44F4-A790-416196156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31" y="-24108"/>
            <a:ext cx="10178322" cy="940191"/>
          </a:xfrm>
        </p:spPr>
        <p:txBody>
          <a:bodyPr/>
          <a:lstStyle/>
          <a:p>
            <a:r>
              <a:rPr lang="en-AU" b="1" dirty="0"/>
              <a:t>		</a:t>
            </a:r>
            <a:r>
              <a:rPr lang="en-AU" sz="3600" b="1" dirty="0">
                <a:latin typeface="Arial" panose="020B0604020202020204" pitchFamily="34" charset="0"/>
                <a:cs typeface="Arial" panose="020B0604020202020204" pitchFamily="34" charset="0"/>
              </a:rPr>
              <a:t>LINEAR REGRESSION RESULTS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8DF0A-DE9F-48AF-9A91-1AB1A236E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044" y="970046"/>
            <a:ext cx="10753725" cy="49179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06FB4957-7C88-4E56-B394-7A72A9AF3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831" y="3670319"/>
            <a:ext cx="4662561" cy="276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3E8FC5-77E6-4BB3-985A-3273ECC5608A}"/>
              </a:ext>
            </a:extLst>
          </p:cNvPr>
          <p:cNvSpPr txBox="1"/>
          <p:nvPr/>
        </p:nvSpPr>
        <p:spPr>
          <a:xfrm>
            <a:off x="3362016" y="4108866"/>
            <a:ext cx="2173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Score Difference = -0.982 x Away Team Goals + 1.792</a:t>
            </a:r>
            <a:endParaRPr lang="en-US" sz="1400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B19992F-E983-4221-96A7-15AE38873A6C}"/>
              </a:ext>
            </a:extLst>
          </p:cNvPr>
          <p:cNvSpPr txBox="1">
            <a:spLocks/>
          </p:cNvSpPr>
          <p:nvPr/>
        </p:nvSpPr>
        <p:spPr>
          <a:xfrm>
            <a:off x="1571538" y="1545137"/>
            <a:ext cx="10753725" cy="4917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7" name="Picture 10">
            <a:extLst>
              <a:ext uri="{FF2B5EF4-FFF2-40B4-BE49-F238E27FC236}">
                <a16:creationId xmlns:a16="http://schemas.microsoft.com/office/drawing/2014/main" id="{7B897CF0-53F8-4462-BEE3-0F36C547F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80" y="724275"/>
            <a:ext cx="4672466" cy="272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3510292-A807-43A1-983D-19DEC5E7BDC8}"/>
              </a:ext>
            </a:extLst>
          </p:cNvPr>
          <p:cNvSpPr txBox="1"/>
          <p:nvPr/>
        </p:nvSpPr>
        <p:spPr>
          <a:xfrm>
            <a:off x="3170470" y="2329779"/>
            <a:ext cx="2556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Half-time Difference= 0.983 x Half-time Home Goals – 0.417</a:t>
            </a:r>
            <a:endParaRPr lang="en-US" sz="14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ED0D897-36AE-438B-B754-DA4873EF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749" y="670343"/>
            <a:ext cx="4584965" cy="305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EAC59D-9AA0-40A1-B09D-F5F90FCFACF6}"/>
              </a:ext>
            </a:extLst>
          </p:cNvPr>
          <p:cNvSpPr txBox="1"/>
          <p:nvPr/>
        </p:nvSpPr>
        <p:spPr>
          <a:xfrm>
            <a:off x="8276784" y="2494119"/>
            <a:ext cx="2638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Half-time Difference= 0.951 x Half-time Home Goals – 0.391</a:t>
            </a:r>
            <a:endParaRPr lang="en-US" sz="1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B13484-69AC-40E9-A84A-8085D5232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68" y="3788999"/>
            <a:ext cx="421872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912018-E1D0-4A9F-8BD8-3921DD7BC5E0}"/>
              </a:ext>
            </a:extLst>
          </p:cNvPr>
          <p:cNvSpPr txBox="1"/>
          <p:nvPr/>
        </p:nvSpPr>
        <p:spPr>
          <a:xfrm>
            <a:off x="8763785" y="4108866"/>
            <a:ext cx="20676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Score Difference = -0.974 x Away Team Goals + 1.790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428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04EF-A6FB-4B61-BA76-5E79C8CA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04293"/>
          </a:xfrm>
        </p:spPr>
        <p:txBody>
          <a:bodyPr>
            <a:normAutofit/>
          </a:bodyPr>
          <a:lstStyle/>
          <a:p>
            <a:pPr algn="ctr"/>
            <a:r>
              <a:rPr lang="en-AU" sz="3600" b="1" dirty="0">
                <a:latin typeface="Arial" panose="020B0604020202020204" pitchFamily="34" charset="0"/>
                <a:cs typeface="Arial" panose="020B0604020202020204" pitchFamily="34" charset="0"/>
              </a:rPr>
              <a:t>LINEAR REGRESSION RESULTS *</a:t>
            </a:r>
            <a:endParaRPr lang="en-US" sz="3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83E24C-68C8-475B-90E3-485112FF9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179" y="1468920"/>
            <a:ext cx="35814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2591B8-EB80-4D5C-9993-1337967F4B98}"/>
              </a:ext>
            </a:extLst>
          </p:cNvPr>
          <p:cNvSpPr txBox="1"/>
          <p:nvPr/>
        </p:nvSpPr>
        <p:spPr>
          <a:xfrm>
            <a:off x="2367860" y="4320298"/>
            <a:ext cx="372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Away Team Goals = -0.007 x Half-time Home Goals + 1.027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9F5532-EB69-4FA2-A031-CB6C2A5D438C}"/>
              </a:ext>
            </a:extLst>
          </p:cNvPr>
          <p:cNvSpPr txBox="1"/>
          <p:nvPr/>
        </p:nvSpPr>
        <p:spPr>
          <a:xfrm>
            <a:off x="7008743" y="4346651"/>
            <a:ext cx="372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Away Team Goals =  - 0.022 x Half-time Home Goals + 1.048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A9BE52-595D-453D-87B4-3D78ADBB6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649" y="1468920"/>
            <a:ext cx="38290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06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7E96-6565-CD45-9695-AAB8B83B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9015" y="334803"/>
            <a:ext cx="2797361" cy="966000"/>
          </a:xfrm>
        </p:spPr>
        <p:txBody>
          <a:bodyPr>
            <a:norm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AA6319-FA33-094F-AAB0-30503EBAAA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8FF084-C37E-F245-940F-B48CDD756EFF}"/>
              </a:ext>
            </a:extLst>
          </p:cNvPr>
          <p:cNvSpPr txBox="1"/>
          <p:nvPr/>
        </p:nvSpPr>
        <p:spPr>
          <a:xfrm>
            <a:off x="611624" y="1193213"/>
            <a:ext cx="3716784" cy="461665"/>
          </a:xfrm>
          <a:prstGeom prst="rect">
            <a:avLst/>
          </a:prstGeom>
          <a:solidFill>
            <a:srgbClr val="00CECE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434B11-15A4-C34E-837A-F21FE3949F4A}"/>
              </a:ext>
            </a:extLst>
          </p:cNvPr>
          <p:cNvSpPr txBox="1"/>
          <p:nvPr/>
        </p:nvSpPr>
        <p:spPr>
          <a:xfrm>
            <a:off x="4435976" y="1195058"/>
            <a:ext cx="3716784" cy="461665"/>
          </a:xfrm>
          <a:prstGeom prst="rect">
            <a:avLst/>
          </a:prstGeom>
          <a:solidFill>
            <a:srgbClr val="00CECE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D157A6-4FEB-0641-9CA0-7FB505B3B0E3}"/>
              </a:ext>
            </a:extLst>
          </p:cNvPr>
          <p:cNvSpPr txBox="1"/>
          <p:nvPr/>
        </p:nvSpPr>
        <p:spPr>
          <a:xfrm>
            <a:off x="8217176" y="1195058"/>
            <a:ext cx="3716784" cy="461665"/>
          </a:xfrm>
          <a:prstGeom prst="rect">
            <a:avLst/>
          </a:prstGeom>
          <a:solidFill>
            <a:srgbClr val="00CECE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109558-9AC2-2F49-BAAA-0921C36E9038}"/>
              </a:ext>
            </a:extLst>
          </p:cNvPr>
          <p:cNvCxnSpPr/>
          <p:nvPr/>
        </p:nvCxnSpPr>
        <p:spPr>
          <a:xfrm>
            <a:off x="4225771" y="2793509"/>
            <a:ext cx="0" cy="2793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5785BA-62AB-CF4F-BCC2-7115F945EFDB}"/>
              </a:ext>
            </a:extLst>
          </p:cNvPr>
          <p:cNvCxnSpPr/>
          <p:nvPr/>
        </p:nvCxnSpPr>
        <p:spPr>
          <a:xfrm>
            <a:off x="8217176" y="2793509"/>
            <a:ext cx="0" cy="2793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9638B23-2EE9-2146-A7EE-1F1DD96B6E1D}"/>
              </a:ext>
            </a:extLst>
          </p:cNvPr>
          <p:cNvSpPr txBox="1"/>
          <p:nvPr/>
        </p:nvSpPr>
        <p:spPr>
          <a:xfrm>
            <a:off x="4592717" y="2533094"/>
            <a:ext cx="3255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7AE06A-E4B8-AE45-AEA1-BE095107042E}"/>
              </a:ext>
            </a:extLst>
          </p:cNvPr>
          <p:cNvSpPr txBox="1"/>
          <p:nvPr/>
        </p:nvSpPr>
        <p:spPr>
          <a:xfrm>
            <a:off x="8544265" y="2615954"/>
            <a:ext cx="3255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A47620-684E-1544-B0F1-45BF19BDD770}"/>
              </a:ext>
            </a:extLst>
          </p:cNvPr>
          <p:cNvSpPr txBox="1"/>
          <p:nvPr/>
        </p:nvSpPr>
        <p:spPr>
          <a:xfrm>
            <a:off x="4573978" y="1732788"/>
            <a:ext cx="354869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B78DB"/>
              </a:buClr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 Imported world cup dataset</a:t>
            </a:r>
          </a:p>
          <a:p>
            <a:pPr>
              <a:buClr>
                <a:srgbClr val="4B78DB"/>
              </a:buClr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* Created score difference and half-time difference variables</a:t>
            </a:r>
          </a:p>
          <a:p>
            <a:pPr>
              <a:buClr>
                <a:srgbClr val="4B78DB"/>
              </a:buClr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* Used appropriate visual graphs to identify performance trends</a:t>
            </a:r>
          </a:p>
          <a:p>
            <a:pPr>
              <a:buClr>
                <a:srgbClr val="4B78DB"/>
              </a:buClr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* Used modelling to evaluate relationship strength between certain variables.</a:t>
            </a:r>
          </a:p>
          <a:p>
            <a:pPr>
              <a:buClr>
                <a:srgbClr val="4B78DB"/>
              </a:buClr>
            </a:pPr>
            <a:endParaRPr lang="pt-BR" sz="2400" dirty="0">
              <a:solidFill>
                <a:srgbClr val="4B78DB"/>
              </a:solidFill>
            </a:endParaRPr>
          </a:p>
          <a:p>
            <a:pPr lvl="4">
              <a:buClr>
                <a:srgbClr val="4B78DB"/>
              </a:buClr>
            </a:pPr>
            <a:r>
              <a:rPr lang="pt-BR" sz="2400" dirty="0">
                <a:solidFill>
                  <a:srgbClr val="4B78DB"/>
                </a:solidFill>
              </a:rPr>
              <a:t>      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E3B732-BD7E-474B-94E2-7C16A8CA01A9}"/>
              </a:ext>
            </a:extLst>
          </p:cNvPr>
          <p:cNvSpPr txBox="1"/>
          <p:nvPr/>
        </p:nvSpPr>
        <p:spPr>
          <a:xfrm>
            <a:off x="8397488" y="1892856"/>
            <a:ext cx="354869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B78DB"/>
              </a:buClr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 Visual graphs provided insight on performance trends.</a:t>
            </a:r>
          </a:p>
          <a:p>
            <a:pPr indent="-457189">
              <a:buClr>
                <a:srgbClr val="4B78DB"/>
              </a:buClr>
              <a:buAutoNum type="arabicParenR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4B78DB"/>
              </a:buClr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* Linear regression helped to understand relationship strength between certain variables.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>
              <a:buClr>
                <a:srgbClr val="4B78DB"/>
              </a:buClr>
            </a:pPr>
            <a:r>
              <a:rPr lang="pt-BR" sz="2400" dirty="0">
                <a:solidFill>
                  <a:srgbClr val="4B78DB"/>
                </a:solidFill>
              </a:rPr>
              <a:t>          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EB813E0-0DFC-46CF-B09B-E04165D6AA1F}"/>
              </a:ext>
            </a:extLst>
          </p:cNvPr>
          <p:cNvSpPr txBox="1">
            <a:spLocks/>
          </p:cNvSpPr>
          <p:nvPr/>
        </p:nvSpPr>
        <p:spPr>
          <a:xfrm>
            <a:off x="874644" y="1801763"/>
            <a:ext cx="3891626" cy="691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* Data consists of both categorical and numerical variables.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882755-30F8-4472-BF62-0BDFF7FF6A31}"/>
              </a:ext>
            </a:extLst>
          </p:cNvPr>
          <p:cNvSpPr txBox="1"/>
          <p:nvPr/>
        </p:nvSpPr>
        <p:spPr>
          <a:xfrm>
            <a:off x="969298" y="2921168"/>
            <a:ext cx="3110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 * Data consists of 853 entries from 1930 to 2014.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55AC5-38DD-4296-8D7F-4A2F3173301E}"/>
              </a:ext>
            </a:extLst>
          </p:cNvPr>
          <p:cNvSpPr txBox="1"/>
          <p:nvPr/>
        </p:nvSpPr>
        <p:spPr>
          <a:xfrm>
            <a:off x="1000213" y="3977359"/>
            <a:ext cx="2751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 * Only the variable ‘attendance’ has 2 null values.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70831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367</TotalTime>
  <Words>392</Words>
  <Application>Microsoft Office PowerPoint</Application>
  <PresentationFormat>Widescreen</PresentationFormat>
  <Paragraphs>83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Gill Sans MT</vt:lpstr>
      <vt:lpstr>Impact</vt:lpstr>
      <vt:lpstr>Nunito Light</vt:lpstr>
      <vt:lpstr>Raleway SemiBold</vt:lpstr>
      <vt:lpstr>Roboto</vt:lpstr>
      <vt:lpstr>Wingdings</vt:lpstr>
      <vt:lpstr>Badge</vt:lpstr>
      <vt:lpstr> World cup matches</vt:lpstr>
      <vt:lpstr>agenda</vt:lpstr>
      <vt:lpstr>BUSINESS QUESTION</vt:lpstr>
      <vt:lpstr>PROJECT PIPELINE</vt:lpstr>
      <vt:lpstr>CORRELATIONS</vt:lpstr>
      <vt:lpstr>WINNING TEAMS</vt:lpstr>
      <vt:lpstr>  LINEAR REGRESSION RESULTS</vt:lpstr>
      <vt:lpstr>LINEAR REGRESSION RESULTS *</vt:lpstr>
      <vt:lpstr>SUMMARY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1</dc:title>
  <dc:creator>Owner</dc:creator>
  <cp:lastModifiedBy>Owner</cp:lastModifiedBy>
  <cp:revision>71</cp:revision>
  <dcterms:created xsi:type="dcterms:W3CDTF">2020-07-27T10:27:20Z</dcterms:created>
  <dcterms:modified xsi:type="dcterms:W3CDTF">2020-08-07T11:25:33Z</dcterms:modified>
</cp:coreProperties>
</file>