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60" r:id="rId3"/>
    <p:sldId id="264" r:id="rId4"/>
    <p:sldId id="263" r:id="rId5"/>
    <p:sldId id="261" r:id="rId6"/>
    <p:sldId id="282" r:id="rId7"/>
    <p:sldId id="291" r:id="rId8"/>
    <p:sldId id="292" r:id="rId9"/>
    <p:sldId id="297" r:id="rId10"/>
    <p:sldId id="293" r:id="rId11"/>
    <p:sldId id="284" r:id="rId12"/>
    <p:sldId id="305" r:id="rId13"/>
    <p:sldId id="283" r:id="rId14"/>
    <p:sldId id="295" r:id="rId15"/>
    <p:sldId id="258" r:id="rId16"/>
    <p:sldId id="268" r:id="rId17"/>
    <p:sldId id="266" r:id="rId18"/>
    <p:sldId id="303" r:id="rId19"/>
    <p:sldId id="304" r:id="rId20"/>
    <p:sldId id="271" r:id="rId21"/>
    <p:sldId id="278" r:id="rId22"/>
    <p:sldId id="259" r:id="rId23"/>
    <p:sldId id="279" r:id="rId24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2838BEF-8BB2-4498-84A7-C5851F593DF1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2195" autoAdjust="0"/>
  </p:normalViewPr>
  <p:slideViewPr>
    <p:cSldViewPr snapToGrid="0">
      <p:cViewPr varScale="1">
        <p:scale>
          <a:sx n="55" d="100"/>
          <a:sy n="55" d="100"/>
        </p:scale>
        <p:origin x="1096" y="44"/>
      </p:cViewPr>
      <p:guideLst/>
    </p:cSldViewPr>
  </p:slideViewPr>
  <p:outlineViewPr>
    <p:cViewPr>
      <p:scale>
        <a:sx n="33" d="100"/>
        <a:sy n="33" d="100"/>
      </p:scale>
      <p:origin x="0" y="-1194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errine%20Mignot\Desktop\IoD_Assignments\IoD_Assignments\Capstone%20project\channel%20conversion%20rat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errine%20Mignot\Desktop\IoD_Assignments\IoD_Assignments\Capstone%20project\Loan%20site%20Visit%20Data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/>
              <a:t>Visits, visitors and conversion numbers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'summary conversion'!$A$1</c:f>
              <c:strCache>
                <c:ptCount val="1"/>
                <c:pt idx="0">
                  <c:v>Visits</c:v>
                </c:pt>
              </c:strCache>
            </c:strRef>
          </c:tx>
          <c:spPr>
            <a:solidFill>
              <a:schemeClr val="accent1">
                <a:shade val="65000"/>
              </a:schemeClr>
            </a:solidFill>
            <a:ln w="19050">
              <a:solidFill>
                <a:schemeClr val="lt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>
                  <a:shade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4AE-4644-99B2-629DCB235E2F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>
                  <a:shade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4AE-4644-99B2-629DCB235E2F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>
                  <a:shade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4AE-4644-99B2-629DCB235E2F}"/>
              </c:ext>
            </c:extLst>
          </c:dPt>
          <c:val>
            <c:numRef>
              <c:f>'summary conversion'!$A$2</c:f>
              <c:numCache>
                <c:formatCode>General</c:formatCode>
                <c:ptCount val="1"/>
                <c:pt idx="0">
                  <c:v>155000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4AE-4644-99B2-629DCB235E2F}"/>
            </c:ext>
          </c:extLst>
        </c:ser>
        <c:ser>
          <c:idx val="1"/>
          <c:order val="1"/>
          <c:tx>
            <c:strRef>
              <c:f>'summary conversion'!$B$1</c:f>
              <c:strCache>
                <c:ptCount val="1"/>
                <c:pt idx="0">
                  <c:v>Visitors</c:v>
                </c:pt>
              </c:strCache>
            </c:strRef>
          </c:tx>
          <c:spPr>
            <a:solidFill>
              <a:schemeClr val="accent1"/>
            </a:solidFill>
            <a:ln w="19050">
              <a:solidFill>
                <a:schemeClr val="lt1"/>
              </a:solidFill>
            </a:ln>
            <a:effectLst/>
          </c:spPr>
          <c:invertIfNegative val="0"/>
          <c:val>
            <c:numRef>
              <c:f>'summary conversion'!$B$2</c:f>
              <c:numCache>
                <c:formatCode>General</c:formatCode>
                <c:ptCount val="1"/>
                <c:pt idx="0">
                  <c:v>90000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44AE-4644-99B2-629DCB235E2F}"/>
            </c:ext>
          </c:extLst>
        </c:ser>
        <c:ser>
          <c:idx val="2"/>
          <c:order val="2"/>
          <c:tx>
            <c:strRef>
              <c:f>'summary conversion'!$C$1</c:f>
              <c:strCache>
                <c:ptCount val="1"/>
                <c:pt idx="0">
                  <c:v>Conversions</c:v>
                </c:pt>
              </c:strCache>
            </c:strRef>
          </c:tx>
          <c:spPr>
            <a:solidFill>
              <a:schemeClr val="accent1">
                <a:tint val="65000"/>
              </a:schemeClr>
            </a:solidFill>
            <a:ln w="19050">
              <a:solidFill>
                <a:schemeClr val="lt1"/>
              </a:solidFill>
            </a:ln>
            <a:effectLst/>
          </c:spPr>
          <c:invertIfNegative val="0"/>
          <c:val>
            <c:numRef>
              <c:f>'summary conversion'!$C$2</c:f>
              <c:numCache>
                <c:formatCode>General</c:formatCode>
                <c:ptCount val="1"/>
                <c:pt idx="0">
                  <c:v>730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4AE-4644-99B2-629DCB235E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452704960"/>
        <c:axId val="452705944"/>
      </c:barChart>
      <c:catAx>
        <c:axId val="452704960"/>
        <c:scaling>
          <c:orientation val="minMax"/>
        </c:scaling>
        <c:delete val="1"/>
        <c:axPos val="b"/>
        <c:majorTickMark val="out"/>
        <c:minorTickMark val="none"/>
        <c:tickLblPos val="nextTo"/>
        <c:crossAx val="452705944"/>
        <c:crosses val="autoZero"/>
        <c:auto val="1"/>
        <c:lblAlgn val="ctr"/>
        <c:lblOffset val="100"/>
        <c:noMultiLvlLbl val="0"/>
      </c:catAx>
      <c:valAx>
        <c:axId val="452705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27049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9191433622848201"/>
          <c:y val="0.90061027352949063"/>
          <c:w val="0.37322238868595164"/>
          <c:h val="8.556930320905398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Sheet1!$D$1</c:f>
              <c:strCache>
                <c:ptCount val="1"/>
                <c:pt idx="0">
                  <c:v>Conversion rate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TAS</c:v>
                </c:pt>
                <c:pt idx="1">
                  <c:v>ACT</c:v>
                </c:pt>
                <c:pt idx="2">
                  <c:v>VIC</c:v>
                </c:pt>
                <c:pt idx="3">
                  <c:v>NT</c:v>
                </c:pt>
                <c:pt idx="4">
                  <c:v>SA</c:v>
                </c:pt>
                <c:pt idx="5">
                  <c:v>NSW</c:v>
                </c:pt>
                <c:pt idx="6">
                  <c:v>QLD</c:v>
                </c:pt>
                <c:pt idx="7">
                  <c:v>WA</c:v>
                </c:pt>
              </c:strCache>
            </c:strRef>
          </c:cat>
          <c:val>
            <c:numRef>
              <c:f>Sheet1!$D$2:$D$9</c:f>
              <c:numCache>
                <c:formatCode>0.00%</c:formatCode>
                <c:ptCount val="8"/>
                <c:pt idx="0">
                  <c:v>1.2987012987012988E-2</c:v>
                </c:pt>
                <c:pt idx="1">
                  <c:v>1.2724117987275883E-2</c:v>
                </c:pt>
                <c:pt idx="2">
                  <c:v>1.020721075918868E-2</c:v>
                </c:pt>
                <c:pt idx="3">
                  <c:v>8.771929824561403E-3</c:v>
                </c:pt>
                <c:pt idx="4">
                  <c:v>8.5266030013642566E-3</c:v>
                </c:pt>
                <c:pt idx="5">
                  <c:v>8.4858612496409823E-3</c:v>
                </c:pt>
                <c:pt idx="6">
                  <c:v>7.2456267467135909E-3</c:v>
                </c:pt>
                <c:pt idx="7">
                  <c:v>6.7772844122458518E-3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A74-4BA7-942F-2D3E95BF22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82622488"/>
        <c:axId val="582622816"/>
      </c:barChart>
      <c:catAx>
        <c:axId val="5826224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2622816"/>
        <c:crosses val="autoZero"/>
        <c:auto val="1"/>
        <c:lblAlgn val="ctr"/>
        <c:lblOffset val="100"/>
        <c:noMultiLvlLbl val="0"/>
      </c:catAx>
      <c:valAx>
        <c:axId val="582622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26224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12/1/2020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881107-E2F0-4FFB-BAD2-D68BB3595516}" type="datetimeFigureOut">
              <a:rPr lang="en-US" noProof="0" smtClean="0"/>
              <a:t>12/1/2020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818732-FA64-4F57-8EE6-57AA70E1F1E0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3630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818732-FA64-4F57-8EE6-57AA70E1F1E0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970341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This is a guide as there are many outliers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818732-FA64-4F57-8EE6-57AA70E1F1E0}" type="slidenum">
              <a:rPr lang="en-US" noProof="0" smtClean="0"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983592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9% from referrer</a:t>
            </a:r>
          </a:p>
          <a:p>
            <a:r>
              <a:rPr lang="en-AU" dirty="0"/>
              <a:t>9% from social media</a:t>
            </a:r>
          </a:p>
          <a:p>
            <a:r>
              <a:rPr lang="en-AU" dirty="0"/>
              <a:t>PPC, direct and organic sources are the most successful ones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818732-FA64-4F57-8EE6-57AA70E1F1E0}" type="slidenum">
              <a:rPr lang="en-US" noProof="0" smtClean="0"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379548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818732-FA64-4F57-8EE6-57AA70E1F1E0}" type="slidenum">
              <a:rPr lang="en-US" noProof="0" smtClean="0"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186128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Nb: As we only recorded 3.5 months and might have missed first visits, this should be used as a rough guide. To get stronger results, analysis should be done over a year.</a:t>
            </a:r>
          </a:p>
          <a:p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818732-FA64-4F57-8EE6-57AA70E1F1E0}" type="slidenum">
              <a:rPr lang="en-US" noProof="0" smtClean="0"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33484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818732-FA64-4F57-8EE6-57AA70E1F1E0}" type="slidenum">
              <a:rPr lang="en-US" noProof="0" smtClean="0"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66986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818732-FA64-4F57-8EE6-57AA70E1F1E0}" type="slidenum">
              <a:rPr lang="en-US" noProof="0" smtClean="0"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36972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818732-FA64-4F57-8EE6-57AA70E1F1E0}" type="slidenum">
              <a:rPr lang="en-US" noProof="0" smtClean="0"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24688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1.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rPr>
              <a:t>Define the business question and 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rPr>
              <a:t>analyse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rPr>
              <a:t> data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2.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build and evaluate various models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3. </a:t>
            </a:r>
            <a:r>
              <a:rPr lang="en-US" b="1" dirty="0"/>
              <a:t>Define factors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impacting the CONVERSION and provide recommendations</a:t>
            </a:r>
            <a:endParaRPr lang="en-US" b="1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818732-FA64-4F57-8EE6-57AA70E1F1E0}" type="slidenum">
              <a:rPr lang="en-US" noProof="0" smtClean="0"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814679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The model predicted 406 conversions and only had 23 false negative and 23 false positive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818732-FA64-4F57-8EE6-57AA70E1F1E0}" type="slidenum">
              <a:rPr lang="en-US" noProof="0" smtClean="0"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085241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818732-FA64-4F57-8EE6-57AA70E1F1E0}" type="slidenum">
              <a:rPr lang="en-US" noProof="0" smtClean="0"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084910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818732-FA64-4F57-8EE6-57AA70E1F1E0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519971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818732-FA64-4F57-8EE6-57AA70E1F1E0}" type="slidenum">
              <a:rPr lang="en-US" noProof="0" smtClean="0"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586766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200" b="0" i="0" dirty="0">
                <a:solidFill>
                  <a:srgbClr val="555555"/>
                </a:solidFill>
                <a:effectLst/>
                <a:latin typeface="Helvetica Neue"/>
              </a:rPr>
              <a:t>Stacking is an ensemble machine learning algorithm that learns how to best combine the predictions from multiple well-performing machine learning models.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818732-FA64-4F57-8EE6-57AA70E1F1E0}" type="slidenum">
              <a:rPr lang="en-US" noProof="0" smtClean="0"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275063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818732-FA64-4F57-8EE6-57AA70E1F1E0}" type="slidenum">
              <a:rPr lang="en-US" noProof="0" smtClean="0"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65031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818732-FA64-4F57-8EE6-57AA70E1F1E0}" type="slidenum">
              <a:rPr lang="en-US" noProof="0" smtClean="0"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53804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818732-FA64-4F57-8EE6-57AA70E1F1E0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44021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company is spending millions of dollars every year in Marketing to attract and convert visitors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question: Can we predict customer’s conversion and gather the features impacting conversion?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818732-FA64-4F57-8EE6-57AA70E1F1E0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743359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818732-FA64-4F57-8EE6-57AA70E1F1E0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325583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0.8% conversion rate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818732-FA64-4F57-8EE6-57AA70E1F1E0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78654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818732-FA64-4F57-8EE6-57AA70E1F1E0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49833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TAS and ACT have a strong conversion rate even if they only represent 3.2% of the visits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818732-FA64-4F57-8EE6-57AA70E1F1E0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793801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818732-FA64-4F57-8EE6-57AA70E1F1E0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8924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71E5E3D-6A1C-49BA-9E11-FC053AD8180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784058"/>
          </a:xfrm>
          <a:solidFill>
            <a:schemeClr val="bg1">
              <a:lumMod val="95000"/>
            </a:schemeClr>
          </a:solidFill>
        </p:spPr>
        <p:txBody>
          <a:bodyPr tIns="1116000" rIns="0" anchor="t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or Drag and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4000" y="3163899"/>
            <a:ext cx="4860000" cy="1800000"/>
          </a:xfrm>
          <a:solidFill>
            <a:schemeClr val="bg1"/>
          </a:solidFill>
          <a:ln>
            <a:noFill/>
          </a:ln>
        </p:spPr>
        <p:txBody>
          <a:bodyPr lIns="180000" tIns="72000" rIns="180000" bIns="72000" anchor="ctr"/>
          <a:lstStyle>
            <a:lvl1pPr algn="l">
              <a:defRPr sz="5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Cover Title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000" y="5119698"/>
            <a:ext cx="4860000" cy="836602"/>
          </a:xfrm>
          <a:solidFill>
            <a:schemeClr val="bg1"/>
          </a:solidFill>
        </p:spPr>
        <p:txBody>
          <a:bodyPr lIns="180000" tIns="72000" rIns="180000" bIns="72000" anchor="ctr"/>
          <a:lstStyle>
            <a:lvl1pPr marL="0" indent="0" algn="l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14E411-DCD8-47C4-8385-C03FBB18B180}"/>
              </a:ext>
            </a:extLst>
          </p:cNvPr>
          <p:cNvSpPr/>
          <p:nvPr userDrawn="1"/>
        </p:nvSpPr>
        <p:spPr>
          <a:xfrm>
            <a:off x="0" y="6780458"/>
            <a:ext cx="12192000" cy="77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5BF3746-E60B-4321-998E-07F04440CEAC}"/>
              </a:ext>
            </a:extLst>
          </p:cNvPr>
          <p:cNvSpPr/>
          <p:nvPr userDrawn="1"/>
        </p:nvSpPr>
        <p:spPr>
          <a:xfrm>
            <a:off x="0" y="6780458"/>
            <a:ext cx="12204000" cy="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5F0423-B6EE-42FD-9306-5E965142C6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CE01B6-FB5C-471B-B95B-DB3DC8A0E4B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CA0D6D2-4DA0-4AEE-95C1-E8BDD0515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152000"/>
            <a:ext cx="5472000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E47D86-FD0D-44D0-9B7F-9EDEBD11F9D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29F8B3-4723-4928-83E5-76C29D05F2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BF156636-95EA-4995-B9CA-635FD1DEB4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0000" y="1152000"/>
            <a:ext cx="5472000" cy="502496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AF8E62C6-0CCA-4909-AE69-A32ED6AC06B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423F09E-5021-4E1D-A4A8-174F779F2749}"/>
              </a:ext>
            </a:extLst>
          </p:cNvPr>
          <p:cNvSpPr>
            <a:spLocks noGrp="1"/>
          </p:cNvSpPr>
          <p:nvPr>
            <p:ph sz="half" idx="29"/>
          </p:nvPr>
        </p:nvSpPr>
        <p:spPr>
          <a:xfrm>
            <a:off x="1790100" y="2701131"/>
            <a:ext cx="3546675" cy="28281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F7C3D0F0-8880-4132-9B6F-33B2D7437F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58100" y="2701131"/>
            <a:ext cx="3546675" cy="2828138"/>
          </a:xfrm>
        </p:spPr>
        <p:txBody>
          <a:bodyPr/>
          <a:lstStyle>
            <a:lvl1pPr>
              <a:buClr>
                <a:schemeClr val="accent1">
                  <a:lumMod val="50000"/>
                </a:schemeClr>
              </a:buClr>
              <a:defRPr/>
            </a:lvl1pPr>
            <a:lvl2pPr>
              <a:buClr>
                <a:schemeClr val="accent1">
                  <a:lumMod val="50000"/>
                </a:schemeClr>
              </a:buClr>
              <a:defRPr/>
            </a:lvl2pPr>
            <a:lvl3pPr>
              <a:buClr>
                <a:schemeClr val="accent1">
                  <a:lumMod val="50000"/>
                </a:schemeClr>
              </a:buClr>
              <a:defRPr/>
            </a:lvl3pPr>
            <a:lvl4pPr>
              <a:buClr>
                <a:schemeClr val="accent1">
                  <a:lumMod val="50000"/>
                </a:schemeClr>
              </a:buClr>
              <a:defRPr/>
            </a:lvl4pPr>
            <a:lvl5pPr>
              <a:buClr>
                <a:schemeClr val="accent1">
                  <a:lumMod val="50000"/>
                </a:schemeClr>
              </a:buClr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CBDEF46-1F51-42D2-A43C-36A28ECB340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793079" y="1728000"/>
            <a:ext cx="3554451" cy="735800"/>
          </a:xfrm>
          <a:noFill/>
        </p:spPr>
        <p:txBody>
          <a:bodyPr anchor="t"/>
          <a:lstStyle>
            <a:lvl1pPr marL="0" indent="0" algn="l">
              <a:buNone/>
              <a:defRPr sz="540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9CA11096-D31C-4BD0-AFF9-7575C5E8E52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655762" y="1722438"/>
            <a:ext cx="3538517" cy="735749"/>
          </a:xfrm>
        </p:spPr>
        <p:txBody>
          <a:bodyPr anchor="t"/>
          <a:lstStyle>
            <a:lvl1pPr marL="0" indent="0">
              <a:buNone/>
              <a:defRPr sz="5400">
                <a:solidFill>
                  <a:schemeClr val="accent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438B210-DE07-4BDD-BDB3-2A3DF619BED3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859785" y="1722438"/>
            <a:ext cx="735013" cy="735012"/>
          </a:xfrm>
        </p:spPr>
        <p:txBody>
          <a:bodyPr anchor="ctr"/>
          <a:lstStyle>
            <a:lvl1pPr marL="0" indent="0" algn="ctr">
              <a:buNone/>
              <a:defRPr sz="1100" i="1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FAD6E0EA-E35F-4E2B-869F-7A912C4CB629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6722468" y="1722438"/>
            <a:ext cx="735013" cy="735012"/>
          </a:xfrm>
        </p:spPr>
        <p:txBody>
          <a:bodyPr anchor="ctr"/>
          <a:lstStyle>
            <a:lvl1pPr marL="0" indent="0" algn="ctr">
              <a:buNone/>
              <a:defRPr sz="1100" i="1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85161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72C502DE-CADD-4CC1-972E-20071995502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90706" y="1593150"/>
            <a:ext cx="4348065" cy="4348065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Section Header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19BE8230-B656-44E2-9319-E1464125040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921084" y="1949641"/>
            <a:ext cx="3635083" cy="363508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Section Header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8F1CA0D5-06FF-4D1F-B534-1DFFCB23EA7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238481" y="2207063"/>
            <a:ext cx="3120238" cy="312023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Section Header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AF8E62C6-0CCA-4909-AE69-A32ED6AC06B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3A5BA28D-2313-499F-93AB-7C86B030570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658929" y="2205688"/>
            <a:ext cx="2811618" cy="1440000"/>
          </a:xfrm>
          <a:prstGeom prst="rect">
            <a:avLst/>
          </a:prstGeom>
          <a:noFill/>
        </p:spPr>
        <p:txBody>
          <a:bodyPr anchor="b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66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4E9F4FE1-F54C-4B3C-9CED-6C3058B0035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332816" y="2205688"/>
            <a:ext cx="2811618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dirty="0">
                <a:solidFill>
                  <a:schemeClr val="bg1"/>
                </a:solidFill>
                <a:latin typeface="+mj-lt"/>
              </a:defRPr>
            </a:lvl1pPr>
          </a:lstStyle>
          <a:p>
            <a:pPr marL="266700" lvl="0" indent="-266700" algn="ctr"/>
            <a:r>
              <a:rPr lang="en-US" noProof="0"/>
              <a:t>2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26328AB3-6C8E-4BB6-9C01-852150BDFE1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547101" y="2205688"/>
            <a:ext cx="2597043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dirty="0">
                <a:solidFill>
                  <a:schemeClr val="bg1"/>
                </a:solidFill>
                <a:latin typeface="+mj-lt"/>
              </a:defRPr>
            </a:lvl1pPr>
          </a:lstStyle>
          <a:p>
            <a:pPr marL="266700" lvl="0" indent="-266700" algn="ctr"/>
            <a:r>
              <a:rPr lang="en-US" noProof="0"/>
              <a:t>3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B1F9D630-F36F-43B5-B6A8-62245E084CA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074738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7488A707-03CD-495D-B761-9F9DAE92C6C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48625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99A33CFC-3C95-43CD-92E8-05A5E6D9855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08600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47CF562-A700-49C4-A50C-2A49B19BC7BF}"/>
              </a:ext>
            </a:extLst>
          </p:cNvPr>
          <p:cNvSpPr txBox="1">
            <a:spLocks/>
          </p:cNvSpPr>
          <p:nvPr userDrawn="1"/>
        </p:nvSpPr>
        <p:spPr>
          <a:xfrm>
            <a:off x="4921084" y="2993698"/>
            <a:ext cx="317688" cy="1544221"/>
          </a:xfrm>
          <a:custGeom>
            <a:avLst/>
            <a:gdLst>
              <a:gd name="connsiteX0" fmla="*/ 173971 w 317688"/>
              <a:gd name="connsiteY0" fmla="*/ 0 h 1544221"/>
              <a:gd name="connsiteX1" fmla="*/ 219948 w 317688"/>
              <a:gd name="connsiteY1" fmla="*/ 125619 h 1544221"/>
              <a:gd name="connsiteX2" fmla="*/ 317688 w 317688"/>
              <a:gd name="connsiteY2" fmla="*/ 772110 h 1544221"/>
              <a:gd name="connsiteX3" fmla="*/ 219948 w 317688"/>
              <a:gd name="connsiteY3" fmla="*/ 1418601 h 1544221"/>
              <a:gd name="connsiteX4" fmla="*/ 173971 w 317688"/>
              <a:gd name="connsiteY4" fmla="*/ 1544221 h 1544221"/>
              <a:gd name="connsiteX5" fmla="*/ 142832 w 317688"/>
              <a:gd name="connsiteY5" fmla="*/ 1479580 h 1544221"/>
              <a:gd name="connsiteX6" fmla="*/ 0 w 317688"/>
              <a:gd name="connsiteY6" fmla="*/ 772110 h 1544221"/>
              <a:gd name="connsiteX7" fmla="*/ 142832 w 317688"/>
              <a:gd name="connsiteY7" fmla="*/ 64641 h 1544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7688" h="1544221">
                <a:moveTo>
                  <a:pt x="173971" y="0"/>
                </a:moveTo>
                <a:lnTo>
                  <a:pt x="219948" y="125619"/>
                </a:lnTo>
                <a:cubicBezTo>
                  <a:pt x="283469" y="329846"/>
                  <a:pt x="317688" y="546982"/>
                  <a:pt x="317688" y="772110"/>
                </a:cubicBezTo>
                <a:cubicBezTo>
                  <a:pt x="317688" y="997239"/>
                  <a:pt x="283469" y="1214375"/>
                  <a:pt x="219948" y="1418601"/>
                </a:cubicBezTo>
                <a:lnTo>
                  <a:pt x="173971" y="1544221"/>
                </a:lnTo>
                <a:lnTo>
                  <a:pt x="142832" y="1479580"/>
                </a:lnTo>
                <a:cubicBezTo>
                  <a:pt x="50859" y="1262132"/>
                  <a:pt x="0" y="1023060"/>
                  <a:pt x="0" y="772110"/>
                </a:cubicBezTo>
                <a:cubicBezTo>
                  <a:pt x="0" y="521160"/>
                  <a:pt x="50859" y="282088"/>
                  <a:pt x="142832" y="64641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vert="horz" wrap="square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alibri" panose="020F0502020204030204" pitchFamily="34" charset="0"/>
              <a:buNone/>
              <a:defRPr lang="en-ZA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94DA0E5-4933-41D4-8C7B-70093A9DB34D}"/>
              </a:ext>
            </a:extLst>
          </p:cNvPr>
          <p:cNvSpPr txBox="1">
            <a:spLocks/>
          </p:cNvSpPr>
          <p:nvPr userDrawn="1"/>
        </p:nvSpPr>
        <p:spPr>
          <a:xfrm>
            <a:off x="8238481" y="3054203"/>
            <a:ext cx="317687" cy="1423210"/>
          </a:xfrm>
          <a:custGeom>
            <a:avLst/>
            <a:gdLst>
              <a:gd name="connsiteX0" fmla="*/ 172863 w 317687"/>
              <a:gd name="connsiteY0" fmla="*/ 0 h 1423210"/>
              <a:gd name="connsiteX1" fmla="*/ 174856 w 317687"/>
              <a:gd name="connsiteY1" fmla="*/ 4136 h 1423210"/>
              <a:gd name="connsiteX2" fmla="*/ 317687 w 317687"/>
              <a:gd name="connsiteY2" fmla="*/ 711605 h 1423210"/>
              <a:gd name="connsiteX3" fmla="*/ 174856 w 317687"/>
              <a:gd name="connsiteY3" fmla="*/ 1419075 h 1423210"/>
              <a:gd name="connsiteX4" fmla="*/ 172864 w 317687"/>
              <a:gd name="connsiteY4" fmla="*/ 1423210 h 1423210"/>
              <a:gd name="connsiteX5" fmla="*/ 122602 w 317687"/>
              <a:gd name="connsiteY5" fmla="*/ 1318873 h 1423210"/>
              <a:gd name="connsiteX6" fmla="*/ 0 w 317687"/>
              <a:gd name="connsiteY6" fmla="*/ 711604 h 1423210"/>
              <a:gd name="connsiteX7" fmla="*/ 122602 w 317687"/>
              <a:gd name="connsiteY7" fmla="*/ 104335 h 1423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7687" h="1423210">
                <a:moveTo>
                  <a:pt x="172863" y="0"/>
                </a:moveTo>
                <a:lnTo>
                  <a:pt x="174856" y="4136"/>
                </a:lnTo>
                <a:cubicBezTo>
                  <a:pt x="266828" y="221583"/>
                  <a:pt x="317687" y="460655"/>
                  <a:pt x="317687" y="711605"/>
                </a:cubicBezTo>
                <a:cubicBezTo>
                  <a:pt x="317687" y="962555"/>
                  <a:pt x="266828" y="1201627"/>
                  <a:pt x="174856" y="1419075"/>
                </a:cubicBezTo>
                <a:lnTo>
                  <a:pt x="172864" y="1423210"/>
                </a:lnTo>
                <a:lnTo>
                  <a:pt x="122602" y="1318873"/>
                </a:lnTo>
                <a:cubicBezTo>
                  <a:pt x="43656" y="1132223"/>
                  <a:pt x="0" y="927012"/>
                  <a:pt x="0" y="711604"/>
                </a:cubicBezTo>
                <a:cubicBezTo>
                  <a:pt x="0" y="496197"/>
                  <a:pt x="43656" y="290985"/>
                  <a:pt x="122602" y="104335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 vert="horz" wrap="square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alibri" panose="020F0502020204030204" pitchFamily="34" charset="0"/>
              <a:buNone/>
              <a:defRPr lang="en-ZA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75143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rrow: Left-Right 2">
            <a:extLst>
              <a:ext uri="{FF2B5EF4-FFF2-40B4-BE49-F238E27FC236}">
                <a16:creationId xmlns:a16="http://schemas.microsoft.com/office/drawing/2014/main" id="{CFAEDCAA-CDC7-47ED-A380-37E6ACCA8560}"/>
              </a:ext>
            </a:extLst>
          </p:cNvPr>
          <p:cNvSpPr/>
          <p:nvPr userDrawn="1"/>
        </p:nvSpPr>
        <p:spPr>
          <a:xfrm>
            <a:off x="388279" y="3558496"/>
            <a:ext cx="11415443" cy="97190"/>
          </a:xfrm>
          <a:prstGeom prst="leftRightArrow">
            <a:avLst>
              <a:gd name="adj1" fmla="val 100000"/>
              <a:gd name="adj2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Arrow: Left-Right 13">
            <a:extLst>
              <a:ext uri="{FF2B5EF4-FFF2-40B4-BE49-F238E27FC236}">
                <a16:creationId xmlns:a16="http://schemas.microsoft.com/office/drawing/2014/main" id="{F9300B0F-E539-42E5-B7E4-21E21637BA8D}"/>
              </a:ext>
            </a:extLst>
          </p:cNvPr>
          <p:cNvSpPr/>
          <p:nvPr userDrawn="1"/>
        </p:nvSpPr>
        <p:spPr>
          <a:xfrm rot="5400000">
            <a:off x="3772822" y="3576211"/>
            <a:ext cx="4652357" cy="97190"/>
          </a:xfrm>
          <a:prstGeom prst="leftRightArrow">
            <a:avLst>
              <a:gd name="adj1" fmla="val 100000"/>
              <a:gd name="adj2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6CD52AD9-4495-432B-B01C-26AAF0EAA89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09000" y="951013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23E8F54F-C5BD-4FE6-BB69-FEC69BC0FD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09000" y="6046600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AF9EB7E7-72B3-4FD3-B153-815A53CB1B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2000" y="3260393"/>
            <a:ext cx="1980000" cy="252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139AE34A-A4BE-43AA-9A69-9A18D5FC53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792001" y="3260393"/>
            <a:ext cx="1980000" cy="252000"/>
          </a:xfr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</p:spTree>
    <p:extLst>
      <p:ext uri="{BB962C8B-B14F-4D97-AF65-F5344CB8AC3E}">
        <p14:creationId xmlns:p14="http://schemas.microsoft.com/office/powerpoint/2010/main" val="4311506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9C2BB107-6CD7-47EE-9C59-5345A7F63B0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103194D-3DB5-46F8-9ACE-B2B142B87BE9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794569" y="2673626"/>
            <a:ext cx="2975206" cy="3269974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569837A-DE3B-4C2A-B811-BCC93B8681FC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614397" y="2673626"/>
            <a:ext cx="2975206" cy="3269974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914D45E-73D5-4807-A6F8-1A996A31F7F2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8434225" y="2673626"/>
            <a:ext cx="2975206" cy="3269974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0206252-95E9-4C8F-8EB4-26F27AC6FB4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94569" y="1728000"/>
            <a:ext cx="2975206" cy="720000"/>
          </a:xfrm>
          <a:noFill/>
          <a:ln w="28575">
            <a:noFill/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256C163-60A0-49AC-9FEA-A56ACF30FA33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4614397" y="1728000"/>
            <a:ext cx="2975206" cy="720000"/>
          </a:xfrm>
          <a:noFill/>
          <a:ln w="28575">
            <a:noFill/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2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AF68729-4DB7-4514-BF22-9950FB3ECC3E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434225" y="1728000"/>
            <a:ext cx="2975206" cy="720000"/>
          </a:xfrm>
          <a:noFill/>
          <a:ln w="28575">
            <a:noFill/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3 Title</a:t>
            </a: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567F4AE9-9C59-4A3C-9E27-EFC9EE499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94568" y="2344813"/>
            <a:ext cx="2975207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3DA09F5A-AF46-4646-A84F-35C1002AF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794568" y="1656000"/>
            <a:ext cx="2975207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36D8447C-AA9F-491F-8EE4-A151146D1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8396" y="2344813"/>
            <a:ext cx="2975207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826B47AC-1601-4AA8-BEB3-930A9A37FC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4608396" y="1656000"/>
            <a:ext cx="2975207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EFC9E01C-1D66-47F5-B8D1-BF6041620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434225" y="2344813"/>
            <a:ext cx="2975207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Rectangle 6">
            <a:extLst>
              <a:ext uri="{FF2B5EF4-FFF2-40B4-BE49-F238E27FC236}">
                <a16:creationId xmlns:a16="http://schemas.microsoft.com/office/drawing/2014/main" id="{9F5FC000-6DCF-4A02-B144-CC77E752DB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8434225" y="1656000"/>
            <a:ext cx="2975207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20" name="Graphic 19" descr="Right Arrow">
            <a:extLst>
              <a:ext uri="{FF2B5EF4-FFF2-40B4-BE49-F238E27FC236}">
                <a16:creationId xmlns:a16="http://schemas.microsoft.com/office/drawing/2014/main" id="{74A090BA-639F-4C16-9838-60A32BE3A1D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4081865" y="3932250"/>
            <a:ext cx="220441" cy="376363"/>
          </a:xfrm>
          <a:prstGeom prst="rect">
            <a:avLst/>
          </a:prstGeom>
        </p:spPr>
      </p:pic>
      <p:pic>
        <p:nvPicPr>
          <p:cNvPr id="21" name="Graphic 20" descr="Right Arrow">
            <a:extLst>
              <a:ext uri="{FF2B5EF4-FFF2-40B4-BE49-F238E27FC236}">
                <a16:creationId xmlns:a16="http://schemas.microsoft.com/office/drawing/2014/main" id="{DF58D762-A719-4FC3-BF9E-7B858F0D916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7901693" y="3932250"/>
            <a:ext cx="220441" cy="376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3494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9C2BB107-6CD7-47EE-9C59-5345A7F63B0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7811C96E-0DEE-4C3C-914D-3D8E37D685D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16466" y="4173151"/>
            <a:ext cx="608493" cy="201776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401495E4-6A47-4169-8AF4-736F7CF55C3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799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A350147-917D-4020-B9C3-CE41143A103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03816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5A6F9E-88A2-46C6-B4B4-642D65C42C1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375833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11C0F1C3-D7E3-418A-8706-CD257C1F5B6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847850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105D759B-EB6D-4560-B0B8-1F7EB7D1B8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5980666" y="4173151"/>
            <a:ext cx="608493" cy="201776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8715823E-52F8-49ED-9EC8-E99ED0915BDD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319867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7DF700D5-2F9B-4B15-92CF-1052851D5E1B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791884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BB40768A-A2DB-44AA-89F5-071BCE4D9F9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263901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16D07EB6-011E-4F65-9F28-20CAB54640E8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79952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05B8381-43DD-41A0-A705-D1255AC449A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735918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178CB7C-93FB-40C1-9170-B99EF8EE9E8F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207935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A2B65EAF-1F60-417C-B138-F72EFEBF6D81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151969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6D120F4-A640-421C-B1F8-406158CFBC8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623986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BBD14391-1DC8-4D56-951F-25C5BDB3921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095999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3FC04C9-D1DE-47BA-8D50-6D762B72B8F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568012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B8FB174F-BC80-4817-90C7-42F90C7978E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040029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E896FB65-5B08-4993-8523-822688BB2A9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512046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DBAF247D-367F-4524-9E85-4B66631D5309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984063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4F9BFDEC-4D89-4C8E-A3D9-A6DF0297F78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456080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C08EC58-18EC-4890-94D6-2422A6BBA8D5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928097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D360A36A-7282-4045-B0DF-503E6A97BA47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0344148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5F5960EF-7F51-41A0-9E73-D2F727AB3F0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00114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9F81D711-9D82-42A4-8AB2-12D1F4490AA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872131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0A2E5DCC-5FCD-4396-9980-17ECD06BB370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10816165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A3860367-6AF8-4009-AE8B-33DEE49D1773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1288182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EC5BA522-ACA2-41E7-8167-4CAD19A343D4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360988" y="2190750"/>
            <a:ext cx="1793875" cy="561975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tIns="36000" anchor="t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Item Title</a:t>
            </a:r>
          </a:p>
        </p:txBody>
      </p:sp>
      <p:sp>
        <p:nvSpPr>
          <p:cNvPr id="36" name="Text Placeholder 36">
            <a:extLst>
              <a:ext uri="{FF2B5EF4-FFF2-40B4-BE49-F238E27FC236}">
                <a16:creationId xmlns:a16="http://schemas.microsoft.com/office/drawing/2014/main" id="{3FE4D07D-18EE-4015-BE1A-670EF5502FD5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412717" y="2505005"/>
            <a:ext cx="1690417" cy="224670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Month, Year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A21A7A3E-FAE9-412E-9085-C5396DD58558}"/>
              </a:ext>
            </a:extLst>
          </p:cNvPr>
          <p:cNvSpPr/>
          <p:nvPr userDrawn="1"/>
        </p:nvSpPr>
        <p:spPr>
          <a:xfrm>
            <a:off x="388279" y="4008086"/>
            <a:ext cx="11415443" cy="97190"/>
          </a:xfrm>
          <a:prstGeom prst="rightArrow">
            <a:avLst>
              <a:gd name="adj1" fmla="val 100000"/>
              <a:gd name="adj2" fmla="val 8593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10828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9C2BB107-6CD7-47EE-9C59-5345A7F63B0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85FDB45C-8129-42FD-85BB-977F66FEA7E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12915" y="2319681"/>
            <a:ext cx="1352367" cy="1352367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Image Here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5BC675B-B0CF-41E3-9A61-5C9C8185863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55970" y="2319681"/>
            <a:ext cx="1703313" cy="701538"/>
          </a:xfrm>
        </p:spPr>
        <p:txBody>
          <a:bodyPr anchor="t"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B199D9B2-D8DF-4F6F-9076-9976C85EA49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2915" y="3800064"/>
            <a:ext cx="3246368" cy="180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F83D3F97-C129-418E-B4E5-27919687902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055970" y="3055171"/>
            <a:ext cx="1703313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559091DF-E0B7-4867-B43C-3B02311C64A1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4523213" y="2319681"/>
            <a:ext cx="1352367" cy="1352367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Image Here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B89D4389-4870-4BAE-B233-955685FCBC65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061985" y="2319681"/>
            <a:ext cx="1703313" cy="701538"/>
          </a:xfrm>
        </p:spPr>
        <p:txBody>
          <a:bodyPr anchor="t"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27F961F7-987F-4B95-AC48-08F4331BE90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518930" y="3800064"/>
            <a:ext cx="3246368" cy="180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586A8311-6FEF-4231-B5DD-80FA52F5272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061985" y="3055171"/>
            <a:ext cx="1703313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A6A8345C-014C-4AD2-8529-29D0E8EECAB5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533512" y="2319681"/>
            <a:ext cx="1352367" cy="1352367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Image Here</a:t>
            </a: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4C771BB0-7999-4A45-A6BB-56C98E978E83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0068000" y="2319681"/>
            <a:ext cx="1703313" cy="701538"/>
          </a:xfrm>
        </p:spPr>
        <p:txBody>
          <a:bodyPr anchor="t"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9FC27C2C-A218-4626-9D04-ECC36D852E8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524945" y="3800064"/>
            <a:ext cx="3246368" cy="180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15F0F321-195A-45FE-9F4E-2DE6EFF480E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0068000" y="3055171"/>
            <a:ext cx="1703313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20" name="Rectangle 6">
            <a:extLst>
              <a:ext uri="{FF2B5EF4-FFF2-40B4-BE49-F238E27FC236}">
                <a16:creationId xmlns:a16="http://schemas.microsoft.com/office/drawing/2014/main" id="{A31AFB6F-80F0-4E69-8E48-7431E38985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055970" y="3514426"/>
            <a:ext cx="1703313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115CE1DD-8B35-4422-9BB1-DB18FB6B5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61985" y="3514426"/>
            <a:ext cx="1703313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C174B088-E2BB-4A47-A4CE-403CAE014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067999" y="3514426"/>
            <a:ext cx="1703313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386425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9C2BB107-6CD7-47EE-9C59-5345A7F63B0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6B292F32-22A3-4DBC-93C9-F66C5F87D4E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4113808"/>
            <a:ext cx="1620000" cy="63155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2AE8CF21-3DA6-45E6-9CB4-F48688C3B74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797591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3FBB809B-C7A4-40BB-A5F6-0692C7B3E74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375703" y="4113808"/>
            <a:ext cx="1620000" cy="63155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822DE8D-141C-4FC8-8690-DC699987557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375703" y="4797591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8BFF2A50-B1BC-445F-AAF4-5EF044B5B21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319606" y="4113808"/>
            <a:ext cx="1620000" cy="63155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50ED32C1-427F-4852-93EF-04246DAB6E0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319606" y="4797591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4B8DDBCF-B9FF-412C-BB0A-F20DF81F3CC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263509" y="4113808"/>
            <a:ext cx="1620000" cy="63155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E5554625-705D-43C2-BB3F-07E4FB3A8857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263509" y="4797591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695A6D51-51C5-4128-9C65-70256D07FEB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207412" y="4113808"/>
            <a:ext cx="1620000" cy="63155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94020390-663C-426B-A32A-7DD435D35428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207412" y="4797591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8" name="Picture Placeholder 15">
            <a:extLst>
              <a:ext uri="{FF2B5EF4-FFF2-40B4-BE49-F238E27FC236}">
                <a16:creationId xmlns:a16="http://schemas.microsoft.com/office/drawing/2014/main" id="{A5BFEA69-91F2-4BAB-BC3E-F4494C809953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31800" y="2246681"/>
            <a:ext cx="1620000" cy="1620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9" name="Picture Placeholder 15">
            <a:extLst>
              <a:ext uri="{FF2B5EF4-FFF2-40B4-BE49-F238E27FC236}">
                <a16:creationId xmlns:a16="http://schemas.microsoft.com/office/drawing/2014/main" id="{4D9A8C49-F2A0-4F67-A4E0-B5FBBE0A8DFD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2375703" y="2246681"/>
            <a:ext cx="1620000" cy="1620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Picture Placeholder 15">
            <a:extLst>
              <a:ext uri="{FF2B5EF4-FFF2-40B4-BE49-F238E27FC236}">
                <a16:creationId xmlns:a16="http://schemas.microsoft.com/office/drawing/2014/main" id="{622E18C4-0DBF-4C58-A1B6-1E6A1D521733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319606" y="2246681"/>
            <a:ext cx="1620000" cy="1620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15">
            <a:extLst>
              <a:ext uri="{FF2B5EF4-FFF2-40B4-BE49-F238E27FC236}">
                <a16:creationId xmlns:a16="http://schemas.microsoft.com/office/drawing/2014/main" id="{0F58001D-98C8-4213-9315-4990EFFEFD8E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6263509" y="2246681"/>
            <a:ext cx="1620000" cy="1620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15">
            <a:extLst>
              <a:ext uri="{FF2B5EF4-FFF2-40B4-BE49-F238E27FC236}">
                <a16:creationId xmlns:a16="http://schemas.microsoft.com/office/drawing/2014/main" id="{940802B1-FF22-4F45-8475-AB393E6CF883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8207412" y="2246681"/>
            <a:ext cx="1620000" cy="1620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Text Placeholder 8">
            <a:extLst>
              <a:ext uri="{FF2B5EF4-FFF2-40B4-BE49-F238E27FC236}">
                <a16:creationId xmlns:a16="http://schemas.microsoft.com/office/drawing/2014/main" id="{5C2D6443-41AF-4535-B6F7-4BB6BE08976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151313" y="4113808"/>
            <a:ext cx="1620000" cy="63155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A671736E-3711-4DA1-AF16-23EEC87C86C8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0151313" y="4797591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25" name="Picture Placeholder 15">
            <a:extLst>
              <a:ext uri="{FF2B5EF4-FFF2-40B4-BE49-F238E27FC236}">
                <a16:creationId xmlns:a16="http://schemas.microsoft.com/office/drawing/2014/main" id="{1FED522C-94B3-41E3-A83A-E03843DE7551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0151313" y="2246681"/>
            <a:ext cx="1620000" cy="1620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61294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152000"/>
            <a:ext cx="3600000" cy="503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152000"/>
            <a:ext cx="3600450" cy="503872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152000"/>
            <a:ext cx="3600450" cy="503872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6F821722-FE34-4DE9-9836-565D865C155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778800"/>
          </a:xfrm>
          <a:solidFill>
            <a:schemeClr val="bg1">
              <a:lumMod val="95000"/>
            </a:schemeClr>
          </a:solidFill>
        </p:spPr>
        <p:txBody>
          <a:bodyPr tIns="0" rIns="540000" anchor="ctr"/>
          <a:lstStyle>
            <a:lvl1pPr marL="0" indent="0" algn="r">
              <a:buNone/>
              <a:defRPr/>
            </a:lvl1pPr>
          </a:lstStyle>
          <a:p>
            <a:r>
              <a:rPr lang="en-US" noProof="0" dirty="0"/>
              <a:t>Insert or Drag and Drop your Photo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BD909C6-0E9A-451D-91FD-B891A0C803D7}"/>
              </a:ext>
            </a:extLst>
          </p:cNvPr>
          <p:cNvSpPr/>
          <p:nvPr userDrawn="1"/>
        </p:nvSpPr>
        <p:spPr>
          <a:xfrm>
            <a:off x="0" y="6780458"/>
            <a:ext cx="12192000" cy="77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1A9BD7F-717A-4177-BAD1-D798AE60FFD0}"/>
              </a:ext>
            </a:extLst>
          </p:cNvPr>
          <p:cNvSpPr/>
          <p:nvPr userDrawn="1"/>
        </p:nvSpPr>
        <p:spPr>
          <a:xfrm>
            <a:off x="0" y="6780458"/>
            <a:ext cx="12204000" cy="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4000" y="144000"/>
            <a:ext cx="4860000" cy="6480000"/>
          </a:xfrm>
          <a:solidFill>
            <a:schemeClr val="bg1"/>
          </a:solidFill>
          <a:ln>
            <a:noFill/>
          </a:ln>
        </p:spPr>
        <p:txBody>
          <a:bodyPr lIns="432000" tIns="72000" rIns="288000" bIns="1404000" anchor="b"/>
          <a:lstStyle>
            <a:lvl1pPr algn="l">
              <a:defRPr sz="5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Cover Title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606" y="5578496"/>
            <a:ext cx="3932788" cy="750814"/>
          </a:xfrm>
          <a:noFill/>
        </p:spPr>
        <p:txBody>
          <a:bodyPr lIns="0" tIns="0" rIns="0" bIns="0" anchor="t"/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3EB74F7-DC44-48B1-8EF5-BD557540B41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7606" y="764518"/>
            <a:ext cx="3932788" cy="2448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544456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152000"/>
            <a:ext cx="2160000" cy="503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152525"/>
            <a:ext cx="2160588" cy="503872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152525"/>
            <a:ext cx="2160588" cy="503872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148060"/>
            <a:ext cx="2160588" cy="503872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152525"/>
            <a:ext cx="2160588" cy="503872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152000"/>
            <a:ext cx="5472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1584000"/>
            <a:ext cx="5472000" cy="4608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9337FD81-6DFD-43B7-A7D9-59E45ECDF39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17B7460-0559-435A-9C2F-1B12BC6CE1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A0FADEC-BFBD-4A6E-B51C-B0DFD4C80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101944" y="2185851"/>
            <a:ext cx="0" cy="262730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C47312EC-14D6-4EE3-84DF-5BE8F35DD8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00000" y="1152000"/>
            <a:ext cx="5472000" cy="360000"/>
          </a:xfrm>
        </p:spPr>
        <p:txBody>
          <a:bodyPr vert="horz" lIns="0" tIns="0" rIns="0" bIns="0" rtlCol="0" anchor="t">
            <a:noAutofit/>
          </a:bodyPr>
          <a:lstStyle>
            <a:lvl1pPr marL="0" indent="0">
              <a:buNone/>
              <a:defRPr lang="en-US" sz="2400" b="1"/>
            </a:lvl1pPr>
          </a:lstStyle>
          <a:p>
            <a:pPr marL="266700" lvl="0" indent="-266700"/>
            <a:r>
              <a:rPr lang="en-US" noProof="0"/>
              <a:t>Click to edit Master text styles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D2E4423B-993A-4321-BD96-12519C601A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8002" y="1581663"/>
            <a:ext cx="5483998" cy="4608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390986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8188116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0D91F-8335-4C39-A703-5F4EE36875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B88685-006A-43C3-A850-F409CF02FC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6F821722-FE34-4DE9-9836-565D865C155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778800"/>
          </a:xfrm>
          <a:solidFill>
            <a:schemeClr val="bg1">
              <a:lumMod val="95000"/>
            </a:schemeClr>
          </a:solidFill>
        </p:spPr>
        <p:txBody>
          <a:bodyPr tIns="1116000" rIns="0" anchor="t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or Drag and Drop your Photo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BD909C6-0E9A-451D-91FD-B891A0C803D7}"/>
              </a:ext>
            </a:extLst>
          </p:cNvPr>
          <p:cNvSpPr/>
          <p:nvPr userDrawn="1"/>
        </p:nvSpPr>
        <p:spPr>
          <a:xfrm>
            <a:off x="0" y="6780458"/>
            <a:ext cx="12192000" cy="77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1A9BD7F-717A-4177-BAD1-D798AE60FFD0}"/>
              </a:ext>
            </a:extLst>
          </p:cNvPr>
          <p:cNvSpPr/>
          <p:nvPr userDrawn="1"/>
        </p:nvSpPr>
        <p:spPr>
          <a:xfrm>
            <a:off x="0" y="6780458"/>
            <a:ext cx="12204000" cy="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4000" y="144000"/>
            <a:ext cx="4860000" cy="6480000"/>
          </a:xfrm>
          <a:solidFill>
            <a:schemeClr val="bg1"/>
          </a:solidFill>
          <a:ln>
            <a:noFill/>
          </a:ln>
        </p:spPr>
        <p:txBody>
          <a:bodyPr lIns="432000" tIns="72000" rIns="288000" bIns="2448000" anchor="b"/>
          <a:lstStyle>
            <a:lvl1pPr algn="l">
              <a:defRPr sz="6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38224" y="4504149"/>
            <a:ext cx="3349381" cy="252000"/>
          </a:xfrm>
          <a:noFill/>
        </p:spPr>
        <p:txBody>
          <a:bodyPr lIns="0" tIns="0" rIns="0" bIns="0" anchor="t"/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Full Name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FF1D51-2F23-4712-A1F0-725B32B9F42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38224" y="4908147"/>
            <a:ext cx="3349381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BDABCD1-5D5B-40B2-8066-B5C93CEEC10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38631" y="5312145"/>
            <a:ext cx="3349381" cy="252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Email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8902124-F995-42DE-9ABC-A567011989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26094" y="5715370"/>
            <a:ext cx="3350644" cy="25241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Website</a:t>
            </a:r>
          </a:p>
        </p:txBody>
      </p:sp>
    </p:spTree>
    <p:extLst>
      <p:ext uri="{BB962C8B-B14F-4D97-AF65-F5344CB8AC3E}">
        <p14:creationId xmlns:p14="http://schemas.microsoft.com/office/powerpoint/2010/main" val="31047434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AF9ABA0-4960-4BBE-9249-3B9F526B543D}"/>
              </a:ext>
            </a:extLst>
          </p:cNvPr>
          <p:cNvSpPr/>
          <p:nvPr userDrawn="1"/>
        </p:nvSpPr>
        <p:spPr>
          <a:xfrm>
            <a:off x="0" y="0"/>
            <a:ext cx="12204000" cy="6773258"/>
          </a:xfrm>
          <a:prstGeom prst="rect">
            <a:avLst/>
          </a:prstGeom>
          <a:solidFill>
            <a:schemeClr val="accent1">
              <a:lumMod val="50000"/>
              <a:alpha val="2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4000" y="3163899"/>
            <a:ext cx="4860000" cy="1800000"/>
          </a:xfrm>
          <a:solidFill>
            <a:schemeClr val="bg1"/>
          </a:solidFill>
          <a:ln>
            <a:noFill/>
          </a:ln>
        </p:spPr>
        <p:txBody>
          <a:bodyPr lIns="180000" tIns="72000" rIns="180000" bIns="72000" anchor="ctr"/>
          <a:lstStyle>
            <a:lvl1pPr algn="l">
              <a:defRPr sz="5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Cover Title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000" y="5119698"/>
            <a:ext cx="4860000" cy="836602"/>
          </a:xfrm>
          <a:solidFill>
            <a:schemeClr val="bg1"/>
          </a:solidFill>
        </p:spPr>
        <p:txBody>
          <a:bodyPr lIns="180000" tIns="72000" rIns="180000" bIns="72000" anchor="ctr"/>
          <a:lstStyle>
            <a:lvl1pPr marL="0" indent="0" algn="l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14E411-DCD8-47C4-8385-C03FBB18B180}"/>
              </a:ext>
            </a:extLst>
          </p:cNvPr>
          <p:cNvSpPr/>
          <p:nvPr userDrawn="1"/>
        </p:nvSpPr>
        <p:spPr>
          <a:xfrm>
            <a:off x="0" y="6780458"/>
            <a:ext cx="12192000" cy="77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5BF3746-E60B-4321-998E-07F04440CEAC}"/>
              </a:ext>
            </a:extLst>
          </p:cNvPr>
          <p:cNvSpPr/>
          <p:nvPr userDrawn="1"/>
        </p:nvSpPr>
        <p:spPr>
          <a:xfrm>
            <a:off x="0" y="6780458"/>
            <a:ext cx="12204000" cy="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8" name="Group 7" descr="Accent image brackets&#10;">
            <a:extLst>
              <a:ext uri="{FF2B5EF4-FFF2-40B4-BE49-F238E27FC236}">
                <a16:creationId xmlns:a16="http://schemas.microsoft.com/office/drawing/2014/main" id="{C76F92B7-6C7B-47FA-99F4-C2B7B3F6D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44000" y="144000"/>
            <a:ext cx="4860000" cy="6498000"/>
            <a:chOff x="408650" y="404285"/>
            <a:chExt cx="4330700" cy="3164637"/>
          </a:xfrm>
        </p:grpSpPr>
        <p:sp>
          <p:nvSpPr>
            <p:cNvPr id="9" name="Rectangle 6">
              <a:extLst>
                <a:ext uri="{FF2B5EF4-FFF2-40B4-BE49-F238E27FC236}">
                  <a16:creationId xmlns:a16="http://schemas.microsoft.com/office/drawing/2014/main" id="{3C768717-8441-4105-AF79-95C8C7634CEF}"/>
                </a:ext>
              </a:extLst>
            </p:cNvPr>
            <p:cNvSpPr/>
            <p:nvPr/>
          </p:nvSpPr>
          <p:spPr>
            <a:xfrm>
              <a:off x="408650" y="3386488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Rectangle 6">
              <a:extLst>
                <a:ext uri="{FF2B5EF4-FFF2-40B4-BE49-F238E27FC236}">
                  <a16:creationId xmlns:a16="http://schemas.microsoft.com/office/drawing/2014/main" id="{0AF2D9B2-503F-41FB-981B-EBBEF4D0D01D}"/>
                </a:ext>
              </a:extLst>
            </p:cNvPr>
            <p:cNvSpPr/>
            <p:nvPr/>
          </p:nvSpPr>
          <p:spPr>
            <a:xfrm flipV="1">
              <a:off x="408650" y="404285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92507119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5AE6A42-8962-4702-8E68-FB78280BAD08}"/>
              </a:ext>
            </a:extLst>
          </p:cNvPr>
          <p:cNvSpPr/>
          <p:nvPr userDrawn="1"/>
        </p:nvSpPr>
        <p:spPr>
          <a:xfrm>
            <a:off x="0" y="-1"/>
            <a:ext cx="12192000" cy="6013451"/>
          </a:xfrm>
          <a:prstGeom prst="rect">
            <a:avLst/>
          </a:prstGeom>
          <a:solidFill>
            <a:schemeClr val="accent1">
              <a:lumMod val="50000"/>
              <a:alpha val="25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89200" y="163897"/>
            <a:ext cx="4860000" cy="5724000"/>
          </a:xfrm>
          <a:solidFill>
            <a:schemeClr val="bg1"/>
          </a:solidFill>
          <a:ln>
            <a:noFill/>
          </a:ln>
        </p:spPr>
        <p:txBody>
          <a:bodyPr lIns="432000" tIns="72000" rIns="288000" bIns="1404000" anchor="b"/>
          <a:lstStyle>
            <a:lvl1pPr algn="l">
              <a:defRPr sz="5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52806" y="4837186"/>
            <a:ext cx="3932788" cy="750814"/>
          </a:xfrm>
          <a:noFill/>
        </p:spPr>
        <p:txBody>
          <a:bodyPr lIns="0" tIns="0" rIns="0" bIns="0" anchor="t"/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6A6BE3-DFA9-4797-868F-D23E7118FA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27C91B9-2B28-435F-8A65-9FB91CE2F76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02484399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A54DF6A-4172-4D5F-A3ED-02BB36DE79DA}"/>
              </a:ext>
            </a:extLst>
          </p:cNvPr>
          <p:cNvSpPr/>
          <p:nvPr userDrawn="1"/>
        </p:nvSpPr>
        <p:spPr>
          <a:xfrm>
            <a:off x="0" y="0"/>
            <a:ext cx="12192000" cy="60134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6A6BE3-DFA9-4797-868F-D23E7118FA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27C91B9-2B28-435F-8A65-9FB91CE2F76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DF07348F-72DF-4462-A032-32D81AA8FB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2800" y="2636518"/>
            <a:ext cx="4848203" cy="3232469"/>
          </a:xfrm>
          <a:solidFill>
            <a:schemeClr val="bg1"/>
          </a:solidFill>
        </p:spPr>
        <p:txBody>
          <a:bodyPr lIns="457200" tIns="18288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31CBEE8-3214-4A3C-B723-D07BA0805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00" y="457200"/>
            <a:ext cx="4848203" cy="2179318"/>
          </a:xfrm>
          <a:solidFill>
            <a:schemeClr val="bg1"/>
          </a:solidFill>
        </p:spPr>
        <p:txBody>
          <a:bodyPr lIns="457200" bIns="182880"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055B4F8-B74A-49D7-8E56-9627BCFF6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866012" cy="5403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839812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A54DF6A-4172-4D5F-A3ED-02BB36DE79DA}"/>
              </a:ext>
            </a:extLst>
          </p:cNvPr>
          <p:cNvSpPr/>
          <p:nvPr userDrawn="1"/>
        </p:nvSpPr>
        <p:spPr>
          <a:xfrm>
            <a:off x="0" y="0"/>
            <a:ext cx="12192000" cy="60134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6A6BE3-DFA9-4797-868F-D23E7118FA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27C91B9-2B28-435F-8A65-9FB91CE2F76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DF07348F-72DF-4462-A032-32D81AA8FB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2800" y="2636518"/>
            <a:ext cx="4848203" cy="3232469"/>
          </a:xfrm>
          <a:solidFill>
            <a:schemeClr val="bg1"/>
          </a:solidFill>
        </p:spPr>
        <p:txBody>
          <a:bodyPr lIns="457200" tIns="18288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31CBEE8-3214-4A3C-B723-D07BA0805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00" y="457200"/>
            <a:ext cx="4848203" cy="2179318"/>
          </a:xfrm>
          <a:solidFill>
            <a:schemeClr val="bg1"/>
          </a:solidFill>
        </p:spPr>
        <p:txBody>
          <a:bodyPr lIns="457200" bIns="182880"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142253A3-E01E-4F41-A614-A428B7D36E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866012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63845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no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71E5E3D-6A1C-49BA-9E11-FC053AD8180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013450"/>
          </a:xfrm>
          <a:solidFill>
            <a:schemeClr val="bg1">
              <a:lumMod val="95000"/>
            </a:schemeClr>
          </a:solidFill>
        </p:spPr>
        <p:txBody>
          <a:bodyPr lIns="576000" tIns="0" rIns="36000" bIns="0" anchor="ctr"/>
          <a:lstStyle>
            <a:lvl1pPr marL="0" indent="0" algn="l">
              <a:buNone/>
              <a:defRPr/>
            </a:lvl1pPr>
          </a:lstStyle>
          <a:p>
            <a:r>
              <a:rPr lang="en-US" noProof="0" dirty="0"/>
              <a:t>Insert or Drag and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89200" y="163897"/>
            <a:ext cx="4860000" cy="5724000"/>
          </a:xfrm>
          <a:solidFill>
            <a:schemeClr val="bg1"/>
          </a:solidFill>
          <a:ln>
            <a:noFill/>
          </a:ln>
        </p:spPr>
        <p:txBody>
          <a:bodyPr lIns="432000" tIns="72000" rIns="288000" bIns="1404000" anchor="b"/>
          <a:lstStyle>
            <a:lvl1pPr algn="l">
              <a:defRPr sz="5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52806" y="4837186"/>
            <a:ext cx="3932788" cy="750814"/>
          </a:xfrm>
          <a:noFill/>
        </p:spPr>
        <p:txBody>
          <a:bodyPr lIns="0" tIns="0" rIns="0" bIns="0" anchor="t"/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6A6BE3-DFA9-4797-868F-D23E7118FA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27C91B9-2B28-435F-8A65-9FB91CE2F76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22A84B62-AFF6-45B7-8ACB-FE91AB69BFE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52806" y="764519"/>
            <a:ext cx="3932788" cy="1872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48962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, Content,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A54DF6A-4172-4D5F-A3ED-02BB36DE79DA}"/>
              </a:ext>
            </a:extLst>
          </p:cNvPr>
          <p:cNvSpPr/>
          <p:nvPr userDrawn="1"/>
        </p:nvSpPr>
        <p:spPr>
          <a:xfrm>
            <a:off x="0" y="0"/>
            <a:ext cx="12192000" cy="60134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89200" y="163897"/>
            <a:ext cx="4860000" cy="5724000"/>
          </a:xfrm>
          <a:solidFill>
            <a:schemeClr val="bg1"/>
          </a:solidFill>
          <a:ln>
            <a:noFill/>
          </a:ln>
        </p:spPr>
        <p:txBody>
          <a:bodyPr lIns="432000" tIns="72000" rIns="288000" bIns="1404000" anchor="b"/>
          <a:lstStyle>
            <a:lvl1pPr algn="l">
              <a:defRPr sz="5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Your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52806" y="4837186"/>
            <a:ext cx="3932788" cy="750814"/>
          </a:xfrm>
          <a:noFill/>
        </p:spPr>
        <p:txBody>
          <a:bodyPr lIns="0" tIns="0" rIns="0" bIns="0" anchor="t"/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6A6BE3-DFA9-4797-868F-D23E7118FA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27C91B9-2B28-435F-8A65-9FB91CE2F76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3B9EDE4C-506D-4501-A8C1-766F17FB5C0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652806" y="764519"/>
            <a:ext cx="1872000" cy="1872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2A359302-DDE8-41C2-8232-50B1223BEA2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713594" y="764519"/>
            <a:ext cx="1872000" cy="1872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975D864-7312-481A-A5DD-E3B6C5B41BD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24800" y="3327399"/>
            <a:ext cx="6350000" cy="256049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55207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31898370-0247-41A8-AF7A-6DD67D2AEDB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697E4DC3-72E4-4678-9EB9-18EF75AE1A5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77185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9809F78-EA1B-4C23-A53E-7DE8B4A6AE1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77185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119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0AEB661-858B-44C9-9484-E540E04AD36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1119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45195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Bullet 4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CEAE0AB-74EC-4097-A534-A578F109793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45195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B95692FA-0FC8-4EBA-8C23-6F85A921DB49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7920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Bullet 5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BFA4D6B2-D388-4538-A77C-689D93EDB695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7920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9DE1E570-14DE-42F6-9DDD-49752C3ACA3B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68380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Picture Placeholder 15">
            <a:extLst>
              <a:ext uri="{FF2B5EF4-FFF2-40B4-BE49-F238E27FC236}">
                <a16:creationId xmlns:a16="http://schemas.microsoft.com/office/drawing/2014/main" id="{43CBE128-6D8D-4605-B225-5A34FFB1F25B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302385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9" name="Picture Placeholder 15">
            <a:extLst>
              <a:ext uri="{FF2B5EF4-FFF2-40B4-BE49-F238E27FC236}">
                <a16:creationId xmlns:a16="http://schemas.microsoft.com/office/drawing/2014/main" id="{E63C0874-8701-4CED-B60A-61A655FB5A5F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536390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Picture Placeholder 15">
            <a:extLst>
              <a:ext uri="{FF2B5EF4-FFF2-40B4-BE49-F238E27FC236}">
                <a16:creationId xmlns:a16="http://schemas.microsoft.com/office/drawing/2014/main" id="{F223D9C7-A9C3-4D38-B4D8-9CAB3A19CF51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70395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15">
            <a:extLst>
              <a:ext uri="{FF2B5EF4-FFF2-40B4-BE49-F238E27FC236}">
                <a16:creationId xmlns:a16="http://schemas.microsoft.com/office/drawing/2014/main" id="{5B90C43A-E202-44D5-87CB-BD25DE6EF544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1004400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AE3E6576-B268-4232-858E-037F3AFA53D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3" name="Rectangle 6">
            <a:extLst>
              <a:ext uri="{FF2B5EF4-FFF2-40B4-BE49-F238E27FC236}">
                <a16:creationId xmlns:a16="http://schemas.microsoft.com/office/drawing/2014/main" id="{644FE3AF-A04D-4D49-BDFD-FAF66D921F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395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Rectangle 6">
            <a:extLst>
              <a:ext uri="{FF2B5EF4-FFF2-40B4-BE49-F238E27FC236}">
                <a16:creationId xmlns:a16="http://schemas.microsoft.com/office/drawing/2014/main" id="{EAC46016-1B95-4163-8EAA-252BE4B86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6990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Rectangle 6">
            <a:extLst>
              <a:ext uri="{FF2B5EF4-FFF2-40B4-BE49-F238E27FC236}">
                <a16:creationId xmlns:a16="http://schemas.microsoft.com/office/drawing/2014/main" id="{EC09029D-7190-452C-92D6-6B055D055C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0380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Rectangle 6">
            <a:extLst>
              <a:ext uri="{FF2B5EF4-FFF2-40B4-BE49-F238E27FC236}">
                <a16:creationId xmlns:a16="http://schemas.microsoft.com/office/drawing/2014/main" id="{78798274-03F6-4FD0-93AB-82A31D0A26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84385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Rectangle 6">
            <a:extLst>
              <a:ext uri="{FF2B5EF4-FFF2-40B4-BE49-F238E27FC236}">
                <a16:creationId xmlns:a16="http://schemas.microsoft.com/office/drawing/2014/main" id="{1E3DDEC1-3507-486F-8CCF-7F1E9EB81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17800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8322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10">
            <a:extLst>
              <a:ext uri="{FF2B5EF4-FFF2-40B4-BE49-F238E27FC236}">
                <a16:creationId xmlns:a16="http://schemas.microsoft.com/office/drawing/2014/main" id="{42B3D5D2-87D3-49A6-9FA2-5D21A6486F9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3999" y="143998"/>
            <a:ext cx="4680001" cy="6480000"/>
          </a:xfrm>
          <a:solidFill>
            <a:schemeClr val="bg1">
              <a:lumMod val="95000"/>
            </a:schemeClr>
          </a:solidFill>
        </p:spPr>
        <p:txBody>
          <a:bodyPr lIns="576000" tIns="0" rIns="36000" bIns="0" anchor="ctr"/>
          <a:lstStyle>
            <a:lvl1pPr marL="0" indent="0" algn="l">
              <a:buNone/>
              <a:defRPr/>
            </a:lvl1pPr>
          </a:lstStyle>
          <a:p>
            <a:r>
              <a:rPr lang="en-US" noProof="0" dirty="0"/>
              <a:t>Insert or Drag and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1900" y="432000"/>
            <a:ext cx="66601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119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0AEB661-858B-44C9-9484-E540E04AD36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1119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45195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CEAE0AB-74EC-4097-A534-A578F109793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45195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B95692FA-0FC8-4EBA-8C23-6F85A921DB49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7920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BFA4D6B2-D388-4538-A77C-689D93EDB695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7920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9" name="Picture Placeholder 15">
            <a:extLst>
              <a:ext uri="{FF2B5EF4-FFF2-40B4-BE49-F238E27FC236}">
                <a16:creationId xmlns:a16="http://schemas.microsoft.com/office/drawing/2014/main" id="{E63C0874-8701-4CED-B60A-61A655FB5A5F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536390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Picture Placeholder 15">
            <a:extLst>
              <a:ext uri="{FF2B5EF4-FFF2-40B4-BE49-F238E27FC236}">
                <a16:creationId xmlns:a16="http://schemas.microsoft.com/office/drawing/2014/main" id="{F223D9C7-A9C3-4D38-B4D8-9CAB3A19CF51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70395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15">
            <a:extLst>
              <a:ext uri="{FF2B5EF4-FFF2-40B4-BE49-F238E27FC236}">
                <a16:creationId xmlns:a16="http://schemas.microsoft.com/office/drawing/2014/main" id="{5B90C43A-E202-44D5-87CB-BD25DE6EF544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1004400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AE3E6576-B268-4232-858E-037F3AFA53D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1499" y="1008000"/>
            <a:ext cx="6659814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0A98AF6-5DA1-4AA4-9068-753B7B67CCD9}"/>
              </a:ext>
            </a:extLst>
          </p:cNvPr>
          <p:cNvGrpSpPr/>
          <p:nvPr userDrawn="1"/>
        </p:nvGrpSpPr>
        <p:grpSpPr>
          <a:xfrm>
            <a:off x="323999" y="323998"/>
            <a:ext cx="4320000" cy="6120000"/>
            <a:chOff x="180000" y="180000"/>
            <a:chExt cx="4330700" cy="6292683"/>
          </a:xfrm>
        </p:grpSpPr>
        <p:sp>
          <p:nvSpPr>
            <p:cNvPr id="26" name="Rectangle 6">
              <a:extLst>
                <a:ext uri="{FF2B5EF4-FFF2-40B4-BE49-F238E27FC236}">
                  <a16:creationId xmlns:a16="http://schemas.microsoft.com/office/drawing/2014/main" id="{610C6BE2-3871-4E51-920D-2E1F13FA22D4}"/>
                </a:ext>
              </a:extLst>
            </p:cNvPr>
            <p:cNvSpPr/>
            <p:nvPr/>
          </p:nvSpPr>
          <p:spPr>
            <a:xfrm>
              <a:off x="180000" y="6290249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7" name="Rectangle 6">
              <a:extLst>
                <a:ext uri="{FF2B5EF4-FFF2-40B4-BE49-F238E27FC236}">
                  <a16:creationId xmlns:a16="http://schemas.microsoft.com/office/drawing/2014/main" id="{409F8537-0917-49A4-B9A1-0B68ED60DF2C}"/>
                </a:ext>
              </a:extLst>
            </p:cNvPr>
            <p:cNvSpPr/>
            <p:nvPr/>
          </p:nvSpPr>
          <p:spPr>
            <a:xfrm flipV="1">
              <a:off x="180000" y="180000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Rectangle 6">
            <a:extLst>
              <a:ext uri="{FF2B5EF4-FFF2-40B4-BE49-F238E27FC236}">
                <a16:creationId xmlns:a16="http://schemas.microsoft.com/office/drawing/2014/main" id="{3E24480B-1EA1-4618-A14A-DFF8FA2638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17800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Rectangle 6">
            <a:extLst>
              <a:ext uri="{FF2B5EF4-FFF2-40B4-BE49-F238E27FC236}">
                <a16:creationId xmlns:a16="http://schemas.microsoft.com/office/drawing/2014/main" id="{043B620A-4118-4E00-9D79-5BD4C87DC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395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Rectangle 6">
            <a:extLst>
              <a:ext uri="{FF2B5EF4-FFF2-40B4-BE49-F238E27FC236}">
                <a16:creationId xmlns:a16="http://schemas.microsoft.com/office/drawing/2014/main" id="{612097E6-9559-4AEF-968E-6C2F89163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6990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68649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10">
            <a:extLst>
              <a:ext uri="{FF2B5EF4-FFF2-40B4-BE49-F238E27FC236}">
                <a16:creationId xmlns:a16="http://schemas.microsoft.com/office/drawing/2014/main" id="{42B3D5D2-87D3-49A6-9FA2-5D21A6486F9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3999" y="143998"/>
            <a:ext cx="4680001" cy="6480000"/>
          </a:xfrm>
          <a:solidFill>
            <a:schemeClr val="bg1">
              <a:lumMod val="95000"/>
            </a:schemeClr>
          </a:solidFill>
        </p:spPr>
        <p:txBody>
          <a:bodyPr lIns="576000" tIns="0" rIns="36000" bIns="0" anchor="ctr"/>
          <a:lstStyle>
            <a:lvl1pPr marL="0" indent="0" algn="l">
              <a:buNone/>
              <a:defRPr/>
            </a:lvl1pPr>
          </a:lstStyle>
          <a:p>
            <a:r>
              <a:rPr lang="en-US" noProof="0" dirty="0"/>
              <a:t>Insert or Drag and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1900" y="432000"/>
            <a:ext cx="66601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502388" y="2233079"/>
            <a:ext cx="1872000" cy="360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0AEB661-858B-44C9-9484-E540E04AD36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502388" y="2721591"/>
            <a:ext cx="1872000" cy="36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899313" y="2233079"/>
            <a:ext cx="1872000" cy="360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CEAE0AB-74EC-4097-A534-A578F109793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899313" y="2721591"/>
            <a:ext cx="1872000" cy="36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9" name="Picture Placeholder 15">
            <a:extLst>
              <a:ext uri="{FF2B5EF4-FFF2-40B4-BE49-F238E27FC236}">
                <a16:creationId xmlns:a16="http://schemas.microsoft.com/office/drawing/2014/main" id="{E63C0874-8701-4CED-B60A-61A655FB5A5F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5130008" y="2233079"/>
            <a:ext cx="1219835" cy="1219835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Picture Placeholder 15">
            <a:extLst>
              <a:ext uri="{FF2B5EF4-FFF2-40B4-BE49-F238E27FC236}">
                <a16:creationId xmlns:a16="http://schemas.microsoft.com/office/drawing/2014/main" id="{F223D9C7-A9C3-4D38-B4D8-9CAB3A19CF51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8526933" y="2233079"/>
            <a:ext cx="1219835" cy="1219835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AE3E6576-B268-4232-858E-037F3AFA53D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1499" y="1008000"/>
            <a:ext cx="6659814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0A98AF6-5DA1-4AA4-9068-753B7B67CCD9}"/>
              </a:ext>
            </a:extLst>
          </p:cNvPr>
          <p:cNvGrpSpPr/>
          <p:nvPr userDrawn="1"/>
        </p:nvGrpSpPr>
        <p:grpSpPr>
          <a:xfrm>
            <a:off x="323999" y="323998"/>
            <a:ext cx="4320000" cy="6120000"/>
            <a:chOff x="180000" y="180000"/>
            <a:chExt cx="4330700" cy="6292683"/>
          </a:xfrm>
        </p:grpSpPr>
        <p:sp>
          <p:nvSpPr>
            <p:cNvPr id="26" name="Rectangle 6">
              <a:extLst>
                <a:ext uri="{FF2B5EF4-FFF2-40B4-BE49-F238E27FC236}">
                  <a16:creationId xmlns:a16="http://schemas.microsoft.com/office/drawing/2014/main" id="{610C6BE2-3871-4E51-920D-2E1F13FA22D4}"/>
                </a:ext>
              </a:extLst>
            </p:cNvPr>
            <p:cNvSpPr/>
            <p:nvPr/>
          </p:nvSpPr>
          <p:spPr>
            <a:xfrm>
              <a:off x="180000" y="6290249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7" name="Rectangle 6">
              <a:extLst>
                <a:ext uri="{FF2B5EF4-FFF2-40B4-BE49-F238E27FC236}">
                  <a16:creationId xmlns:a16="http://schemas.microsoft.com/office/drawing/2014/main" id="{409F8537-0917-49A4-B9A1-0B68ED60DF2C}"/>
                </a:ext>
              </a:extLst>
            </p:cNvPr>
            <p:cNvSpPr/>
            <p:nvPr/>
          </p:nvSpPr>
          <p:spPr>
            <a:xfrm flipV="1">
              <a:off x="180000" y="180000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3" name="Text Placeholder 8">
            <a:extLst>
              <a:ext uri="{FF2B5EF4-FFF2-40B4-BE49-F238E27FC236}">
                <a16:creationId xmlns:a16="http://schemas.microsoft.com/office/drawing/2014/main" id="{88A88076-4208-4A97-A015-3DFBFCC94A7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502388" y="3859797"/>
            <a:ext cx="1872000" cy="360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C0468E64-5403-40FE-84BE-184FCF30EA38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502388" y="4348309"/>
            <a:ext cx="1872000" cy="36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5" name="Text Placeholder 8">
            <a:extLst>
              <a:ext uri="{FF2B5EF4-FFF2-40B4-BE49-F238E27FC236}">
                <a16:creationId xmlns:a16="http://schemas.microsoft.com/office/drawing/2014/main" id="{D0CF6241-B0D3-4D20-B605-DD302BA1D6C1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899313" y="3859797"/>
            <a:ext cx="1872000" cy="360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711DB09A-A42D-4902-AF3E-5D0DC168C285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899313" y="4348309"/>
            <a:ext cx="1872000" cy="36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7" name="Picture Placeholder 15">
            <a:extLst>
              <a:ext uri="{FF2B5EF4-FFF2-40B4-BE49-F238E27FC236}">
                <a16:creationId xmlns:a16="http://schemas.microsoft.com/office/drawing/2014/main" id="{E96186ED-3118-47CD-987B-87DECE43F025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5130008" y="3859797"/>
            <a:ext cx="1219835" cy="1219835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8" name="Picture Placeholder 15">
            <a:extLst>
              <a:ext uri="{FF2B5EF4-FFF2-40B4-BE49-F238E27FC236}">
                <a16:creationId xmlns:a16="http://schemas.microsoft.com/office/drawing/2014/main" id="{BF2BC07A-75E7-4434-B71D-F48A7ADA8048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8526933" y="3859797"/>
            <a:ext cx="1219835" cy="1219835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Rectangle 6">
            <a:extLst>
              <a:ext uri="{FF2B5EF4-FFF2-40B4-BE49-F238E27FC236}">
                <a16:creationId xmlns:a16="http://schemas.microsoft.com/office/drawing/2014/main" id="{CEDEC4EC-1B7D-4C30-9BDC-ED714BC0AD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502388" y="3311998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Rectangle 6">
            <a:extLst>
              <a:ext uri="{FF2B5EF4-FFF2-40B4-BE49-F238E27FC236}">
                <a16:creationId xmlns:a16="http://schemas.microsoft.com/office/drawing/2014/main" id="{61B31970-0B46-450B-916F-74D6DEF9B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17313" y="3311998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Rectangle 6">
            <a:extLst>
              <a:ext uri="{FF2B5EF4-FFF2-40B4-BE49-F238E27FC236}">
                <a16:creationId xmlns:a16="http://schemas.microsoft.com/office/drawing/2014/main" id="{950320AF-7644-49E1-9D16-7054771391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502388" y="4935521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Rectangle 6">
            <a:extLst>
              <a:ext uri="{FF2B5EF4-FFF2-40B4-BE49-F238E27FC236}">
                <a16:creationId xmlns:a16="http://schemas.microsoft.com/office/drawing/2014/main" id="{D36D919E-E710-495F-8E8C-3A987E502C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17313" y="4935521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80651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4BB9D81-6871-4A9D-BF45-2D079E80309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3465" y="812097"/>
            <a:ext cx="11528535" cy="5645385"/>
          </a:xfrm>
          <a:prstGeom prst="rect">
            <a:avLst/>
          </a:prstGeom>
        </p:spPr>
      </p:pic>
      <p:sp>
        <p:nvSpPr>
          <p:cNvPr id="8" name="Picture Placeholder 10">
            <a:extLst>
              <a:ext uri="{FF2B5EF4-FFF2-40B4-BE49-F238E27FC236}">
                <a16:creationId xmlns:a16="http://schemas.microsoft.com/office/drawing/2014/main" id="{D7C80831-068A-4F76-B718-3D893A2E5B2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217319" y="1255405"/>
            <a:ext cx="6974680" cy="3935414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your Screen Design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370" y="3955774"/>
            <a:ext cx="3978665" cy="1976617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5F0423-B6EE-42FD-9306-5E965142C6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CE01B6-FB5C-471B-B95B-DB3DC8A0E4B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CA0D6D2-4DA0-4AEE-95C1-E8BDD05153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3971035" cy="432000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E450DC-177B-4710-8122-B192B58AB34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3863" y="2563813"/>
            <a:ext cx="3979862" cy="1212850"/>
          </a:xfrm>
        </p:spPr>
        <p:txBody>
          <a:bodyPr anchor="b"/>
          <a:lstStyle>
            <a:lvl1pPr marL="0" indent="0">
              <a:buNone/>
              <a:defRPr sz="2800">
                <a:latin typeface="+mj-lt"/>
              </a:defRPr>
            </a:lvl1pPr>
            <a:lvl2pPr marL="266700" indent="0">
              <a:buNone/>
              <a:defRPr>
                <a:latin typeface="+mj-lt"/>
              </a:defRPr>
            </a:lvl2pPr>
            <a:lvl3pPr marL="542925" indent="0">
              <a:buNone/>
              <a:defRPr>
                <a:latin typeface="+mj-lt"/>
              </a:defRPr>
            </a:lvl3pPr>
            <a:lvl4pPr marL="809625" indent="0">
              <a:buNone/>
              <a:defRPr>
                <a:latin typeface="+mj-lt"/>
              </a:defRPr>
            </a:lvl4pPr>
            <a:lvl5pPr marL="1076325" indent="0">
              <a:buNone/>
              <a:defRPr>
                <a:latin typeface="+mj-lt"/>
              </a:defRPr>
            </a:lvl5pPr>
          </a:lstStyle>
          <a:p>
            <a:pPr lvl="0"/>
            <a:r>
              <a:rPr lang="en-US" noProof="0"/>
              <a:t>Emphasized Text</a:t>
            </a:r>
          </a:p>
        </p:txBody>
      </p:sp>
    </p:spTree>
    <p:extLst>
      <p:ext uri="{BB962C8B-B14F-4D97-AF65-F5344CB8AC3E}">
        <p14:creationId xmlns:p14="http://schemas.microsoft.com/office/powerpoint/2010/main" val="4197012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77185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9809F78-EA1B-4C23-A53E-7DE8B4A6AE1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77185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119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0AEB661-858B-44C9-9484-E540E04AD36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1119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45195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Bullet 4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CEAE0AB-74EC-4097-A534-A578F109793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45195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8" name="Picture Placeholder 15">
            <a:extLst>
              <a:ext uri="{FF2B5EF4-FFF2-40B4-BE49-F238E27FC236}">
                <a16:creationId xmlns:a16="http://schemas.microsoft.com/office/drawing/2014/main" id="{43CBE128-6D8D-4605-B225-5A34FFB1F25B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302385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9" name="Picture Placeholder 15">
            <a:extLst>
              <a:ext uri="{FF2B5EF4-FFF2-40B4-BE49-F238E27FC236}">
                <a16:creationId xmlns:a16="http://schemas.microsoft.com/office/drawing/2014/main" id="{E63C0874-8701-4CED-B60A-61A655FB5A5F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536390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Picture Placeholder 15">
            <a:extLst>
              <a:ext uri="{FF2B5EF4-FFF2-40B4-BE49-F238E27FC236}">
                <a16:creationId xmlns:a16="http://schemas.microsoft.com/office/drawing/2014/main" id="{F223D9C7-A9C3-4D38-B4D8-9CAB3A19CF51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70395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AE3E6576-B268-4232-858E-037F3AFA53D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DFB96B7-45A3-4381-89C2-4A31A565FF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843850" y="1642400"/>
            <a:ext cx="6516100" cy="2131094"/>
            <a:chOff x="2843850" y="1642400"/>
            <a:chExt cx="1836000" cy="2131094"/>
          </a:xfrm>
        </p:grpSpPr>
        <p:sp>
          <p:nvSpPr>
            <p:cNvPr id="16" name="Rectangle 6">
              <a:extLst>
                <a:ext uri="{FF2B5EF4-FFF2-40B4-BE49-F238E27FC236}">
                  <a16:creationId xmlns:a16="http://schemas.microsoft.com/office/drawing/2014/main" id="{57C639D3-D14E-4739-A805-8BD1EE3723AB}"/>
                </a:ext>
              </a:extLst>
            </p:cNvPr>
            <p:cNvSpPr/>
            <p:nvPr/>
          </p:nvSpPr>
          <p:spPr>
            <a:xfrm>
              <a:off x="2843850" y="3629494"/>
              <a:ext cx="1836000" cy="144000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Rectangle 6">
              <a:extLst>
                <a:ext uri="{FF2B5EF4-FFF2-40B4-BE49-F238E27FC236}">
                  <a16:creationId xmlns:a16="http://schemas.microsoft.com/office/drawing/2014/main" id="{3552379E-CA58-42E4-929B-E0CDE195CFB4}"/>
                </a:ext>
              </a:extLst>
            </p:cNvPr>
            <p:cNvSpPr/>
            <p:nvPr/>
          </p:nvSpPr>
          <p:spPr>
            <a:xfrm flipV="1">
              <a:off x="2843850" y="1642400"/>
              <a:ext cx="1836000" cy="144000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883970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C4608B7-DD3E-4FE7-99F3-5F9903CF962C}"/>
              </a:ext>
            </a:extLst>
          </p:cNvPr>
          <p:cNvSpPr/>
          <p:nvPr userDrawn="1"/>
        </p:nvSpPr>
        <p:spPr>
          <a:xfrm>
            <a:off x="11408062" y="6126183"/>
            <a:ext cx="54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14CD90-8DA5-4100-A913-BD3783FA44B9}"/>
              </a:ext>
            </a:extLst>
          </p:cNvPr>
          <p:cNvSpPr/>
          <p:nvPr userDrawn="1"/>
        </p:nvSpPr>
        <p:spPr>
          <a:xfrm>
            <a:off x="0" y="6780458"/>
            <a:ext cx="12192000" cy="775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4370" y="1272208"/>
            <a:ext cx="11340000" cy="466018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89975" y="6487997"/>
            <a:ext cx="4114800" cy="20610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2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09431" y="6213621"/>
            <a:ext cx="53726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600" b="1" i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27520FF-02C3-4FC8-9DD4-6FD4DAE01FE9}"/>
              </a:ext>
            </a:extLst>
          </p:cNvPr>
          <p:cNvCxnSpPr>
            <a:cxnSpLocks/>
          </p:cNvCxnSpPr>
          <p:nvPr userDrawn="1"/>
        </p:nvCxnSpPr>
        <p:spPr>
          <a:xfrm>
            <a:off x="11408062" y="6780192"/>
            <a:ext cx="54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D948D9BA-F531-48FF-BE31-0248EF5CC454}"/>
              </a:ext>
            </a:extLst>
          </p:cNvPr>
          <p:cNvSpPr/>
          <p:nvPr userDrawn="1"/>
        </p:nvSpPr>
        <p:spPr>
          <a:xfrm>
            <a:off x="0" y="6780458"/>
            <a:ext cx="11232000" cy="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637404C-CCC9-46CA-A9D3-525E2E6FC73B}"/>
              </a:ext>
            </a:extLst>
          </p:cNvPr>
          <p:cNvGrpSpPr/>
          <p:nvPr userDrawn="1"/>
        </p:nvGrpSpPr>
        <p:grpSpPr>
          <a:xfrm>
            <a:off x="9874905" y="6130433"/>
            <a:ext cx="1329870" cy="320195"/>
            <a:chOff x="1985170" y="1950690"/>
            <a:chExt cx="2173095" cy="52322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5EB3BD8-4375-44FB-9E9D-0FB76CBA224D}"/>
                </a:ext>
              </a:extLst>
            </p:cNvPr>
            <p:cNvSpPr/>
            <p:nvPr/>
          </p:nvSpPr>
          <p:spPr>
            <a:xfrm>
              <a:off x="1985170" y="1950690"/>
              <a:ext cx="2173095" cy="52322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>
                  <a:lumMod val="95000"/>
                </a:schemeClr>
              </a:solidFill>
            </a:ln>
          </p:spPr>
          <p:txBody>
            <a:bodyPr wrap="none" anchor="ctr">
              <a:noAutofit/>
            </a:bodyPr>
            <a:lstStyle/>
            <a:p>
              <a:pPr algn="ctr"/>
              <a:r>
                <a:rPr lang="en-US" sz="1200" b="1" noProof="0" dirty="0">
                  <a:solidFill>
                    <a:schemeClr val="bg1"/>
                  </a:solidFill>
                  <a:latin typeface="+mj-lt"/>
                </a:rPr>
                <a:t>Contoso</a:t>
              </a:r>
              <a:r>
                <a:rPr lang="en-US" sz="1200" noProof="0" dirty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US" sz="1200" i="1" noProof="0" dirty="0">
                  <a:solidFill>
                    <a:schemeClr val="bg1"/>
                  </a:solidFill>
                  <a:latin typeface="+mj-lt"/>
                </a:rPr>
                <a:t>Ltd</a:t>
              </a:r>
              <a:r>
                <a:rPr lang="en-US" sz="1200" noProof="0" dirty="0">
                  <a:solidFill>
                    <a:schemeClr val="bg1"/>
                  </a:solidFill>
                  <a:latin typeface="+mj-lt"/>
                </a:rPr>
                <a:t>.</a:t>
              </a:r>
            </a:p>
          </p:txBody>
        </p:sp>
        <p:sp>
          <p:nvSpPr>
            <p:cNvPr id="14" name="Rectangle 6">
              <a:extLst>
                <a:ext uri="{FF2B5EF4-FFF2-40B4-BE49-F238E27FC236}">
                  <a16:creationId xmlns:a16="http://schemas.microsoft.com/office/drawing/2014/main" id="{BCC973EA-C8AF-4B29-93CC-A9F4F15E238E}"/>
                </a:ext>
              </a:extLst>
            </p:cNvPr>
            <p:cNvSpPr/>
            <p:nvPr/>
          </p:nvSpPr>
          <p:spPr>
            <a:xfrm flipV="1">
              <a:off x="2087087" y="2034539"/>
              <a:ext cx="203115" cy="177761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  <a:gd name="connsiteX0" fmla="*/ 4330700 w 4330700"/>
                <a:gd name="connsiteY0" fmla="*/ 588834 h 588834"/>
                <a:gd name="connsiteX1" fmla="*/ 0 w 4330700"/>
                <a:gd name="connsiteY1" fmla="*/ 588834 h 588834"/>
                <a:gd name="connsiteX2" fmla="*/ 0 w 4330700"/>
                <a:gd name="connsiteY2" fmla="*/ 0 h 588834"/>
                <a:gd name="connsiteX0" fmla="*/ 550806 w 550806"/>
                <a:gd name="connsiteY0" fmla="*/ 588834 h 588834"/>
                <a:gd name="connsiteX1" fmla="*/ 0 w 550806"/>
                <a:gd name="connsiteY1" fmla="*/ 588834 h 588834"/>
                <a:gd name="connsiteX2" fmla="*/ 0 w 550806"/>
                <a:gd name="connsiteY2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0806" h="588834">
                  <a:moveTo>
                    <a:pt x="550806" y="588834"/>
                  </a:move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50" r:id="rId10"/>
    <p:sldLayoutId id="2147483652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  <p:sldLayoutId id="2147483656" r:id="rId19"/>
    <p:sldLayoutId id="2147483657" r:id="rId20"/>
    <p:sldLayoutId id="2147483653" r:id="rId21"/>
    <p:sldLayoutId id="2147483654" r:id="rId22"/>
    <p:sldLayoutId id="2147483679" r:id="rId23"/>
    <p:sldLayoutId id="2147483655" r:id="rId24"/>
    <p:sldLayoutId id="2147483674" r:id="rId25"/>
    <p:sldLayoutId id="2147483675" r:id="rId26"/>
    <p:sldLayoutId id="2147483676" r:id="rId27"/>
    <p:sldLayoutId id="2147483677" r:id="rId28"/>
    <p:sldLayoutId id="2147483678" r:id="rId2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 spc="-10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Calibri" panose="020F0502020204030204" pitchFamily="34" charset="0"/>
        <a:buChar char="○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5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sv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51.png"/><Relationship Id="rId5" Type="http://schemas.openxmlformats.org/officeDocument/2006/relationships/image" Target="../media/image50.svg"/><Relationship Id="rId4" Type="http://schemas.openxmlformats.org/officeDocument/2006/relationships/image" Target="../media/image49.png"/><Relationship Id="rId9" Type="http://schemas.openxmlformats.org/officeDocument/2006/relationships/image" Target="../media/image5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10.sv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jpeg"/><Relationship Id="rId7" Type="http://schemas.openxmlformats.org/officeDocument/2006/relationships/image" Target="../media/image21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Relationship Id="rId9" Type="http://schemas.openxmlformats.org/officeDocument/2006/relationships/image" Target="../media/image2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8" descr="Long wooden tunnel">
            <a:extLst>
              <a:ext uri="{FF2B5EF4-FFF2-40B4-BE49-F238E27FC236}">
                <a16:creationId xmlns:a16="http://schemas.microsoft.com/office/drawing/2014/main" id="{26BCC204-42D7-4F58-B6DF-AB0501ACD7D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grpSp>
        <p:nvGrpSpPr>
          <p:cNvPr id="112" name="Group 111">
            <a:extLst>
              <a:ext uri="{FF2B5EF4-FFF2-40B4-BE49-F238E27FC236}">
                <a16:creationId xmlns:a16="http://schemas.microsoft.com/office/drawing/2014/main" id="{D624720B-51E1-474D-90C6-CD74ED1DA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44000" y="144000"/>
            <a:ext cx="4860000" cy="6498000"/>
            <a:chOff x="408650" y="404285"/>
            <a:chExt cx="4330700" cy="3164637"/>
          </a:xfrm>
        </p:grpSpPr>
        <p:sp>
          <p:nvSpPr>
            <p:cNvPr id="110" name="Rectangle 6">
              <a:extLst>
                <a:ext uri="{FF2B5EF4-FFF2-40B4-BE49-F238E27FC236}">
                  <a16:creationId xmlns:a16="http://schemas.microsoft.com/office/drawing/2014/main" id="{E4561AC7-2339-461B-BFF9-BEBEF6097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08650" y="3386488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Rectangle 6">
              <a:extLst>
                <a:ext uri="{FF2B5EF4-FFF2-40B4-BE49-F238E27FC236}">
                  <a16:creationId xmlns:a16="http://schemas.microsoft.com/office/drawing/2014/main" id="{6FFCCB15-66C7-4E86-BF09-14C5B1569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V="1">
              <a:off x="408650" y="404285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2" name="Title 21">
            <a:extLst>
              <a:ext uri="{FF2B5EF4-FFF2-40B4-BE49-F238E27FC236}">
                <a16:creationId xmlns:a16="http://schemas.microsoft.com/office/drawing/2014/main" id="{BA160141-042F-4099-856C-C1D62E0FF5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>
                <a:solidFill>
                  <a:srgbClr val="00B0F0"/>
                </a:solidFill>
                <a:latin typeface="+mn-lt"/>
                <a:ea typeface="Verdana" panose="020B0604030504040204" pitchFamily="34" charset="0"/>
                <a:cs typeface="Dubai" panose="020B0503030403030204" pitchFamily="34" charset="-78"/>
              </a:rPr>
              <a:t>Predicting home loan conversion</a:t>
            </a:r>
            <a:endParaRPr lang="en-US" dirty="0">
              <a:solidFill>
                <a:srgbClr val="00B0F0"/>
              </a:solidFill>
              <a:latin typeface="+mn-lt"/>
              <a:ea typeface="Verdana" panose="020B0604030504040204" pitchFamily="34" charset="0"/>
              <a:cs typeface="Dubai" panose="020B0503030403030204" pitchFamily="34" charset="-78"/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212BE0C8-3274-44C1-93C2-9347988BD0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 the factors associated with it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485234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454CD-9574-4454-8508-8F0A8B8CC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360625"/>
            <a:ext cx="11340000" cy="432000"/>
          </a:xfrm>
        </p:spPr>
        <p:txBody>
          <a:bodyPr/>
          <a:lstStyle/>
          <a:p>
            <a:r>
              <a:rPr lang="en-US" dirty="0"/>
              <a:t>Data and findings – web </a:t>
            </a:r>
            <a:r>
              <a:rPr lang="en-US" dirty="0" err="1"/>
              <a:t>behaviour</a:t>
            </a:r>
            <a:r>
              <a:rPr lang="en-US" dirty="0"/>
              <a:t> and pages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C27C08-6C9A-42C1-AAE3-3AA9FA9800F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74D31CA-535E-49D5-B959-AB65864DD55F}"/>
              </a:ext>
            </a:extLst>
          </p:cNvPr>
          <p:cNvSpPr txBox="1">
            <a:spLocks/>
          </p:cNvSpPr>
          <p:nvPr/>
        </p:nvSpPr>
        <p:spPr>
          <a:xfrm>
            <a:off x="816157" y="2208507"/>
            <a:ext cx="4955344" cy="229729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alibri" panose="020F0502020204030204" pitchFamily="34" charset="0"/>
              <a:buChar char="○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000" dirty="0"/>
              <a:t>On average, visitors:</a:t>
            </a:r>
          </a:p>
          <a:p>
            <a:pPr lvl="1"/>
            <a:r>
              <a:rPr lang="en-AU" sz="1800" dirty="0"/>
              <a:t>Come to the website 1.7 times</a:t>
            </a:r>
          </a:p>
          <a:p>
            <a:pPr lvl="1"/>
            <a:r>
              <a:rPr lang="en-AU" sz="1800" dirty="0"/>
              <a:t>Spend 2 min per session</a:t>
            </a:r>
          </a:p>
          <a:p>
            <a:pPr lvl="1"/>
            <a:r>
              <a:rPr lang="en-AU" sz="1800" dirty="0"/>
              <a:t>look at 1-3 pages per session</a:t>
            </a:r>
          </a:p>
          <a:p>
            <a:pPr lvl="1"/>
            <a:r>
              <a:rPr lang="en-AU" sz="1800" dirty="0"/>
              <a:t>See the home and </a:t>
            </a:r>
            <a:r>
              <a:rPr lang="en-AU" sz="1800" dirty="0" err="1"/>
              <a:t>homeloans</a:t>
            </a:r>
            <a:r>
              <a:rPr lang="en-AU" sz="1800" dirty="0"/>
              <a:t> pages</a:t>
            </a:r>
          </a:p>
          <a:p>
            <a:endParaRPr lang="en-AU" sz="2000" dirty="0"/>
          </a:p>
          <a:p>
            <a:endParaRPr lang="en-AU" sz="2000" dirty="0"/>
          </a:p>
          <a:p>
            <a:pPr marL="0" indent="0">
              <a:buNone/>
            </a:pPr>
            <a:endParaRPr lang="en-AU" sz="20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56ED5C5-2DA2-4534-8C86-3C18D4EBE9C3}"/>
              </a:ext>
            </a:extLst>
          </p:cNvPr>
          <p:cNvSpPr/>
          <p:nvPr/>
        </p:nvSpPr>
        <p:spPr>
          <a:xfrm>
            <a:off x="9716655" y="6012874"/>
            <a:ext cx="1625600" cy="4751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F25A1D-7655-47CB-A0CE-F2CEA2FF30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96"/>
          <a:stretch/>
        </p:blipFill>
        <p:spPr>
          <a:xfrm>
            <a:off x="6096000" y="1220227"/>
            <a:ext cx="6023037" cy="5414277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9E00590-39D8-46D5-8F30-FF472AC68CD2}"/>
              </a:ext>
            </a:extLst>
          </p:cNvPr>
          <p:cNvSpPr txBox="1">
            <a:spLocks/>
          </p:cNvSpPr>
          <p:nvPr/>
        </p:nvSpPr>
        <p:spPr>
          <a:xfrm>
            <a:off x="7051153" y="914125"/>
            <a:ext cx="4626909" cy="432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alibri" panose="020F0502020204030204" pitchFamily="34" charset="0"/>
              <a:buChar char="○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dirty="0"/>
              <a:t>Number of times the pages were visited overall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6FE7E83-47B7-4072-B4F0-AA0414056909}"/>
              </a:ext>
            </a:extLst>
          </p:cNvPr>
          <p:cNvSpPr txBox="1">
            <a:spLocks/>
          </p:cNvSpPr>
          <p:nvPr/>
        </p:nvSpPr>
        <p:spPr>
          <a:xfrm>
            <a:off x="7429632" y="6592509"/>
            <a:ext cx="3979799" cy="16450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alibri" panose="020F0502020204030204" pitchFamily="34" charset="0"/>
              <a:buChar char="○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AU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Number of visits</a:t>
            </a:r>
          </a:p>
          <a:p>
            <a:pPr lvl="1"/>
            <a:endParaRPr lang="en-AU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en-AU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AU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3053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454CD-9574-4454-8508-8F0A8B8CC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and findings – Marketing acquisition channels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83AA1-0A6B-464C-B36A-B212F3D0759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AU" dirty="0"/>
          </a:p>
          <a:p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C27C08-6C9A-42C1-AAE3-3AA9FA9800F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74D31CA-535E-49D5-B959-AB65864DD55F}"/>
              </a:ext>
            </a:extLst>
          </p:cNvPr>
          <p:cNvSpPr txBox="1">
            <a:spLocks/>
          </p:cNvSpPr>
          <p:nvPr/>
        </p:nvSpPr>
        <p:spPr>
          <a:xfrm>
            <a:off x="7242803" y="2392352"/>
            <a:ext cx="4955344" cy="323517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alibri" panose="020F0502020204030204" pitchFamily="34" charset="0"/>
              <a:buChar char="○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dirty="0"/>
              <a:t>On average, visitors come from:</a:t>
            </a:r>
          </a:p>
          <a:p>
            <a:r>
              <a:rPr lang="en-AU" dirty="0"/>
              <a:t>25% PPC (Google ads)</a:t>
            </a:r>
          </a:p>
          <a:p>
            <a:pPr lvl="1"/>
            <a:r>
              <a:rPr lang="en-AU" dirty="0"/>
              <a:t>It represents 32% of the conversions</a:t>
            </a:r>
          </a:p>
          <a:p>
            <a:r>
              <a:rPr lang="en-AU" dirty="0"/>
              <a:t>21% directly to the site, likely returning visitors</a:t>
            </a:r>
          </a:p>
          <a:p>
            <a:pPr lvl="1"/>
            <a:r>
              <a:rPr lang="en-AU" dirty="0"/>
              <a:t>It represents 33% of the conversions</a:t>
            </a:r>
          </a:p>
          <a:p>
            <a:r>
              <a:rPr lang="en-AU" dirty="0"/>
              <a:t>20% organically from Google search</a:t>
            </a:r>
          </a:p>
          <a:p>
            <a:pPr lvl="1"/>
            <a:r>
              <a:rPr lang="en-AU" dirty="0"/>
              <a:t>It represents 22% of the conversions</a:t>
            </a:r>
          </a:p>
          <a:p>
            <a:r>
              <a:rPr lang="en-AU" dirty="0"/>
              <a:t>12% from affiliates</a:t>
            </a:r>
          </a:p>
          <a:p>
            <a:pPr lvl="1"/>
            <a:r>
              <a:rPr lang="en-AU" dirty="0"/>
              <a:t>It represents 10% of the conversions</a:t>
            </a:r>
          </a:p>
          <a:p>
            <a:pPr lvl="1"/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111E903-20F6-421F-ADE2-06B9EE5DD4AD}"/>
              </a:ext>
            </a:extLst>
          </p:cNvPr>
          <p:cNvSpPr/>
          <p:nvPr/>
        </p:nvSpPr>
        <p:spPr>
          <a:xfrm>
            <a:off x="9716655" y="6012874"/>
            <a:ext cx="1625600" cy="4751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6684366-93D9-4A23-A8F0-982426853573}"/>
              </a:ext>
            </a:extLst>
          </p:cNvPr>
          <p:cNvSpPr txBox="1">
            <a:spLocks/>
          </p:cNvSpPr>
          <p:nvPr/>
        </p:nvSpPr>
        <p:spPr>
          <a:xfrm>
            <a:off x="1441939" y="1336041"/>
            <a:ext cx="5630777" cy="432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alibri" panose="020F0502020204030204" pitchFamily="34" charset="0"/>
              <a:buChar char="○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dirty="0"/>
              <a:t>Number of unique visitors and conversion per channel</a:t>
            </a:r>
          </a:p>
          <a:p>
            <a:pPr lvl="1"/>
            <a:endParaRPr lang="en-AU" dirty="0"/>
          </a:p>
          <a:p>
            <a:pPr marL="0" indent="0">
              <a:buFont typeface="Calibri" panose="020F0502020204030204" pitchFamily="34" charset="0"/>
              <a:buNone/>
            </a:pPr>
            <a:endParaRPr lang="en-AU" dirty="0"/>
          </a:p>
          <a:p>
            <a:endParaRPr lang="en-A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221F22-DE60-4901-BF68-9AB97B2B6F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57" t="1793"/>
          <a:stretch/>
        </p:blipFill>
        <p:spPr>
          <a:xfrm>
            <a:off x="127000" y="1693129"/>
            <a:ext cx="6582202" cy="4633624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77CAED2-9EAC-4116-9810-123BFFD46729}"/>
              </a:ext>
            </a:extLst>
          </p:cNvPr>
          <p:cNvSpPr txBox="1">
            <a:spLocks/>
          </p:cNvSpPr>
          <p:nvPr/>
        </p:nvSpPr>
        <p:spPr>
          <a:xfrm>
            <a:off x="1428201" y="6363409"/>
            <a:ext cx="3979799" cy="6012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alibri" panose="020F0502020204030204" pitchFamily="34" charset="0"/>
              <a:buChar char="○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AU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Number of visits</a:t>
            </a:r>
          </a:p>
          <a:p>
            <a:pPr lvl="1"/>
            <a:endParaRPr lang="en-AU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en-AU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AU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011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6840293F-4671-41F0-81A3-F8908F7DB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384375"/>
            <a:ext cx="11340000" cy="432000"/>
          </a:xfrm>
        </p:spPr>
        <p:txBody>
          <a:bodyPr/>
          <a:lstStyle/>
          <a:p>
            <a:r>
              <a:rPr lang="en-US" dirty="0"/>
              <a:t>Data and findings – Timing: Time of visit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7F07C326-ECF8-41DF-9B2E-D430DEFF9A67}"/>
              </a:ext>
            </a:extLst>
          </p:cNvPr>
          <p:cNvSpPr>
            <a:spLocks noGrp="1"/>
          </p:cNvSpPr>
          <p:nvPr>
            <p:ph sz="half" idx="29"/>
          </p:nvPr>
        </p:nvSpPr>
        <p:spPr>
          <a:xfrm>
            <a:off x="628099" y="2443092"/>
            <a:ext cx="3780279" cy="19718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Visitors browse the site mostly:</a:t>
            </a:r>
          </a:p>
          <a:p>
            <a:r>
              <a:rPr lang="en-US" dirty="0"/>
              <a:t>Between 8am and 5pm</a:t>
            </a:r>
          </a:p>
          <a:p>
            <a:r>
              <a:rPr lang="en-US" noProof="1"/>
              <a:t>There’s a </a:t>
            </a:r>
            <a:r>
              <a:rPr lang="en-US" noProof="1">
                <a:solidFill>
                  <a:srgbClr val="0070C0"/>
                </a:solidFill>
              </a:rPr>
              <a:t>peak around 10am</a:t>
            </a:r>
          </a:p>
          <a:p>
            <a:pPr marL="0" indent="0">
              <a:buNone/>
            </a:pPr>
            <a:endParaRPr lang="en-US" noProof="1"/>
          </a:p>
          <a:p>
            <a:r>
              <a:rPr lang="en-US" noProof="1"/>
              <a:t>Run ads during work hours only and mostly mornings</a:t>
            </a:r>
          </a:p>
          <a:p>
            <a:endParaRPr lang="en-US" noProof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8525D2-29EF-4156-8E05-4971770BF1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FCBA1FA-38F7-46D2-9853-B1D01686F4B3}"/>
              </a:ext>
            </a:extLst>
          </p:cNvPr>
          <p:cNvSpPr/>
          <p:nvPr/>
        </p:nvSpPr>
        <p:spPr>
          <a:xfrm>
            <a:off x="9716655" y="6012874"/>
            <a:ext cx="1625600" cy="4751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CAA77135-008B-42D1-B1EE-9FE66927D5A9}"/>
              </a:ext>
            </a:extLst>
          </p:cNvPr>
          <p:cNvSpPr txBox="1">
            <a:spLocks/>
          </p:cNvSpPr>
          <p:nvPr/>
        </p:nvSpPr>
        <p:spPr>
          <a:xfrm>
            <a:off x="6310289" y="1068050"/>
            <a:ext cx="3979799" cy="6012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alibri" panose="020F0502020204030204" pitchFamily="34" charset="0"/>
              <a:buChar char="○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AU" dirty="0"/>
              <a:t>Time of visit</a:t>
            </a:r>
          </a:p>
          <a:p>
            <a:pPr lvl="1"/>
            <a:endParaRPr lang="en-AU" dirty="0"/>
          </a:p>
          <a:p>
            <a:pPr marL="0" indent="0">
              <a:buFont typeface="Calibri" panose="020F0502020204030204" pitchFamily="34" charset="0"/>
              <a:buNone/>
            </a:pPr>
            <a:endParaRPr lang="en-AU" dirty="0"/>
          </a:p>
          <a:p>
            <a:endParaRPr lang="en-AU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0D5AF73-FAD8-4A52-8E35-F0B1FAB01B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2614" y="1428728"/>
            <a:ext cx="6491287" cy="4172539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73D6C61-DC17-4D89-9BBB-8625974FC878}"/>
              </a:ext>
            </a:extLst>
          </p:cNvPr>
          <p:cNvSpPr txBox="1">
            <a:spLocks/>
          </p:cNvSpPr>
          <p:nvPr/>
        </p:nvSpPr>
        <p:spPr>
          <a:xfrm>
            <a:off x="6081687" y="5454673"/>
            <a:ext cx="405089" cy="171995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>
            <a:noAutofit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alibri" panose="020F0502020204030204" pitchFamily="34" charset="0"/>
              <a:buChar char="○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AU" sz="1200" dirty="0"/>
              <a:t>2:15</a:t>
            </a:r>
          </a:p>
          <a:p>
            <a:pPr lvl="1"/>
            <a:endParaRPr lang="en-AU" sz="1100" dirty="0"/>
          </a:p>
          <a:p>
            <a:pPr marL="0" indent="0">
              <a:buFont typeface="Calibri" panose="020F0502020204030204" pitchFamily="34" charset="0"/>
              <a:buNone/>
            </a:pPr>
            <a:endParaRPr lang="en-AU" sz="1200" dirty="0"/>
          </a:p>
          <a:p>
            <a:endParaRPr lang="en-AU" sz="1200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FCB64B8-8D60-4A98-99DA-D05C29C421AC}"/>
              </a:ext>
            </a:extLst>
          </p:cNvPr>
          <p:cNvSpPr txBox="1">
            <a:spLocks/>
          </p:cNvSpPr>
          <p:nvPr/>
        </p:nvSpPr>
        <p:spPr>
          <a:xfrm>
            <a:off x="5446687" y="5444955"/>
            <a:ext cx="405089" cy="171995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>
            <a:noAutofit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alibri" panose="020F0502020204030204" pitchFamily="34" charset="0"/>
              <a:buChar char="○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AU" sz="1200" dirty="0"/>
              <a:t>0:00</a:t>
            </a:r>
          </a:p>
          <a:p>
            <a:pPr lvl="1"/>
            <a:endParaRPr lang="en-AU" sz="1100" dirty="0"/>
          </a:p>
          <a:p>
            <a:pPr marL="0" indent="0">
              <a:buFont typeface="Calibri" panose="020F0502020204030204" pitchFamily="34" charset="0"/>
              <a:buNone/>
            </a:pPr>
            <a:endParaRPr lang="en-AU" sz="1200" dirty="0"/>
          </a:p>
          <a:p>
            <a:endParaRPr lang="en-AU" sz="120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C094D5D-8EDF-4867-A1A4-E705924C084B}"/>
              </a:ext>
            </a:extLst>
          </p:cNvPr>
          <p:cNvSpPr txBox="1">
            <a:spLocks/>
          </p:cNvSpPr>
          <p:nvPr/>
        </p:nvSpPr>
        <p:spPr>
          <a:xfrm>
            <a:off x="6716687" y="5453421"/>
            <a:ext cx="405089" cy="171995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>
            <a:noAutofit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alibri" panose="020F0502020204030204" pitchFamily="34" charset="0"/>
              <a:buChar char="○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AU" sz="1200" dirty="0"/>
              <a:t>05:30</a:t>
            </a:r>
          </a:p>
          <a:p>
            <a:pPr lvl="1"/>
            <a:endParaRPr lang="en-AU" sz="1100" dirty="0"/>
          </a:p>
          <a:p>
            <a:pPr marL="0" indent="0">
              <a:buFont typeface="Calibri" panose="020F0502020204030204" pitchFamily="34" charset="0"/>
              <a:buNone/>
            </a:pPr>
            <a:endParaRPr lang="en-AU" sz="1200" dirty="0"/>
          </a:p>
          <a:p>
            <a:endParaRPr lang="en-AU" sz="1200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ADC76463-AF7A-4F97-870A-ABB6AE786696}"/>
              </a:ext>
            </a:extLst>
          </p:cNvPr>
          <p:cNvSpPr txBox="1">
            <a:spLocks/>
          </p:cNvSpPr>
          <p:nvPr/>
        </p:nvSpPr>
        <p:spPr>
          <a:xfrm>
            <a:off x="7352202" y="5453421"/>
            <a:ext cx="405089" cy="171995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>
            <a:noAutofit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alibri" panose="020F0502020204030204" pitchFamily="34" charset="0"/>
              <a:buChar char="○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AU" sz="1200" dirty="0"/>
              <a:t>08:00</a:t>
            </a:r>
          </a:p>
          <a:p>
            <a:pPr lvl="1"/>
            <a:endParaRPr lang="en-AU" sz="1100" dirty="0"/>
          </a:p>
          <a:p>
            <a:pPr marL="0" indent="0">
              <a:buFont typeface="Calibri" panose="020F0502020204030204" pitchFamily="34" charset="0"/>
              <a:buNone/>
            </a:pPr>
            <a:endParaRPr lang="en-AU" sz="1200" dirty="0"/>
          </a:p>
          <a:p>
            <a:endParaRPr lang="en-AU" sz="120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3E51A7B2-95C3-48CE-A10C-1F66FA195FF6}"/>
              </a:ext>
            </a:extLst>
          </p:cNvPr>
          <p:cNvSpPr txBox="1">
            <a:spLocks/>
          </p:cNvSpPr>
          <p:nvPr/>
        </p:nvSpPr>
        <p:spPr>
          <a:xfrm>
            <a:off x="8017234" y="5458221"/>
            <a:ext cx="421227" cy="193845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>
            <a:noAutofit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alibri" panose="020F0502020204030204" pitchFamily="34" charset="0"/>
              <a:buChar char="○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AU" sz="1200" dirty="0"/>
              <a:t>11:00</a:t>
            </a:r>
          </a:p>
          <a:p>
            <a:pPr lvl="1"/>
            <a:endParaRPr lang="en-AU" sz="1100" dirty="0"/>
          </a:p>
          <a:p>
            <a:pPr marL="0" indent="0">
              <a:buFont typeface="Calibri" panose="020F0502020204030204" pitchFamily="34" charset="0"/>
              <a:buNone/>
            </a:pPr>
            <a:endParaRPr lang="en-AU" sz="1200" dirty="0"/>
          </a:p>
          <a:p>
            <a:endParaRPr lang="en-AU" sz="1200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68CB1430-0B31-4AC5-A895-7F2FEEA16245}"/>
              </a:ext>
            </a:extLst>
          </p:cNvPr>
          <p:cNvSpPr txBox="1">
            <a:spLocks/>
          </p:cNvSpPr>
          <p:nvPr/>
        </p:nvSpPr>
        <p:spPr>
          <a:xfrm>
            <a:off x="8646388" y="5463140"/>
            <a:ext cx="405089" cy="171995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>
            <a:noAutofit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alibri" panose="020F0502020204030204" pitchFamily="34" charset="0"/>
              <a:buChar char="○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AU" sz="1200" dirty="0"/>
              <a:t>14:00</a:t>
            </a:r>
          </a:p>
          <a:p>
            <a:pPr lvl="1"/>
            <a:endParaRPr lang="en-AU" sz="1100" dirty="0"/>
          </a:p>
          <a:p>
            <a:pPr marL="0" indent="0">
              <a:buFont typeface="Calibri" panose="020F0502020204030204" pitchFamily="34" charset="0"/>
              <a:buNone/>
            </a:pPr>
            <a:endParaRPr lang="en-AU" sz="1200" dirty="0"/>
          </a:p>
          <a:p>
            <a:endParaRPr lang="en-AU" sz="1200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E5BE02F4-1366-4839-BD53-028504F54800}"/>
              </a:ext>
            </a:extLst>
          </p:cNvPr>
          <p:cNvSpPr txBox="1">
            <a:spLocks/>
          </p:cNvSpPr>
          <p:nvPr/>
        </p:nvSpPr>
        <p:spPr>
          <a:xfrm>
            <a:off x="9310624" y="5451907"/>
            <a:ext cx="353681" cy="174135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>
            <a:noAutofit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alibri" panose="020F0502020204030204" pitchFamily="34" charset="0"/>
              <a:buChar char="○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AU" sz="1200" dirty="0"/>
              <a:t>16:40</a:t>
            </a:r>
          </a:p>
          <a:p>
            <a:pPr lvl="1"/>
            <a:endParaRPr lang="en-AU" sz="1100" dirty="0"/>
          </a:p>
          <a:p>
            <a:pPr marL="0" indent="0">
              <a:buFont typeface="Calibri" panose="020F0502020204030204" pitchFamily="34" charset="0"/>
              <a:buNone/>
            </a:pPr>
            <a:endParaRPr lang="en-AU" sz="1200" dirty="0"/>
          </a:p>
          <a:p>
            <a:endParaRPr lang="en-AU" sz="120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8A96688E-7A81-4351-B867-262310D7E4A8}"/>
              </a:ext>
            </a:extLst>
          </p:cNvPr>
          <p:cNvSpPr txBox="1">
            <a:spLocks/>
          </p:cNvSpPr>
          <p:nvPr/>
        </p:nvSpPr>
        <p:spPr>
          <a:xfrm>
            <a:off x="9941786" y="5460678"/>
            <a:ext cx="405089" cy="165987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>
            <a:noAutofit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alibri" panose="020F0502020204030204" pitchFamily="34" charset="0"/>
              <a:buChar char="○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AU" sz="1200" dirty="0"/>
              <a:t>19:00</a:t>
            </a:r>
          </a:p>
          <a:p>
            <a:pPr lvl="1"/>
            <a:endParaRPr lang="en-AU" sz="1100" dirty="0"/>
          </a:p>
          <a:p>
            <a:pPr marL="0" indent="0">
              <a:buFont typeface="Calibri" panose="020F0502020204030204" pitchFamily="34" charset="0"/>
              <a:buNone/>
            </a:pPr>
            <a:endParaRPr lang="en-AU" sz="1200" dirty="0"/>
          </a:p>
          <a:p>
            <a:endParaRPr lang="en-AU" sz="1200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1AE9E267-CC3F-4854-9706-831D63065083}"/>
              </a:ext>
            </a:extLst>
          </p:cNvPr>
          <p:cNvSpPr txBox="1">
            <a:spLocks/>
          </p:cNvSpPr>
          <p:nvPr/>
        </p:nvSpPr>
        <p:spPr>
          <a:xfrm>
            <a:off x="10563085" y="5460678"/>
            <a:ext cx="405089" cy="171995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>
            <a:noAutofit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alibri" panose="020F0502020204030204" pitchFamily="34" charset="0"/>
              <a:buChar char="○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AU" sz="1200" dirty="0"/>
              <a:t>22:15</a:t>
            </a:r>
          </a:p>
          <a:p>
            <a:pPr lvl="1"/>
            <a:endParaRPr lang="en-AU" sz="1100" dirty="0"/>
          </a:p>
          <a:p>
            <a:pPr marL="0" indent="0">
              <a:buFont typeface="Calibri" panose="020F0502020204030204" pitchFamily="34" charset="0"/>
              <a:buNone/>
            </a:pPr>
            <a:endParaRPr lang="en-AU" sz="1200" dirty="0"/>
          </a:p>
          <a:p>
            <a:endParaRPr lang="en-AU" sz="1200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04C7302A-FF15-4391-97A3-9554D40907A4}"/>
              </a:ext>
            </a:extLst>
          </p:cNvPr>
          <p:cNvSpPr txBox="1">
            <a:spLocks/>
          </p:cNvSpPr>
          <p:nvPr/>
        </p:nvSpPr>
        <p:spPr>
          <a:xfrm rot="16200000">
            <a:off x="3175151" y="3214621"/>
            <a:ext cx="3979799" cy="44950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alibri" panose="020F0502020204030204" pitchFamily="34" charset="0"/>
              <a:buChar char="○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AU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Number of visits</a:t>
            </a:r>
          </a:p>
          <a:p>
            <a:pPr lvl="1"/>
            <a:endParaRPr lang="en-AU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en-AU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AU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217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454CD-9574-4454-8508-8F0A8B8CC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and findings – Timing: conversion days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83AA1-0A6B-464C-B36A-B212F3D075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3771" y="1981862"/>
            <a:ext cx="5772997" cy="4524124"/>
          </a:xfrm>
        </p:spPr>
        <p:txBody>
          <a:bodyPr/>
          <a:lstStyle/>
          <a:p>
            <a:r>
              <a:rPr lang="en-AU" dirty="0"/>
              <a:t>It takes a first time visitor on average </a:t>
            </a:r>
            <a:r>
              <a:rPr lang="en-AU" dirty="0">
                <a:solidFill>
                  <a:srgbClr val="0070C0"/>
                </a:solidFill>
              </a:rPr>
              <a:t>11 days to convert</a:t>
            </a:r>
          </a:p>
          <a:p>
            <a:endParaRPr lang="en-AU" dirty="0"/>
          </a:p>
          <a:p>
            <a:r>
              <a:rPr lang="en-AU" dirty="0"/>
              <a:t>But data isn’t balanced, most conversions happen within a few days</a:t>
            </a:r>
          </a:p>
          <a:p>
            <a:endParaRPr lang="en-AU" dirty="0"/>
          </a:p>
          <a:p>
            <a:r>
              <a:rPr lang="en-AU" dirty="0"/>
              <a:t>We should retarget people within 2 weeks after 1</a:t>
            </a:r>
            <a:r>
              <a:rPr lang="en-AU" baseline="30000" dirty="0"/>
              <a:t>st</a:t>
            </a:r>
            <a:r>
              <a:rPr lang="en-AU" dirty="0"/>
              <a:t> visit and then reduce ads</a:t>
            </a:r>
          </a:p>
          <a:p>
            <a:endParaRPr lang="en-AU" dirty="0"/>
          </a:p>
          <a:p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C27C08-6C9A-42C1-AAE3-3AA9FA9800F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1C52A5-748F-4587-9A31-83B30486C794}"/>
              </a:ext>
            </a:extLst>
          </p:cNvPr>
          <p:cNvSpPr/>
          <p:nvPr/>
        </p:nvSpPr>
        <p:spPr>
          <a:xfrm>
            <a:off x="9716655" y="6012874"/>
            <a:ext cx="1625600" cy="4751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4803AA-E081-43D1-A304-07BD00338C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936"/>
          <a:stretch/>
        </p:blipFill>
        <p:spPr>
          <a:xfrm>
            <a:off x="6204996" y="1981159"/>
            <a:ext cx="5905500" cy="3630999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7A9ACDA-41F9-4349-8784-649379806F43}"/>
              </a:ext>
            </a:extLst>
          </p:cNvPr>
          <p:cNvSpPr txBox="1">
            <a:spLocks/>
          </p:cNvSpPr>
          <p:nvPr/>
        </p:nvSpPr>
        <p:spPr>
          <a:xfrm>
            <a:off x="6715475" y="1614775"/>
            <a:ext cx="5263117" cy="6012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alibri" panose="020F0502020204030204" pitchFamily="34" charset="0"/>
              <a:buChar char="○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AU" dirty="0"/>
              <a:t>Number of days between first visit and conversion</a:t>
            </a:r>
          </a:p>
          <a:p>
            <a:pPr lvl="1"/>
            <a:endParaRPr lang="en-AU" dirty="0"/>
          </a:p>
          <a:p>
            <a:pPr marL="0" indent="0">
              <a:buFont typeface="Calibri" panose="020F0502020204030204" pitchFamily="34" charset="0"/>
              <a:buNone/>
            </a:pP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61492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454CD-9574-4454-8508-8F0A8B8CC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and findings – conversions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83AA1-0A6B-464C-B36A-B212F3D075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384765" y="1211379"/>
            <a:ext cx="7331890" cy="1042875"/>
          </a:xfrm>
        </p:spPr>
        <p:txBody>
          <a:bodyPr/>
          <a:lstStyle/>
          <a:p>
            <a:r>
              <a:rPr lang="en-AU" dirty="0"/>
              <a:t>Out of the 90.205 unique visitors, 730 converted, that represents 0.81%</a:t>
            </a:r>
          </a:p>
          <a:p>
            <a:r>
              <a:rPr lang="en-AU" dirty="0"/>
              <a:t>Most of the applications are first home buyers</a:t>
            </a:r>
          </a:p>
          <a:p>
            <a:pPr lvl="1"/>
            <a:endParaRPr lang="en-AU" dirty="0"/>
          </a:p>
          <a:p>
            <a:pPr marL="0" indent="0">
              <a:buNone/>
            </a:pPr>
            <a:r>
              <a:rPr lang="en-AU" dirty="0"/>
              <a:t>		</a:t>
            </a:r>
          </a:p>
          <a:p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C27C08-6C9A-42C1-AAE3-3AA9FA9800F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409431" y="6249253"/>
            <a:ext cx="537262" cy="365125"/>
          </a:xfr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1C52A5-748F-4587-9A31-83B30486C794}"/>
              </a:ext>
            </a:extLst>
          </p:cNvPr>
          <p:cNvSpPr/>
          <p:nvPr/>
        </p:nvSpPr>
        <p:spPr>
          <a:xfrm>
            <a:off x="9716655" y="6127434"/>
            <a:ext cx="1625600" cy="4751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C37174-2DC8-4677-9948-DE2C98EDFC59}"/>
              </a:ext>
            </a:extLst>
          </p:cNvPr>
          <p:cNvSpPr txBox="1"/>
          <p:nvPr/>
        </p:nvSpPr>
        <p:spPr>
          <a:xfrm>
            <a:off x="2714625" y="2340944"/>
            <a:ext cx="1571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AU" dirty="0"/>
              <a:t>Loan type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C39657-15A8-4738-AF49-84C71FA57FC5}"/>
              </a:ext>
            </a:extLst>
          </p:cNvPr>
          <p:cNvSpPr txBox="1"/>
          <p:nvPr/>
        </p:nvSpPr>
        <p:spPr>
          <a:xfrm>
            <a:off x="7810501" y="2243834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AU" dirty="0"/>
              <a:t>Application type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7C2798E-5BD0-497E-9DA6-CC4EFE431B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1" y="2802890"/>
            <a:ext cx="5118100" cy="389627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0C9885E-CAD9-446A-BFCE-70B4E17196B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084"/>
          <a:stretch/>
        </p:blipFill>
        <p:spPr>
          <a:xfrm>
            <a:off x="6464300" y="2669026"/>
            <a:ext cx="4229100" cy="4021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0148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Placeholder 39" descr="Triangular design of building up close">
            <a:extLst>
              <a:ext uri="{FF2B5EF4-FFF2-40B4-BE49-F238E27FC236}">
                <a16:creationId xmlns:a16="http://schemas.microsoft.com/office/drawing/2014/main" id="{2EC3AED0-517E-41C1-9ECD-ABB0A850496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2" name="Title 21">
            <a:extLst>
              <a:ext uri="{FF2B5EF4-FFF2-40B4-BE49-F238E27FC236}">
                <a16:creationId xmlns:a16="http://schemas.microsoft.com/office/drawing/2014/main" id="{BA160141-042F-4099-856C-C1D62E0FF5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</a:t>
            </a:r>
          </a:p>
        </p:txBody>
      </p:sp>
      <p:pic>
        <p:nvPicPr>
          <p:cNvPr id="32" name="Picture Placeholder 31" descr="Long wooden tunnel">
            <a:extLst>
              <a:ext uri="{FF2B5EF4-FFF2-40B4-BE49-F238E27FC236}">
                <a16:creationId xmlns:a16="http://schemas.microsoft.com/office/drawing/2014/main" id="{ADA7147C-9048-4CCD-A9FA-54C09406C1E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32C84AD-44F1-45D1-9F68-3FDC756E5C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08650" y="3386488"/>
            <a:ext cx="4330700" cy="182434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8442E937-7F5A-4CF2-98BD-C9CF5F2B4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408650" y="404285"/>
            <a:ext cx="4330700" cy="182434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Subtitle 3">
            <a:extLst>
              <a:ext uri="{FF2B5EF4-FFF2-40B4-BE49-F238E27FC236}">
                <a16:creationId xmlns:a16="http://schemas.microsoft.com/office/drawing/2014/main" id="{60A1C3B2-3705-46C9-89D0-B7CEBB12F403}"/>
              </a:ext>
            </a:extLst>
          </p:cNvPr>
          <p:cNvSpPr txBox="1">
            <a:spLocks/>
          </p:cNvSpPr>
          <p:nvPr/>
        </p:nvSpPr>
        <p:spPr>
          <a:xfrm>
            <a:off x="607606" y="5472790"/>
            <a:ext cx="3932788" cy="750814"/>
          </a:xfrm>
          <a:prstGeom prst="rect">
            <a:avLst/>
          </a:prstGeom>
          <a:noFill/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alibri" panose="020F050202020403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Using various models to understand what are the key factors driving conversion.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1966192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5FB75C3E-5885-49DD-8190-BB1E8C511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398" y="416422"/>
            <a:ext cx="11340000" cy="432000"/>
          </a:xfrm>
        </p:spPr>
        <p:txBody>
          <a:bodyPr/>
          <a:lstStyle/>
          <a:p>
            <a:r>
              <a:rPr lang="en-US" dirty="0"/>
              <a:t>What are we solving again?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3C7B196D-A4EB-4450-8C2E-D4F26C77F84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319456" y="1593150"/>
            <a:ext cx="4348065" cy="4348065"/>
          </a:xfrm>
        </p:spPr>
        <p:txBody>
          <a:bodyPr/>
          <a:lstStyle/>
          <a:p>
            <a:r>
              <a:rPr lang="en-US" dirty="0"/>
              <a:t>Unique visitors in </a:t>
            </a:r>
            <a:br>
              <a:rPr lang="en-US" dirty="0"/>
            </a:br>
            <a:r>
              <a:rPr lang="en-US" dirty="0"/>
              <a:t>3.5 months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B42237DE-8579-4920-9331-C835DA7AE69A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2916229" y="1718758"/>
            <a:ext cx="2811618" cy="1440000"/>
          </a:xfrm>
        </p:spPr>
        <p:txBody>
          <a:bodyPr/>
          <a:lstStyle/>
          <a:p>
            <a:r>
              <a:rPr lang="en-US" sz="5400" dirty="0"/>
              <a:t>90.000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2C7452-8DFB-4E08-B517-7802CB6719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4" name="TextBox 33" descr="Chart Intersection">
            <a:extLst>
              <a:ext uri="{FF2B5EF4-FFF2-40B4-BE49-F238E27FC236}">
                <a16:creationId xmlns:a16="http://schemas.microsoft.com/office/drawing/2014/main" id="{151C5405-FC56-458C-AB6B-DB7AE365F968}"/>
              </a:ext>
            </a:extLst>
          </p:cNvPr>
          <p:cNvSpPr txBox="1">
            <a:spLocks/>
          </p:cNvSpPr>
          <p:nvPr/>
        </p:nvSpPr>
        <p:spPr>
          <a:xfrm rot="550577">
            <a:off x="5821475" y="2827221"/>
            <a:ext cx="835847" cy="2444261"/>
          </a:xfrm>
          <a:custGeom>
            <a:avLst/>
            <a:gdLst>
              <a:gd name="connsiteX0" fmla="*/ 173971 w 317688"/>
              <a:gd name="connsiteY0" fmla="*/ 0 h 1544221"/>
              <a:gd name="connsiteX1" fmla="*/ 219948 w 317688"/>
              <a:gd name="connsiteY1" fmla="*/ 125619 h 1544221"/>
              <a:gd name="connsiteX2" fmla="*/ 317688 w 317688"/>
              <a:gd name="connsiteY2" fmla="*/ 772110 h 1544221"/>
              <a:gd name="connsiteX3" fmla="*/ 219948 w 317688"/>
              <a:gd name="connsiteY3" fmla="*/ 1418601 h 1544221"/>
              <a:gd name="connsiteX4" fmla="*/ 173971 w 317688"/>
              <a:gd name="connsiteY4" fmla="*/ 1544221 h 1544221"/>
              <a:gd name="connsiteX5" fmla="*/ 142832 w 317688"/>
              <a:gd name="connsiteY5" fmla="*/ 1479580 h 1544221"/>
              <a:gd name="connsiteX6" fmla="*/ 0 w 317688"/>
              <a:gd name="connsiteY6" fmla="*/ 772110 h 1544221"/>
              <a:gd name="connsiteX7" fmla="*/ 142832 w 317688"/>
              <a:gd name="connsiteY7" fmla="*/ 64641 h 1544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7688" h="1544221">
                <a:moveTo>
                  <a:pt x="173971" y="0"/>
                </a:moveTo>
                <a:lnTo>
                  <a:pt x="219948" y="125619"/>
                </a:lnTo>
                <a:cubicBezTo>
                  <a:pt x="283469" y="329846"/>
                  <a:pt x="317688" y="546982"/>
                  <a:pt x="317688" y="772110"/>
                </a:cubicBezTo>
                <a:cubicBezTo>
                  <a:pt x="317688" y="997239"/>
                  <a:pt x="283469" y="1214375"/>
                  <a:pt x="219948" y="1418601"/>
                </a:cubicBezTo>
                <a:lnTo>
                  <a:pt x="173971" y="1544221"/>
                </a:lnTo>
                <a:lnTo>
                  <a:pt x="142832" y="1479580"/>
                </a:lnTo>
                <a:cubicBezTo>
                  <a:pt x="50859" y="1262132"/>
                  <a:pt x="0" y="1023060"/>
                  <a:pt x="0" y="772110"/>
                </a:cubicBezTo>
                <a:cubicBezTo>
                  <a:pt x="0" y="521160"/>
                  <a:pt x="50859" y="282088"/>
                  <a:pt x="142832" y="64641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vert="horz" wrap="square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alibri" panose="020F0502020204030204" pitchFamily="34" charset="0"/>
              <a:buNone/>
              <a:defRPr lang="en-ZA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F4F1D80-BA95-4F16-8A2C-D46814CC19C7}"/>
              </a:ext>
            </a:extLst>
          </p:cNvPr>
          <p:cNvSpPr/>
          <p:nvPr/>
        </p:nvSpPr>
        <p:spPr>
          <a:xfrm>
            <a:off x="9716655" y="6012874"/>
            <a:ext cx="1625600" cy="4751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B5A11B9F-68B0-405D-8B6F-DDBC74E10D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58282" y="3657599"/>
            <a:ext cx="975028" cy="1472540"/>
          </a:xfrm>
        </p:spPr>
        <p:txBody>
          <a:bodyPr/>
          <a:lstStyle/>
          <a:p>
            <a:r>
              <a:rPr lang="en-US" sz="1800" dirty="0">
                <a:solidFill>
                  <a:schemeClr val="bg1"/>
                </a:solidFill>
              </a:rPr>
              <a:t>730 convers-ions</a:t>
            </a:r>
            <a:endParaRPr lang="en-US" sz="1800" noProof="1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B56298-0FE6-4ECD-857F-914B5543981C}"/>
              </a:ext>
            </a:extLst>
          </p:cNvPr>
          <p:cNvSpPr txBox="1"/>
          <p:nvPr/>
        </p:nvSpPr>
        <p:spPr>
          <a:xfrm>
            <a:off x="7433953" y="2921330"/>
            <a:ext cx="3962778" cy="255454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AU" sz="2000" dirty="0"/>
              <a:t>Let’s find out what drive conversions</a:t>
            </a:r>
          </a:p>
          <a:p>
            <a:r>
              <a:rPr lang="en-AU" sz="2000" dirty="0"/>
              <a:t>so we can focus on the top features and increase the conversion rate.</a:t>
            </a:r>
          </a:p>
          <a:p>
            <a:endParaRPr lang="en-AU" sz="2000" dirty="0"/>
          </a:p>
          <a:p>
            <a:endParaRPr lang="en-AU" sz="2000" dirty="0"/>
          </a:p>
          <a:p>
            <a:endParaRPr lang="en-AU" sz="2000" dirty="0"/>
          </a:p>
          <a:p>
            <a:endParaRPr lang="en-AU" sz="2000" dirty="0"/>
          </a:p>
          <a:p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42524660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pipeline</a:t>
            </a:r>
          </a:p>
        </p:txBody>
      </p:sp>
      <p:pic>
        <p:nvPicPr>
          <p:cNvPr id="34" name="Picture Placeholder 11" descr="Teacher">
            <a:extLst>
              <a:ext uri="{FF2B5EF4-FFF2-40B4-BE49-F238E27FC236}">
                <a16:creationId xmlns:a16="http://schemas.microsoft.com/office/drawing/2014/main" id="{BCF515DC-353A-4948-84E1-001D6B6C70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3448866" y="2406502"/>
            <a:ext cx="625968" cy="625968"/>
          </a:xfrm>
          <a:prstGeom prst="rect">
            <a:avLst/>
          </a:prstGeom>
          <a:noFill/>
          <a:ln w="95250" cap="sq" cmpd="sng" algn="ctr">
            <a:noFill/>
            <a:prstDash val="solid"/>
            <a:miter lim="800000"/>
          </a:ln>
          <a:effectLst/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E82690-B145-4D4F-B2D1-0B2A8C50FD71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/>
              <a:t>1. Data analysis</a:t>
            </a:r>
          </a:p>
        </p:txBody>
      </p:sp>
      <p:pic>
        <p:nvPicPr>
          <p:cNvPr id="35" name="Picture Placeholder 15" descr="Group">
            <a:extLst>
              <a:ext uri="{FF2B5EF4-FFF2-40B4-BE49-F238E27FC236}">
                <a16:creationId xmlns:a16="http://schemas.microsoft.com/office/drawing/2014/main" id="{FD22C7BB-0313-DD45-87C7-17AC5A8AEB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8099517" y="2352240"/>
            <a:ext cx="625968" cy="625968"/>
          </a:xfrm>
          <a:prstGeom prst="rect">
            <a:avLst/>
          </a:prstGeom>
          <a:noFill/>
          <a:ln w="95250" cap="sq" cmpd="sng" algn="ctr">
            <a:noFill/>
            <a:prstDash val="solid"/>
            <a:miter lim="800000"/>
          </a:ln>
          <a:effectLst/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0297407-CE4E-4284-879D-AEC395713625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dirty="0"/>
              <a:t>2. Preprocessing and Modeling</a:t>
            </a:r>
          </a:p>
        </p:txBody>
      </p:sp>
      <p:pic>
        <p:nvPicPr>
          <p:cNvPr id="36" name="Picture Placeholder 17" descr="Repeat">
            <a:extLst>
              <a:ext uri="{FF2B5EF4-FFF2-40B4-BE49-F238E27FC236}">
                <a16:creationId xmlns:a16="http://schemas.microsoft.com/office/drawing/2014/main" id="{BE1AEB62-723B-1141-822C-73271BB1CDB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>
            <a:off x="5746482" y="2382788"/>
            <a:ext cx="625968" cy="625968"/>
          </a:xfrm>
          <a:prstGeom prst="rect">
            <a:avLst/>
          </a:prstGeom>
          <a:noFill/>
          <a:ln w="95250" cap="sq" cmpd="sng" algn="ctr">
            <a:noFill/>
            <a:prstDash val="solid"/>
            <a:miter lim="800000"/>
          </a:ln>
          <a:effectLst/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CCE699-03D1-4642-B46A-B14EF17DA183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US" dirty="0"/>
              <a:t>3. Recommend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FB76B8E-94D7-479B-AE12-4E94AD79CCFE}"/>
              </a:ext>
            </a:extLst>
          </p:cNvPr>
          <p:cNvSpPr/>
          <p:nvPr/>
        </p:nvSpPr>
        <p:spPr>
          <a:xfrm>
            <a:off x="9716655" y="6012874"/>
            <a:ext cx="1625600" cy="4751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93930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BC5841-FD1B-4643-8D93-0DC3621A2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370" y="1272208"/>
            <a:ext cx="11340000" cy="4941412"/>
          </a:xfrm>
        </p:spPr>
        <p:txBody>
          <a:bodyPr/>
          <a:lstStyle/>
          <a:p>
            <a:r>
              <a:rPr lang="en-AU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 want to predict customers who will convert</a:t>
            </a:r>
          </a:p>
          <a:p>
            <a:r>
              <a:rPr lang="en-AU" dirty="0"/>
              <a:t>We had to randomly under sample the data as it was too imbalanced</a:t>
            </a:r>
          </a:p>
          <a:p>
            <a:r>
              <a:rPr lang="en-AU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Boosting models were not stable</a:t>
            </a:r>
          </a:p>
          <a:p>
            <a:r>
              <a:rPr lang="en-AU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Random Forest algorithm returned great results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EE3AC1-C568-4FAE-BE35-17CB47955D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E23C49F-8C8E-4A33-A486-2BC10FBD3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Predictive models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DE72AD7-9CC0-404B-9E3C-AB3013CD493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5486986"/>
              </p:ext>
            </p:extLst>
          </p:nvPr>
        </p:nvGraphicFramePr>
        <p:xfrm>
          <a:off x="1009404" y="3021651"/>
          <a:ext cx="5581401" cy="20775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5058">
                  <a:extLst>
                    <a:ext uri="{9D8B030D-6E8A-4147-A177-3AD203B41FA5}">
                      <a16:colId xmlns:a16="http://schemas.microsoft.com/office/drawing/2014/main" val="3992370583"/>
                    </a:ext>
                  </a:extLst>
                </a:gridCol>
                <a:gridCol w="897507">
                  <a:extLst>
                    <a:ext uri="{9D8B030D-6E8A-4147-A177-3AD203B41FA5}">
                      <a16:colId xmlns:a16="http://schemas.microsoft.com/office/drawing/2014/main" val="2971149267"/>
                    </a:ext>
                  </a:extLst>
                </a:gridCol>
                <a:gridCol w="1068779">
                  <a:extLst>
                    <a:ext uri="{9D8B030D-6E8A-4147-A177-3AD203B41FA5}">
                      <a16:colId xmlns:a16="http://schemas.microsoft.com/office/drawing/2014/main" val="3874182917"/>
                    </a:ext>
                  </a:extLst>
                </a:gridCol>
                <a:gridCol w="911224">
                  <a:extLst>
                    <a:ext uri="{9D8B030D-6E8A-4147-A177-3AD203B41FA5}">
                      <a16:colId xmlns:a16="http://schemas.microsoft.com/office/drawing/2014/main" val="2233274566"/>
                    </a:ext>
                  </a:extLst>
                </a:gridCol>
                <a:gridCol w="1178833">
                  <a:extLst>
                    <a:ext uri="{9D8B030D-6E8A-4147-A177-3AD203B41FA5}">
                      <a16:colId xmlns:a16="http://schemas.microsoft.com/office/drawing/2014/main" val="1676703256"/>
                    </a:ext>
                  </a:extLst>
                </a:gridCol>
              </a:tblGrid>
              <a:tr h="523102">
                <a:tc>
                  <a:txBody>
                    <a:bodyPr/>
                    <a:lstStyle/>
                    <a:p>
                      <a:r>
                        <a:rPr lang="en-AU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AUC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Precision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617235"/>
                  </a:ext>
                </a:extLst>
              </a:tr>
              <a:tr h="594128">
                <a:tc>
                  <a:txBody>
                    <a:bodyPr/>
                    <a:lstStyle/>
                    <a:p>
                      <a:r>
                        <a:rPr lang="en-AU" b="0" dirty="0"/>
                        <a:t>Gradient Boosting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b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4365030"/>
                  </a:ext>
                </a:extLst>
              </a:tr>
              <a:tr h="84875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dirty="0"/>
                        <a:t>Random Forest</a:t>
                      </a:r>
                    </a:p>
                    <a:p>
                      <a:endParaRPr lang="en-A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b="1" dirty="0"/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b="1" dirty="0"/>
                        <a:t>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b="1" dirty="0"/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b="1" dirty="0"/>
                        <a:t>0.88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263942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AB41A07C-AD23-47CA-A603-7305ECCF58F1}"/>
              </a:ext>
            </a:extLst>
          </p:cNvPr>
          <p:cNvSpPr/>
          <p:nvPr/>
        </p:nvSpPr>
        <p:spPr>
          <a:xfrm>
            <a:off x="9716655" y="6012874"/>
            <a:ext cx="1625600" cy="4751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59CDFA-E9BD-4452-92D0-29AEB14060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2708" y="2730824"/>
            <a:ext cx="4299547" cy="2854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7676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42D2C02-631A-4D0B-8B0C-8692E865B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663918"/>
            <a:ext cx="4598889" cy="2922428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The model predicts that these features are the most important to get a conversion:</a:t>
            </a:r>
          </a:p>
          <a:p>
            <a:pPr marL="0" indent="0">
              <a:buNone/>
            </a:pPr>
            <a:endParaRPr lang="en-AU" dirty="0"/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The time of visit</a:t>
            </a:r>
          </a:p>
          <a:p>
            <a:pPr marL="342900" indent="-342900">
              <a:buFont typeface="+mj-lt"/>
              <a:buAutoNum type="arabicPeriod"/>
            </a:pPr>
            <a:endParaRPr lang="en-AU" dirty="0"/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The number of days between first visit</a:t>
            </a:r>
            <a:br>
              <a:rPr lang="en-AU" dirty="0"/>
            </a:br>
            <a:r>
              <a:rPr lang="en-AU" dirty="0"/>
              <a:t>and conversion</a:t>
            </a:r>
          </a:p>
          <a:p>
            <a:pPr marL="342900" indent="-342900">
              <a:buFont typeface="+mj-lt"/>
              <a:buAutoNum type="arabicPeriod"/>
            </a:pPr>
            <a:endParaRPr lang="en-AU" dirty="0"/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Other features like location, source and </a:t>
            </a:r>
            <a:br>
              <a:rPr lang="en-AU" dirty="0"/>
            </a:br>
            <a:r>
              <a:rPr lang="en-AU" dirty="0"/>
              <a:t>page visited have a strong impact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2D4466-2CA3-41F9-9C58-D7BBDCF565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101AD5A-2399-4268-80CC-1E665B859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Determining factors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0E675B-B46D-4622-A61E-3D5F561B398B}"/>
              </a:ext>
            </a:extLst>
          </p:cNvPr>
          <p:cNvSpPr/>
          <p:nvPr/>
        </p:nvSpPr>
        <p:spPr>
          <a:xfrm>
            <a:off x="9716655" y="6012874"/>
            <a:ext cx="1625600" cy="4751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6F41B6-BE73-4B9B-BBC3-0B05508A4199}"/>
              </a:ext>
            </a:extLst>
          </p:cNvPr>
          <p:cNvSpPr txBox="1"/>
          <p:nvPr/>
        </p:nvSpPr>
        <p:spPr>
          <a:xfrm>
            <a:off x="7446115" y="1496260"/>
            <a:ext cx="351605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AU" dirty="0"/>
              <a:t>Feature importance from model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E97BBBD-2CE6-4E3D-93CD-3B89903FDA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750"/>
          <a:stretch/>
        </p:blipFill>
        <p:spPr>
          <a:xfrm>
            <a:off x="4752751" y="2067266"/>
            <a:ext cx="7386084" cy="4649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801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65D194-85BA-4D50-B47D-062E79220FE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07450" y="586719"/>
            <a:ext cx="6318144" cy="3238089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1500"/>
              </a:spcAft>
              <a:buNone/>
            </a:pPr>
            <a:r>
              <a:rPr lang="en-US" sz="3200" spc="-100" dirty="0">
                <a:latin typeface="+mj-lt"/>
                <a:ea typeface="+mj-ea"/>
                <a:cs typeface="+mj-cs"/>
              </a:rPr>
              <a:t>Acknowledgments</a:t>
            </a:r>
            <a:endParaRPr lang="en-US" sz="3200" spc="-100" noProof="1">
              <a:latin typeface="+mj-lt"/>
              <a:ea typeface="+mj-ea"/>
              <a:cs typeface="+mj-cs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AU" sz="1800" dirty="0"/>
              <a:t>The client is a global </a:t>
            </a:r>
            <a:r>
              <a:rPr lang="en-AU" sz="1800" dirty="0">
                <a:solidFill>
                  <a:srgbClr val="00B0F0"/>
                </a:solidFill>
              </a:rPr>
              <a:t>home loan bank </a:t>
            </a:r>
            <a:endParaRPr lang="en-AU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AU" sz="1800" dirty="0"/>
              <a:t>Perrine Mignot is the consultant: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12 years of Marketing experience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noProof="1"/>
              <a:t>Master of Business and Marketing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noProof="1"/>
              <a:t>Studying Data Science </a:t>
            </a:r>
          </a:p>
          <a:p>
            <a:pPr marL="266700" lvl="1" indent="0">
              <a:lnSpc>
                <a:spcPct val="150000"/>
              </a:lnSpc>
              <a:buNone/>
            </a:pPr>
            <a:endParaRPr lang="en-AU" dirty="0"/>
          </a:p>
          <a:p>
            <a:pPr marL="266700" lvl="1" indent="0">
              <a:lnSpc>
                <a:spcPct val="150000"/>
              </a:lnSpc>
              <a:buNone/>
            </a:pPr>
            <a:r>
              <a:rPr lang="en-AU" sz="1800" dirty="0"/>
              <a:t>For privacy reasons, we couldn’t name the client.</a:t>
            </a:r>
            <a:br>
              <a:rPr lang="en-AU" dirty="0"/>
            </a:br>
            <a:endParaRPr lang="en-A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 </a:t>
            </a:r>
          </a:p>
        </p:txBody>
      </p:sp>
      <p:pic>
        <p:nvPicPr>
          <p:cNvPr id="13" name="Picture Placeholder 12" descr="blueprtint drawing of a chair">
            <a:extLst>
              <a:ext uri="{FF2B5EF4-FFF2-40B4-BE49-F238E27FC236}">
                <a16:creationId xmlns:a16="http://schemas.microsoft.com/office/drawing/2014/main" id="{6E643D59-F8F9-4C98-A5EE-B7CC655BB931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52806" y="764519"/>
            <a:ext cx="1872000" cy="1872000"/>
          </a:xfrm>
        </p:spPr>
      </p:pic>
      <p:pic>
        <p:nvPicPr>
          <p:cNvPr id="12" name="Picture Placeholder 11" descr="close up image of inside building material">
            <a:extLst>
              <a:ext uri="{FF2B5EF4-FFF2-40B4-BE49-F238E27FC236}">
                <a16:creationId xmlns:a16="http://schemas.microsoft.com/office/drawing/2014/main" id="{538221E8-A1FD-47AB-9710-BF80F25B9D30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13594" y="767558"/>
            <a:ext cx="1872000" cy="1865922"/>
          </a:xfrm>
        </p:spPr>
      </p:pic>
      <p:sp>
        <p:nvSpPr>
          <p:cNvPr id="9" name="Rectangle 6">
            <a:extLst>
              <a:ext uri="{FF2B5EF4-FFF2-40B4-BE49-F238E27FC236}">
                <a16:creationId xmlns:a16="http://schemas.microsoft.com/office/drawing/2014/main" id="{C9D745AD-2359-4511-AF2E-0CFC07834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53850" y="2814319"/>
            <a:ext cx="4330700" cy="182434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A0F0B9BF-0637-4907-A537-C5F7C796FC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7453850" y="404285"/>
            <a:ext cx="4330700" cy="182434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C9CE59-316A-4274-8EAB-E4B358896DC3}"/>
              </a:ext>
            </a:extLst>
          </p:cNvPr>
          <p:cNvSpPr/>
          <p:nvPr/>
        </p:nvSpPr>
        <p:spPr>
          <a:xfrm>
            <a:off x="9716655" y="6012874"/>
            <a:ext cx="1625600" cy="4751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0AA0D984-FEBE-47B3-9F0E-95DBBCD2F3F1}"/>
              </a:ext>
            </a:extLst>
          </p:cNvPr>
          <p:cNvSpPr txBox="1">
            <a:spLocks/>
          </p:cNvSpPr>
          <p:nvPr/>
        </p:nvSpPr>
        <p:spPr>
          <a:xfrm>
            <a:off x="7341600" y="316297"/>
            <a:ext cx="4860000" cy="5724000"/>
          </a:xfrm>
          <a:prstGeom prst="rect">
            <a:avLst/>
          </a:prstGeom>
          <a:noFill/>
          <a:ln>
            <a:noFill/>
          </a:ln>
        </p:spPr>
        <p:txBody>
          <a:bodyPr vert="horz" lIns="432000" tIns="72000" rIns="288000" bIns="140400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 spc="-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Thank you for appointing us</a:t>
            </a:r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62373-F51E-4BB4-823A-2F3CA355D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AC1EC7B-5026-401F-9FE6-91ACF9977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Recommendation </a:t>
            </a:r>
            <a:r>
              <a:rPr lang="en-US" b="1" i="1" dirty="0"/>
              <a:t>1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9DFC53-E285-49FA-9577-EA44E02740F2}"/>
              </a:ext>
            </a:extLst>
          </p:cNvPr>
          <p:cNvSpPr>
            <a:spLocks noGrp="1"/>
          </p:cNvSpPr>
          <p:nvPr>
            <p:ph idx="14"/>
          </p:nvPr>
        </p:nvSpPr>
        <p:spPr>
          <a:noFill/>
        </p:spPr>
        <p:txBody>
          <a:bodyPr/>
          <a:lstStyle/>
          <a:p>
            <a:r>
              <a:rPr lang="en-US" dirty="0"/>
              <a:t>Time of visit:</a:t>
            </a:r>
          </a:p>
          <a:p>
            <a:pPr marL="0" indent="0">
              <a:buNone/>
            </a:pPr>
            <a:r>
              <a:rPr lang="en-US" dirty="0"/>
              <a:t>Target users during work hours and mostly around 10am, as it’s the best time to get conversions.</a:t>
            </a:r>
            <a:endParaRPr lang="en-US" noProof="1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3FBA14C-83FC-4E5D-9FCA-B2B2B4C2EAF4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en-US" dirty="0"/>
              <a:t>Recommendation </a:t>
            </a:r>
            <a:r>
              <a:rPr lang="en-US" b="1" i="1" dirty="0"/>
              <a:t>2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9B02845-3DF9-4617-803A-564A4F53FF10}"/>
              </a:ext>
            </a:extLst>
          </p:cNvPr>
          <p:cNvSpPr>
            <a:spLocks noGrp="1"/>
          </p:cNvSpPr>
          <p:nvPr>
            <p:ph idx="15"/>
          </p:nvPr>
        </p:nvSpPr>
        <p:spPr>
          <a:noFill/>
        </p:spPr>
        <p:txBody>
          <a:bodyPr/>
          <a:lstStyle/>
          <a:p>
            <a:r>
              <a:rPr lang="en-US" noProof="1"/>
              <a:t>Conversion days</a:t>
            </a:r>
          </a:p>
          <a:p>
            <a:pPr marL="0" indent="0">
              <a:buNone/>
            </a:pPr>
            <a:r>
              <a:rPr lang="en-US" noProof="1"/>
              <a:t>Retarget users in the first two weeks after their first visit only to save budget.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1F456C5-0190-4ADB-B982-46973917993D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Recommendation </a:t>
            </a:r>
            <a:r>
              <a:rPr lang="en-US" b="1" i="1" dirty="0"/>
              <a:t>3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332FF8F-D1EA-491F-9893-2F1C75D25B40}"/>
              </a:ext>
            </a:extLst>
          </p:cNvPr>
          <p:cNvSpPr>
            <a:spLocks noGrp="1"/>
          </p:cNvSpPr>
          <p:nvPr>
            <p:ph idx="16"/>
          </p:nvPr>
        </p:nvSpPr>
        <p:spPr>
          <a:noFill/>
        </p:spPr>
        <p:txBody>
          <a:bodyPr/>
          <a:lstStyle/>
          <a:p>
            <a:r>
              <a:rPr lang="en-US" dirty="0"/>
              <a:t>City:</a:t>
            </a:r>
          </a:p>
          <a:p>
            <a:pPr marL="0" indent="0">
              <a:buNone/>
            </a:pPr>
            <a:r>
              <a:rPr lang="en-US" noProof="1"/>
              <a:t>Spend more budget in business districts around the country.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0280C-D3EE-4DA2-9F5A-6DA29D2738A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569E65-6393-4519-9CD3-20F2E15FB6E0}"/>
              </a:ext>
            </a:extLst>
          </p:cNvPr>
          <p:cNvSpPr/>
          <p:nvPr/>
        </p:nvSpPr>
        <p:spPr>
          <a:xfrm>
            <a:off x="9716655" y="6012874"/>
            <a:ext cx="1625600" cy="4751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63296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37AF956-2A90-4422-A3C2-A6109BD133B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5951" y="684518"/>
            <a:ext cx="5468000" cy="2032001"/>
          </a:xfrm>
        </p:spPr>
        <p:txBody>
          <a:bodyPr/>
          <a:lstStyle/>
          <a:p>
            <a:pPr marL="0" indent="0">
              <a:buNone/>
            </a:pPr>
            <a:r>
              <a:rPr lang="en-US" sz="3200" spc="-100" dirty="0">
                <a:latin typeface="+mj-lt"/>
                <a:ea typeface="+mj-ea"/>
                <a:cs typeface="+mj-cs"/>
              </a:rPr>
              <a:t>Can we go further?</a:t>
            </a:r>
          </a:p>
          <a:p>
            <a:endParaRPr lang="en-US" noProof="1"/>
          </a:p>
          <a:p>
            <a:r>
              <a:rPr lang="en-US" noProof="1"/>
              <a:t>Collect data from longer periods</a:t>
            </a:r>
          </a:p>
          <a:p>
            <a:r>
              <a:rPr lang="en-US" noProof="1"/>
              <a:t>Add marketing budget </a:t>
            </a:r>
          </a:p>
          <a:p>
            <a:r>
              <a:rPr lang="en-US" noProof="1"/>
              <a:t>Look at other key features like source</a:t>
            </a:r>
          </a:p>
          <a:p>
            <a:r>
              <a:rPr lang="en-US" noProof="1"/>
              <a:t>Create stacking ensemble models</a:t>
            </a:r>
          </a:p>
          <a:p>
            <a:endParaRPr lang="en-US" noProof="1"/>
          </a:p>
          <a:p>
            <a:endParaRPr lang="en-US" noProof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E41472-323F-47B9-8C9E-D3B43CA30C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pic>
        <p:nvPicPr>
          <p:cNvPr id="10" name="Picture Placeholder 9" descr="Image of office building windows">
            <a:extLst>
              <a:ext uri="{FF2B5EF4-FFF2-40B4-BE49-F238E27FC236}">
                <a16:creationId xmlns:a16="http://schemas.microsoft.com/office/drawing/2014/main" id="{9663686B-44B2-425C-9F15-899A0641AA7D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52806" y="764519"/>
            <a:ext cx="1872000" cy="1872000"/>
          </a:xfrm>
        </p:spPr>
      </p:pic>
      <p:pic>
        <p:nvPicPr>
          <p:cNvPr id="12" name="Picture Placeholder 11" descr="close up image of inside building material">
            <a:extLst>
              <a:ext uri="{FF2B5EF4-FFF2-40B4-BE49-F238E27FC236}">
                <a16:creationId xmlns:a16="http://schemas.microsoft.com/office/drawing/2014/main" id="{C640A70E-BC90-4E9E-97DF-9D7362FEEC64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13594" y="767558"/>
            <a:ext cx="1872000" cy="186592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3F83A2-B38E-4405-A418-8BC7C1D25B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9583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metal book shelves drawings on a ceiling">
            <a:extLst>
              <a:ext uri="{FF2B5EF4-FFF2-40B4-BE49-F238E27FC236}">
                <a16:creationId xmlns:a16="http://schemas.microsoft.com/office/drawing/2014/main" id="{8FDCC8BE-5223-4CB6-8D1A-CF93D63652E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698"/>
            <a:ext cx="12192000" cy="6010054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5B08D19-26C2-431E-9138-F390BDD0F7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89200" y="163897"/>
            <a:ext cx="4860000" cy="5724000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Any questions?</a:t>
            </a:r>
          </a:p>
        </p:txBody>
      </p:sp>
      <p:pic>
        <p:nvPicPr>
          <p:cNvPr id="13" name="Picture Placeholder 12" descr="image of blueprint drawing">
            <a:extLst>
              <a:ext uri="{FF2B5EF4-FFF2-40B4-BE49-F238E27FC236}">
                <a16:creationId xmlns:a16="http://schemas.microsoft.com/office/drawing/2014/main" id="{5B202DF4-C175-4E49-B8FA-60E2FD79876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52806" y="766482"/>
            <a:ext cx="3932788" cy="1868074"/>
          </a:xfrm>
        </p:spPr>
      </p:pic>
      <p:sp>
        <p:nvSpPr>
          <p:cNvPr id="8" name="Rectangle 6">
            <a:extLst>
              <a:ext uri="{FF2B5EF4-FFF2-40B4-BE49-F238E27FC236}">
                <a16:creationId xmlns:a16="http://schemas.microsoft.com/office/drawing/2014/main" id="{30600985-B2DF-4BDC-A233-B58FEEFD0B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53850" y="2814319"/>
            <a:ext cx="4330700" cy="182434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125F0C7C-308A-40B5-BDB9-10CCBC23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7453850" y="404285"/>
            <a:ext cx="4330700" cy="182434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BCDD0B-55B2-4C56-A95D-0116EAD85AA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4365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Up close image of architect books on a bookshelf">
            <a:extLst>
              <a:ext uri="{FF2B5EF4-FFF2-40B4-BE49-F238E27FC236}">
                <a16:creationId xmlns:a16="http://schemas.microsoft.com/office/drawing/2014/main" id="{C96DDC1B-725A-4E23-998D-39DB95C7FF9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87"/>
            <a:ext cx="12192000" cy="6777425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ACC8C05-26AA-41E5-B8C0-527F289A19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069B61ED-348D-4C69-8AEB-6F6DB7533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595313" y="2970952"/>
            <a:ext cx="3792293" cy="182434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 descr="User" title="Icon - Presenter Name">
            <a:extLst>
              <a:ext uri="{FF2B5EF4-FFF2-40B4-BE49-F238E27FC236}">
                <a16:creationId xmlns:a16="http://schemas.microsoft.com/office/drawing/2014/main" id="{0D936581-1C4F-499A-B80F-85EB3B0ADBC8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7874" y="4486486"/>
            <a:ext cx="218900" cy="218900"/>
          </a:xfrm>
          <a:prstGeom prst="rect">
            <a:avLst/>
          </a:prstGeom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id="{779E2AB0-6808-4B87-9120-E7ED0C1284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1"/>
              <a:t>Perrine Mignot</a:t>
            </a:r>
          </a:p>
        </p:txBody>
      </p:sp>
      <p:pic>
        <p:nvPicPr>
          <p:cNvPr id="11" name="Graphic 10" descr="Smart Phone" title="Icon - Presenter Phone Number">
            <a:extLst>
              <a:ext uri="{FF2B5EF4-FFF2-40B4-BE49-F238E27FC236}">
                <a16:creationId xmlns:a16="http://schemas.microsoft.com/office/drawing/2014/main" id="{B45A175C-64D2-48F2-AAC2-400B19830503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7874" y="4895246"/>
            <a:ext cx="218900" cy="21890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03D6EB-3EF0-49B9-B771-0FFC7872873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noProof="1"/>
              <a:t>+61 450 446 859</a:t>
            </a:r>
          </a:p>
        </p:txBody>
      </p:sp>
      <p:pic>
        <p:nvPicPr>
          <p:cNvPr id="10" name="Graphic 9" descr="Envelope" title="Icon Presenter Email">
            <a:extLst>
              <a:ext uri="{FF2B5EF4-FFF2-40B4-BE49-F238E27FC236}">
                <a16:creationId xmlns:a16="http://schemas.microsoft.com/office/drawing/2014/main" id="{0A5A2E66-8294-497F-B1D3-36D2F03C6D40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37874" y="5322819"/>
            <a:ext cx="218900" cy="218900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4637AB8-D66B-47E2-8CEB-E8B5D42CE7E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noProof="1"/>
              <a:t>mignotperrine@gmail.com</a:t>
            </a:r>
          </a:p>
          <a:p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257047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D8BC0DD-63B7-4597-9A0D-AFD937224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591" y="493608"/>
            <a:ext cx="3971035" cy="4320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3FAAD-3533-4254-8878-00AFC4F2C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900" y="1298698"/>
            <a:ext cx="3978665" cy="4676986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AU" dirty="0"/>
              <a:t> Context and business question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AU" dirty="0"/>
              <a:t> Data and findings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AU" dirty="0"/>
              <a:t> Project pipeline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AU" dirty="0"/>
              <a:t> Predictive models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AU" dirty="0"/>
              <a:t> Determining factors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AU" dirty="0"/>
              <a:t> Recommendations</a:t>
            </a:r>
          </a:p>
          <a:p>
            <a:pPr marL="0" indent="0">
              <a:buNone/>
            </a:pPr>
            <a:endParaRPr lang="en-US" sz="1600" noProof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14EF13-6714-4D25-9365-6F3B5EA805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9094CE44-6EC4-43C9-86F1-54204FE3A0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1028" name="Picture 4" descr="30 Stunning Modern Houses - Best Photos of Modern Exteriors">
            <a:extLst>
              <a:ext uri="{FF2B5EF4-FFF2-40B4-BE49-F238E27FC236}">
                <a16:creationId xmlns:a16="http://schemas.microsoft.com/office/drawing/2014/main" id="{A6CDCE13-BA4F-4452-BC03-C71E666435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386"/>
          <a:stretch/>
        </p:blipFill>
        <p:spPr bwMode="auto">
          <a:xfrm>
            <a:off x="5217319" y="1255405"/>
            <a:ext cx="6974680" cy="3935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8703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 descr="angled image of skyscraper from the ground">
            <a:extLst>
              <a:ext uri="{FF2B5EF4-FFF2-40B4-BE49-F238E27FC236}">
                <a16:creationId xmlns:a16="http://schemas.microsoft.com/office/drawing/2014/main" id="{B86473A2-BB16-4117-9FAD-80DAA101263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3999" y="145413"/>
            <a:ext cx="4680001" cy="6477169"/>
          </a:xfrm>
        </p:spPr>
      </p:pic>
      <p:grpSp>
        <p:nvGrpSpPr>
          <p:cNvPr id="19" name="Group 18" descr="Picture Placeholder">
            <a:extLst>
              <a:ext uri="{FF2B5EF4-FFF2-40B4-BE49-F238E27FC236}">
                <a16:creationId xmlns:a16="http://schemas.microsoft.com/office/drawing/2014/main" id="{BB6BAB5E-56A9-4E78-8778-39484DAF3BCE}"/>
              </a:ext>
            </a:extLst>
          </p:cNvPr>
          <p:cNvGrpSpPr/>
          <p:nvPr/>
        </p:nvGrpSpPr>
        <p:grpSpPr>
          <a:xfrm>
            <a:off x="323999" y="323998"/>
            <a:ext cx="4320000" cy="6120000"/>
            <a:chOff x="180000" y="180000"/>
            <a:chExt cx="4330700" cy="6292683"/>
          </a:xfrm>
        </p:grpSpPr>
        <p:sp>
          <p:nvSpPr>
            <p:cNvPr id="20" name="Rectangle 6">
              <a:extLst>
                <a:ext uri="{FF2B5EF4-FFF2-40B4-BE49-F238E27FC236}">
                  <a16:creationId xmlns:a16="http://schemas.microsoft.com/office/drawing/2014/main" id="{68477B4D-D607-4B29-84FD-3A057814D5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80000" y="6290249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6">
              <a:extLst>
                <a:ext uri="{FF2B5EF4-FFF2-40B4-BE49-F238E27FC236}">
                  <a16:creationId xmlns:a16="http://schemas.microsoft.com/office/drawing/2014/main" id="{1F9BFE96-C2A2-4D45-A2B9-0D865A3686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V="1">
              <a:off x="180000" y="180000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A9D2A798-EAD7-4A9E-8E13-92C8A6523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and business question</a:t>
            </a:r>
          </a:p>
        </p:txBody>
      </p:sp>
      <p:pic>
        <p:nvPicPr>
          <p:cNvPr id="47" name="Picture Placeholder 21" descr="Bullseye">
            <a:extLst>
              <a:ext uri="{FF2B5EF4-FFF2-40B4-BE49-F238E27FC236}">
                <a16:creationId xmlns:a16="http://schemas.microsoft.com/office/drawing/2014/main" id="{A26D9F01-4A78-1741-BD4B-121666D9E526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5576511" y="2403357"/>
            <a:ext cx="517329" cy="517329"/>
          </a:xfrm>
          <a:prstGeom prst="rect">
            <a:avLst/>
          </a:prstGeom>
          <a:noFill/>
          <a:ln w="95250" cap="sq" cmpd="sng" algn="ctr">
            <a:noFill/>
            <a:prstDash val="solid"/>
            <a:miter lim="800000"/>
          </a:ln>
          <a:effectLst/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EC6C5CD-54F6-47E9-8E7A-FA7BB7264AAE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502387" y="2052103"/>
            <a:ext cx="2222335" cy="390539"/>
          </a:xfrm>
        </p:spPr>
        <p:txBody>
          <a:bodyPr/>
          <a:lstStyle/>
          <a:p>
            <a:r>
              <a:rPr lang="en-US" dirty="0"/>
              <a:t>Company ‘s Objective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10A51F8-6834-466B-82CC-026F0298D4CF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6502388" y="2454890"/>
            <a:ext cx="1872000" cy="914609"/>
          </a:xfrm>
        </p:spPr>
        <p:txBody>
          <a:bodyPr/>
          <a:lstStyle/>
          <a:p>
            <a:r>
              <a:rPr lang="en-US" noProof="1"/>
              <a:t>Give an alternative to long home loans.</a:t>
            </a:r>
          </a:p>
        </p:txBody>
      </p:sp>
      <p:pic>
        <p:nvPicPr>
          <p:cNvPr id="49" name="Picture Placeholder 30" descr="Network">
            <a:extLst>
              <a:ext uri="{FF2B5EF4-FFF2-40B4-BE49-F238E27FC236}">
                <a16:creationId xmlns:a16="http://schemas.microsoft.com/office/drawing/2014/main" id="{427698D4-A4B5-854F-87D5-B66DF453BD95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5" r="65"/>
          <a:stretch>
            <a:fillRect/>
          </a:stretch>
        </p:blipFill>
        <p:spPr>
          <a:xfrm>
            <a:off x="5600164" y="3923996"/>
            <a:ext cx="517329" cy="517329"/>
          </a:xfrm>
          <a:prstGeom prst="rect">
            <a:avLst/>
          </a:prstGeom>
          <a:noFill/>
          <a:ln w="95250" cap="sq" cmpd="sng" algn="ctr">
            <a:noFill/>
            <a:prstDash val="solid"/>
            <a:miter lim="800000"/>
          </a:ln>
          <a:effectLst/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A1A381F4-FED1-4DBE-86B2-2C8A89D7DFFE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6502388" y="3650247"/>
            <a:ext cx="1872000" cy="360000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Problem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2EF3F1-E8C0-4986-AEF2-7A4C6C331C23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6502388" y="4110184"/>
            <a:ext cx="1872000" cy="360000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Large budget to attract visitors, hard to convert customers.</a:t>
            </a:r>
            <a:endParaRPr lang="en-US" noProof="1">
              <a:solidFill>
                <a:schemeClr val="accent1"/>
              </a:solidFill>
            </a:endParaRPr>
          </a:p>
        </p:txBody>
      </p:sp>
      <p:pic>
        <p:nvPicPr>
          <p:cNvPr id="48" name="Picture Placeholder 28" descr="Lecturer">
            <a:extLst>
              <a:ext uri="{FF2B5EF4-FFF2-40B4-BE49-F238E27FC236}">
                <a16:creationId xmlns:a16="http://schemas.microsoft.com/office/drawing/2014/main" id="{C7B97DB1-24CF-8C4E-83AE-239C618BD357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t="65" b="65"/>
          <a:stretch>
            <a:fillRect/>
          </a:stretch>
        </p:blipFill>
        <p:spPr>
          <a:xfrm>
            <a:off x="9031650" y="2317631"/>
            <a:ext cx="517329" cy="517329"/>
          </a:xfrm>
          <a:prstGeom prst="rect">
            <a:avLst/>
          </a:prstGeom>
          <a:noFill/>
          <a:ln w="95250" cap="sq" cmpd="sng" algn="ctr">
            <a:noFill/>
            <a:prstDash val="solid"/>
            <a:miter lim="800000"/>
          </a:ln>
          <a:effectLst/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F1438D8-4715-4E36-AB12-9B63E931B12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9899313" y="2052104"/>
            <a:ext cx="1872000" cy="360000"/>
          </a:xfrm>
        </p:spPr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78451CB-94B6-41DA-90B3-95CAD1B0E7B0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9899313" y="2445366"/>
            <a:ext cx="1872000" cy="360000"/>
          </a:xfrm>
        </p:spPr>
        <p:txBody>
          <a:bodyPr/>
          <a:lstStyle/>
          <a:p>
            <a:r>
              <a:rPr lang="en-US" dirty="0"/>
              <a:t>Many competitors in the market.</a:t>
            </a:r>
            <a:endParaRPr lang="en-US" noProof="1"/>
          </a:p>
        </p:txBody>
      </p:sp>
      <p:pic>
        <p:nvPicPr>
          <p:cNvPr id="50" name="Picture Placeholder 32" descr="Megaphone">
            <a:extLst>
              <a:ext uri="{FF2B5EF4-FFF2-40B4-BE49-F238E27FC236}">
                <a16:creationId xmlns:a16="http://schemas.microsoft.com/office/drawing/2014/main" id="{307E281C-467D-CF41-83B5-78C98C613AF9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9031649" y="4010247"/>
            <a:ext cx="517329" cy="517329"/>
          </a:xfrm>
          <a:prstGeom prst="rect">
            <a:avLst/>
          </a:prstGeom>
          <a:noFill/>
          <a:ln w="95250" cap="sq" cmpd="sng" algn="ctr">
            <a:noFill/>
            <a:prstDash val="solid"/>
            <a:miter lim="800000"/>
          </a:ln>
          <a:effectLst/>
        </p:spPr>
      </p:pic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C1DF979-98E1-4AC5-AD23-ED75468F559A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9899313" y="3640722"/>
            <a:ext cx="1872000" cy="360000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Solution</a:t>
            </a:r>
            <a:r>
              <a:rPr lang="en-US" dirty="0"/>
              <a:t>	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9121E-0479-4A4D-8BA9-E4CE6BAB52D6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9899313" y="3951495"/>
            <a:ext cx="2047380" cy="1096568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Predict customer’s conversion and define the key factors impacting conversion.</a:t>
            </a:r>
            <a:endParaRPr lang="en-US" noProof="1">
              <a:solidFill>
                <a:srgbClr val="0070C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CB0BC8-0F62-4186-A6C6-0B88B01D73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F421F7F-43D1-4DE9-94BD-04C8423CAB9A}"/>
              </a:ext>
            </a:extLst>
          </p:cNvPr>
          <p:cNvSpPr/>
          <p:nvPr/>
        </p:nvSpPr>
        <p:spPr>
          <a:xfrm>
            <a:off x="9716655" y="6012874"/>
            <a:ext cx="1625600" cy="4751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91441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build="p"/>
      <p:bldP spid="13" grpId="0" build="p"/>
      <p:bldP spid="14" grpId="0" build="p"/>
      <p:bldP spid="8" grpId="0" build="p"/>
      <p:bldP spid="9" grpId="0" build="p"/>
      <p:bldP spid="15" grpId="0" build="p"/>
      <p:bldP spid="1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Close up image of architecture designed grate and wall">
            <a:extLst>
              <a:ext uri="{FF2B5EF4-FFF2-40B4-BE49-F238E27FC236}">
                <a16:creationId xmlns:a16="http://schemas.microsoft.com/office/drawing/2014/main" id="{ACF36960-4969-4798-A8C8-46030DFF296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grpSp>
        <p:nvGrpSpPr>
          <p:cNvPr id="73" name="Group 72" descr="Picture Placeholder">
            <a:extLst>
              <a:ext uri="{FF2B5EF4-FFF2-40B4-BE49-F238E27FC236}">
                <a16:creationId xmlns:a16="http://schemas.microsoft.com/office/drawing/2014/main" id="{B6D8D491-92D5-4337-BEB1-FCB3EB42F01F}"/>
              </a:ext>
            </a:extLst>
          </p:cNvPr>
          <p:cNvGrpSpPr/>
          <p:nvPr/>
        </p:nvGrpSpPr>
        <p:grpSpPr>
          <a:xfrm>
            <a:off x="323999" y="323998"/>
            <a:ext cx="4320000" cy="6120000"/>
            <a:chOff x="180000" y="180000"/>
            <a:chExt cx="4330700" cy="6292683"/>
          </a:xfrm>
        </p:grpSpPr>
        <p:sp>
          <p:nvSpPr>
            <p:cNvPr id="74" name="Rectangle 6">
              <a:extLst>
                <a:ext uri="{FF2B5EF4-FFF2-40B4-BE49-F238E27FC236}">
                  <a16:creationId xmlns:a16="http://schemas.microsoft.com/office/drawing/2014/main" id="{B8F9FC5C-E147-4E48-832E-5E7D4F0060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80000" y="6290249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Rectangle 6">
              <a:extLst>
                <a:ext uri="{FF2B5EF4-FFF2-40B4-BE49-F238E27FC236}">
                  <a16:creationId xmlns:a16="http://schemas.microsoft.com/office/drawing/2014/main" id="{3817EB80-63DB-4AF9-B1C2-7A558E6371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V="1">
              <a:off x="180000" y="180000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7" name="Title 36">
            <a:extLst>
              <a:ext uri="{FF2B5EF4-FFF2-40B4-BE49-F238E27FC236}">
                <a16:creationId xmlns:a16="http://schemas.microsoft.com/office/drawing/2014/main" id="{4B1315E4-875E-4E7A-B7C4-CC242E883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and findings - dataset</a:t>
            </a:r>
          </a:p>
        </p:txBody>
      </p:sp>
      <p:pic>
        <p:nvPicPr>
          <p:cNvPr id="46" name="Picture Placeholder 2" descr="Gold bars">
            <a:extLst>
              <a:ext uri="{FF2B5EF4-FFF2-40B4-BE49-F238E27FC236}">
                <a16:creationId xmlns:a16="http://schemas.microsoft.com/office/drawing/2014/main" id="{B07585AC-91C2-A642-8740-D1E578422923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5817369" y="2522105"/>
            <a:ext cx="569062" cy="569062"/>
          </a:xfrm>
          <a:prstGeom prst="rect">
            <a:avLst/>
          </a:prstGeom>
          <a:noFill/>
          <a:ln w="95250" cap="sq" cmpd="sng" algn="ctr">
            <a:noFill/>
            <a:prstDash val="solid"/>
            <a:miter lim="800000"/>
          </a:ln>
          <a:effectLst/>
        </p:spPr>
      </p:pic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3F48742-5436-4A86-A73D-1BA6F7BAE22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5111900" y="4058582"/>
            <a:ext cx="1980000" cy="360000"/>
          </a:xfrm>
        </p:spPr>
        <p:txBody>
          <a:bodyPr/>
          <a:lstStyle/>
          <a:p>
            <a:r>
              <a:rPr lang="en-US" dirty="0"/>
              <a:t>Structure</a:t>
            </a:r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86C7F081-0447-467E-A32F-6B62B2A8E22E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5111900" y="4680282"/>
            <a:ext cx="1980000" cy="720000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155.000 </a:t>
            </a:r>
            <a:r>
              <a:rPr lang="en-US" dirty="0" err="1"/>
              <a:t>raws</a:t>
            </a:r>
            <a:r>
              <a:rPr lang="en-US" dirty="0"/>
              <a:t>/visits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noProof="1"/>
              <a:t>39 attributes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noProof="1"/>
              <a:t>1 June to  23 September 2020</a:t>
            </a:r>
          </a:p>
        </p:txBody>
      </p:sp>
      <p:pic>
        <p:nvPicPr>
          <p:cNvPr id="47" name="Picture Placeholder 6" descr="Pencil">
            <a:extLst>
              <a:ext uri="{FF2B5EF4-FFF2-40B4-BE49-F238E27FC236}">
                <a16:creationId xmlns:a16="http://schemas.microsoft.com/office/drawing/2014/main" id="{44CAD70A-C555-A44D-9102-805E9EF148DC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0497468" y="2440315"/>
            <a:ext cx="569062" cy="569062"/>
          </a:xfrm>
          <a:prstGeom prst="rect">
            <a:avLst/>
          </a:prstGeom>
          <a:noFill/>
          <a:ln w="95250" cap="sq" cmpd="sng" algn="ctr">
            <a:noFill/>
            <a:prstDash val="solid"/>
            <a:miter lim="800000"/>
          </a:ln>
          <a:effectLst/>
        </p:spPr>
      </p:pic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463E1EDF-5BAC-426A-94B7-55FCD838BEC5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451950" y="4058582"/>
            <a:ext cx="1980000" cy="360000"/>
          </a:xfrm>
        </p:spPr>
        <p:txBody>
          <a:bodyPr/>
          <a:lstStyle/>
          <a:p>
            <a:r>
              <a:rPr lang="en-US" dirty="0"/>
              <a:t>Main Features</a:t>
            </a:r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D711F734-B3F3-4391-94AE-5D1B79762BB4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7364060" y="4688714"/>
            <a:ext cx="2154692" cy="1838166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Customers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Acquisition channels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err="1"/>
              <a:t>Behaviour</a:t>
            </a:r>
            <a:r>
              <a:rPr lang="en-US" dirty="0"/>
              <a:t> onsite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Conversion</a:t>
            </a:r>
          </a:p>
        </p:txBody>
      </p:sp>
      <p:pic>
        <p:nvPicPr>
          <p:cNvPr id="48" name="Picture Placeholder 8" descr="Coins">
            <a:extLst>
              <a:ext uri="{FF2B5EF4-FFF2-40B4-BE49-F238E27FC236}">
                <a16:creationId xmlns:a16="http://schemas.microsoft.com/office/drawing/2014/main" id="{86E4E607-BD81-3E4D-8A66-293F64707B86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8156875" y="2505004"/>
            <a:ext cx="569062" cy="569062"/>
          </a:xfrm>
          <a:prstGeom prst="rect">
            <a:avLst/>
          </a:prstGeom>
          <a:noFill/>
          <a:ln w="95250" cap="sq" cmpd="sng" algn="ctr">
            <a:noFill/>
            <a:prstDash val="solid"/>
            <a:miter lim="800000"/>
          </a:ln>
          <a:effectLst/>
        </p:spPr>
      </p:pic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AF45A5B3-0701-4C27-8200-149553525BF6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9792000" y="4058582"/>
            <a:ext cx="1980000" cy="360000"/>
          </a:xfrm>
        </p:spPr>
        <p:txBody>
          <a:bodyPr/>
          <a:lstStyle/>
          <a:p>
            <a:r>
              <a:rPr lang="en-US" dirty="0"/>
              <a:t>Quality</a:t>
            </a:r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C3DC4BA8-7AEF-43F5-90F5-037ECABF5CCB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9704653" y="4692982"/>
            <a:ext cx="2154693" cy="1505617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Clean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Could have extra variables</a:t>
            </a:r>
          </a:p>
          <a:p>
            <a:pPr algn="l"/>
            <a:r>
              <a:rPr lang="en-US" dirty="0"/>
              <a:t> </a:t>
            </a:r>
            <a:endParaRPr lang="en-US" noProof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06F84B-83F0-4BBC-AD8E-6C4E663B24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409431" y="6151913"/>
            <a:ext cx="537262" cy="365125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BB87F1A-568E-4368-8ABA-999B8446F1CA}"/>
              </a:ext>
            </a:extLst>
          </p:cNvPr>
          <p:cNvSpPr/>
          <p:nvPr/>
        </p:nvSpPr>
        <p:spPr>
          <a:xfrm>
            <a:off x="9716655" y="6067707"/>
            <a:ext cx="1625600" cy="4751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965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454CD-9574-4454-8508-8F0A8B8CC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349651"/>
            <a:ext cx="11340000" cy="432000"/>
          </a:xfrm>
        </p:spPr>
        <p:txBody>
          <a:bodyPr/>
          <a:lstStyle/>
          <a:p>
            <a:r>
              <a:rPr lang="en-US" dirty="0"/>
              <a:t>Data and findings – visitors and customers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83AA1-0A6B-464C-B36A-B212F3D075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9745" y="2551814"/>
            <a:ext cx="5472000" cy="3689657"/>
          </a:xfrm>
        </p:spPr>
        <p:txBody>
          <a:bodyPr/>
          <a:lstStyle/>
          <a:p>
            <a:r>
              <a:rPr lang="en-AU" dirty="0"/>
              <a:t>155.000 visits</a:t>
            </a:r>
          </a:p>
          <a:p>
            <a:endParaRPr lang="en-AU" dirty="0"/>
          </a:p>
          <a:p>
            <a:r>
              <a:rPr lang="en-AU" dirty="0"/>
              <a:t>90.000 unique visitors</a:t>
            </a:r>
          </a:p>
          <a:p>
            <a:pPr marL="266700" lvl="1" indent="0">
              <a:buNone/>
            </a:pPr>
            <a:endParaRPr lang="en-AU" dirty="0"/>
          </a:p>
          <a:p>
            <a:r>
              <a:rPr lang="en-AU" dirty="0">
                <a:solidFill>
                  <a:schemeClr val="accent1"/>
                </a:solidFill>
              </a:rPr>
              <a:t>730 visitors converted </a:t>
            </a:r>
            <a:r>
              <a:rPr lang="en-AU" dirty="0"/>
              <a:t>= submitted an application</a:t>
            </a:r>
          </a:p>
          <a:p>
            <a:endParaRPr lang="en-AU" dirty="0"/>
          </a:p>
          <a:p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C27C08-6C9A-42C1-AAE3-3AA9FA9800F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5C0329-7D07-4E6A-8C26-4C531BA23820}"/>
              </a:ext>
            </a:extLst>
          </p:cNvPr>
          <p:cNvSpPr/>
          <p:nvPr/>
        </p:nvSpPr>
        <p:spPr>
          <a:xfrm>
            <a:off x="9716655" y="6003909"/>
            <a:ext cx="1625600" cy="4751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D460ADE5-F37F-489A-8BFF-FF9EFAF88E4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67902614"/>
              </p:ext>
            </p:extLst>
          </p:nvPr>
        </p:nvGraphicFramePr>
        <p:xfrm>
          <a:off x="6238294" y="1565313"/>
          <a:ext cx="5655553" cy="37178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7" name="Picture Placeholder 21" descr="Bullseye">
            <a:extLst>
              <a:ext uri="{FF2B5EF4-FFF2-40B4-BE49-F238E27FC236}">
                <a16:creationId xmlns:a16="http://schemas.microsoft.com/office/drawing/2014/main" id="{B2107AA3-6691-42A6-B79F-2D7023B5BB72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739943" y="3892568"/>
            <a:ext cx="355212" cy="355212"/>
          </a:xfrm>
          <a:prstGeom prst="rect">
            <a:avLst/>
          </a:prstGeom>
          <a:noFill/>
          <a:ln w="95250" cap="sq" cmpd="sng" algn="ctr">
            <a:noFill/>
            <a:prstDash val="solid"/>
            <a:miter lim="800000"/>
          </a:ln>
          <a:effectLst/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86C2D14-E6D9-426A-9E60-C4099E9E1DCD}"/>
              </a:ext>
            </a:extLst>
          </p:cNvPr>
          <p:cNvSpPr txBox="1">
            <a:spLocks/>
          </p:cNvSpPr>
          <p:nvPr/>
        </p:nvSpPr>
        <p:spPr>
          <a:xfrm rot="16200000">
            <a:off x="4303616" y="3138166"/>
            <a:ext cx="3979799" cy="6012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alibri" panose="020F0502020204030204" pitchFamily="34" charset="0"/>
              <a:buChar char="○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AU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Number of visits, visitors and conversions</a:t>
            </a:r>
          </a:p>
          <a:p>
            <a:pPr lvl="1"/>
            <a:endParaRPr lang="en-AU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en-AU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AU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548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454CD-9574-4454-8508-8F0A8B8CC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and findings – Location: visitors by state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C27C08-6C9A-42C1-AAE3-3AA9FA9800F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7E7A161F-3E91-40BF-AA8F-9ABD86F12D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4000" y="2530548"/>
            <a:ext cx="5472000" cy="1796904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Visitors location:</a:t>
            </a:r>
          </a:p>
          <a:p>
            <a:r>
              <a:rPr lang="en-AU" dirty="0"/>
              <a:t>Almost half of the visitors are from NSW </a:t>
            </a:r>
          </a:p>
          <a:p>
            <a:r>
              <a:rPr lang="en-AU" dirty="0"/>
              <a:t>Followed by over a quarter from VIC </a:t>
            </a:r>
          </a:p>
          <a:p>
            <a:r>
              <a:rPr lang="en-AU" dirty="0"/>
              <a:t>11.3% from QLD </a:t>
            </a:r>
          </a:p>
          <a:p>
            <a:r>
              <a:rPr lang="en-AU" dirty="0"/>
              <a:t>5% from WA</a:t>
            </a:r>
          </a:p>
          <a:p>
            <a:r>
              <a:rPr lang="en-AU" dirty="0">
                <a:solidFill>
                  <a:srgbClr val="0070C0"/>
                </a:solidFill>
              </a:rPr>
              <a:t>3.9% are from Virginia</a:t>
            </a:r>
            <a:r>
              <a:rPr lang="en-AU" dirty="0"/>
              <a:t>, US, perhaps a future market</a:t>
            </a:r>
          </a:p>
          <a:p>
            <a:endParaRPr lang="en-A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AAB3BC-F8D7-4D2D-AE7F-B1542C8F2E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734"/>
          <a:stretch/>
        </p:blipFill>
        <p:spPr>
          <a:xfrm>
            <a:off x="5791191" y="1330398"/>
            <a:ext cx="5608715" cy="5235721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B55946E-4A75-4525-A468-7E59C858E856}"/>
              </a:ext>
            </a:extLst>
          </p:cNvPr>
          <p:cNvSpPr txBox="1">
            <a:spLocks/>
          </p:cNvSpPr>
          <p:nvPr/>
        </p:nvSpPr>
        <p:spPr>
          <a:xfrm>
            <a:off x="6180001" y="1265274"/>
            <a:ext cx="4626909" cy="432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alibri" panose="020F0502020204030204" pitchFamily="34" charset="0"/>
              <a:buChar char="○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AU" dirty="0"/>
              <a:t>Visitors by state</a:t>
            </a:r>
          </a:p>
        </p:txBody>
      </p:sp>
    </p:spTree>
    <p:extLst>
      <p:ext uri="{BB962C8B-B14F-4D97-AF65-F5344CB8AC3E}">
        <p14:creationId xmlns:p14="http://schemas.microsoft.com/office/powerpoint/2010/main" val="2779198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454CD-9574-4454-8508-8F0A8B8CC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and findings – Location: conversion rate by state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C27C08-6C9A-42C1-AAE3-3AA9FA9800F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7E7A161F-3E91-40BF-AA8F-9ABD86F12D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111" y="2130805"/>
            <a:ext cx="4961543" cy="3556932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Conversion rate by state:</a:t>
            </a:r>
          </a:p>
          <a:p>
            <a:r>
              <a:rPr lang="en-AU" dirty="0">
                <a:solidFill>
                  <a:schemeClr val="accent1"/>
                </a:solidFill>
              </a:rPr>
              <a:t>TAS and ACT </a:t>
            </a:r>
            <a:r>
              <a:rPr lang="en-AU" dirty="0"/>
              <a:t>have the strongest conversion rate</a:t>
            </a:r>
          </a:p>
          <a:p>
            <a:r>
              <a:rPr lang="en-AU" dirty="0"/>
              <a:t>NSW has 0.85% conversion rate, the retargeting campaigns could be increased in this state </a:t>
            </a:r>
          </a:p>
          <a:p>
            <a:r>
              <a:rPr lang="en-AU" dirty="0"/>
              <a:t>Same for QLD as both states represents over half the visitors base together</a:t>
            </a:r>
          </a:p>
          <a:p>
            <a:pPr lvl="1"/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32113C8C-DCBC-4CEE-98D4-5B37D81C21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288414"/>
              </p:ext>
            </p:extLst>
          </p:nvPr>
        </p:nvGraphicFramePr>
        <p:xfrm>
          <a:off x="6029868" y="2095827"/>
          <a:ext cx="5538132" cy="3305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2211E06E-FA70-482B-888A-85F883FA7AEE}"/>
              </a:ext>
            </a:extLst>
          </p:cNvPr>
          <p:cNvSpPr/>
          <p:nvPr/>
        </p:nvSpPr>
        <p:spPr>
          <a:xfrm>
            <a:off x="9716655" y="6022399"/>
            <a:ext cx="1625600" cy="4751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1B47835-05C5-4D9A-A0B5-CA4BABA2059B}"/>
              </a:ext>
            </a:extLst>
          </p:cNvPr>
          <p:cNvSpPr txBox="1">
            <a:spLocks/>
          </p:cNvSpPr>
          <p:nvPr/>
        </p:nvSpPr>
        <p:spPr>
          <a:xfrm>
            <a:off x="6672814" y="1702420"/>
            <a:ext cx="4626909" cy="432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>
            <a:noAutofit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alibri" panose="020F0502020204030204" pitchFamily="34" charset="0"/>
              <a:buChar char="○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AU" dirty="0"/>
              <a:t>Conversion rate by state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4C647B8-EE59-4AAA-9727-B18C45077E96}"/>
              </a:ext>
            </a:extLst>
          </p:cNvPr>
          <p:cNvSpPr txBox="1">
            <a:spLocks/>
          </p:cNvSpPr>
          <p:nvPr/>
        </p:nvSpPr>
        <p:spPr>
          <a:xfrm rot="16200000">
            <a:off x="4139406" y="3391688"/>
            <a:ext cx="3979799" cy="6012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alibri" panose="020F0502020204030204" pitchFamily="34" charset="0"/>
              <a:buChar char="○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AU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Conversion rate</a:t>
            </a:r>
          </a:p>
          <a:p>
            <a:pPr lvl="1"/>
            <a:endParaRPr lang="en-AU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en-AU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AU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251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454CD-9574-4454-8508-8F0A8B8CC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and findings – Location: conversion rate by city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C27C08-6C9A-42C1-AAE3-3AA9FA9800F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7E7A161F-3E91-40BF-AA8F-9ABD86F12D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4000" y="2370326"/>
            <a:ext cx="5472000" cy="2315973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The top cities where conversions come from are:</a:t>
            </a:r>
          </a:p>
          <a:p>
            <a:r>
              <a:rPr lang="en-AU" dirty="0"/>
              <a:t>Sydney and Melbourne by 65%</a:t>
            </a:r>
          </a:p>
          <a:p>
            <a:r>
              <a:rPr lang="en-AU" dirty="0">
                <a:solidFill>
                  <a:srgbClr val="0070C0"/>
                </a:solidFill>
              </a:rPr>
              <a:t>Business districts </a:t>
            </a:r>
            <a:r>
              <a:rPr lang="en-AU" dirty="0"/>
              <a:t>convert well (11%). </a:t>
            </a:r>
          </a:p>
          <a:p>
            <a:r>
              <a:rPr lang="en-AU" dirty="0"/>
              <a:t>Might be worth targeting business districts around the country.</a:t>
            </a:r>
          </a:p>
          <a:p>
            <a:pPr marL="0" indent="0">
              <a:buNone/>
            </a:pPr>
            <a:endParaRPr lang="en-AU" dirty="0"/>
          </a:p>
          <a:p>
            <a:endParaRPr lang="en-AU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2C464F2-398C-42C9-9B98-9A893B41DE23}"/>
              </a:ext>
            </a:extLst>
          </p:cNvPr>
          <p:cNvSpPr txBox="1">
            <a:spLocks/>
          </p:cNvSpPr>
          <p:nvPr/>
        </p:nvSpPr>
        <p:spPr>
          <a:xfrm>
            <a:off x="7467405" y="1363725"/>
            <a:ext cx="3535543" cy="432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alibri" panose="020F0502020204030204" pitchFamily="34" charset="0"/>
              <a:buChar char="○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AU" dirty="0"/>
              <a:t>Top 10 cities for conversion</a:t>
            </a:r>
          </a:p>
          <a:p>
            <a:pPr lvl="1"/>
            <a:endParaRPr lang="en-AU" dirty="0"/>
          </a:p>
          <a:p>
            <a:pPr marL="0" indent="0">
              <a:buFont typeface="Calibri" panose="020F0502020204030204" pitchFamily="34" charset="0"/>
              <a:buNone/>
            </a:pPr>
            <a:endParaRPr lang="en-AU" dirty="0"/>
          </a:p>
          <a:p>
            <a:endParaRPr lang="en-A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2045EC-01D3-46E6-9B55-E570439DE3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5552" y="1616149"/>
            <a:ext cx="5564709" cy="45124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DAC39FD-0DF1-4D17-9818-B97E2131120E}"/>
              </a:ext>
            </a:extLst>
          </p:cNvPr>
          <p:cNvSpPr/>
          <p:nvPr/>
        </p:nvSpPr>
        <p:spPr>
          <a:xfrm>
            <a:off x="9716655" y="6012874"/>
            <a:ext cx="1625600" cy="4751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61432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5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8E40C8"/>
      </a:accent1>
      <a:accent2>
        <a:srgbClr val="D1A458"/>
      </a:accent2>
      <a:accent3>
        <a:srgbClr val="219550"/>
      </a:accent3>
      <a:accent4>
        <a:srgbClr val="5AA2C8"/>
      </a:accent4>
      <a:accent5>
        <a:srgbClr val="D1737B"/>
      </a:accent5>
      <a:accent6>
        <a:srgbClr val="7B7931"/>
      </a:accent6>
      <a:hlink>
        <a:srgbClr val="8E40C8"/>
      </a:hlink>
      <a:folHlink>
        <a:srgbClr val="8E40C8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solidFill>
            <a:schemeClr val="accent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16411248 (4).potx" id="{390B9148-2E44-4729-BA38-DDB5AE565DC7}" vid="{41D5A012-D669-49FF-A992-EBB02BCA5C7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Architecture pitch deck</Template>
  <TotalTime>15896</TotalTime>
  <Words>1098</Words>
  <Application>Microsoft Office PowerPoint</Application>
  <PresentationFormat>Widescreen</PresentationFormat>
  <Paragraphs>274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Cambria</vt:lpstr>
      <vt:lpstr>Helvetica Neue</vt:lpstr>
      <vt:lpstr>Times New Roman</vt:lpstr>
      <vt:lpstr>Wingdings</vt:lpstr>
      <vt:lpstr>Office Theme</vt:lpstr>
      <vt:lpstr>Predicting home loan conversion</vt:lpstr>
      <vt:lpstr> </vt:lpstr>
      <vt:lpstr>Agenda</vt:lpstr>
      <vt:lpstr>Context and business question</vt:lpstr>
      <vt:lpstr>Data and findings - dataset</vt:lpstr>
      <vt:lpstr>Data and findings – visitors and customers</vt:lpstr>
      <vt:lpstr>Data and findings – Location: visitors by state</vt:lpstr>
      <vt:lpstr>Data and findings – Location: conversion rate by state</vt:lpstr>
      <vt:lpstr>Data and findings – Location: conversion rate by city</vt:lpstr>
      <vt:lpstr>Data and findings – web behaviour and pages</vt:lpstr>
      <vt:lpstr>Data and findings – Marketing acquisition channels</vt:lpstr>
      <vt:lpstr>Data and findings – Timing: Time of visit</vt:lpstr>
      <vt:lpstr>Data and findings – Timing: conversion days</vt:lpstr>
      <vt:lpstr>Data and findings – conversions</vt:lpstr>
      <vt:lpstr>Modeling</vt:lpstr>
      <vt:lpstr>What are we solving again?</vt:lpstr>
      <vt:lpstr>Project pipeline</vt:lpstr>
      <vt:lpstr>Predictive models</vt:lpstr>
      <vt:lpstr>Determining factors</vt:lpstr>
      <vt:lpstr>Recommendations</vt:lpstr>
      <vt:lpstr>Next steps</vt:lpstr>
      <vt:lpstr>Any questions?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Perrine Mignot</dc:creator>
  <cp:lastModifiedBy>Perrine Mignot</cp:lastModifiedBy>
  <cp:revision>357</cp:revision>
  <cp:lastPrinted>2020-11-30T11:37:38Z</cp:lastPrinted>
  <dcterms:created xsi:type="dcterms:W3CDTF">2020-11-09T00:13:31Z</dcterms:created>
  <dcterms:modified xsi:type="dcterms:W3CDTF">2020-12-01T06:27:51Z</dcterms:modified>
</cp:coreProperties>
</file>