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0" r:id="rId3"/>
    <p:sldId id="257" r:id="rId4"/>
    <p:sldId id="264" r:id="rId5"/>
    <p:sldId id="259" r:id="rId6"/>
    <p:sldId id="265" r:id="rId7"/>
    <p:sldId id="266" r:id="rId8"/>
    <p:sldId id="267" r:id="rId9"/>
    <p:sldId id="272" r:id="rId10"/>
    <p:sldId id="268" r:id="rId11"/>
    <p:sldId id="269" r:id="rId12"/>
    <p:sldId id="274" r:id="rId13"/>
    <p:sldId id="260" r:id="rId14"/>
    <p:sldId id="258" r:id="rId15"/>
    <p:sldId id="275" r:id="rId16"/>
    <p:sldId id="276" r:id="rId17"/>
    <p:sldId id="278" r:id="rId18"/>
    <p:sldId id="277" r:id="rId19"/>
    <p:sldId id="281" r:id="rId20"/>
    <p:sldId id="280" r:id="rId21"/>
    <p:sldId id="261" r:id="rId22"/>
    <p:sldId id="263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47" autoAdjust="0"/>
  </p:normalViewPr>
  <p:slideViewPr>
    <p:cSldViewPr snapToGrid="0">
      <p:cViewPr varScale="1">
        <p:scale>
          <a:sx n="53" d="100"/>
          <a:sy n="53" d="100"/>
        </p:scale>
        <p:origin x="11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7229B-35BA-4F5E-94A7-B6D53EE1F1A4}" type="datetimeFigureOut">
              <a:rPr lang="en-AU" smtClean="0"/>
              <a:t>1/12/2020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8A3C5-9D7F-48A6-88BD-266646327D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57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8A3C5-9D7F-48A6-88BD-266646327D2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123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quite interesting.. Has our spending style (Consumer) changed over the years? Will see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8A3C5-9D7F-48A6-88BD-266646327D2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697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today is almost unrecognizable to those decades ago. So both businesses and investors will need to fully adapt to this new reality.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Today’s Consumer is most educated in history and most in debts.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Young generations are also delaying key life milestones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8A3C5-9D7F-48A6-88BD-266646327D2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8870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my data science workflow.</a:t>
            </a:r>
          </a:p>
          <a:p>
            <a:r>
              <a:rPr lang="en-US" dirty="0"/>
              <a:t>Get the question/queries from Stakeholders. </a:t>
            </a:r>
          </a:p>
          <a:p>
            <a:r>
              <a:rPr lang="en-US" dirty="0"/>
              <a:t>Collect the data… ..data processing…… testing and validating …. and implementation and monitoring..</a:t>
            </a:r>
          </a:p>
          <a:p>
            <a:r>
              <a:rPr lang="en-US" dirty="0"/>
              <a:t>Finally.. Present the solutions and suggestions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8A3C5-9D7F-48A6-88BD-266646327D2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5155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while personality does play a role, many other factors contribute to income levels:</a:t>
            </a:r>
          </a:p>
          <a:p>
            <a:endParaRPr lang="en-US" dirty="0"/>
          </a:p>
          <a:p>
            <a:r>
              <a:rPr lang="en-US" dirty="0"/>
              <a:t>Level of education</a:t>
            </a:r>
          </a:p>
          <a:p>
            <a:r>
              <a:rPr lang="en-US" dirty="0"/>
              <a:t>Years of experience</a:t>
            </a:r>
          </a:p>
          <a:p>
            <a:r>
              <a:rPr lang="en-US" dirty="0"/>
              <a:t>Local job market</a:t>
            </a:r>
          </a:p>
          <a:p>
            <a:r>
              <a:rPr lang="en-US" dirty="0"/>
              <a:t>Type of industry</a:t>
            </a:r>
          </a:p>
          <a:p>
            <a:r>
              <a:rPr lang="en-US" dirty="0"/>
              <a:t>The particular career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8A3C5-9D7F-48A6-88BD-266646327D2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9298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agenda for today’s presentation. It would go.. Intro. to Next Steps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8A3C5-9D7F-48A6-88BD-266646327D2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5663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Firstly we will see.. HOW&gt;&gt;&gt; WORLD.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8A3C5-9D7F-48A6-88BD-266646327D2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98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map shows the median household income around the world. Darker the color.. Increases Income level. America, European countries, Japan and Australia and New Zealand has darker colors.  Even mid-east countries, the same.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8A3C5-9D7F-48A6-88BD-266646327D2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3424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WHAT&gt;&gt;&gt; WORLD.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8A3C5-9D7F-48A6-88BD-266646327D2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7295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maps shows the main income source for the country. Graphs has several categories. For a example South Africa’s main income from GOLD. Japan due to export of motor vehicles. New Zealand Dairy Products. Yes.. Australia  Because of Coal.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8A3C5-9D7F-48A6-88BD-266646327D2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094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spend? What do we buy?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8A3C5-9D7F-48A6-88BD-266646327D2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0020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we spent our money. This data is from 2016. Surprisingly we spent over $1.6 billion of dollars for just Tea and coffee. With alcohol its 16.5 billion. That amount is great than what we spent on food.</a:t>
            </a:r>
          </a:p>
          <a:p>
            <a:r>
              <a:rPr lang="en-US" dirty="0"/>
              <a:t>By weekly household cost we spend more on holidays. $77 followed by Restaurant $44.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8A3C5-9D7F-48A6-88BD-266646327D2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0531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graph shows annual income spent on food around the countries.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8A3C5-9D7F-48A6-88BD-266646327D2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33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54DE-AB01-46BB-BA55-B91404A6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188B3-8CC9-45DC-B6CA-0E2FC1216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BE4B3-2506-4ECA-A6C5-F917352A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082A-5BE0-42D4-8FD1-A74BB9CE08FF}" type="datetimeFigureOut">
              <a:rPr lang="en-AU" smtClean="0"/>
              <a:t>1/12/2020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EA4A3-AD1F-430D-AD23-5F523CC4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888F7-97F4-4D52-9CD7-4E52F088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4DB4-4F29-4BBB-B3F1-F36CDC63131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025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5B2E-2185-4C9D-A99D-3523F97E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62DB3-4779-449E-83D3-3F96E4D33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D06DB-0708-4384-BB1F-CBA05497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082A-5BE0-42D4-8FD1-A74BB9CE08FF}" type="datetimeFigureOut">
              <a:rPr lang="en-AU" smtClean="0"/>
              <a:t>1/12/2020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7BC79-6522-419B-811A-69751E59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C717-424D-4A55-BB79-D14FB2F4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4DB4-4F29-4BBB-B3F1-F36CDC63131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697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4CDCE-A4C3-4FF3-9919-86CE708C1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E9B34-097B-4758-8506-1F47CB351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17DC1-7594-422A-8251-3DBFE8AC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082A-5BE0-42D4-8FD1-A74BB9CE08FF}" type="datetimeFigureOut">
              <a:rPr lang="en-AU" smtClean="0"/>
              <a:t>1/12/2020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04545-C2D0-4019-9560-F39DD56A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16C60-C12A-4E23-AED0-708E5CE8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4DB4-4F29-4BBB-B3F1-F36CDC63131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817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E55E-9EDE-458A-9558-C1C90105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28F5D-0A3D-441B-A99B-EAFFC854B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98916-0034-421D-A3F8-4D5A96F6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082A-5BE0-42D4-8FD1-A74BB9CE08FF}" type="datetimeFigureOut">
              <a:rPr lang="en-AU" smtClean="0"/>
              <a:t>1/12/2020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34B3-491F-4C52-8C9E-510E0EC7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DFFE7-1AC0-4403-B815-2B8AC9DE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4DB4-4F29-4BBB-B3F1-F36CDC63131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705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DD94-E6CF-4506-9DF7-65AFAB9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7EFDB-31EF-4773-A5CA-C21FE0C78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41C4B-15A4-4B39-A2A3-909B1C0B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082A-5BE0-42D4-8FD1-A74BB9CE08FF}" type="datetimeFigureOut">
              <a:rPr lang="en-AU" smtClean="0"/>
              <a:t>1/12/2020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6C830-F034-48C4-9401-E87E4D11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971C-8F6B-4543-86DC-EF186CE3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4DB4-4F29-4BBB-B3F1-F36CDC63131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883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7610-0BCA-4B93-9B1C-494E6FF6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2286-C0E0-464C-A9DE-5A196E296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C175F-8308-486A-828C-F55FBF2E9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E98BD-368F-405E-A4C5-5B35B470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082A-5BE0-42D4-8FD1-A74BB9CE08FF}" type="datetimeFigureOut">
              <a:rPr lang="en-AU" smtClean="0"/>
              <a:t>1/12/2020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2CCB7-6C3C-4750-A5C9-ECE0B132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92795-8629-41A6-A88B-4A48F688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4DB4-4F29-4BBB-B3F1-F36CDC63131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267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F128-281E-45FF-BE01-41CC3A46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2AA55-223E-475A-8C3A-06C9A9E78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C08F6-686A-436F-AABA-D93E1F57B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F3EB2-C9C6-44BF-9B4D-3E9100C8E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40E11A-5D8E-4C70-9B3D-8835FA3EA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3AD28-EA91-4EA9-BA81-4F20D5BA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082A-5BE0-42D4-8FD1-A74BB9CE08FF}" type="datetimeFigureOut">
              <a:rPr lang="en-AU" smtClean="0"/>
              <a:t>1/12/2020</a:t>
            </a:fld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F50E5-9895-461F-BF3B-84569AAD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C610B-9329-4EC4-A006-AB3D4355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4DB4-4F29-4BBB-B3F1-F36CDC63131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647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7859-00AD-4F59-A511-7AD504EF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96827-A212-428A-A1A7-5A147B48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082A-5BE0-42D4-8FD1-A74BB9CE08FF}" type="datetimeFigureOut">
              <a:rPr lang="en-AU" smtClean="0"/>
              <a:t>1/12/2020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1FD3B-678C-4E24-806E-496FAD06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37B24-483B-4D04-9243-4209BA85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4DB4-4F29-4BBB-B3F1-F36CDC63131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227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5B34D-83BC-4065-9473-5FC244EF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082A-5BE0-42D4-8FD1-A74BB9CE08FF}" type="datetimeFigureOut">
              <a:rPr lang="en-AU" smtClean="0"/>
              <a:t>1/12/2020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35EF7-EE6C-4A34-85C0-F22677A0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922D7-D477-4942-9E74-43B22158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4DB4-4F29-4BBB-B3F1-F36CDC63131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268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BD6C-E6F4-4C51-A601-C90B7D10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0652B-C8EA-4F40-9FAA-870C25194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77757-AD47-40AC-81FE-50A317BE1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DD1ED-6B21-47BA-813B-F2189C20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082A-5BE0-42D4-8FD1-A74BB9CE08FF}" type="datetimeFigureOut">
              <a:rPr lang="en-AU" smtClean="0"/>
              <a:t>1/12/2020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64FC5-700E-4A2F-A708-9F4891D2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4FE74-509C-4C2A-9B23-8ADC9279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4DB4-4F29-4BBB-B3F1-F36CDC63131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797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FE8B-0455-4492-8530-8EE676ED2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C348B-EC90-46B4-9CD5-17A8B9C12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00877-AAB5-4556-9E25-AC28D83C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737B2-6FD9-46CE-9EE7-76CFA14E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082A-5BE0-42D4-8FD1-A74BB9CE08FF}" type="datetimeFigureOut">
              <a:rPr lang="en-AU" smtClean="0"/>
              <a:t>1/12/2020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58736-AAB7-429B-88A2-FBE8D0E2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64618-B7A9-4F01-B253-602F0149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4DB4-4F29-4BBB-B3F1-F36CDC63131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158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C869D-0948-4649-A6DE-BF76408A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D05C6-4696-4E9B-A03A-D858F77F6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6D95-E4C9-4C7B-8496-7ABDD7F40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2082A-5BE0-42D4-8FD1-A74BB9CE08FF}" type="datetimeFigureOut">
              <a:rPr lang="en-AU" smtClean="0"/>
              <a:t>1/12/2020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4318-99A9-4456-9842-D95D849BF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1A6FF-3715-42B8-A03D-502013623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54DB4-4F29-4BBB-B3F1-F36CDC63131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441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D667-7775-4B52-87C1-19DA388D0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8101" y="792480"/>
            <a:ext cx="4353100" cy="2636520"/>
          </a:xfrm>
        </p:spPr>
        <p:txBody>
          <a:bodyPr>
            <a:normAutofit/>
          </a:bodyPr>
          <a:lstStyle/>
          <a:p>
            <a:pPr algn="l"/>
            <a:r>
              <a:rPr lang="en-US" sz="5400" b="1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Libre" panose="00000500000000000000" pitchFamily="50" charset="-79"/>
                <a:cs typeface="Miriam Libre" panose="00000500000000000000" pitchFamily="50" charset="-79"/>
              </a:rPr>
              <a:t>Household </a:t>
            </a:r>
            <a:br>
              <a:rPr lang="en-US" sz="5400" b="1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Libre" panose="00000500000000000000" pitchFamily="50" charset="-79"/>
                <a:cs typeface="Miriam Libre" panose="00000500000000000000" pitchFamily="50" charset="-79"/>
              </a:rPr>
            </a:br>
            <a:r>
              <a:rPr lang="en-US" sz="5400" b="1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Libre" panose="00000500000000000000" pitchFamily="50" charset="-79"/>
                <a:cs typeface="Miriam Libre" panose="00000500000000000000" pitchFamily="50" charset="-79"/>
              </a:rPr>
              <a:t>Income &amp;</a:t>
            </a:r>
            <a:br>
              <a:rPr lang="en-US" sz="5400" b="1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Libre" panose="00000500000000000000" pitchFamily="50" charset="-79"/>
                <a:cs typeface="Miriam Libre" panose="00000500000000000000" pitchFamily="50" charset="-79"/>
              </a:rPr>
            </a:br>
            <a:r>
              <a:rPr lang="en-US" sz="5400" b="1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Libre" panose="00000500000000000000" pitchFamily="50" charset="-79"/>
                <a:cs typeface="Miriam Libre" panose="00000500000000000000" pitchFamily="50" charset="-79"/>
              </a:rPr>
              <a:t>Expenditure</a:t>
            </a:r>
            <a:endParaRPr lang="en-AU" sz="5400" b="1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92237-A81D-4999-8B45-653038B89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8101" y="4902518"/>
            <a:ext cx="3332480" cy="1010602"/>
          </a:xfrm>
        </p:spPr>
        <p:txBody>
          <a:bodyPr/>
          <a:lstStyle/>
          <a:p>
            <a:pPr algn="l"/>
            <a:r>
              <a:rPr lang="en-US" sz="3000" cap="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Libre" panose="00000500000000000000" pitchFamily="50" charset="-79"/>
                <a:cs typeface="Miriam Libre" panose="00000500000000000000" pitchFamily="50" charset="-79"/>
              </a:rPr>
              <a:t>BY SAJEEWA</a:t>
            </a:r>
          </a:p>
          <a:p>
            <a:pPr algn="l"/>
            <a:r>
              <a:rPr lang="en-AU" sz="2000" cap="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Libre" panose="00000500000000000000" pitchFamily="50" charset="-79"/>
                <a:cs typeface="Miriam Libre" panose="00000500000000000000" pitchFamily="50" charset="-79"/>
              </a:rPr>
              <a:t>Capstone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98880-03F0-478E-9523-495A465DB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792480"/>
            <a:ext cx="7673781" cy="537964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0E3E35-EEA0-4EA5-9741-8D63EDD8C7F3}"/>
              </a:ext>
            </a:extLst>
          </p:cNvPr>
          <p:cNvCxnSpPr>
            <a:stCxn id="7" idx="3"/>
          </p:cNvCxnSpPr>
          <p:nvPr/>
        </p:nvCxnSpPr>
        <p:spPr>
          <a:xfrm>
            <a:off x="7948101" y="3482300"/>
            <a:ext cx="3715579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668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FC4A0F-AF4C-4633-94C9-59E7BD24E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967" y="284480"/>
            <a:ext cx="10937149" cy="65747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2AEB73-961A-471D-99BB-338CEB49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142239"/>
            <a:ext cx="12192000" cy="467361"/>
          </a:xfrm>
          <a:noFill/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rgbClr val="002060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SPEND ON FOOD</a:t>
            </a:r>
            <a:endParaRPr lang="en-AU" sz="3000" b="1" dirty="0">
              <a:solidFill>
                <a:srgbClr val="002060"/>
              </a:solidFill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0100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EB73-961A-471D-99BB-338CEB49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199"/>
            <a:ext cx="12192000" cy="55880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2060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01. INTRODUCTION</a:t>
            </a:r>
            <a:endParaRPr lang="en-AU" sz="3000" b="1" dirty="0">
              <a:solidFill>
                <a:srgbClr val="002060"/>
              </a:solidFill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FC4A0F-AF4C-4633-94C9-59E7BD24E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307" y="1097280"/>
            <a:ext cx="5666161" cy="51003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971F1C-C9CF-4461-8CC1-624A18586B8E}"/>
              </a:ext>
            </a:extLst>
          </p:cNvPr>
          <p:cNvSpPr txBox="1"/>
          <p:nvPr/>
        </p:nvSpPr>
        <p:spPr>
          <a:xfrm>
            <a:off x="6948722" y="1978878"/>
            <a:ext cx="4460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our spending style (consumer) changed over the years?</a:t>
            </a:r>
          </a:p>
        </p:txBody>
      </p:sp>
    </p:spTree>
    <p:extLst>
      <p:ext uri="{BB962C8B-B14F-4D97-AF65-F5344CB8AC3E}">
        <p14:creationId xmlns:p14="http://schemas.microsoft.com/office/powerpoint/2010/main" val="2601031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EB73-961A-471D-99BB-338CEB49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" y="525855"/>
            <a:ext cx="12192000" cy="558801"/>
          </a:xfrm>
          <a:noFill/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MODERN CONSUMER…</a:t>
            </a:r>
            <a:endParaRPr lang="en-AU" sz="2400" b="1" dirty="0">
              <a:solidFill>
                <a:srgbClr val="002060"/>
              </a:solidFill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FC4A0F-AF4C-4633-94C9-59E7BD24E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760" y="1455139"/>
            <a:ext cx="6621788" cy="39477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971F1C-C9CF-4461-8CC1-624A18586B8E}"/>
              </a:ext>
            </a:extLst>
          </p:cNvPr>
          <p:cNvSpPr txBox="1"/>
          <p:nvPr/>
        </p:nvSpPr>
        <p:spPr>
          <a:xfrm>
            <a:off x="7299022" y="1455138"/>
            <a:ext cx="44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Today’s Consumer is unrecognizable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258A7-04FD-40C3-887C-D8FF4445D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5139"/>
            <a:ext cx="7299022" cy="3947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5D065F-C6CB-484B-86E5-0F47317AB6A1}"/>
              </a:ext>
            </a:extLst>
          </p:cNvPr>
          <p:cNvSpPr txBox="1"/>
          <p:nvPr/>
        </p:nvSpPr>
        <p:spPr>
          <a:xfrm>
            <a:off x="7366000" y="2474892"/>
            <a:ext cx="44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Today’s Consumer is educated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D1432-654C-4582-883A-830300443874}"/>
              </a:ext>
            </a:extLst>
          </p:cNvPr>
          <p:cNvSpPr txBox="1"/>
          <p:nvPr/>
        </p:nvSpPr>
        <p:spPr>
          <a:xfrm>
            <a:off x="7366000" y="3494646"/>
            <a:ext cx="44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Today’s Consumer is delaying life milestone.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695847-58AB-404B-B19E-EC692237F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" y="1455138"/>
            <a:ext cx="7267575" cy="3876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7A0502-8054-4C97-A933-527130EA4A42}"/>
              </a:ext>
            </a:extLst>
          </p:cNvPr>
          <p:cNvSpPr txBox="1"/>
          <p:nvPr/>
        </p:nvSpPr>
        <p:spPr>
          <a:xfrm>
            <a:off x="7366000" y="4618671"/>
            <a:ext cx="4266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Today’s Consumer is poor.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7B9917-A7E3-4DA1-9673-42466BFC82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3286"/>
            <a:ext cx="7365999" cy="42170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CE5BCA-81F3-4E0F-ACFF-F92349C80725}"/>
              </a:ext>
            </a:extLst>
          </p:cNvPr>
          <p:cNvSpPr txBox="1"/>
          <p:nvPr/>
        </p:nvSpPr>
        <p:spPr>
          <a:xfrm>
            <a:off x="4889500" y="6391304"/>
            <a:ext cx="715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https://www.visualcapitalist.com/how-the-modern-consumer-is-different/</a:t>
            </a:r>
          </a:p>
        </p:txBody>
      </p:sp>
    </p:spTree>
    <p:extLst>
      <p:ext uri="{BB962C8B-B14F-4D97-AF65-F5344CB8AC3E}">
        <p14:creationId xmlns:p14="http://schemas.microsoft.com/office/powerpoint/2010/main" val="383411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BE7DF49-05F4-41EF-BFC0-849CC76F9ADC}"/>
              </a:ext>
            </a:extLst>
          </p:cNvPr>
          <p:cNvSpPr/>
          <p:nvPr/>
        </p:nvSpPr>
        <p:spPr>
          <a:xfrm>
            <a:off x="4760490" y="1406116"/>
            <a:ext cx="2518182" cy="60151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127622">
                  <a:alpha val="0"/>
                </a:srgbClr>
              </a:gs>
            </a:gsLst>
            <a:lin ang="3600000"/>
          </a:gradFill>
          <a:ln>
            <a:solidFill>
              <a:srgbClr val="3465A4"/>
            </a:solidFill>
          </a:ln>
          <a:effectLst>
            <a:outerShdw dist="35638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Stakeholders</a:t>
            </a:r>
            <a:endParaRPr lang="en-AU" sz="1800" b="0" strike="noStrike" spc="-1" dirty="0"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07665-D398-4AD1-BF96-6566F1FB14A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459703" y="1715282"/>
            <a:ext cx="1074126" cy="966669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4AAA7E-1A63-4667-935D-9E8F7F85FFF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891618" y="1645012"/>
            <a:ext cx="1074125" cy="968430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0ED72A-EFF6-42F3-B78A-DC4486F83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4" y="3439432"/>
            <a:ext cx="11629523" cy="2433048"/>
          </a:xfrm>
          <a:prstGeom prst="rect">
            <a:avLst/>
          </a:prstGeom>
        </p:spPr>
      </p:pic>
      <p:sp>
        <p:nvSpPr>
          <p:cNvPr id="10" name="Line 2">
            <a:extLst>
              <a:ext uri="{FF2B5EF4-FFF2-40B4-BE49-F238E27FC236}">
                <a16:creationId xmlns:a16="http://schemas.microsoft.com/office/drawing/2014/main" id="{F9745FE4-0CA4-44DF-9D4F-DE00A5DFB0C0}"/>
              </a:ext>
            </a:extLst>
          </p:cNvPr>
          <p:cNvSpPr/>
          <p:nvPr/>
        </p:nvSpPr>
        <p:spPr>
          <a:xfrm>
            <a:off x="6364169" y="2035908"/>
            <a:ext cx="3671850" cy="1535792"/>
          </a:xfrm>
          <a:prstGeom prst="line">
            <a:avLst/>
          </a:prstGeom>
          <a:ln w="15875"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D7E0E3E4-4900-44E9-AF45-20044510883A}"/>
              </a:ext>
            </a:extLst>
          </p:cNvPr>
          <p:cNvSpPr/>
          <p:nvPr/>
        </p:nvSpPr>
        <p:spPr>
          <a:xfrm flipV="1">
            <a:off x="2155981" y="2007626"/>
            <a:ext cx="3787619" cy="1564074"/>
          </a:xfrm>
          <a:prstGeom prst="line">
            <a:avLst/>
          </a:prstGeom>
          <a:ln w="15875"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36652-0220-432A-85A2-0EAB0CF4F29F}"/>
              </a:ext>
            </a:extLst>
          </p:cNvPr>
          <p:cNvSpPr txBox="1"/>
          <p:nvPr/>
        </p:nvSpPr>
        <p:spPr>
          <a:xfrm rot="20276956" flipH="1">
            <a:off x="2557067" y="2676526"/>
            <a:ext cx="180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  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1306B0-A76E-445B-93FB-32BAF11D47A8}"/>
              </a:ext>
            </a:extLst>
          </p:cNvPr>
          <p:cNvSpPr txBox="1"/>
          <p:nvPr/>
        </p:nvSpPr>
        <p:spPr>
          <a:xfrm rot="1376738">
            <a:off x="8736541" y="2604160"/>
            <a:ext cx="1779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Solutions/</a:t>
            </a:r>
          </a:p>
          <a:p>
            <a:r>
              <a:rPr lang="en-US" dirty="0"/>
              <a:t>Suggestions</a:t>
            </a:r>
            <a:endParaRPr lang="en-AU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7290478-C98D-425D-81DF-1DD54E16C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89174"/>
            <a:ext cx="12192000" cy="55880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2060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02. METHODOLOGY</a:t>
            </a:r>
            <a:endParaRPr lang="en-AU" sz="3000" b="1" dirty="0">
              <a:solidFill>
                <a:srgbClr val="002060"/>
              </a:solidFill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631C9F-23C0-4326-9513-C24E76A22E55}"/>
              </a:ext>
            </a:extLst>
          </p:cNvPr>
          <p:cNvSpPr txBox="1"/>
          <p:nvPr/>
        </p:nvSpPr>
        <p:spPr>
          <a:xfrm>
            <a:off x="9626045" y="6329138"/>
            <a:ext cx="234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Science Workflow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4346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EB73-961A-471D-99BB-338CEB49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9747"/>
            <a:ext cx="12192000" cy="681038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2060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03. ANALYSIS AND INTERPRETATION</a:t>
            </a:r>
            <a:endParaRPr lang="en-AU" sz="3000" b="1" dirty="0">
              <a:solidFill>
                <a:srgbClr val="002060"/>
              </a:solidFill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B5A4E-4428-449A-A0C6-13DF62567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257"/>
            <a:ext cx="4483100" cy="4351338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00" dirty="0">
                <a:latin typeface="Calibri (Body)"/>
              </a:rPr>
              <a:t> Data has </a:t>
            </a:r>
          </a:p>
          <a:p>
            <a:pPr lvl="1"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00" dirty="0">
                <a:latin typeface="Calibri (Body)"/>
              </a:rPr>
              <a:t> 41k observations </a:t>
            </a:r>
          </a:p>
          <a:p>
            <a:pPr lvl="1"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00" dirty="0">
                <a:latin typeface="Calibri (Body)"/>
              </a:rPr>
              <a:t> 60 features</a:t>
            </a:r>
          </a:p>
          <a:p>
            <a:pPr marL="457200" lvl="1" indent="0">
              <a:buClr>
                <a:srgbClr val="7030A0"/>
              </a:buClr>
              <a:buSzPct val="100000"/>
              <a:buNone/>
            </a:pPr>
            <a:endParaRPr lang="en-US" sz="2200" dirty="0">
              <a:latin typeface="Calibri (Body)"/>
            </a:endParaRPr>
          </a:p>
          <a:p>
            <a:pPr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00" dirty="0">
                <a:latin typeface="Calibri (Body)"/>
              </a:rPr>
              <a:t> Average Household income is $247,555</a:t>
            </a:r>
          </a:p>
          <a:p>
            <a:pPr marL="0" indent="0">
              <a:buClr>
                <a:srgbClr val="7030A0"/>
              </a:buClr>
              <a:buSzPct val="100000"/>
              <a:buNone/>
            </a:pPr>
            <a:endParaRPr lang="en-US" sz="2200" dirty="0">
              <a:latin typeface="Calibri (Body)"/>
            </a:endParaRPr>
          </a:p>
          <a:p>
            <a:pPr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00" dirty="0">
                <a:latin typeface="Calibri (Body)"/>
              </a:rPr>
              <a:t> Main income sources </a:t>
            </a:r>
          </a:p>
          <a:p>
            <a:pPr lvl="1"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00" dirty="0">
                <a:latin typeface="Calibri (Body)"/>
              </a:rPr>
              <a:t> Wages/Salaries</a:t>
            </a:r>
          </a:p>
          <a:p>
            <a:pPr lvl="1"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00" dirty="0">
                <a:latin typeface="Calibri (Body)"/>
              </a:rPr>
              <a:t> Entrepreneurial Activities</a:t>
            </a:r>
          </a:p>
          <a:p>
            <a:pPr lvl="1"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00" dirty="0">
                <a:latin typeface="Calibri (Body)"/>
              </a:rPr>
              <a:t> Other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8A5BE-64F8-4D25-AF1D-B659742151B7}"/>
              </a:ext>
            </a:extLst>
          </p:cNvPr>
          <p:cNvSpPr txBox="1"/>
          <p:nvPr/>
        </p:nvSpPr>
        <p:spPr>
          <a:xfrm>
            <a:off x="1066800" y="1041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9FC6E0-BC61-44D0-8314-24F743570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00" y="1226066"/>
            <a:ext cx="6561804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5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48F1E84-66DA-46B0-9D56-DD385AEE0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1587501"/>
            <a:ext cx="12192000" cy="49111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B5A4E-4428-449A-A0C6-13DF62567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619045"/>
            <a:ext cx="5132572" cy="968456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00" dirty="0">
                <a:latin typeface="Calibri (Body)"/>
              </a:rPr>
              <a:t> Household Income/Age</a:t>
            </a:r>
          </a:p>
          <a:p>
            <a:pPr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00" dirty="0">
                <a:latin typeface="Calibri (Body)"/>
              </a:rPr>
              <a:t> 75% Household heads – Below 61 years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830F52-1B4B-4F4C-81E8-ADF75D153D50}"/>
              </a:ext>
            </a:extLst>
          </p:cNvPr>
          <p:cNvSpPr txBox="1">
            <a:spLocks/>
          </p:cNvSpPr>
          <p:nvPr/>
        </p:nvSpPr>
        <p:spPr>
          <a:xfrm>
            <a:off x="6096000" y="619045"/>
            <a:ext cx="5132572" cy="96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00" dirty="0">
                <a:latin typeface="Calibri (Body)"/>
              </a:rPr>
              <a:t> Age &lt; 15 years – 5 household heads</a:t>
            </a:r>
          </a:p>
          <a:p>
            <a:pPr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00" dirty="0">
                <a:latin typeface="Calibri (Body)"/>
              </a:rPr>
              <a:t> 4 girls/ a boy </a:t>
            </a:r>
          </a:p>
        </p:txBody>
      </p:sp>
    </p:spTree>
    <p:extLst>
      <p:ext uri="{BB962C8B-B14F-4D97-AF65-F5344CB8AC3E}">
        <p14:creationId xmlns:p14="http://schemas.microsoft.com/office/powerpoint/2010/main" val="3761852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B5A4E-4428-449A-A0C6-13DF62567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54" y="1373956"/>
            <a:ext cx="5515344" cy="968456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00" dirty="0">
                <a:latin typeface="Calibri (Body)"/>
              </a:rPr>
              <a:t> 38.8k – Don’t have vehicles. That’s 93.6%</a:t>
            </a:r>
          </a:p>
          <a:p>
            <a:pPr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00" dirty="0">
                <a:latin typeface="Calibri (Body)"/>
              </a:rPr>
              <a:t> Graphs shows – Incomes increases with no of vehicles owns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F307F-8A16-4EDC-B3E5-2B061BCB0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2" y="2971800"/>
            <a:ext cx="6057148" cy="3267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B3D959-71C0-4F20-ACC1-E1FB87D0C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49" y="2971800"/>
            <a:ext cx="6036177" cy="319134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79D999-A18B-4401-AEDF-5FFA665E9258}"/>
              </a:ext>
            </a:extLst>
          </p:cNvPr>
          <p:cNvSpPr txBox="1">
            <a:spLocks/>
          </p:cNvSpPr>
          <p:nvPr/>
        </p:nvSpPr>
        <p:spPr>
          <a:xfrm>
            <a:off x="6366904" y="1373956"/>
            <a:ext cx="5515344" cy="968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00" dirty="0">
                <a:latin typeface="Calibri (Body)"/>
              </a:rPr>
              <a:t> 268 Household use – 8 or more mobile phones</a:t>
            </a:r>
          </a:p>
          <a:p>
            <a:pPr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00" dirty="0">
                <a:latin typeface="Calibri (Body)"/>
              </a:rPr>
              <a:t> 16.7% Household  - no mobiles</a:t>
            </a:r>
          </a:p>
        </p:txBody>
      </p:sp>
    </p:spTree>
    <p:extLst>
      <p:ext uri="{BB962C8B-B14F-4D97-AF65-F5344CB8AC3E}">
        <p14:creationId xmlns:p14="http://schemas.microsoft.com/office/powerpoint/2010/main" val="1191570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B5A4E-4428-449A-A0C6-13DF62567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9511" y="1097510"/>
            <a:ext cx="3121129" cy="3352570"/>
          </a:xfrm>
        </p:spPr>
        <p:txBody>
          <a:bodyPr>
            <a:normAutofit fontScale="92500"/>
          </a:bodyPr>
          <a:lstStyle/>
          <a:p>
            <a:pPr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00" dirty="0">
                <a:latin typeface="Calibri (Body)"/>
              </a:rPr>
              <a:t> Household Income spreads for 17 suburbs</a:t>
            </a:r>
          </a:p>
          <a:p>
            <a:pPr marL="0" indent="0">
              <a:buClr>
                <a:srgbClr val="7030A0"/>
              </a:buClr>
              <a:buSzPct val="100000"/>
              <a:buNone/>
            </a:pPr>
            <a:r>
              <a:rPr lang="en-US" sz="2200" dirty="0">
                <a:latin typeface="Calibri (Body)"/>
              </a:rPr>
              <a:t> </a:t>
            </a:r>
          </a:p>
          <a:p>
            <a:pPr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00" dirty="0">
                <a:latin typeface="Calibri (Body)"/>
              </a:rPr>
              <a:t> NCR is the richest area and  average income is $420,861</a:t>
            </a:r>
          </a:p>
          <a:p>
            <a:pPr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endParaRPr lang="en-US" sz="2200" dirty="0">
              <a:latin typeface="Calibri (Body)"/>
            </a:endParaRPr>
          </a:p>
          <a:p>
            <a:pPr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00" dirty="0">
                <a:latin typeface="Calibri (Body)"/>
              </a:rPr>
              <a:t> More people : </a:t>
            </a:r>
          </a:p>
          <a:p>
            <a:pPr marL="0" indent="0">
              <a:buClr>
                <a:srgbClr val="7030A0"/>
              </a:buClr>
              <a:buSzPct val="100000"/>
              <a:buNone/>
            </a:pPr>
            <a:r>
              <a:rPr lang="en-US" sz="2200" dirty="0">
                <a:latin typeface="Calibri (Body)"/>
              </a:rPr>
              <a:t>	IVA - CALABARZON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DBE43-D245-4CDE-92E5-0DD5C81EF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50" y="895491"/>
            <a:ext cx="7946501" cy="546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31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DA06DC-273C-4A29-828C-895719D2C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1" y="3466208"/>
            <a:ext cx="7591647" cy="3253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7BFDFA-2F38-4A36-80EB-AD7F4D7B5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40" y="167678"/>
            <a:ext cx="7591647" cy="325599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12EAA69-B980-4404-8EAC-3421C3A50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6339" y="625666"/>
            <a:ext cx="3454171" cy="1892595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00" dirty="0">
                <a:latin typeface="Calibri (Body)"/>
              </a:rPr>
              <a:t> Average - $85k</a:t>
            </a:r>
          </a:p>
          <a:p>
            <a:pPr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endParaRPr lang="en-US" sz="2200" dirty="0">
              <a:latin typeface="Calibri (Body)"/>
            </a:endParaRPr>
          </a:p>
          <a:p>
            <a:pPr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00" dirty="0">
                <a:latin typeface="Calibri (Body)"/>
              </a:rPr>
              <a:t> 50% households spend below the average ($73k)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21DC3D-067E-4368-8C95-8154DCCF580E}"/>
              </a:ext>
            </a:extLst>
          </p:cNvPr>
          <p:cNvSpPr txBox="1">
            <a:spLocks/>
          </p:cNvSpPr>
          <p:nvPr/>
        </p:nvSpPr>
        <p:spPr>
          <a:xfrm>
            <a:off x="7816339" y="3826066"/>
            <a:ext cx="3454171" cy="1892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00" dirty="0">
                <a:latin typeface="Calibri (Body)"/>
              </a:rPr>
              <a:t> Max - $553k</a:t>
            </a:r>
          </a:p>
          <a:p>
            <a:pPr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endParaRPr lang="en-US" sz="2200" dirty="0">
              <a:latin typeface="Calibri (Body)"/>
            </a:endParaRPr>
          </a:p>
          <a:p>
            <a:pPr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00" dirty="0">
                <a:latin typeface="Calibri (Body)"/>
              </a:rPr>
              <a:t> Household Income &gt; $10 million spends average $283k on Miscellaneous Goods &amp; Services</a:t>
            </a:r>
          </a:p>
        </p:txBody>
      </p:sp>
    </p:spTree>
    <p:extLst>
      <p:ext uri="{BB962C8B-B14F-4D97-AF65-F5344CB8AC3E}">
        <p14:creationId xmlns:p14="http://schemas.microsoft.com/office/powerpoint/2010/main" val="3352545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1BC7-4926-4642-82AE-F7570C43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4360"/>
            <a:ext cx="10515600" cy="46799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+mn-lt"/>
              </a:rPr>
              <a:t>Models Performances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EC83B9-6C2F-43B7-898A-B6F8BCC3FB1C}"/>
              </a:ext>
            </a:extLst>
          </p:cNvPr>
          <p:cNvSpPr txBox="1">
            <a:spLocks/>
          </p:cNvSpPr>
          <p:nvPr/>
        </p:nvSpPr>
        <p:spPr>
          <a:xfrm>
            <a:off x="744979" y="1573754"/>
            <a:ext cx="4436621" cy="3359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00" dirty="0">
                <a:latin typeface="Calibri (Body)"/>
              </a:rPr>
              <a:t> Predictive Models trained and cross validated. </a:t>
            </a:r>
          </a:p>
          <a:p>
            <a:pPr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endParaRPr lang="en-US" sz="2200" dirty="0">
              <a:latin typeface="Calibri (Body)"/>
            </a:endParaRPr>
          </a:p>
          <a:p>
            <a:pPr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00" dirty="0">
                <a:latin typeface="Calibri (Body)"/>
              </a:rPr>
              <a:t> </a:t>
            </a:r>
            <a:r>
              <a:rPr lang="en-US" sz="2400" dirty="0">
                <a:latin typeface="Calibri (Body)"/>
              </a:rPr>
              <a:t>Accuracy </a:t>
            </a:r>
          </a:p>
          <a:p>
            <a:pPr lvl="1"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800" dirty="0">
                <a:latin typeface="Calibri (Body)"/>
              </a:rPr>
              <a:t>SVC – 71.40% </a:t>
            </a:r>
          </a:p>
          <a:p>
            <a:pPr lvl="1"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800" dirty="0">
                <a:latin typeface="Calibri (Body)"/>
              </a:rPr>
              <a:t>LogisticRegression – 70.7% </a:t>
            </a:r>
          </a:p>
          <a:p>
            <a:pPr lvl="1"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endParaRPr lang="en-US" sz="1800" dirty="0">
              <a:latin typeface="Calibri (Body)"/>
            </a:endParaRPr>
          </a:p>
          <a:p>
            <a:pPr lvl="1"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endParaRPr lang="en-US" sz="1800" dirty="0">
              <a:latin typeface="Calibri (Body)"/>
            </a:endParaRPr>
          </a:p>
          <a:p>
            <a:pPr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endParaRPr lang="en-US" sz="2200" dirty="0">
              <a:latin typeface="Calibri (Body)"/>
            </a:endParaRPr>
          </a:p>
          <a:p>
            <a:pPr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endParaRPr lang="en-US" sz="2200" dirty="0">
              <a:latin typeface="Calibri (Body)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104B9B5-8074-4BFD-A1F9-FFB886777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87009"/>
              </p:ext>
            </p:extLst>
          </p:nvPr>
        </p:nvGraphicFramePr>
        <p:xfrm>
          <a:off x="5354320" y="1441546"/>
          <a:ext cx="6519739" cy="24161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7239">
                  <a:extLst>
                    <a:ext uri="{9D8B030D-6E8A-4147-A177-3AD203B41FA5}">
                      <a16:colId xmlns:a16="http://schemas.microsoft.com/office/drawing/2014/main" val="3088967324"/>
                    </a:ext>
                  </a:extLst>
                </a:gridCol>
                <a:gridCol w="1073125">
                  <a:extLst>
                    <a:ext uri="{9D8B030D-6E8A-4147-A177-3AD203B41FA5}">
                      <a16:colId xmlns:a16="http://schemas.microsoft.com/office/drawing/2014/main" val="4196569022"/>
                    </a:ext>
                  </a:extLst>
                </a:gridCol>
                <a:gridCol w="1073125">
                  <a:extLst>
                    <a:ext uri="{9D8B030D-6E8A-4147-A177-3AD203B41FA5}">
                      <a16:colId xmlns:a16="http://schemas.microsoft.com/office/drawing/2014/main" val="1935377307"/>
                    </a:ext>
                  </a:extLst>
                </a:gridCol>
                <a:gridCol w="1073125">
                  <a:extLst>
                    <a:ext uri="{9D8B030D-6E8A-4147-A177-3AD203B41FA5}">
                      <a16:colId xmlns:a16="http://schemas.microsoft.com/office/drawing/2014/main" val="3523320349"/>
                    </a:ext>
                  </a:extLst>
                </a:gridCol>
                <a:gridCol w="1073125">
                  <a:extLst>
                    <a:ext uri="{9D8B030D-6E8A-4147-A177-3AD203B41FA5}">
                      <a16:colId xmlns:a16="http://schemas.microsoft.com/office/drawing/2014/main" val="433246049"/>
                    </a:ext>
                  </a:extLst>
                </a:gridCol>
              </a:tblGrid>
              <a:tr h="290743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 dirty="0">
                          <a:effectLst/>
                        </a:rPr>
                        <a:t>Model Name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u="none" strike="noStrike">
                          <a:effectLst/>
                        </a:rPr>
                        <a:t>Accuracy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u="none" strike="noStrike">
                          <a:effectLst/>
                        </a:rPr>
                        <a:t>F1 Score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u="none" strike="noStrike">
                          <a:effectLst/>
                        </a:rPr>
                        <a:t>Precision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u="none" strike="noStrike" dirty="0">
                          <a:effectLst/>
                        </a:rPr>
                        <a:t>Recall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529618"/>
                  </a:ext>
                </a:extLst>
              </a:tr>
              <a:tr h="360922">
                <a:tc>
                  <a:txBody>
                    <a:bodyPr/>
                    <a:lstStyle/>
                    <a:p>
                      <a:pPr algn="r" fontAlgn="ctr"/>
                      <a:r>
                        <a:rPr lang="en-AU" sz="1700" u="none" strike="noStrike" dirty="0">
                          <a:effectLst/>
                        </a:rPr>
                        <a:t>SVC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u="none" strike="noStrike">
                          <a:effectLst/>
                        </a:rPr>
                        <a:t>71.40%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u="none" strike="noStrike">
                          <a:effectLst/>
                        </a:rPr>
                        <a:t>65.30%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u="none" strike="noStrike">
                          <a:effectLst/>
                        </a:rPr>
                        <a:t>67.90%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u="none" strike="noStrike">
                          <a:effectLst/>
                        </a:rPr>
                        <a:t>64.10%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b"/>
                </a:tc>
                <a:extLst>
                  <a:ext uri="{0D108BD9-81ED-4DB2-BD59-A6C34878D82A}">
                    <a16:rowId xmlns:a16="http://schemas.microsoft.com/office/drawing/2014/main" val="674603239"/>
                  </a:ext>
                </a:extLst>
              </a:tr>
              <a:tr h="360922">
                <a:tc>
                  <a:txBody>
                    <a:bodyPr/>
                    <a:lstStyle/>
                    <a:p>
                      <a:pPr algn="r" fontAlgn="ctr"/>
                      <a:r>
                        <a:rPr lang="en-AU" sz="1700" u="none" strike="noStrike" dirty="0">
                          <a:effectLst/>
                        </a:rPr>
                        <a:t>DecisionTreeClassifier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u="none" strike="noStrike">
                          <a:effectLst/>
                        </a:rPr>
                        <a:t>59.40%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u="none" strike="noStrike">
                          <a:effectLst/>
                        </a:rPr>
                        <a:t>54.90%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u="none" strike="noStrike" dirty="0">
                          <a:effectLst/>
                        </a:rPr>
                        <a:t>55.00%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u="none" strike="noStrike" dirty="0">
                          <a:effectLst/>
                        </a:rPr>
                        <a:t>55.00%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b"/>
                </a:tc>
                <a:extLst>
                  <a:ext uri="{0D108BD9-81ED-4DB2-BD59-A6C34878D82A}">
                    <a16:rowId xmlns:a16="http://schemas.microsoft.com/office/drawing/2014/main" val="2950157987"/>
                  </a:ext>
                </a:extLst>
              </a:tr>
              <a:tr h="360922">
                <a:tc>
                  <a:txBody>
                    <a:bodyPr/>
                    <a:lstStyle/>
                    <a:p>
                      <a:pPr algn="r" fontAlgn="ctr"/>
                      <a:r>
                        <a:rPr lang="en-AU" sz="1700" u="none" strike="noStrike" dirty="0">
                          <a:effectLst/>
                        </a:rPr>
                        <a:t>RandomForestClassifier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u="none" strike="noStrike">
                          <a:effectLst/>
                        </a:rPr>
                        <a:t>70.00%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u="none" strike="noStrike">
                          <a:effectLst/>
                        </a:rPr>
                        <a:t>63.20%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u="none" strike="noStrike">
                          <a:effectLst/>
                        </a:rPr>
                        <a:t>65.70%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u="none" strike="noStrike">
                          <a:effectLst/>
                        </a:rPr>
                        <a:t>62.50%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b"/>
                </a:tc>
                <a:extLst>
                  <a:ext uri="{0D108BD9-81ED-4DB2-BD59-A6C34878D82A}">
                    <a16:rowId xmlns:a16="http://schemas.microsoft.com/office/drawing/2014/main" val="357064868"/>
                  </a:ext>
                </a:extLst>
              </a:tr>
              <a:tr h="360922">
                <a:tc>
                  <a:txBody>
                    <a:bodyPr/>
                    <a:lstStyle/>
                    <a:p>
                      <a:pPr algn="r" fontAlgn="ctr"/>
                      <a:r>
                        <a:rPr lang="en-AU" sz="1700" u="none" strike="noStrike" dirty="0">
                          <a:effectLst/>
                        </a:rPr>
                        <a:t>KNeighborsClassifier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u="none" strike="noStrike">
                          <a:effectLst/>
                        </a:rPr>
                        <a:t>66.00%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u="none" strike="noStrike">
                          <a:effectLst/>
                        </a:rPr>
                        <a:t>60.10%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u="none" strike="noStrike">
                          <a:effectLst/>
                        </a:rPr>
                        <a:t>62.10%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u="none" strike="noStrike">
                          <a:effectLst/>
                        </a:rPr>
                        <a:t>59.10%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b"/>
                </a:tc>
                <a:extLst>
                  <a:ext uri="{0D108BD9-81ED-4DB2-BD59-A6C34878D82A}">
                    <a16:rowId xmlns:a16="http://schemas.microsoft.com/office/drawing/2014/main" val="1179999469"/>
                  </a:ext>
                </a:extLst>
              </a:tr>
              <a:tr h="360922">
                <a:tc>
                  <a:txBody>
                    <a:bodyPr/>
                    <a:lstStyle/>
                    <a:p>
                      <a:pPr algn="r" fontAlgn="b"/>
                      <a:r>
                        <a:rPr lang="en-AU" sz="1700" u="none" strike="noStrike" dirty="0">
                          <a:effectLst/>
                        </a:rPr>
                        <a:t>GaussianNB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u="none" strike="noStrike">
                          <a:effectLst/>
                        </a:rPr>
                        <a:t>62.80%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u="none" strike="noStrike">
                          <a:effectLst/>
                        </a:rPr>
                        <a:t>58.90%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u="none" strike="noStrike">
                          <a:effectLst/>
                        </a:rPr>
                        <a:t>60.70%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u="none" strike="noStrike">
                          <a:effectLst/>
                        </a:rPr>
                        <a:t>59.50%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b"/>
                </a:tc>
                <a:extLst>
                  <a:ext uri="{0D108BD9-81ED-4DB2-BD59-A6C34878D82A}">
                    <a16:rowId xmlns:a16="http://schemas.microsoft.com/office/drawing/2014/main" val="426857420"/>
                  </a:ext>
                </a:extLst>
              </a:tr>
              <a:tr h="320820">
                <a:tc>
                  <a:txBody>
                    <a:bodyPr/>
                    <a:lstStyle/>
                    <a:p>
                      <a:pPr algn="r" fontAlgn="ctr"/>
                      <a:r>
                        <a:rPr lang="en-AU" sz="1700" u="none" strike="noStrike" dirty="0">
                          <a:effectLst/>
                        </a:rPr>
                        <a:t>LogisticRegression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u="none" strike="noStrike">
                          <a:effectLst/>
                        </a:rPr>
                        <a:t>70.70%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u="none" strike="noStrike">
                          <a:effectLst/>
                        </a:rPr>
                        <a:t>63.60%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u="none" strike="noStrike">
                          <a:effectLst/>
                        </a:rPr>
                        <a:t>66.00%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u="none" strike="noStrike" dirty="0">
                          <a:effectLst/>
                        </a:rPr>
                        <a:t>63.20%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80" marR="10080" marT="10080" marB="0" anchor="b"/>
                </a:tc>
                <a:extLst>
                  <a:ext uri="{0D108BD9-81ED-4DB2-BD59-A6C34878D82A}">
                    <a16:rowId xmlns:a16="http://schemas.microsoft.com/office/drawing/2014/main" val="4041898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14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EB73-961A-471D-99BB-338CEB49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400" y="3429000"/>
            <a:ext cx="4338320" cy="55880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2060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 Data Question?</a:t>
            </a:r>
            <a:endParaRPr lang="en-AU" sz="3000" b="1" dirty="0">
              <a:solidFill>
                <a:srgbClr val="002060"/>
              </a:solidFill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AF2D51-BE1C-431B-8A5C-22221A4EF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156" y="670560"/>
            <a:ext cx="6113123" cy="51256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FD16BF-F13B-4DA6-AD3A-B0D35B1B1862}"/>
              </a:ext>
            </a:extLst>
          </p:cNvPr>
          <p:cNvSpPr txBox="1"/>
          <p:nvPr/>
        </p:nvSpPr>
        <p:spPr>
          <a:xfrm>
            <a:off x="6905604" y="1371857"/>
            <a:ext cx="3995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Household income relate on the way we spend?</a:t>
            </a:r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336AEC-94BA-4CCE-B7F9-C4CDDAD660E4}"/>
              </a:ext>
            </a:extLst>
          </p:cNvPr>
          <p:cNvSpPr txBox="1">
            <a:spLocks/>
          </p:cNvSpPr>
          <p:nvPr/>
        </p:nvSpPr>
        <p:spPr>
          <a:xfrm>
            <a:off x="6756400" y="694886"/>
            <a:ext cx="5669280" cy="5588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2060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 Business Question?</a:t>
            </a:r>
            <a:endParaRPr lang="en-AU" sz="3000" b="1" dirty="0">
              <a:solidFill>
                <a:srgbClr val="002060"/>
              </a:solidFill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46C7AD-4C28-418A-A570-D8D1E1406DC8}"/>
              </a:ext>
            </a:extLst>
          </p:cNvPr>
          <p:cNvSpPr txBox="1"/>
          <p:nvPr/>
        </p:nvSpPr>
        <p:spPr>
          <a:xfrm>
            <a:off x="6756400" y="4101149"/>
            <a:ext cx="41442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How expenditure impact the Household income?</a:t>
            </a:r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06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B5A4E-4428-449A-A0C6-13DF62567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398" y="5437962"/>
            <a:ext cx="9481762" cy="1084521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00" dirty="0">
                <a:latin typeface="Calibri (Body)"/>
              </a:rPr>
              <a:t> Miscellaneous Goods and Services Expenditure is most influence feature.</a:t>
            </a:r>
          </a:p>
          <a:p>
            <a:pPr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00" dirty="0">
                <a:latin typeface="Calibri (Body)"/>
              </a:rPr>
              <a:t> Followed by Total Food Expenditure. Housing and Water Exp is also important.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13D40-658B-48AA-81D6-F93FE342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83" y="537963"/>
            <a:ext cx="10434674" cy="466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1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EB73-961A-471D-99BB-338CEB49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" y="497839"/>
            <a:ext cx="12192000" cy="681038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2060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04. SUMMARY AND CONCLUSION</a:t>
            </a:r>
            <a:endParaRPr lang="en-AU" sz="3000" b="1" dirty="0">
              <a:solidFill>
                <a:srgbClr val="002060"/>
              </a:solidFill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D86FC6-417D-4A37-9393-5C3BAF1D59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706415"/>
              </p:ext>
            </p:extLst>
          </p:nvPr>
        </p:nvGraphicFramePr>
        <p:xfrm>
          <a:off x="838201" y="1534001"/>
          <a:ext cx="10515597" cy="398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6679">
                  <a:extLst>
                    <a:ext uri="{9D8B030D-6E8A-4147-A177-3AD203B41FA5}">
                      <a16:colId xmlns:a16="http://schemas.microsoft.com/office/drawing/2014/main" val="2177606068"/>
                    </a:ext>
                  </a:extLst>
                </a:gridCol>
                <a:gridCol w="5120638">
                  <a:extLst>
                    <a:ext uri="{9D8B030D-6E8A-4147-A177-3AD203B41FA5}">
                      <a16:colId xmlns:a16="http://schemas.microsoft.com/office/drawing/2014/main" val="27608383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1896225"/>
                    </a:ext>
                  </a:extLst>
                </a:gridCol>
              </a:tblGrid>
              <a:tr h="540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/>
                        <a:t>SUMMARY</a:t>
                      </a:r>
                      <a:endParaRPr lang="en-AU" sz="20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CONCLUSION</a:t>
                      </a:r>
                      <a:endParaRPr lang="en-AU" sz="2000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240429"/>
                  </a:ext>
                </a:extLst>
              </a:tr>
              <a:tr h="2376189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DATA is about Household Income and Expenditure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60 Features (Total Household Income/ Total Food Expenditure..)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Target Variable – Household Income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  <a:p>
                      <a:pPr algn="just"/>
                      <a:endParaRPr lang="en-AU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Support Vector Classification provided insightful and valuable information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Miscellaneous Goods and Services Expenditure is the most influencing feature</a:t>
                      </a:r>
                      <a:endParaRPr lang="en-AU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160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800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EB73-961A-471D-99BB-338CEB49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487202"/>
            <a:ext cx="12192000" cy="681038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2060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05. NEXT STEPS</a:t>
            </a:r>
            <a:endParaRPr lang="en-AU" sz="3000" b="1" dirty="0">
              <a:solidFill>
                <a:srgbClr val="002060"/>
              </a:solidFill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BBEC4A-042A-4AD4-A603-3627002D9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617411"/>
              </p:ext>
            </p:extLst>
          </p:nvPr>
        </p:nvGraphicFramePr>
        <p:xfrm>
          <a:off x="838201" y="1534001"/>
          <a:ext cx="10515597" cy="291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799">
                  <a:extLst>
                    <a:ext uri="{9D8B030D-6E8A-4147-A177-3AD203B41FA5}">
                      <a16:colId xmlns:a16="http://schemas.microsoft.com/office/drawing/2014/main" val="2177606068"/>
                    </a:ext>
                  </a:extLst>
                </a:gridCol>
                <a:gridCol w="5049518">
                  <a:extLst>
                    <a:ext uri="{9D8B030D-6E8A-4147-A177-3AD203B41FA5}">
                      <a16:colId xmlns:a16="http://schemas.microsoft.com/office/drawing/2014/main" val="27608383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1896225"/>
                    </a:ext>
                  </a:extLst>
                </a:gridCol>
              </a:tblGrid>
              <a:tr h="540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/>
                        <a:t>STEP 01</a:t>
                      </a:r>
                      <a:endParaRPr lang="en-AU" sz="20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STEP 02</a:t>
                      </a:r>
                      <a:endParaRPr lang="en-AU" sz="2000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240429"/>
                  </a:ext>
                </a:extLst>
              </a:tr>
              <a:tr h="2376189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How Does </a:t>
                      </a:r>
                    </a:p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Your Personality Type </a:t>
                      </a:r>
                    </a:p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Affect </a:t>
                      </a:r>
                    </a:p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Your Income?</a:t>
                      </a:r>
                      <a:endParaRPr lang="en-AU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How Does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Social Factors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Affect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Your Income?</a:t>
                      </a:r>
                      <a:endParaRPr lang="en-AU" sz="20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AU" sz="20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160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684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300B-4ABE-4128-BA49-E6C1D397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840" y="2661921"/>
            <a:ext cx="2661920" cy="109219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Thank you.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CF2DD-EE29-4280-B8AD-76C02FB1FDCC}"/>
              </a:ext>
            </a:extLst>
          </p:cNvPr>
          <p:cNvCxnSpPr>
            <a:cxnSpLocks/>
          </p:cNvCxnSpPr>
          <p:nvPr/>
        </p:nvCxnSpPr>
        <p:spPr>
          <a:xfrm>
            <a:off x="-101600" y="3647440"/>
            <a:ext cx="1229360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17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1EB17F-35B6-4B9E-8F0D-7FD96A4E6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79" y="1341120"/>
            <a:ext cx="8000036" cy="483584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2D4751-8910-40AD-A98E-360C2869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599" y="505741"/>
            <a:ext cx="4307841" cy="848954"/>
          </a:xfrm>
        </p:spPr>
        <p:txBody>
          <a:bodyPr/>
          <a:lstStyle/>
          <a:p>
            <a:r>
              <a:rPr lang="en-US" b="1" dirty="0">
                <a:latin typeface="Miriam Libre" panose="00000500000000000000" pitchFamily="50" charset="-79"/>
                <a:ea typeface="Verdana" panose="020B0604030504040204" pitchFamily="34" charset="0"/>
                <a:cs typeface="Miriam Libre" panose="00000500000000000000" pitchFamily="50" charset="-79"/>
              </a:rPr>
              <a:t>AGENDA</a:t>
            </a:r>
            <a:endParaRPr lang="en-AU" b="1" dirty="0">
              <a:latin typeface="Miriam Libre" panose="00000500000000000000" pitchFamily="50" charset="-79"/>
              <a:ea typeface="Verdana" panose="020B0604030504040204" pitchFamily="34" charset="0"/>
              <a:cs typeface="Miriam Libre" panose="00000500000000000000" pitchFamily="50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8CA9D-5D74-4AFC-9075-8008F59528EE}"/>
              </a:ext>
            </a:extLst>
          </p:cNvPr>
          <p:cNvSpPr txBox="1"/>
          <p:nvPr/>
        </p:nvSpPr>
        <p:spPr>
          <a:xfrm>
            <a:off x="5435600" y="1442720"/>
            <a:ext cx="29851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Libre" panose="00000500000000000000" pitchFamily="50" charset="-79"/>
                <a:cs typeface="Miriam Libre" panose="00000500000000000000" pitchFamily="50" charset="-79"/>
              </a:rPr>
              <a:t>introduction</a:t>
            </a:r>
            <a:endParaRPr lang="en-AU" sz="3000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B04A3-7737-4B41-9C05-15173B5AB223}"/>
              </a:ext>
            </a:extLst>
          </p:cNvPr>
          <p:cNvSpPr txBox="1"/>
          <p:nvPr/>
        </p:nvSpPr>
        <p:spPr>
          <a:xfrm>
            <a:off x="5435599" y="1991916"/>
            <a:ext cx="29161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Libre" panose="00000500000000000000" pitchFamily="50" charset="-79"/>
                <a:cs typeface="Miriam Libre" panose="00000500000000000000" pitchFamily="50" charset="-79"/>
              </a:rPr>
              <a:t>methodology</a:t>
            </a:r>
            <a:endParaRPr lang="en-AU" sz="3000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BB10F3-3DCE-4434-9030-FE76F9B49C55}"/>
              </a:ext>
            </a:extLst>
          </p:cNvPr>
          <p:cNvSpPr txBox="1"/>
          <p:nvPr/>
        </p:nvSpPr>
        <p:spPr>
          <a:xfrm>
            <a:off x="5435599" y="2545914"/>
            <a:ext cx="61569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Libre" panose="00000500000000000000" pitchFamily="50" charset="-79"/>
                <a:cs typeface="Miriam Libre" panose="00000500000000000000" pitchFamily="50" charset="-79"/>
              </a:rPr>
              <a:t>Analysis and interpretation</a:t>
            </a:r>
            <a:endParaRPr lang="en-AU" sz="3000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811269-8BE1-4095-8B43-A08A14985A57}"/>
              </a:ext>
            </a:extLst>
          </p:cNvPr>
          <p:cNvSpPr txBox="1"/>
          <p:nvPr/>
        </p:nvSpPr>
        <p:spPr>
          <a:xfrm>
            <a:off x="5435599" y="3095110"/>
            <a:ext cx="5699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Libre" panose="00000500000000000000" pitchFamily="50" charset="-79"/>
                <a:cs typeface="Miriam Libre" panose="00000500000000000000" pitchFamily="50" charset="-79"/>
              </a:rPr>
              <a:t>Summary and conclusion</a:t>
            </a:r>
            <a:endParaRPr lang="en-AU" sz="3000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8BE299-400A-47F6-984A-45B8920A19C6}"/>
              </a:ext>
            </a:extLst>
          </p:cNvPr>
          <p:cNvSpPr txBox="1"/>
          <p:nvPr/>
        </p:nvSpPr>
        <p:spPr>
          <a:xfrm>
            <a:off x="5435599" y="3612715"/>
            <a:ext cx="5699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Libre" panose="00000500000000000000" pitchFamily="50" charset="-79"/>
                <a:cs typeface="Miriam Libre" panose="00000500000000000000" pitchFamily="50" charset="-79"/>
              </a:rPr>
              <a:t>next step</a:t>
            </a:r>
            <a:endParaRPr lang="en-AU" sz="3000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A722EE-8167-4E08-A74E-F3F44A248762}"/>
              </a:ext>
            </a:extLst>
          </p:cNvPr>
          <p:cNvCxnSpPr>
            <a:cxnSpLocks/>
          </p:cNvCxnSpPr>
          <p:nvPr/>
        </p:nvCxnSpPr>
        <p:spPr>
          <a:xfrm>
            <a:off x="5425440" y="1971596"/>
            <a:ext cx="595376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BEC909-46F9-4A55-8520-407E82E251F3}"/>
              </a:ext>
            </a:extLst>
          </p:cNvPr>
          <p:cNvCxnSpPr>
            <a:cxnSpLocks/>
          </p:cNvCxnSpPr>
          <p:nvPr/>
        </p:nvCxnSpPr>
        <p:spPr>
          <a:xfrm>
            <a:off x="5435599" y="4156553"/>
            <a:ext cx="5943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91083C-0BFD-4AD5-8175-82B17E2E0BBE}"/>
              </a:ext>
            </a:extLst>
          </p:cNvPr>
          <p:cNvCxnSpPr>
            <a:cxnSpLocks/>
          </p:cNvCxnSpPr>
          <p:nvPr/>
        </p:nvCxnSpPr>
        <p:spPr>
          <a:xfrm>
            <a:off x="5435599" y="2515990"/>
            <a:ext cx="5943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F62DE54-EDC7-4305-9B72-515C34F33773}"/>
              </a:ext>
            </a:extLst>
          </p:cNvPr>
          <p:cNvCxnSpPr>
            <a:cxnSpLocks/>
          </p:cNvCxnSpPr>
          <p:nvPr/>
        </p:nvCxnSpPr>
        <p:spPr>
          <a:xfrm>
            <a:off x="5467515" y="3095110"/>
            <a:ext cx="591168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233A04-B77B-4A18-B99E-31404B6BEFB6}"/>
              </a:ext>
            </a:extLst>
          </p:cNvPr>
          <p:cNvCxnSpPr>
            <a:cxnSpLocks/>
          </p:cNvCxnSpPr>
          <p:nvPr/>
        </p:nvCxnSpPr>
        <p:spPr>
          <a:xfrm>
            <a:off x="5435599" y="3612715"/>
            <a:ext cx="5943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5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EB73-961A-471D-99BB-338CEB49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999"/>
            <a:ext cx="11551920" cy="55880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2060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01. INTRODUCTION</a:t>
            </a:r>
            <a:endParaRPr lang="en-AU" sz="3000" b="1" dirty="0">
              <a:solidFill>
                <a:srgbClr val="002060"/>
              </a:solidFill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AF2D51-BE1C-431B-8A5C-22221A4EF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30" y="1520825"/>
            <a:ext cx="6410462" cy="35286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FD16BF-F13B-4DA6-AD3A-B0D35B1B1862}"/>
              </a:ext>
            </a:extLst>
          </p:cNvPr>
          <p:cNvSpPr txBox="1"/>
          <p:nvPr/>
        </p:nvSpPr>
        <p:spPr>
          <a:xfrm>
            <a:off x="7640320" y="1900177"/>
            <a:ext cx="4084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household income is spread around the word?</a:t>
            </a:r>
            <a:endParaRPr lang="en-AU" sz="2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22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EB73-961A-471D-99BB-338CEB49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26" y="220907"/>
            <a:ext cx="11789945" cy="558801"/>
          </a:xfrm>
          <a:noFill/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HOW WEALTH THE COUNTRIES AROUND THE WORLD</a:t>
            </a:r>
            <a:endParaRPr lang="en-AU" sz="2000" b="1" dirty="0">
              <a:solidFill>
                <a:srgbClr val="002060"/>
              </a:solidFill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5B636D-342A-4A57-A920-416F77E1D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55" y="731520"/>
            <a:ext cx="11387889" cy="5976692"/>
          </a:xfrm>
        </p:spPr>
      </p:pic>
    </p:spTree>
    <p:extLst>
      <p:ext uri="{BB962C8B-B14F-4D97-AF65-F5344CB8AC3E}">
        <p14:creationId xmlns:p14="http://schemas.microsoft.com/office/powerpoint/2010/main" val="222307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EB73-961A-471D-99BB-338CEB49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" y="203199"/>
            <a:ext cx="11877040" cy="55880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2060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01. INTRODUCTION</a:t>
            </a:r>
            <a:endParaRPr lang="en-AU" sz="3000" b="1" dirty="0">
              <a:solidFill>
                <a:srgbClr val="002060"/>
              </a:solidFill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FC4A0F-AF4C-4633-94C9-59E7BD24E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91" y="1398905"/>
            <a:ext cx="534457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971F1C-C9CF-4461-8CC1-624A18586B8E}"/>
              </a:ext>
            </a:extLst>
          </p:cNvPr>
          <p:cNvSpPr txBox="1"/>
          <p:nvPr/>
        </p:nvSpPr>
        <p:spPr>
          <a:xfrm>
            <a:off x="6878320" y="1613118"/>
            <a:ext cx="4460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are the main  income sources for countries around the world?</a:t>
            </a:r>
            <a:endParaRPr lang="en-AU" sz="2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5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FC4A0F-AF4C-4633-94C9-59E7BD24E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089" y="81280"/>
            <a:ext cx="11723579" cy="6817359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8C7F2FC-3C4C-46E1-A8BC-46CAC74F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32" y="215899"/>
            <a:ext cx="10467340" cy="393701"/>
          </a:xfrm>
          <a:noFill/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002060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MAIN INCOME SOURCES</a:t>
            </a:r>
            <a:endParaRPr lang="en-AU" sz="1800" b="1" dirty="0">
              <a:solidFill>
                <a:srgbClr val="002060"/>
              </a:solidFill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51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EB73-961A-471D-99BB-338CEB49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203199"/>
            <a:ext cx="12192000" cy="55880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2060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01. INTRODUCTION</a:t>
            </a:r>
            <a:endParaRPr lang="en-AU" sz="3000" b="1" dirty="0">
              <a:solidFill>
                <a:srgbClr val="002060"/>
              </a:solidFill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FC4A0F-AF4C-4633-94C9-59E7BD24E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806" y="1613118"/>
            <a:ext cx="6357196" cy="36317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971F1C-C9CF-4461-8CC1-624A18586B8E}"/>
              </a:ext>
            </a:extLst>
          </p:cNvPr>
          <p:cNvSpPr txBox="1"/>
          <p:nvPr/>
        </p:nvSpPr>
        <p:spPr>
          <a:xfrm>
            <a:off x="7030002" y="2121118"/>
            <a:ext cx="4460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cs typeface="Calibri" panose="020F0502020204030204" pitchFamily="34" charset="0"/>
              </a:rPr>
              <a:t>How we spend?</a:t>
            </a:r>
          </a:p>
          <a:p>
            <a:endParaRPr lang="en-US" sz="2800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What do we buy?</a:t>
            </a:r>
            <a:endParaRPr lang="en-AU" sz="2800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711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EB73-961A-471D-99BB-338CEB49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315"/>
            <a:ext cx="12192000" cy="467361"/>
          </a:xfrm>
          <a:noFill/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HOW WE SPEND AUSTRALIA - 2016</a:t>
            </a:r>
            <a:endParaRPr lang="en-AU" sz="2400" b="1" dirty="0">
              <a:solidFill>
                <a:srgbClr val="002060"/>
              </a:solidFill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B3FB99-E901-4550-B4F4-9E4956779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51" y="557781"/>
            <a:ext cx="6035893" cy="574243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F533DB-AE99-4A75-A2AF-8942C9227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013" y="871740"/>
            <a:ext cx="6968907" cy="49688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B13391-09B7-4A43-A2BA-832274A5F847}"/>
              </a:ext>
            </a:extLst>
          </p:cNvPr>
          <p:cNvSpPr txBox="1"/>
          <p:nvPr/>
        </p:nvSpPr>
        <p:spPr>
          <a:xfrm>
            <a:off x="6013138" y="6358869"/>
            <a:ext cx="614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 : https://moneysmart.gov.au/australian-spending-habits</a:t>
            </a:r>
            <a:endParaRPr lang="en-A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50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871</Words>
  <Application>Microsoft Office PowerPoint</Application>
  <PresentationFormat>Widescreen</PresentationFormat>
  <Paragraphs>182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(Body)</vt:lpstr>
      <vt:lpstr>Calibri Light</vt:lpstr>
      <vt:lpstr>Miriam Libre</vt:lpstr>
      <vt:lpstr>Wingdings</vt:lpstr>
      <vt:lpstr>Office Theme</vt:lpstr>
      <vt:lpstr>Household  Income &amp; Expenditure</vt:lpstr>
      <vt:lpstr> Data Question?</vt:lpstr>
      <vt:lpstr>AGENDA</vt:lpstr>
      <vt:lpstr>01. INTRODUCTION</vt:lpstr>
      <vt:lpstr>HOW WEALTH THE COUNTRIES AROUND THE WORLD</vt:lpstr>
      <vt:lpstr>01. INTRODUCTION</vt:lpstr>
      <vt:lpstr>MAIN INCOME SOURCES</vt:lpstr>
      <vt:lpstr>01. INTRODUCTION</vt:lpstr>
      <vt:lpstr>HOW WE SPEND AUSTRALIA - 2016</vt:lpstr>
      <vt:lpstr>SPEND ON FOOD</vt:lpstr>
      <vt:lpstr>01. INTRODUCTION</vt:lpstr>
      <vt:lpstr>MODERN CONSUMER…</vt:lpstr>
      <vt:lpstr>02. METHODOLOGY</vt:lpstr>
      <vt:lpstr>03. ANALYSIS AND INTERPRETATION</vt:lpstr>
      <vt:lpstr>PowerPoint Presentation</vt:lpstr>
      <vt:lpstr>PowerPoint Presentation</vt:lpstr>
      <vt:lpstr>PowerPoint Presentation</vt:lpstr>
      <vt:lpstr>PowerPoint Presentation</vt:lpstr>
      <vt:lpstr>Models Performances</vt:lpstr>
      <vt:lpstr>PowerPoint Presentation</vt:lpstr>
      <vt:lpstr>04. SUMMARY AND CONCLUSION</vt:lpstr>
      <vt:lpstr>05. NEXT STEPS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Income  &amp; Expenditure</dc:title>
  <dc:creator>Sajeewa</dc:creator>
  <cp:lastModifiedBy>Sajeewa</cp:lastModifiedBy>
  <cp:revision>143</cp:revision>
  <dcterms:created xsi:type="dcterms:W3CDTF">2020-11-19T09:25:18Z</dcterms:created>
  <dcterms:modified xsi:type="dcterms:W3CDTF">2020-12-01T06:57:12Z</dcterms:modified>
</cp:coreProperties>
</file>