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715000" type="screen16x10"/>
  <p:notesSz cx="5715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https://vervo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rvices.anu.edu.au/human-resources/recrui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031683"/>
            <a:ext cx="6035040" cy="165163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1805940" y="1999089"/>
            <a:ext cx="56235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How to Avoid Costly Mistakes in Hiring Staff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805940" y="2755166"/>
            <a:ext cx="56235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Mini Project 2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1805940" y="3231743"/>
            <a:ext cx="5623560" cy="245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Len Kwok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55" y="183594"/>
            <a:ext cx="60350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1365885"/>
            <a:ext cx="8961120" cy="231752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731" y="3570446"/>
            <a:ext cx="5913239" cy="1918543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789295" y="389334"/>
            <a:ext cx="56235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Impact of Variables on Attrition Rate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55" y="183594"/>
            <a:ext cx="60350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44" y="1080135"/>
            <a:ext cx="8555712" cy="21094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0" y="3188970"/>
            <a:ext cx="8926830" cy="2479417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789295" y="389334"/>
            <a:ext cx="56235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Impact of Variables on Attrition Rate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85763"/>
            <a:ext cx="5577840" cy="122301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814513"/>
            <a:ext cx="6858000" cy="28575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672013"/>
            <a:ext cx="6035040" cy="657225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1348740" y="591503"/>
            <a:ext cx="51663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Predictive Models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348740" y="1109246"/>
            <a:ext cx="51663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What's their accuracy in predicing attrition rate?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805940" y="4877753"/>
            <a:ext cx="5623560" cy="4914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81% accuracy in predicting whether an employee is staying or leaving.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57188"/>
            <a:ext cx="5577840" cy="122301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785938"/>
            <a:ext cx="6400800" cy="35718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9144000" cy="59436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034540" y="562927"/>
            <a:ext cx="51663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Our Results vs Industry Software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034540" y="1080671"/>
            <a:ext cx="51663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Heard of Vervoe?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05740" y="5326380"/>
            <a:ext cx="8732520" cy="182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200" u="sng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7"/>
              </a:rPr>
              <a:t>https://vervoe.com/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323"/>
            <a:ext cx="19202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6105"/>
            <a:ext cx="9144000" cy="265747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3863340" y="218063"/>
            <a:ext cx="15087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Summary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376029" y="1351865"/>
            <a:ext cx="2242602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0A0A1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953494" y="1351865"/>
            <a:ext cx="2271177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0A0A1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Approach		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5559534" y="1351865"/>
            <a:ext cx="3208437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0A0A1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Outcomes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376029" y="1860500"/>
            <a:ext cx="2242602" cy="3886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1,470 employees from HR records.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2953494" y="1860500"/>
            <a:ext cx="2271177" cy="3886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as many features as possible.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5559534" y="1860500"/>
            <a:ext cx="3208437" cy="3886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Tried 3 models. Attrition rate up to 81% accuracy.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376029" y="2563445"/>
            <a:ext cx="2242602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Target variable: Attrition Rate.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2953494" y="2563445"/>
            <a:ext cx="2271177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Predicted attrition rate.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5559534" y="2563445"/>
            <a:ext cx="3208437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Compared with industry software.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376029" y="3077795"/>
            <a:ext cx="2242602" cy="194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34 features.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8767"/>
            <a:ext cx="5577840" cy="122301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97517"/>
            <a:ext cx="3749040" cy="114871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997517"/>
            <a:ext cx="2377440" cy="114871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2997517"/>
            <a:ext cx="3200400" cy="902970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205740" y="1453038"/>
            <a:ext cx="51663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Conclusion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05740" y="2053113"/>
            <a:ext cx="51663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Last year, 166 employees left, costing company $9 million.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205740" y="3203257"/>
            <a:ext cx="3337560" cy="7372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Modeling predicts with 81% accuracy the attrition rate for 1,470 employees.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3863340" y="3203257"/>
            <a:ext cx="1965960" cy="7372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 81% accuracy, potential savings $7.2 million 💰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6149340" y="3203257"/>
            <a:ext cx="2788920" cy="4914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Next steps? Include other models.  Fit more data.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337435"/>
            <a:ext cx="5577840" cy="1040130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034540" y="2543175"/>
            <a:ext cx="5166360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1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Thank you for listening!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31" y="375136"/>
            <a:ext cx="28346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25" y="582930"/>
            <a:ext cx="4829175" cy="500696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538371" y="580876"/>
            <a:ext cx="24231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ANU's Hiring Costs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538371" y="1556087"/>
            <a:ext cx="2423160" cy="5829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u="sng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  <a:hlinkClick r:id="rId6"/>
              </a:rPr>
              <a:t>https://services.anu.edu.au/human-resources/recruit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983"/>
            <a:ext cx="9144000" cy="151447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6953"/>
            <a:ext cx="8321040" cy="122301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95703"/>
            <a:ext cx="5577840" cy="657225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05740" y="1067723"/>
            <a:ext cx="873252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b="1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Business Question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05740" y="1585466"/>
            <a:ext cx="873252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Predicting correctly a new hire stays on → 💰️ savings of $27 - $60k for the company!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05740" y="2972693"/>
            <a:ext cx="79095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Data Question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205740" y="3490436"/>
            <a:ext cx="79095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What meaningful data can we extract from human resource department?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205740" y="4401443"/>
            <a:ext cx="5166360" cy="4914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Stakeholders: Everyone who works in the company &amp; investors.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377440" cy="80581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05740" y="205740"/>
            <a:ext cx="19659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Project Pipeline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81" y="312986"/>
            <a:ext cx="6035040" cy="122301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52389"/>
            <a:ext cx="8881735" cy="4176951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739" y="2038112"/>
            <a:ext cx="1920240" cy="657225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1451521" y="518726"/>
            <a:ext cx="56235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b="1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Attrition Rate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451521" y="1036469"/>
            <a:ext cx="56235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How many employees actually left the company?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4404479" y="2243852"/>
            <a:ext cx="1508760" cy="4914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0A0A1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$9 million gone 😱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95816"/>
            <a:ext cx="5109121" cy="119952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44" y="1208723"/>
            <a:ext cx="7921079" cy="3936117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521762" y="301556"/>
            <a:ext cx="4697641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Features - HR data and survey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082202" y="1545908"/>
            <a:ext cx="817565" cy="366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3219806" y="1545908"/>
            <a:ext cx="909916" cy="366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Education Field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4449763" y="1545908"/>
            <a:ext cx="590883" cy="366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Job Involvement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5360686" y="1545908"/>
            <a:ext cx="758795" cy="366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 Companies Worked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6439521" y="1545908"/>
            <a:ext cx="838554" cy="366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Stock Option Level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2082202" y="2175579"/>
            <a:ext cx="81756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Business Travel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3219806" y="2175579"/>
            <a:ext cx="909916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Employee Count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4449763" y="2175579"/>
            <a:ext cx="590883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Job Level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5360686" y="2175579"/>
            <a:ext cx="75879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 18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6439521" y="2175579"/>
            <a:ext cx="838554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Working Years</a:t>
            </a:r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2082202" y="2658326"/>
            <a:ext cx="81756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Daily Rate</a:t>
            </a:r>
            <a:endParaRPr lang="en-US" dirty="0"/>
          </a:p>
        </p:txBody>
      </p:sp>
      <p:sp>
        <p:nvSpPr>
          <p:cNvPr id="17" name="Object 16"/>
          <p:cNvSpPr txBox="1"/>
          <p:nvPr/>
        </p:nvSpPr>
        <p:spPr>
          <a:xfrm>
            <a:off x="3219806" y="2658326"/>
            <a:ext cx="909916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EmployeeNumber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4449763" y="2658326"/>
            <a:ext cx="590883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Job Role</a:t>
            </a:r>
            <a:endParaRPr lang="en-US" dirty="0"/>
          </a:p>
        </p:txBody>
      </p:sp>
      <p:sp>
        <p:nvSpPr>
          <p:cNvPr id="19" name="Object 18"/>
          <p:cNvSpPr txBox="1"/>
          <p:nvPr/>
        </p:nvSpPr>
        <p:spPr>
          <a:xfrm>
            <a:off x="5360686" y="2658326"/>
            <a:ext cx="75879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OverTime</a:t>
            </a:r>
            <a:endParaRPr lang="en-US" dirty="0"/>
          </a:p>
        </p:txBody>
      </p:sp>
      <p:sp>
        <p:nvSpPr>
          <p:cNvPr id="20" name="Object 19"/>
          <p:cNvSpPr txBox="1"/>
          <p:nvPr/>
        </p:nvSpPr>
        <p:spPr>
          <a:xfrm>
            <a:off x="6439521" y="2658326"/>
            <a:ext cx="838554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Times Last Year</a:t>
            </a:r>
            <a:endParaRPr lang="en-US" dirty="0"/>
          </a:p>
        </p:txBody>
      </p:sp>
      <p:sp>
        <p:nvSpPr>
          <p:cNvPr id="21" name="Object 20"/>
          <p:cNvSpPr txBox="1"/>
          <p:nvPr/>
        </p:nvSpPr>
        <p:spPr>
          <a:xfrm>
            <a:off x="2082202" y="3141073"/>
            <a:ext cx="81756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Department</a:t>
            </a:r>
            <a:endParaRPr lang="en-US" dirty="0"/>
          </a:p>
        </p:txBody>
      </p:sp>
      <p:sp>
        <p:nvSpPr>
          <p:cNvPr id="22" name="Object 21"/>
          <p:cNvSpPr txBox="1"/>
          <p:nvPr/>
        </p:nvSpPr>
        <p:spPr>
          <a:xfrm>
            <a:off x="3219806" y="3141073"/>
            <a:ext cx="909916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Environment Satisfaction</a:t>
            </a:r>
            <a:endParaRPr lang="en-US" dirty="0"/>
          </a:p>
        </p:txBody>
      </p:sp>
      <p:sp>
        <p:nvSpPr>
          <p:cNvPr id="23" name="Object 22"/>
          <p:cNvSpPr txBox="1"/>
          <p:nvPr/>
        </p:nvSpPr>
        <p:spPr>
          <a:xfrm>
            <a:off x="4449763" y="3141073"/>
            <a:ext cx="590883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Job Satisfaction</a:t>
            </a:r>
            <a:endParaRPr lang="en-US" dirty="0"/>
          </a:p>
        </p:txBody>
      </p:sp>
      <p:sp>
        <p:nvSpPr>
          <p:cNvPr id="24" name="Object 23"/>
          <p:cNvSpPr txBox="1"/>
          <p:nvPr/>
        </p:nvSpPr>
        <p:spPr>
          <a:xfrm>
            <a:off x="5360686" y="3141073"/>
            <a:ext cx="75879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Percent Salary Hike</a:t>
            </a:r>
            <a:endParaRPr lang="en-US" dirty="0"/>
          </a:p>
        </p:txBody>
      </p:sp>
      <p:sp>
        <p:nvSpPr>
          <p:cNvPr id="25" name="Object 24"/>
          <p:cNvSpPr txBox="1"/>
          <p:nvPr/>
        </p:nvSpPr>
        <p:spPr>
          <a:xfrm>
            <a:off x="6400386" y="3106178"/>
            <a:ext cx="912629" cy="2854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 Life Balance</a:t>
            </a:r>
            <a:endParaRPr lang="en-US" dirty="0"/>
          </a:p>
        </p:txBody>
      </p:sp>
      <p:sp>
        <p:nvSpPr>
          <p:cNvPr id="26" name="Object 25"/>
          <p:cNvSpPr txBox="1"/>
          <p:nvPr/>
        </p:nvSpPr>
        <p:spPr>
          <a:xfrm>
            <a:off x="2082202" y="3623821"/>
            <a:ext cx="81756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Distance From Home</a:t>
            </a:r>
            <a:endParaRPr lang="en-US" dirty="0"/>
          </a:p>
        </p:txBody>
      </p:sp>
      <p:sp>
        <p:nvSpPr>
          <p:cNvPr id="27" name="Object 26"/>
          <p:cNvSpPr txBox="1"/>
          <p:nvPr/>
        </p:nvSpPr>
        <p:spPr>
          <a:xfrm>
            <a:off x="3219806" y="3623821"/>
            <a:ext cx="909916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Gender</a:t>
            </a:r>
            <a:endParaRPr lang="en-US" dirty="0"/>
          </a:p>
        </p:txBody>
      </p:sp>
      <p:sp>
        <p:nvSpPr>
          <p:cNvPr id="28" name="Object 27"/>
          <p:cNvSpPr txBox="1"/>
          <p:nvPr/>
        </p:nvSpPr>
        <p:spPr>
          <a:xfrm>
            <a:off x="4449763" y="3623821"/>
            <a:ext cx="590883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Marital Status</a:t>
            </a:r>
            <a:endParaRPr lang="en-US" dirty="0"/>
          </a:p>
        </p:txBody>
      </p:sp>
      <p:sp>
        <p:nvSpPr>
          <p:cNvPr id="29" name="Object 28"/>
          <p:cNvSpPr txBox="1"/>
          <p:nvPr/>
        </p:nvSpPr>
        <p:spPr>
          <a:xfrm>
            <a:off x="5360686" y="3623821"/>
            <a:ext cx="75879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Rating</a:t>
            </a:r>
            <a:endParaRPr lang="en-US" dirty="0"/>
          </a:p>
        </p:txBody>
      </p:sp>
      <p:sp>
        <p:nvSpPr>
          <p:cNvPr id="30" name="Object 29"/>
          <p:cNvSpPr txBox="1"/>
          <p:nvPr/>
        </p:nvSpPr>
        <p:spPr>
          <a:xfrm>
            <a:off x="6400386" y="3588925"/>
            <a:ext cx="912629" cy="2854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Years At Company</a:t>
            </a:r>
            <a:endParaRPr lang="en-US" dirty="0"/>
          </a:p>
        </p:txBody>
      </p:sp>
      <p:sp>
        <p:nvSpPr>
          <p:cNvPr id="31" name="Object 30"/>
          <p:cNvSpPr txBox="1"/>
          <p:nvPr/>
        </p:nvSpPr>
        <p:spPr>
          <a:xfrm>
            <a:off x="2082202" y="4106568"/>
            <a:ext cx="81756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Education</a:t>
            </a:r>
            <a:endParaRPr lang="en-US" dirty="0"/>
          </a:p>
        </p:txBody>
      </p:sp>
      <p:sp>
        <p:nvSpPr>
          <p:cNvPr id="32" name="Object 31"/>
          <p:cNvSpPr txBox="1"/>
          <p:nvPr/>
        </p:nvSpPr>
        <p:spPr>
          <a:xfrm>
            <a:off x="3219806" y="4106568"/>
            <a:ext cx="909916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Hourly Rate</a:t>
            </a:r>
            <a:endParaRPr lang="en-US" dirty="0"/>
          </a:p>
        </p:txBody>
      </p:sp>
      <p:sp>
        <p:nvSpPr>
          <p:cNvPr id="33" name="Object 32"/>
          <p:cNvSpPr txBox="1"/>
          <p:nvPr/>
        </p:nvSpPr>
        <p:spPr>
          <a:xfrm>
            <a:off x="4449763" y="4106568"/>
            <a:ext cx="590883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Monthly Income</a:t>
            </a:r>
            <a:endParaRPr lang="en-US" dirty="0"/>
          </a:p>
        </p:txBody>
      </p:sp>
      <p:sp>
        <p:nvSpPr>
          <p:cNvPr id="34" name="Object 33"/>
          <p:cNvSpPr txBox="1"/>
          <p:nvPr/>
        </p:nvSpPr>
        <p:spPr>
          <a:xfrm>
            <a:off x="5360686" y="4106568"/>
            <a:ext cx="75879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Relationship Satisfaction</a:t>
            </a:r>
            <a:endParaRPr lang="en-US" dirty="0"/>
          </a:p>
        </p:txBody>
      </p:sp>
      <p:sp>
        <p:nvSpPr>
          <p:cNvPr id="35" name="Object 34"/>
          <p:cNvSpPr txBox="1"/>
          <p:nvPr/>
        </p:nvSpPr>
        <p:spPr>
          <a:xfrm>
            <a:off x="6400386" y="4071672"/>
            <a:ext cx="912629" cy="2854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Years In CurrentRole</a:t>
            </a:r>
            <a:endParaRPr lang="en-US" dirty="0"/>
          </a:p>
        </p:txBody>
      </p:sp>
      <p:sp>
        <p:nvSpPr>
          <p:cNvPr id="36" name="Object 35"/>
          <p:cNvSpPr txBox="1"/>
          <p:nvPr/>
        </p:nvSpPr>
        <p:spPr>
          <a:xfrm>
            <a:off x="2082202" y="4589315"/>
            <a:ext cx="81756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Years With Curr Director</a:t>
            </a:r>
            <a:endParaRPr lang="en-US" dirty="0"/>
          </a:p>
        </p:txBody>
      </p:sp>
      <p:sp>
        <p:nvSpPr>
          <p:cNvPr id="37" name="Object 36"/>
          <p:cNvSpPr txBox="1"/>
          <p:nvPr/>
        </p:nvSpPr>
        <p:spPr>
          <a:xfrm>
            <a:off x="4449763" y="4589315"/>
            <a:ext cx="590883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Monthly Rate</a:t>
            </a:r>
            <a:endParaRPr lang="en-US" dirty="0"/>
          </a:p>
        </p:txBody>
      </p:sp>
      <p:sp>
        <p:nvSpPr>
          <p:cNvPr id="38" name="Object 37"/>
          <p:cNvSpPr txBox="1"/>
          <p:nvPr/>
        </p:nvSpPr>
        <p:spPr>
          <a:xfrm>
            <a:off x="5360686" y="4589315"/>
            <a:ext cx="758795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Standard Hours</a:t>
            </a:r>
            <a:endParaRPr lang="en-US" dirty="0"/>
          </a:p>
        </p:txBody>
      </p:sp>
      <p:sp>
        <p:nvSpPr>
          <p:cNvPr id="39" name="Object 38"/>
          <p:cNvSpPr txBox="1"/>
          <p:nvPr/>
        </p:nvSpPr>
        <p:spPr>
          <a:xfrm>
            <a:off x="6439521" y="4589315"/>
            <a:ext cx="838554" cy="2198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Years Since Last Promotion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3774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" y="0"/>
            <a:ext cx="8938260" cy="5604986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05740" y="171450"/>
            <a:ext cx="1965960" cy="78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Features Selection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05740" y="1083528"/>
            <a:ext cx="19659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Get overview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57200"/>
            <a:ext cx="4206240" cy="122301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885950"/>
            <a:ext cx="5943600" cy="337185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720340" y="662940"/>
            <a:ext cx="37947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Visualisation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720340" y="1180683"/>
            <a:ext cx="3794760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Who earns the most...and least?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3774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340" y="205740"/>
            <a:ext cx="5861358" cy="21562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" y="1172647"/>
            <a:ext cx="4280356" cy="276204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07" y="1833801"/>
            <a:ext cx="4406265" cy="15437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" y="3171825"/>
            <a:ext cx="3650278" cy="2491829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6096" y="2891790"/>
            <a:ext cx="4454664" cy="2823210"/>
          </a:xfrm>
          <a:prstGeom prst="rect">
            <a:avLst/>
          </a:prstGeom>
        </p:spPr>
      </p:pic>
      <p:sp>
        <p:nvSpPr>
          <p:cNvPr id="9" name="Object 8"/>
          <p:cNvSpPr txBox="1"/>
          <p:nvPr/>
        </p:nvSpPr>
        <p:spPr>
          <a:xfrm>
            <a:off x="205740" y="205740"/>
            <a:ext cx="1965960" cy="11830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Data Exploration and Visualisation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</Words>
  <Application>Microsoft Macintosh PowerPoint</Application>
  <PresentationFormat>On-screen Show (16:10)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jaf-bernino-sans-condensed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2020-09-15T03:08:46Z</dcterms:created>
  <dcterms:modified xsi:type="dcterms:W3CDTF">2020-09-18T09:57:40Z</dcterms:modified>
</cp:coreProperties>
</file>