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16"/>
  </p:notesMasterIdLst>
  <p:sldIdLst>
    <p:sldId id="256" r:id="rId2"/>
    <p:sldId id="282" r:id="rId3"/>
    <p:sldId id="292" r:id="rId4"/>
    <p:sldId id="260" r:id="rId5"/>
    <p:sldId id="298" r:id="rId6"/>
    <p:sldId id="293" r:id="rId7"/>
    <p:sldId id="283" r:id="rId8"/>
    <p:sldId id="284" r:id="rId9"/>
    <p:sldId id="294" r:id="rId10"/>
    <p:sldId id="295" r:id="rId11"/>
    <p:sldId id="296" r:id="rId12"/>
    <p:sldId id="288" r:id="rId13"/>
    <p:sldId id="290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8"/>
    <a:srgbClr val="393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9BC2-7959-4200-8B08-E8D4F3EAB9A4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EB855-620C-4B6B-8C78-1A1B47016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94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Here’s a rundown of what we’ll go through in the next 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F99BF-F631-429F-A51B-36B906391E3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6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925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60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98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CA10AF6-AE9F-480B-B8DE-0048AEEC8A32}"/>
              </a:ext>
            </a:extLst>
          </p:cNvPr>
          <p:cNvSpPr/>
          <p:nvPr userDrawn="1"/>
        </p:nvSpPr>
        <p:spPr>
          <a:xfrm>
            <a:off x="4221052" y="0"/>
            <a:ext cx="4106156" cy="6856506"/>
          </a:xfrm>
          <a:custGeom>
            <a:avLst/>
            <a:gdLst>
              <a:gd name="connsiteX0" fmla="*/ 2415079 w 6337415"/>
              <a:gd name="connsiteY0" fmla="*/ 0 h 6856506"/>
              <a:gd name="connsiteX1" fmla="*/ 5187972 w 6337415"/>
              <a:gd name="connsiteY1" fmla="*/ 0 h 6856506"/>
              <a:gd name="connsiteX2" fmla="*/ 6072084 w 6337415"/>
              <a:gd name="connsiteY2" fmla="*/ 513156 h 6856506"/>
              <a:gd name="connsiteX3" fmla="*/ 6337415 w 6337415"/>
              <a:gd name="connsiteY3" fmla="*/ 972315 h 6856506"/>
              <a:gd name="connsiteX4" fmla="*/ 6337415 w 6337415"/>
              <a:gd name="connsiteY4" fmla="*/ 5884192 h 6856506"/>
              <a:gd name="connsiteX5" fmla="*/ 6072084 w 6337415"/>
              <a:gd name="connsiteY5" fmla="*/ 6343350 h 6856506"/>
              <a:gd name="connsiteX6" fmla="*/ 5184883 w 6337415"/>
              <a:gd name="connsiteY6" fmla="*/ 6856506 h 6856506"/>
              <a:gd name="connsiteX7" fmla="*/ 2411986 w 6337415"/>
              <a:gd name="connsiteY7" fmla="*/ 6856506 h 6856506"/>
              <a:gd name="connsiteX8" fmla="*/ 1524785 w 6337415"/>
              <a:gd name="connsiteY8" fmla="*/ 6343350 h 6856506"/>
              <a:gd name="connsiteX9" fmla="*/ 136790 w 6337415"/>
              <a:gd name="connsiteY9" fmla="*/ 3941411 h 6856506"/>
              <a:gd name="connsiteX10" fmla="*/ 136790 w 6337415"/>
              <a:gd name="connsiteY10" fmla="*/ 2915099 h 6856506"/>
              <a:gd name="connsiteX11" fmla="*/ 1524785 w 6337415"/>
              <a:gd name="connsiteY11" fmla="*/ 513156 h 6856506"/>
              <a:gd name="connsiteX12" fmla="*/ 2415079 w 6337415"/>
              <a:gd name="connsiteY12" fmla="*/ 0 h 685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37415" h="6856506">
                <a:moveTo>
                  <a:pt x="2415079" y="0"/>
                </a:moveTo>
                <a:lnTo>
                  <a:pt x="5187972" y="0"/>
                </a:lnTo>
                <a:cubicBezTo>
                  <a:pt x="5555839" y="0"/>
                  <a:pt x="5892789" y="194754"/>
                  <a:pt x="6072084" y="513156"/>
                </a:cubicBezTo>
                <a:lnTo>
                  <a:pt x="6337415" y="972315"/>
                </a:lnTo>
                <a:lnTo>
                  <a:pt x="6337415" y="5884192"/>
                </a:lnTo>
                <a:lnTo>
                  <a:pt x="6072084" y="6343350"/>
                </a:lnTo>
                <a:cubicBezTo>
                  <a:pt x="5889699" y="6661756"/>
                  <a:pt x="5552745" y="6856506"/>
                  <a:pt x="5184883" y="6856506"/>
                </a:cubicBezTo>
                <a:lnTo>
                  <a:pt x="2411986" y="6856506"/>
                </a:lnTo>
                <a:cubicBezTo>
                  <a:pt x="2047213" y="6856506"/>
                  <a:pt x="1707170" y="6661756"/>
                  <a:pt x="1524785" y="6343350"/>
                </a:cubicBezTo>
                <a:lnTo>
                  <a:pt x="136790" y="3941411"/>
                </a:lnTo>
                <a:cubicBezTo>
                  <a:pt x="-45596" y="3623005"/>
                  <a:pt x="-45596" y="3233501"/>
                  <a:pt x="136790" y="2915099"/>
                </a:cubicBezTo>
                <a:lnTo>
                  <a:pt x="1524785" y="513156"/>
                </a:lnTo>
                <a:cubicBezTo>
                  <a:pt x="1707170" y="194754"/>
                  <a:pt x="2047213" y="0"/>
                  <a:pt x="241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sz="2026">
              <a:solidFill>
                <a:schemeClr val="tx1"/>
              </a:solidFill>
            </a:endParaRPr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E7A5EAFD-E3F5-4EE4-BEE8-EDCA0F3D20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08763" y="1"/>
            <a:ext cx="4635238" cy="6856499"/>
          </a:xfrm>
          <a:custGeom>
            <a:avLst/>
            <a:gdLst>
              <a:gd name="connsiteX0" fmla="*/ 2415079 w 6180317"/>
              <a:gd name="connsiteY0" fmla="*/ 0 h 6856499"/>
              <a:gd name="connsiteX1" fmla="*/ 6180317 w 6180317"/>
              <a:gd name="connsiteY1" fmla="*/ 1 h 6856499"/>
              <a:gd name="connsiteX2" fmla="*/ 6180317 w 6180317"/>
              <a:gd name="connsiteY2" fmla="*/ 6856499 h 6856499"/>
              <a:gd name="connsiteX3" fmla="*/ 2411986 w 6180317"/>
              <a:gd name="connsiteY3" fmla="*/ 6856498 h 6856499"/>
              <a:gd name="connsiteX4" fmla="*/ 1524785 w 6180317"/>
              <a:gd name="connsiteY4" fmla="*/ 6343343 h 6856499"/>
              <a:gd name="connsiteX5" fmla="*/ 136790 w 6180317"/>
              <a:gd name="connsiteY5" fmla="*/ 3941406 h 6856499"/>
              <a:gd name="connsiteX6" fmla="*/ 136790 w 6180317"/>
              <a:gd name="connsiteY6" fmla="*/ 2915095 h 6856499"/>
              <a:gd name="connsiteX7" fmla="*/ 1524785 w 6180317"/>
              <a:gd name="connsiteY7" fmla="*/ 513155 h 6856499"/>
              <a:gd name="connsiteX8" fmla="*/ 2415079 w 6180317"/>
              <a:gd name="connsiteY8" fmla="*/ 0 h 68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80317" h="6856499">
                <a:moveTo>
                  <a:pt x="2415079" y="0"/>
                </a:moveTo>
                <a:lnTo>
                  <a:pt x="6180317" y="1"/>
                </a:lnTo>
                <a:lnTo>
                  <a:pt x="6180317" y="6856499"/>
                </a:lnTo>
                <a:lnTo>
                  <a:pt x="2411986" y="6856498"/>
                </a:lnTo>
                <a:cubicBezTo>
                  <a:pt x="2047213" y="6856498"/>
                  <a:pt x="1707170" y="6661748"/>
                  <a:pt x="1524785" y="6343343"/>
                </a:cubicBezTo>
                <a:lnTo>
                  <a:pt x="136790" y="3941406"/>
                </a:lnTo>
                <a:cubicBezTo>
                  <a:pt x="-45596" y="3623001"/>
                  <a:pt x="-45596" y="3233498"/>
                  <a:pt x="136790" y="2915095"/>
                </a:cubicBezTo>
                <a:lnTo>
                  <a:pt x="1524785" y="513155"/>
                </a:lnTo>
                <a:cubicBezTo>
                  <a:pt x="1707170" y="194753"/>
                  <a:pt x="2047213" y="0"/>
                  <a:pt x="241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26" dirty="0"/>
            </a:lvl1pPr>
          </a:lstStyle>
          <a:p>
            <a:pPr marL="0" lvl="0" algn="ctr"/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827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44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063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0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54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0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828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40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B13E4D8-D96A-4B2A-BAA7-08410E2D9B15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4D5B72E-C063-43DB-89C7-92D35497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211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traffic-light-png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riding a motorcycle on the side of a road&#10;&#10;Description automatically generated">
            <a:extLst>
              <a:ext uri="{FF2B5EF4-FFF2-40B4-BE49-F238E27FC236}">
                <a16:creationId xmlns:a16="http://schemas.microsoft.com/office/drawing/2014/main" id="{EE53ACCF-3EF6-43DC-8B8C-2B1AC5B5E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71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83A366E-D93A-4660-934D-CCB8C4A2663D}"/>
              </a:ext>
            </a:extLst>
          </p:cNvPr>
          <p:cNvGrpSpPr/>
          <p:nvPr/>
        </p:nvGrpSpPr>
        <p:grpSpPr>
          <a:xfrm>
            <a:off x="0" y="4344397"/>
            <a:ext cx="9144000" cy="2513603"/>
            <a:chOff x="0" y="3750067"/>
            <a:chExt cx="9144000" cy="25136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FB81F-91D8-4129-B08D-3BE59A4D9744}"/>
                </a:ext>
              </a:extLst>
            </p:cNvPr>
            <p:cNvSpPr/>
            <p:nvPr/>
          </p:nvSpPr>
          <p:spPr>
            <a:xfrm>
              <a:off x="0" y="3750067"/>
              <a:ext cx="9144000" cy="1846091"/>
            </a:xfrm>
            <a:prstGeom prst="rect">
              <a:avLst/>
            </a:prstGeom>
            <a:solidFill>
              <a:srgbClr val="393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F6AE0F-D3FC-451D-A05A-A3AB850DDD34}"/>
                </a:ext>
              </a:extLst>
            </p:cNvPr>
            <p:cNvSpPr/>
            <p:nvPr/>
          </p:nvSpPr>
          <p:spPr>
            <a:xfrm>
              <a:off x="0" y="5596158"/>
              <a:ext cx="9144000" cy="667512"/>
            </a:xfrm>
            <a:prstGeom prst="rect">
              <a:avLst/>
            </a:prstGeom>
            <a:solidFill>
              <a:srgbClr val="FFCA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39302A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593180-8323-4875-8926-1E97093C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37" y="4488704"/>
            <a:ext cx="8603674" cy="1739347"/>
          </a:xfrm>
        </p:spPr>
        <p:txBody>
          <a:bodyPr/>
          <a:lstStyle/>
          <a:p>
            <a:r>
              <a:rPr lang="en-AU" dirty="0"/>
              <a:t>Modelling Motorbike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69700-4E4A-4FC6-9435-1A40C2EEC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0" y="6190726"/>
            <a:ext cx="5097262" cy="667512"/>
          </a:xfrm>
        </p:spPr>
        <p:txBody>
          <a:bodyPr/>
          <a:lstStyle/>
          <a:p>
            <a:pPr algn="l"/>
            <a:r>
              <a:rPr lang="en-AU" b="1" dirty="0">
                <a:solidFill>
                  <a:schemeClr val="tx2"/>
                </a:solidFill>
              </a:rPr>
              <a:t>Institute of Data: Machine Learning and AI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EB5A0E-27CC-4ED1-A5D8-EAB4273F38EE}"/>
              </a:ext>
            </a:extLst>
          </p:cNvPr>
          <p:cNvSpPr txBox="1">
            <a:spLocks/>
          </p:cNvSpPr>
          <p:nvPr/>
        </p:nvSpPr>
        <p:spPr>
          <a:xfrm>
            <a:off x="4700727" y="6190488"/>
            <a:ext cx="4345620" cy="66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b="1" dirty="0">
                <a:solidFill>
                  <a:schemeClr val="tx2"/>
                </a:solidFill>
              </a:rPr>
              <a:t>Ciaran Mathewson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AD9E76D-1740-40CF-A2D4-EE86540F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34" y="64695"/>
            <a:ext cx="762066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1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/>
          <a:lstStyle/>
          <a:p>
            <a:pPr algn="ctr"/>
            <a:r>
              <a:rPr lang="en-AU" b="1" dirty="0"/>
              <a:t>Feature selection -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B4AD2F87-27DF-4724-BB1F-EEF6592AA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1" y="4434487"/>
            <a:ext cx="3165193" cy="202400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174F44F-47A3-4DE8-8964-10B289B1B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9" y="1802078"/>
            <a:ext cx="5343128" cy="229940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C50D49AA-DB53-412B-8CD2-9A2203360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9" y="4304047"/>
            <a:ext cx="5347457" cy="229940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5FC507-94A0-423C-8C7A-FCAD7F18828D}"/>
              </a:ext>
            </a:extLst>
          </p:cNvPr>
          <p:cNvSpPr txBox="1"/>
          <p:nvPr/>
        </p:nvSpPr>
        <p:spPr>
          <a:xfrm>
            <a:off x="357702" y="2062184"/>
            <a:ext cx="2803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Data Question 1:</a:t>
            </a:r>
          </a:p>
          <a:p>
            <a:pPr algn="ctr"/>
            <a:r>
              <a:rPr lang="en-AU" sz="2400" dirty="0"/>
              <a:t>What are the most important features in motorbike crashes?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8FEBA-DDAF-4DE6-A5A7-78F9BC40520D}"/>
              </a:ext>
            </a:extLst>
          </p:cNvPr>
          <p:cNvSpPr/>
          <p:nvPr/>
        </p:nvSpPr>
        <p:spPr>
          <a:xfrm>
            <a:off x="565990" y="4607510"/>
            <a:ext cx="2662153" cy="1907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F3ED27-D9F3-4095-AACB-EFA5E898D54F}"/>
              </a:ext>
            </a:extLst>
          </p:cNvPr>
          <p:cNvSpPr/>
          <p:nvPr/>
        </p:nvSpPr>
        <p:spPr>
          <a:xfrm>
            <a:off x="3489960" y="1773304"/>
            <a:ext cx="5387279" cy="2338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EB82D2-BAA3-4FB0-99D4-13D67C7B909E}"/>
              </a:ext>
            </a:extLst>
          </p:cNvPr>
          <p:cNvSpPr/>
          <p:nvPr/>
        </p:nvSpPr>
        <p:spPr>
          <a:xfrm>
            <a:off x="402090" y="4996014"/>
            <a:ext cx="1382321" cy="1907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86BC86-DBD6-4674-858D-9716F153B3C8}"/>
              </a:ext>
            </a:extLst>
          </p:cNvPr>
          <p:cNvSpPr/>
          <p:nvPr/>
        </p:nvSpPr>
        <p:spPr>
          <a:xfrm>
            <a:off x="3489960" y="4284579"/>
            <a:ext cx="5387279" cy="233834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2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/>
          <a:lstStyle/>
          <a:p>
            <a:pPr algn="ctr"/>
            <a:r>
              <a:rPr lang="en-AU" b="1" dirty="0"/>
              <a:t>Feature selection -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94307E-C1A9-44A7-8F86-05C104B7AD9E}"/>
              </a:ext>
            </a:extLst>
          </p:cNvPr>
          <p:cNvSpPr txBox="1"/>
          <p:nvPr/>
        </p:nvSpPr>
        <p:spPr>
          <a:xfrm>
            <a:off x="1039204" y="1644705"/>
            <a:ext cx="7064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Data Question 2:</a:t>
            </a:r>
          </a:p>
          <a:p>
            <a:pPr algn="ctr"/>
            <a:r>
              <a:rPr lang="en-AU" sz="2400" dirty="0"/>
              <a:t>Has increased motorbike usage increased injury rate?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7C3C-1F3F-49C3-93AF-F713A8C49B11}"/>
              </a:ext>
            </a:extLst>
          </p:cNvPr>
          <p:cNvSpPr txBox="1"/>
          <p:nvPr/>
        </p:nvSpPr>
        <p:spPr>
          <a:xfrm>
            <a:off x="603620" y="5892073"/>
            <a:ext cx="793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Casualties have increased, but not by double (like motorbike registrations)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Majority are serious injuries and minor injuries, fatalities have stayed the same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7CDCFA39-299B-4DD5-9B11-FFF8F52A8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5" y="2568435"/>
            <a:ext cx="8745388" cy="305113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3035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/>
          <a:lstStyle/>
          <a:p>
            <a:pPr algn="ctr"/>
            <a:r>
              <a:rPr lang="en-AU" b="1" dirty="0"/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3AE2C5-4444-47AE-9113-BF166DF2424A}"/>
              </a:ext>
            </a:extLst>
          </p:cNvPr>
          <p:cNvSpPr txBox="1">
            <a:spLocks/>
          </p:cNvSpPr>
          <p:nvPr/>
        </p:nvSpPr>
        <p:spPr>
          <a:xfrm>
            <a:off x="4723426" y="1853665"/>
            <a:ext cx="4125863" cy="463591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600" b="1" cap="none" dirty="0">
                <a:solidFill>
                  <a:schemeClr val="tx2"/>
                </a:solidFill>
              </a:rPr>
              <a:t>Conclusions</a:t>
            </a:r>
          </a:p>
          <a:p>
            <a:r>
              <a:rPr lang="en-AU" cap="none" dirty="0"/>
              <a:t>A model can be created, however the amount of variables add noise</a:t>
            </a:r>
          </a:p>
          <a:p>
            <a:pPr lvl="1"/>
            <a:r>
              <a:rPr lang="en-AU" cap="none" dirty="0"/>
              <a:t>More features could have a factor, e.g. road surface material</a:t>
            </a:r>
          </a:p>
          <a:p>
            <a:r>
              <a:rPr lang="en-AU" cap="none" dirty="0"/>
              <a:t>Data analysis gives the best insights</a:t>
            </a:r>
          </a:p>
          <a:p>
            <a:pPr lvl="1"/>
            <a:r>
              <a:rPr lang="en-AU" cap="none" dirty="0"/>
              <a:t>Time and date are the biggest factors, followed by speed limit</a:t>
            </a:r>
          </a:p>
          <a:p>
            <a:pPr lvl="1"/>
            <a:r>
              <a:rPr lang="en-AU" cap="none" dirty="0"/>
              <a:t>Awareness campaigns around commuting times could be effective</a:t>
            </a:r>
          </a:p>
          <a:p>
            <a:r>
              <a:rPr lang="en-AU" cap="none" dirty="0"/>
              <a:t>Fatalities have not increased with increased motorbike registration</a:t>
            </a:r>
          </a:p>
          <a:p>
            <a:endParaRPr lang="en-AU" cap="none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671A1C-3D85-4EF1-B270-5BEEBBC64F72}"/>
              </a:ext>
            </a:extLst>
          </p:cNvPr>
          <p:cNvSpPr txBox="1">
            <a:spLocks/>
          </p:cNvSpPr>
          <p:nvPr/>
        </p:nvSpPr>
        <p:spPr>
          <a:xfrm>
            <a:off x="303587" y="1844790"/>
            <a:ext cx="4125863" cy="463591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AU" sz="2600" b="1" cap="none" dirty="0">
                <a:solidFill>
                  <a:schemeClr val="tx2"/>
                </a:solidFill>
              </a:rPr>
              <a:t>Background and Questions</a:t>
            </a:r>
            <a:endParaRPr lang="en-AU" sz="2600" b="1" dirty="0">
              <a:solidFill>
                <a:schemeClr val="tx2"/>
              </a:solidFill>
            </a:endParaRPr>
          </a:p>
          <a:p>
            <a:r>
              <a:rPr lang="en-AU" cap="none" dirty="0"/>
              <a:t>Motorbikes have many benefits, so promoting motorbike registration will improve personal life and finances for businesses</a:t>
            </a:r>
          </a:p>
          <a:p>
            <a:r>
              <a:rPr lang="en-AU" cap="none" dirty="0"/>
              <a:t>Can a model predict the primary causes of crashes to raise confidence in riders?</a:t>
            </a:r>
          </a:p>
          <a:p>
            <a:r>
              <a:rPr lang="en-AU" cap="none" dirty="0"/>
              <a:t>Has increasing riding uptake led to higher casualties?</a:t>
            </a:r>
          </a:p>
        </p:txBody>
      </p:sp>
    </p:spTree>
    <p:extLst>
      <p:ext uri="{BB962C8B-B14F-4D97-AF65-F5344CB8AC3E}">
        <p14:creationId xmlns:p14="http://schemas.microsoft.com/office/powerpoint/2010/main" val="317037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/>
          <a:lstStyle/>
          <a:p>
            <a:pPr algn="ctr"/>
            <a:r>
              <a:rPr lang="en-AU" b="1" dirty="0"/>
              <a:t>Further 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D6A926B-D332-457A-BCFA-DD89B7E2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0" y="1648542"/>
            <a:ext cx="8921277" cy="383418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A0314F-C3F1-4944-AB2F-D1D7AE4BE456}"/>
              </a:ext>
            </a:extLst>
          </p:cNvPr>
          <p:cNvSpPr txBox="1"/>
          <p:nvPr/>
        </p:nvSpPr>
        <p:spPr>
          <a:xfrm>
            <a:off x="243354" y="5687886"/>
            <a:ext cx="865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Two spikes of increased casualties for bikes, motorbikes and scooters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Perhaps delivery companies? </a:t>
            </a:r>
            <a:r>
              <a:rPr lang="en-AU" dirty="0" err="1"/>
              <a:t>Menulog</a:t>
            </a:r>
            <a:r>
              <a:rPr lang="en-AU" dirty="0"/>
              <a:t> (2006), Deliveroo (2015), </a:t>
            </a:r>
            <a:r>
              <a:rPr lang="en-AU" dirty="0" err="1"/>
              <a:t>UberEats</a:t>
            </a:r>
            <a:r>
              <a:rPr lang="en-AU" dirty="0"/>
              <a:t> (2014-2016)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Interesting direction for future study </a:t>
            </a:r>
          </a:p>
        </p:txBody>
      </p:sp>
    </p:spTree>
    <p:extLst>
      <p:ext uri="{BB962C8B-B14F-4D97-AF65-F5344CB8AC3E}">
        <p14:creationId xmlns:p14="http://schemas.microsoft.com/office/powerpoint/2010/main" val="397850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/>
          <a:lstStyle/>
          <a:p>
            <a:pPr algn="ctr"/>
            <a:r>
              <a:rPr lang="en-AU" b="1" dirty="0"/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pic>
        <p:nvPicPr>
          <p:cNvPr id="10" name="Picture 9" descr="A picture containing outdoor, road, motorcycle, mountain&#10;&#10;Description automatically generated">
            <a:extLst>
              <a:ext uri="{FF2B5EF4-FFF2-40B4-BE49-F238E27FC236}">
                <a16:creationId xmlns:a16="http://schemas.microsoft.com/office/drawing/2014/main" id="{AFC41696-449F-4C40-A76C-8A1CDD840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867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3AD176D-0E9D-4E62-B618-1AF5205592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Placeholder 12" descr="A person riding a motorcycle on the side of a road&#10;&#10;Description automatically generated">
            <a:extLst>
              <a:ext uri="{FF2B5EF4-FFF2-40B4-BE49-F238E27FC236}">
                <a16:creationId xmlns:a16="http://schemas.microsoft.com/office/drawing/2014/main" id="{EE7721EE-5DE7-4C5F-9792-2935DC21CD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3" r="20223"/>
          <a:stretch>
            <a:fillRect/>
          </a:stretch>
        </p:blipFill>
        <p:spPr/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912D994-BE10-47AE-8068-A49C69F2761A}"/>
              </a:ext>
            </a:extLst>
          </p:cNvPr>
          <p:cNvGrpSpPr/>
          <p:nvPr/>
        </p:nvGrpSpPr>
        <p:grpSpPr>
          <a:xfrm>
            <a:off x="1891323" y="256972"/>
            <a:ext cx="3477940" cy="963013"/>
            <a:chOff x="1979712" y="1117362"/>
            <a:chExt cx="3397729" cy="94080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8" name="Flowchart: Stored Data 57">
              <a:extLst>
                <a:ext uri="{FF2B5EF4-FFF2-40B4-BE49-F238E27FC236}">
                  <a16:creationId xmlns:a16="http://schemas.microsoft.com/office/drawing/2014/main" id="{D8B02C49-B739-4159-8830-3F0FD4071181}"/>
                </a:ext>
              </a:extLst>
            </p:cNvPr>
            <p:cNvSpPr/>
            <p:nvPr/>
          </p:nvSpPr>
          <p:spPr>
            <a:xfrm>
              <a:off x="1979712" y="1155183"/>
              <a:ext cx="2973913" cy="902982"/>
            </a:xfrm>
            <a:prstGeom prst="flowChartOnlineStorag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4225FDC-5289-4030-AA7B-03453CDC5FE6}"/>
                </a:ext>
              </a:extLst>
            </p:cNvPr>
            <p:cNvGrpSpPr/>
            <p:nvPr/>
          </p:nvGrpSpPr>
          <p:grpSpPr>
            <a:xfrm>
              <a:off x="4569593" y="1162889"/>
              <a:ext cx="807848" cy="841681"/>
              <a:chOff x="4810435" y="1302401"/>
              <a:chExt cx="540000" cy="562617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0F5401F-D7B3-4F05-BA70-AE741481AFEA}"/>
                  </a:ext>
                </a:extLst>
              </p:cNvPr>
              <p:cNvSpPr/>
              <p:nvPr/>
            </p:nvSpPr>
            <p:spPr>
              <a:xfrm>
                <a:off x="4810435" y="1325035"/>
                <a:ext cx="540000" cy="53998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3CB8B3-E2F8-490B-8EBE-3C173B666F0D}"/>
                  </a:ext>
                </a:extLst>
              </p:cNvPr>
              <p:cNvSpPr txBox="1"/>
              <p:nvPr/>
            </p:nvSpPr>
            <p:spPr>
              <a:xfrm>
                <a:off x="4941612" y="1302401"/>
                <a:ext cx="323169" cy="502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ea typeface="Cambria" panose="02040503050406030204" pitchFamily="18" charset="0"/>
                  </a:rPr>
                  <a:t>1</a:t>
                </a:r>
                <a:endParaRPr lang="en-IN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9386776-CC23-476A-A610-7879F2B53D22}"/>
                </a:ext>
              </a:extLst>
            </p:cNvPr>
            <p:cNvSpPr txBox="1"/>
            <p:nvPr/>
          </p:nvSpPr>
          <p:spPr>
            <a:xfrm>
              <a:off x="2344784" y="1117362"/>
              <a:ext cx="2077617" cy="93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Background and Dataset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581D23-FF17-40A1-9D0B-BB6311C6E8EA}"/>
              </a:ext>
            </a:extLst>
          </p:cNvPr>
          <p:cNvGrpSpPr/>
          <p:nvPr/>
        </p:nvGrpSpPr>
        <p:grpSpPr>
          <a:xfrm>
            <a:off x="789270" y="1354700"/>
            <a:ext cx="4115229" cy="954107"/>
            <a:chOff x="847271" y="2289680"/>
            <a:chExt cx="4020318" cy="93210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Flowchart: Stored Data 70">
              <a:extLst>
                <a:ext uri="{FF2B5EF4-FFF2-40B4-BE49-F238E27FC236}">
                  <a16:creationId xmlns:a16="http://schemas.microsoft.com/office/drawing/2014/main" id="{406FFBD5-91CD-48DA-97D7-487922EF8816}"/>
                </a:ext>
              </a:extLst>
            </p:cNvPr>
            <p:cNvSpPr/>
            <p:nvPr/>
          </p:nvSpPr>
          <p:spPr>
            <a:xfrm>
              <a:off x="1486199" y="2300055"/>
              <a:ext cx="2931848" cy="902982"/>
            </a:xfrm>
            <a:prstGeom prst="flowChartOnlineStorag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A18BB7F-2CEF-4AF4-8A66-0E27FB858DFC}"/>
                </a:ext>
              </a:extLst>
            </p:cNvPr>
            <p:cNvGrpSpPr/>
            <p:nvPr/>
          </p:nvGrpSpPr>
          <p:grpSpPr>
            <a:xfrm>
              <a:off x="4059742" y="2305599"/>
              <a:ext cx="807847" cy="851466"/>
              <a:chOff x="4280726" y="2221226"/>
              <a:chExt cx="540000" cy="569156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689222A-D8C5-468B-A0D1-B3B27B0BC29D}"/>
                  </a:ext>
                </a:extLst>
              </p:cNvPr>
              <p:cNvSpPr/>
              <p:nvPr/>
            </p:nvSpPr>
            <p:spPr>
              <a:xfrm>
                <a:off x="4280726" y="2250399"/>
                <a:ext cx="540000" cy="53998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5264F68-80BD-4E49-AF27-64BD68119745}"/>
                  </a:ext>
                </a:extLst>
              </p:cNvPr>
              <p:cNvSpPr txBox="1"/>
              <p:nvPr/>
            </p:nvSpPr>
            <p:spPr>
              <a:xfrm>
                <a:off x="4403370" y="2221226"/>
                <a:ext cx="366927" cy="502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ea typeface="Cambria" panose="02040503050406030204" pitchFamily="18" charset="0"/>
                  </a:rPr>
                  <a:t>2</a:t>
                </a:r>
                <a:endParaRPr lang="en-IN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0AACD17-3750-4450-BF85-7D4DF9EC0924}"/>
                </a:ext>
              </a:extLst>
            </p:cNvPr>
            <p:cNvGrpSpPr/>
            <p:nvPr/>
          </p:nvGrpSpPr>
          <p:grpSpPr>
            <a:xfrm>
              <a:off x="847271" y="2289680"/>
              <a:ext cx="3152848" cy="932101"/>
              <a:chOff x="-1375041" y="4440193"/>
              <a:chExt cx="5156506" cy="1242806"/>
            </a:xfrm>
            <a:grpFill/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BF9C4FA-AE55-491E-8D88-A56C58ADF67B}"/>
                  </a:ext>
                </a:extLst>
              </p:cNvPr>
              <p:cNvSpPr txBox="1"/>
              <p:nvPr/>
            </p:nvSpPr>
            <p:spPr>
              <a:xfrm>
                <a:off x="-1375041" y="5014324"/>
                <a:ext cx="5156506" cy="521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endParaRPr lang="en-US" sz="20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B7C7E3C-E2A9-475D-9DDE-BFDA3C27756A}"/>
                  </a:ext>
                </a:extLst>
              </p:cNvPr>
              <p:cNvSpPr txBox="1"/>
              <p:nvPr/>
            </p:nvSpPr>
            <p:spPr>
              <a:xfrm>
                <a:off x="529635" y="4440193"/>
                <a:ext cx="2664700" cy="1242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28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Business</a:t>
                </a:r>
                <a:br>
                  <a:rPr lang="en-US" sz="28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</a:br>
                <a:r>
                  <a:rPr lang="en-US" sz="28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Question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7C852E-48DD-459F-AAF3-D1769A14596F}"/>
              </a:ext>
            </a:extLst>
          </p:cNvPr>
          <p:cNvGrpSpPr/>
          <p:nvPr/>
        </p:nvGrpSpPr>
        <p:grpSpPr>
          <a:xfrm>
            <a:off x="989773" y="2414777"/>
            <a:ext cx="3460350" cy="942760"/>
            <a:chOff x="1417906" y="3398544"/>
            <a:chExt cx="3380545" cy="92101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2" name="Flowchart: Stored Data 81">
              <a:extLst>
                <a:ext uri="{FF2B5EF4-FFF2-40B4-BE49-F238E27FC236}">
                  <a16:creationId xmlns:a16="http://schemas.microsoft.com/office/drawing/2014/main" id="{ABF6F2E1-DE48-479B-922F-59B07591185D}"/>
                </a:ext>
              </a:extLst>
            </p:cNvPr>
            <p:cNvSpPr/>
            <p:nvPr/>
          </p:nvSpPr>
          <p:spPr>
            <a:xfrm>
              <a:off x="1417906" y="3416579"/>
              <a:ext cx="2931847" cy="902982"/>
            </a:xfrm>
            <a:prstGeom prst="flowChartOnlineStorag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6917E48-954E-40F9-ACD8-A990EC02165F}"/>
                </a:ext>
              </a:extLst>
            </p:cNvPr>
            <p:cNvGrpSpPr/>
            <p:nvPr/>
          </p:nvGrpSpPr>
          <p:grpSpPr>
            <a:xfrm>
              <a:off x="3995632" y="3398544"/>
              <a:ext cx="802819" cy="871540"/>
              <a:chOff x="3855578" y="3129520"/>
              <a:chExt cx="540000" cy="586226"/>
            </a:xfrm>
            <a:grpFill/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DB08908-956F-44A7-A59D-0BD085AB47E6}"/>
                  </a:ext>
                </a:extLst>
              </p:cNvPr>
              <p:cNvSpPr/>
              <p:nvPr/>
            </p:nvSpPr>
            <p:spPr>
              <a:xfrm>
                <a:off x="3855578" y="3175763"/>
                <a:ext cx="540000" cy="53998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3BED991-CBFA-499A-8B53-015DE2AF9CE1}"/>
                  </a:ext>
                </a:extLst>
              </p:cNvPr>
              <p:cNvSpPr txBox="1"/>
              <p:nvPr/>
            </p:nvSpPr>
            <p:spPr>
              <a:xfrm>
                <a:off x="3961531" y="3129520"/>
                <a:ext cx="366927" cy="5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ea typeface="Cambria" panose="02040503050406030204" pitchFamily="18" charset="0"/>
                  </a:rPr>
                  <a:t>3</a:t>
                </a:r>
                <a:endParaRPr lang="en-IN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A83A245-BD5B-4B25-B24C-C5B14E3D8E2C}"/>
                </a:ext>
              </a:extLst>
            </p:cNvPr>
            <p:cNvGrpSpPr/>
            <p:nvPr/>
          </p:nvGrpSpPr>
          <p:grpSpPr>
            <a:xfrm>
              <a:off x="1500749" y="3600061"/>
              <a:ext cx="2383360" cy="539969"/>
              <a:chOff x="409634" y="4453440"/>
              <a:chExt cx="3386824" cy="719959"/>
            </a:xfrm>
            <a:grpFill/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900EA1-1348-406C-8795-0A85DFFDEF56}"/>
                  </a:ext>
                </a:extLst>
              </p:cNvPr>
              <p:cNvSpPr txBox="1"/>
              <p:nvPr/>
            </p:nvSpPr>
            <p:spPr>
              <a:xfrm>
                <a:off x="409634" y="4652222"/>
                <a:ext cx="3386824" cy="5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endParaRPr lang="en-US" sz="20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5FDB62D-6F2C-4156-A0F0-85B053117A83}"/>
                  </a:ext>
                </a:extLst>
              </p:cNvPr>
              <p:cNvSpPr txBox="1"/>
              <p:nvPr/>
            </p:nvSpPr>
            <p:spPr>
              <a:xfrm>
                <a:off x="1299544" y="4453440"/>
                <a:ext cx="1925254" cy="681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28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Pipeline</a:t>
                </a: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6142B26-BDB5-4541-9EF9-EE439B47601C}"/>
              </a:ext>
            </a:extLst>
          </p:cNvPr>
          <p:cNvGrpSpPr/>
          <p:nvPr/>
        </p:nvGrpSpPr>
        <p:grpSpPr>
          <a:xfrm>
            <a:off x="1009948" y="3487974"/>
            <a:ext cx="3452181" cy="944678"/>
            <a:chOff x="1880446" y="4496694"/>
            <a:chExt cx="3372566" cy="9228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6" name="Flowchart: Stored Data 95">
              <a:extLst>
                <a:ext uri="{FF2B5EF4-FFF2-40B4-BE49-F238E27FC236}">
                  <a16:creationId xmlns:a16="http://schemas.microsoft.com/office/drawing/2014/main" id="{485E55A3-78CC-4981-82F6-6DC1189037E4}"/>
                </a:ext>
              </a:extLst>
            </p:cNvPr>
            <p:cNvSpPr/>
            <p:nvPr/>
          </p:nvSpPr>
          <p:spPr>
            <a:xfrm>
              <a:off x="1880446" y="4516603"/>
              <a:ext cx="2931847" cy="902982"/>
            </a:xfrm>
            <a:prstGeom prst="flowChartOnlineStorag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6167A6D-5E2D-4A82-B4AE-C50D9BB9F9B2}"/>
                </a:ext>
              </a:extLst>
            </p:cNvPr>
            <p:cNvGrpSpPr/>
            <p:nvPr/>
          </p:nvGrpSpPr>
          <p:grpSpPr>
            <a:xfrm>
              <a:off x="4450193" y="4496694"/>
              <a:ext cx="802819" cy="871677"/>
              <a:chOff x="4261999" y="4054406"/>
              <a:chExt cx="540000" cy="586315"/>
            </a:xfrm>
            <a:grpFill/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1DE5500-DFA1-40DF-B1CC-1D637D4400EA}"/>
                  </a:ext>
                </a:extLst>
              </p:cNvPr>
              <p:cNvSpPr/>
              <p:nvPr/>
            </p:nvSpPr>
            <p:spPr>
              <a:xfrm>
                <a:off x="4261999" y="4100738"/>
                <a:ext cx="540000" cy="53998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492617-FF87-4C89-80D6-2BAF0AADF9B5}"/>
                  </a:ext>
                </a:extLst>
              </p:cNvPr>
              <p:cNvSpPr txBox="1"/>
              <p:nvPr/>
            </p:nvSpPr>
            <p:spPr>
              <a:xfrm>
                <a:off x="4357417" y="4054406"/>
                <a:ext cx="366927" cy="50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ea typeface="Cambria" panose="02040503050406030204" pitchFamily="18" charset="0"/>
                  </a:rPr>
                  <a:t>4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16C8481-12DD-4614-8FE9-200E22E44750}"/>
                </a:ext>
              </a:extLst>
            </p:cNvPr>
            <p:cNvGrpSpPr/>
            <p:nvPr/>
          </p:nvGrpSpPr>
          <p:grpSpPr>
            <a:xfrm>
              <a:off x="1986136" y="4701834"/>
              <a:ext cx="2571731" cy="511153"/>
              <a:chOff x="-2455" y="4657514"/>
              <a:chExt cx="4206083" cy="681537"/>
            </a:xfrm>
            <a:grpFill/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922444D-108F-450E-B858-CA114D3449FD}"/>
                  </a:ext>
                </a:extLst>
              </p:cNvPr>
              <p:cNvSpPr txBox="1"/>
              <p:nvPr/>
            </p:nvSpPr>
            <p:spPr>
              <a:xfrm>
                <a:off x="-2455" y="4790143"/>
                <a:ext cx="4206083" cy="521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endParaRPr lang="en-US" sz="20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FB0F112-60DD-48E6-83A9-CAF9A83053CF}"/>
                  </a:ext>
                </a:extLst>
              </p:cNvPr>
              <p:cNvSpPr txBox="1"/>
              <p:nvPr/>
            </p:nvSpPr>
            <p:spPr>
              <a:xfrm>
                <a:off x="188743" y="4657514"/>
                <a:ext cx="4002478" cy="681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28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Modelling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ADA6691-1AB3-4778-915C-F0A8D4CD504D}"/>
              </a:ext>
            </a:extLst>
          </p:cNvPr>
          <p:cNvGrpSpPr/>
          <p:nvPr/>
        </p:nvGrpSpPr>
        <p:grpSpPr>
          <a:xfrm>
            <a:off x="1824630" y="5679297"/>
            <a:ext cx="3572912" cy="924300"/>
            <a:chOff x="2210287" y="5589240"/>
            <a:chExt cx="3490509" cy="90298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4" name="Flowchart: Stored Data 103">
              <a:extLst>
                <a:ext uri="{FF2B5EF4-FFF2-40B4-BE49-F238E27FC236}">
                  <a16:creationId xmlns:a16="http://schemas.microsoft.com/office/drawing/2014/main" id="{E6624EAA-708A-4104-8B48-1CDEA83696B9}"/>
                </a:ext>
              </a:extLst>
            </p:cNvPr>
            <p:cNvSpPr/>
            <p:nvPr/>
          </p:nvSpPr>
          <p:spPr>
            <a:xfrm>
              <a:off x="2330344" y="5589240"/>
              <a:ext cx="2931847" cy="902982"/>
            </a:xfrm>
            <a:prstGeom prst="flowChartOnlineStorag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9A6DFC1-3433-4AB5-9F57-A334ECD5DA54}"/>
                </a:ext>
              </a:extLst>
            </p:cNvPr>
            <p:cNvGrpSpPr/>
            <p:nvPr/>
          </p:nvGrpSpPr>
          <p:grpSpPr>
            <a:xfrm>
              <a:off x="4897978" y="5634605"/>
              <a:ext cx="802818" cy="802793"/>
              <a:chOff x="4791708" y="5025714"/>
              <a:chExt cx="540000" cy="539983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566C26B-FF2E-4BAC-8F95-6F500A113753}"/>
                  </a:ext>
                </a:extLst>
              </p:cNvPr>
              <p:cNvSpPr/>
              <p:nvPr/>
            </p:nvSpPr>
            <p:spPr>
              <a:xfrm>
                <a:off x="4791708" y="5025714"/>
                <a:ext cx="540000" cy="53998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29A18E-43FB-4E97-B983-D45E3A886397}"/>
                  </a:ext>
                </a:extLst>
              </p:cNvPr>
              <p:cNvSpPr txBox="1"/>
              <p:nvPr/>
            </p:nvSpPr>
            <p:spPr>
              <a:xfrm>
                <a:off x="4889075" y="5052688"/>
                <a:ext cx="366927" cy="50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ea typeface="Cambria" panose="02040503050406030204" pitchFamily="18" charset="0"/>
                  </a:rPr>
                  <a:t>6</a:t>
                </a:r>
                <a:endParaRPr lang="en-IN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045CAE8-745A-4272-9479-71E64A111FE1}"/>
                </a:ext>
              </a:extLst>
            </p:cNvPr>
            <p:cNvGrpSpPr/>
            <p:nvPr/>
          </p:nvGrpSpPr>
          <p:grpSpPr>
            <a:xfrm>
              <a:off x="2210287" y="5751310"/>
              <a:ext cx="2552957" cy="646459"/>
              <a:chOff x="-382872" y="4623762"/>
              <a:chExt cx="4175380" cy="861946"/>
            </a:xfrm>
            <a:grpFill/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B8BF7F-0907-4B92-AE68-C556F2F00406}"/>
                  </a:ext>
                </a:extLst>
              </p:cNvPr>
              <p:cNvSpPr txBox="1"/>
              <p:nvPr/>
            </p:nvSpPr>
            <p:spPr>
              <a:xfrm>
                <a:off x="-382872" y="4964531"/>
                <a:ext cx="4175380" cy="5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endParaRPr lang="en-US" sz="20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D0D9517-3193-4DFB-8513-5B76BE7C034C}"/>
                  </a:ext>
                </a:extLst>
              </p:cNvPr>
              <p:cNvSpPr txBox="1"/>
              <p:nvPr/>
            </p:nvSpPr>
            <p:spPr>
              <a:xfrm>
                <a:off x="58822" y="4623762"/>
                <a:ext cx="3397956" cy="681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28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Conclusions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63E9B26-98D5-4215-91B3-D2D47C338DC9}"/>
              </a:ext>
            </a:extLst>
          </p:cNvPr>
          <p:cNvGrpSpPr/>
          <p:nvPr/>
        </p:nvGrpSpPr>
        <p:grpSpPr>
          <a:xfrm>
            <a:off x="1348097" y="4571247"/>
            <a:ext cx="3572912" cy="954107"/>
            <a:chOff x="2210287" y="5560121"/>
            <a:chExt cx="3490509" cy="93210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2" name="Flowchart: Stored Data 111">
              <a:extLst>
                <a:ext uri="{FF2B5EF4-FFF2-40B4-BE49-F238E27FC236}">
                  <a16:creationId xmlns:a16="http://schemas.microsoft.com/office/drawing/2014/main" id="{9922FC7B-F76A-4935-A4FC-321512B140BC}"/>
                </a:ext>
              </a:extLst>
            </p:cNvPr>
            <p:cNvSpPr/>
            <p:nvPr/>
          </p:nvSpPr>
          <p:spPr>
            <a:xfrm>
              <a:off x="2330344" y="5589240"/>
              <a:ext cx="2931847" cy="902982"/>
            </a:xfrm>
            <a:prstGeom prst="flowChartOnlineStorag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2459CB1-7E10-4881-90B3-E57254065917}"/>
                </a:ext>
              </a:extLst>
            </p:cNvPr>
            <p:cNvGrpSpPr/>
            <p:nvPr/>
          </p:nvGrpSpPr>
          <p:grpSpPr>
            <a:xfrm>
              <a:off x="4897978" y="5571568"/>
              <a:ext cx="802818" cy="865829"/>
              <a:chOff x="4791708" y="4983314"/>
              <a:chExt cx="540000" cy="582383"/>
            </a:xfrm>
            <a:grpFill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CBC1F4F-616B-4316-A5C3-6BBC5D9FD986}"/>
                  </a:ext>
                </a:extLst>
              </p:cNvPr>
              <p:cNvSpPr/>
              <p:nvPr/>
            </p:nvSpPr>
            <p:spPr>
              <a:xfrm>
                <a:off x="4791708" y="5025714"/>
                <a:ext cx="540000" cy="53998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7603DD0-C1A5-45E8-B66C-6E007067E3A8}"/>
                  </a:ext>
                </a:extLst>
              </p:cNvPr>
              <p:cNvSpPr txBox="1"/>
              <p:nvPr/>
            </p:nvSpPr>
            <p:spPr>
              <a:xfrm>
                <a:off x="4917313" y="4983314"/>
                <a:ext cx="366927" cy="50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ea typeface="Cambria" panose="02040503050406030204" pitchFamily="18" charset="0"/>
                  </a:rPr>
                  <a:t>5</a:t>
                </a:r>
                <a:endParaRPr lang="en-IN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A3214B5-8580-48C9-B88F-8E52B6C40D16}"/>
                </a:ext>
              </a:extLst>
            </p:cNvPr>
            <p:cNvGrpSpPr/>
            <p:nvPr/>
          </p:nvGrpSpPr>
          <p:grpSpPr>
            <a:xfrm>
              <a:off x="2210287" y="5560121"/>
              <a:ext cx="2598515" cy="932102"/>
              <a:chOff x="-382872" y="4368840"/>
              <a:chExt cx="4249891" cy="1242803"/>
            </a:xfrm>
            <a:grpFill/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5820058-D7D6-47D3-AD95-7119397FFF72}"/>
                  </a:ext>
                </a:extLst>
              </p:cNvPr>
              <p:cNvSpPr txBox="1"/>
              <p:nvPr/>
            </p:nvSpPr>
            <p:spPr>
              <a:xfrm>
                <a:off x="-382872" y="4964531"/>
                <a:ext cx="4175380" cy="5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endParaRPr lang="en-US" sz="20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C9BF13F-012D-48E4-8783-C197CBF4FDBA}"/>
                  </a:ext>
                </a:extLst>
              </p:cNvPr>
              <p:cNvSpPr txBox="1"/>
              <p:nvPr/>
            </p:nvSpPr>
            <p:spPr>
              <a:xfrm>
                <a:off x="469063" y="4368840"/>
                <a:ext cx="3397956" cy="1242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28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Feature Selection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53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>
            <a:normAutofit/>
          </a:bodyPr>
          <a:lstStyle/>
          <a:p>
            <a:pPr algn="ctr"/>
            <a:r>
              <a:rPr lang="en-AU" b="1" dirty="0"/>
              <a:t>Background – benefits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EF5142-364A-453F-80A4-7C4EC36490B7}"/>
              </a:ext>
            </a:extLst>
          </p:cNvPr>
          <p:cNvSpPr txBox="1">
            <a:spLocks/>
          </p:cNvSpPr>
          <p:nvPr/>
        </p:nvSpPr>
        <p:spPr>
          <a:xfrm>
            <a:off x="4804062" y="1720501"/>
            <a:ext cx="3904488" cy="48443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cap="none" dirty="0"/>
              <a:t>Business benefits</a:t>
            </a:r>
          </a:p>
          <a:p>
            <a:r>
              <a:rPr lang="en-AU" sz="1800" cap="none" dirty="0"/>
              <a:t>Less damage to infrastructure, cheaper road upkeep</a:t>
            </a:r>
          </a:p>
          <a:p>
            <a:r>
              <a:rPr lang="en-AU" sz="1800" cap="none" dirty="0"/>
              <a:t>Easier traffic management</a:t>
            </a:r>
          </a:p>
          <a:p>
            <a:r>
              <a:rPr lang="en-AU" sz="1800" cap="none" dirty="0"/>
              <a:t>Lower insurance payouts</a:t>
            </a:r>
          </a:p>
          <a:p>
            <a:r>
              <a:rPr lang="en-AU" sz="1800" cap="none" dirty="0"/>
              <a:t>Environmentally ‘friendly’</a:t>
            </a:r>
          </a:p>
          <a:p>
            <a:endParaRPr lang="en-AU" cap="none" dirty="0"/>
          </a:p>
        </p:txBody>
      </p:sp>
      <p:pic>
        <p:nvPicPr>
          <p:cNvPr id="19" name="Picture 1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0145527-9D28-4F6F-9856-7E015E86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8"/>
          <a:stretch/>
        </p:blipFill>
        <p:spPr>
          <a:xfrm>
            <a:off x="4804062" y="4549900"/>
            <a:ext cx="3904488" cy="201497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3A9605-EF53-4C14-835D-7D6D88F0A5A0}"/>
              </a:ext>
            </a:extLst>
          </p:cNvPr>
          <p:cNvSpPr txBox="1">
            <a:spLocks/>
          </p:cNvSpPr>
          <p:nvPr/>
        </p:nvSpPr>
        <p:spPr>
          <a:xfrm>
            <a:off x="435450" y="1720501"/>
            <a:ext cx="3904488" cy="48443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cap="none" dirty="0"/>
              <a:t>Public benefits</a:t>
            </a:r>
          </a:p>
          <a:p>
            <a:r>
              <a:rPr lang="en-AU" sz="1800" cap="none" dirty="0"/>
              <a:t>Lower purchasing, rego, repairs, insurance costs (than cars)</a:t>
            </a:r>
          </a:p>
          <a:p>
            <a:r>
              <a:rPr lang="en-AU" sz="1800" cap="none" dirty="0"/>
              <a:t>Less for tolls and free parking</a:t>
            </a:r>
          </a:p>
          <a:p>
            <a:r>
              <a:rPr lang="en-AU" sz="1800" cap="none" dirty="0"/>
              <a:t>Efficient commuting (48% less time)</a:t>
            </a:r>
          </a:p>
          <a:p>
            <a:r>
              <a:rPr lang="en-AU" sz="1800" cap="none" dirty="0"/>
              <a:t>Rapid social interaction</a:t>
            </a:r>
          </a:p>
        </p:txBody>
      </p:sp>
      <p:pic>
        <p:nvPicPr>
          <p:cNvPr id="17" name="Picture 16" descr="A picture containing outdoor, person, grass, riding&#10;&#10;Description automatically generated">
            <a:extLst>
              <a:ext uri="{FF2B5EF4-FFF2-40B4-BE49-F238E27FC236}">
                <a16:creationId xmlns:a16="http://schemas.microsoft.com/office/drawing/2014/main" id="{5BA9B45E-8821-4EDD-890C-C63D9B77A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73"/>
          <a:stretch/>
        </p:blipFill>
        <p:spPr>
          <a:xfrm>
            <a:off x="435450" y="4549900"/>
            <a:ext cx="3904488" cy="20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/>
          <a:lstStyle/>
          <a:p>
            <a:pPr algn="ctr"/>
            <a:r>
              <a:rPr lang="en-AU" b="1" dirty="0"/>
              <a:t>Background</a:t>
            </a:r>
            <a:r>
              <a:rPr lang="en-AU" dirty="0"/>
              <a:t> - </a:t>
            </a:r>
            <a:r>
              <a:rPr lang="en-AU" b="1" dirty="0"/>
              <a:t>issues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E1B3C9-B0F3-4825-8F85-4B8AAD10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860759"/>
            <a:ext cx="7772400" cy="4206240"/>
          </a:xfrm>
        </p:spPr>
        <p:txBody>
          <a:bodyPr/>
          <a:lstStyle/>
          <a:p>
            <a:r>
              <a:rPr lang="en-AU" sz="1800" dirty="0"/>
              <a:t>Open to the weather, less protection than cars, crashes trending upwards</a:t>
            </a:r>
          </a:p>
          <a:p>
            <a:r>
              <a:rPr lang="en-AU" sz="1800" dirty="0"/>
              <a:t>Motorbike registration has doubled since 2005</a:t>
            </a:r>
          </a:p>
          <a:p>
            <a:r>
              <a:rPr lang="en-AU" sz="1800" dirty="0"/>
              <a:t>Motorbikes are beneficial, so ensuring rider safety makes people more inclined to buy one</a:t>
            </a:r>
          </a:p>
          <a:p>
            <a:pPr marL="0" indent="0">
              <a:buNone/>
            </a:pP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F5CEAB74-3148-457C-9BA6-57AE201E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7" y="3578057"/>
            <a:ext cx="8885305" cy="309447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3874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/>
          <a:lstStyle/>
          <a:p>
            <a:pPr algn="ctr"/>
            <a:r>
              <a:rPr lang="en-AU" b="1" dirty="0"/>
              <a:t>Dataset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E1B3C9-B0F3-4825-8F85-4B8AAD10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851883"/>
            <a:ext cx="7772400" cy="4206240"/>
          </a:xfrm>
        </p:spPr>
        <p:txBody>
          <a:bodyPr/>
          <a:lstStyle/>
          <a:p>
            <a:r>
              <a:rPr lang="en-US" sz="2000" i="0" dirty="0">
                <a:solidFill>
                  <a:srgbClr val="FFFFFF"/>
                </a:solidFill>
                <a:effectLst/>
                <a:latin typeface="zeitung"/>
              </a:rPr>
              <a:t>Australia &amp; New Zealand Road Crash Dataset, Kaggle</a:t>
            </a:r>
          </a:p>
          <a:p>
            <a:r>
              <a:rPr lang="en-US" sz="2000" i="0" dirty="0">
                <a:solidFill>
                  <a:srgbClr val="FFFFFF"/>
                </a:solidFill>
                <a:effectLst/>
                <a:latin typeface="zeitung"/>
              </a:rPr>
              <a:t>Over 1.1 million rows, in 6 individual tables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zeitung"/>
              </a:rPr>
              <a:t>Joining tables and data cleaning, motorcycle-only crashes  = 35,000 rows</a:t>
            </a:r>
            <a:endParaRPr lang="en-US" sz="1800" i="0" dirty="0">
              <a:solidFill>
                <a:srgbClr val="FFFFFF"/>
              </a:solidFill>
              <a:effectLst/>
              <a:latin typeface="zeitung"/>
            </a:endParaRPr>
          </a:p>
          <a:p>
            <a:pPr marL="228600" lvl="1" indent="0">
              <a:buNone/>
            </a:pPr>
            <a:endParaRPr lang="en-US" i="0" dirty="0">
              <a:solidFill>
                <a:srgbClr val="FFFFFF"/>
              </a:solidFill>
              <a:effectLst/>
              <a:latin typeface="zeitung"/>
            </a:endParaRPr>
          </a:p>
          <a:p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1369FA2C-1908-4E5E-A9D7-47B29595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0" y="3068034"/>
            <a:ext cx="8333953" cy="356367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043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/>
          <a:lstStyle/>
          <a:p>
            <a:pPr algn="ctr"/>
            <a:r>
              <a:rPr lang="en-AU" b="1" dirty="0"/>
              <a:t>Business question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E1B3C9-B0F3-4825-8F85-4B8AAD10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848722"/>
            <a:ext cx="7772400" cy="1992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Can the most likely motorcycle crash scenarios be predicted?</a:t>
            </a:r>
          </a:p>
          <a:p>
            <a:pPr marL="0" indent="0" algn="ctr">
              <a:buNone/>
            </a:pPr>
            <a:r>
              <a:rPr lang="en-AU" sz="2400" dirty="0"/>
              <a:t>This would target solutions, increasing confidence in riders and thus increase bike sales</a:t>
            </a:r>
          </a:p>
          <a:p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pic>
        <p:nvPicPr>
          <p:cNvPr id="10" name="Picture 9" descr="A picture containing outdoor, grass, road, person&#10;&#10;Description automatically generated">
            <a:extLst>
              <a:ext uri="{FF2B5EF4-FFF2-40B4-BE49-F238E27FC236}">
                <a16:creationId xmlns:a16="http://schemas.microsoft.com/office/drawing/2014/main" id="{10C204D6-50EB-4754-AA32-96FA5028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74" y="4052070"/>
            <a:ext cx="3973378" cy="26507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6C93B3-5967-4604-AA58-C3FFEB7A8080}"/>
              </a:ext>
            </a:extLst>
          </p:cNvPr>
          <p:cNvSpPr txBox="1"/>
          <p:nvPr/>
        </p:nvSpPr>
        <p:spPr>
          <a:xfrm>
            <a:off x="270148" y="3715450"/>
            <a:ext cx="44438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Data Questions</a:t>
            </a:r>
            <a:r>
              <a:rPr lang="en-AU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What are the most important features in motorbike crashes?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Has increased motorbike usage increased injury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sz="2400" dirty="0"/>
              <a:t>Stakeholders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Arial" panose="020B0604020202020204" pitchFamily="34" charset="0"/>
              </a:rPr>
              <a:t>Consumers, motorbike retailers, insurance and infrastructure companies, traffic and environmental analysts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47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>
            <a:normAutofit/>
          </a:bodyPr>
          <a:lstStyle/>
          <a:p>
            <a:pPr algn="ctr"/>
            <a:r>
              <a:rPr lang="en-AU" b="1" dirty="0"/>
              <a:t>pipeline</a:t>
            </a:r>
            <a:endParaRPr lang="en-AU" sz="54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AD32558-9C16-426D-8BB4-35A408AC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68" y="5138805"/>
            <a:ext cx="2804085" cy="1740969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2EC8936C-D836-4ED3-96B5-7D165B596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58" y="1598295"/>
            <a:ext cx="2804085" cy="1740969"/>
          </a:xfrm>
          <a:prstGeom prst="rect">
            <a:avLst/>
          </a:prstGeom>
        </p:spPr>
      </p:pic>
      <p:sp>
        <p:nvSpPr>
          <p:cNvPr id="50" name="Arrow: Bent 49">
            <a:extLst>
              <a:ext uri="{FF2B5EF4-FFF2-40B4-BE49-F238E27FC236}">
                <a16:creationId xmlns:a16="http://schemas.microsoft.com/office/drawing/2014/main" id="{F370CBDC-947F-4282-A7E7-BFA925927E12}"/>
              </a:ext>
            </a:extLst>
          </p:cNvPr>
          <p:cNvSpPr/>
          <p:nvPr/>
        </p:nvSpPr>
        <p:spPr>
          <a:xfrm rot="10800000">
            <a:off x="8151905" y="6131299"/>
            <a:ext cx="579130" cy="611051"/>
          </a:xfrm>
          <a:prstGeom prst="bentArrow">
            <a:avLst>
              <a:gd name="adj1" fmla="val 25000"/>
              <a:gd name="adj2" fmla="val 42629"/>
              <a:gd name="adj3" fmla="val 25000"/>
              <a:gd name="adj4" fmla="val 80176"/>
            </a:avLst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10E9A3-8175-4050-8FCA-18DD2EB62807}"/>
              </a:ext>
            </a:extLst>
          </p:cNvPr>
          <p:cNvGrpSpPr/>
          <p:nvPr/>
        </p:nvGrpSpPr>
        <p:grpSpPr>
          <a:xfrm>
            <a:off x="409703" y="1783711"/>
            <a:ext cx="8414028" cy="4900949"/>
            <a:chOff x="409703" y="1783711"/>
            <a:chExt cx="8414028" cy="4900949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2020ABA3-F2F2-4C67-8AD6-E4FB1948F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47751">
              <a:off x="4216290" y="4540078"/>
              <a:ext cx="2447200" cy="1021735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D94D48C-74BF-4226-88E2-F516C6FE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564">
              <a:off x="2700785" y="4573800"/>
              <a:ext cx="2040700" cy="1021735"/>
            </a:xfrm>
            <a:prstGeom prst="rect">
              <a:avLst/>
            </a:prstGeom>
          </p:spPr>
        </p:pic>
        <p:pic>
          <p:nvPicPr>
            <p:cNvPr id="22" name="Picture 21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E6A2B85B-2939-4578-B81D-47A304C7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2992" y="1893929"/>
              <a:ext cx="2077848" cy="2077848"/>
            </a:xfrm>
            <a:prstGeom prst="rect">
              <a:avLst/>
            </a:prstGeom>
          </p:spPr>
        </p:pic>
        <p:pic>
          <p:nvPicPr>
            <p:cNvPr id="23" name="Picture 22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293277B9-A776-45F5-9A11-1CC751AE4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70398" y="4465173"/>
              <a:ext cx="2077848" cy="2077848"/>
            </a:xfrm>
            <a:prstGeom prst="rect">
              <a:avLst/>
            </a:prstGeom>
          </p:spPr>
        </p:pic>
        <p:pic>
          <p:nvPicPr>
            <p:cNvPr id="24" name="Picture 23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32E0584A-8957-4668-9844-23EF80C2A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400" y="4527957"/>
              <a:ext cx="2077848" cy="2077848"/>
            </a:xfrm>
            <a:prstGeom prst="rect">
              <a:avLst/>
            </a:prstGeom>
          </p:spPr>
        </p:pic>
        <p:pic>
          <p:nvPicPr>
            <p:cNvPr id="26" name="Picture 25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DAD32D2A-83DB-4477-8F13-009D8A785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63622" y="1931671"/>
              <a:ext cx="2077848" cy="2077848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8F2DEA-12AE-4EC2-934A-2386DC46A88D}"/>
                </a:ext>
              </a:extLst>
            </p:cNvPr>
            <p:cNvGrpSpPr/>
            <p:nvPr/>
          </p:nvGrpSpPr>
          <p:grpSpPr>
            <a:xfrm>
              <a:off x="2309549" y="1893117"/>
              <a:ext cx="1835512" cy="1125488"/>
              <a:chOff x="1904454" y="0"/>
              <a:chExt cx="1334988" cy="8677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A6AC555-52DC-40D9-9989-0FF4477C5C95}"/>
                  </a:ext>
                </a:extLst>
              </p:cNvPr>
              <p:cNvSpPr/>
              <p:nvPr/>
            </p:nvSpPr>
            <p:spPr>
              <a:xfrm>
                <a:off x="1904454" y="0"/>
                <a:ext cx="1334988" cy="86774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055F2617-CE9C-4399-8C39-E010A0ED096B}"/>
                  </a:ext>
                </a:extLst>
              </p:cNvPr>
              <p:cNvSpPr txBox="1"/>
              <p:nvPr/>
            </p:nvSpPr>
            <p:spPr>
              <a:xfrm>
                <a:off x="1946814" y="42360"/>
                <a:ext cx="1250268" cy="78302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400" kern="1200" dirty="0">
                    <a:solidFill>
                      <a:schemeClr val="bg1"/>
                    </a:solidFill>
                  </a:rPr>
                  <a:t>Business Question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6C5078-B4C5-4EBE-AE0A-F6FF1F0CD926}"/>
                </a:ext>
              </a:extLst>
            </p:cNvPr>
            <p:cNvGrpSpPr/>
            <p:nvPr/>
          </p:nvGrpSpPr>
          <p:grpSpPr>
            <a:xfrm>
              <a:off x="5058713" y="1882155"/>
              <a:ext cx="1835512" cy="1125488"/>
              <a:chOff x="4028301" y="1199563"/>
              <a:chExt cx="1334988" cy="86774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BF96B837-E55C-475D-940B-319661C95E8F}"/>
                  </a:ext>
                </a:extLst>
              </p:cNvPr>
              <p:cNvSpPr/>
              <p:nvPr/>
            </p:nvSpPr>
            <p:spPr>
              <a:xfrm>
                <a:off x="4028301" y="1199563"/>
                <a:ext cx="1334988" cy="86774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ectangle: Rounded Corners 4">
                <a:extLst>
                  <a:ext uri="{FF2B5EF4-FFF2-40B4-BE49-F238E27FC236}">
                    <a16:creationId xmlns:a16="http://schemas.microsoft.com/office/drawing/2014/main" id="{735C8716-0223-4EB8-B234-B56A5DE997B6}"/>
                  </a:ext>
                </a:extLst>
              </p:cNvPr>
              <p:cNvSpPr txBox="1"/>
              <p:nvPr/>
            </p:nvSpPr>
            <p:spPr>
              <a:xfrm>
                <a:off x="4070661" y="1241923"/>
                <a:ext cx="1250268" cy="78302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400" kern="1200" dirty="0">
                    <a:solidFill>
                      <a:schemeClr val="bg1"/>
                    </a:solidFill>
                  </a:rPr>
                  <a:t>Data Collection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CB14A0F-70CF-4D74-A3E6-826303B7ED6B}"/>
                </a:ext>
              </a:extLst>
            </p:cNvPr>
            <p:cNvGrpSpPr/>
            <p:nvPr/>
          </p:nvGrpSpPr>
          <p:grpSpPr>
            <a:xfrm>
              <a:off x="6969352" y="3626646"/>
              <a:ext cx="1835512" cy="1125488"/>
              <a:chOff x="3398899" y="3136663"/>
              <a:chExt cx="1334988" cy="86774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9A81577-5447-4407-A066-97DBDAA53039}"/>
                  </a:ext>
                </a:extLst>
              </p:cNvPr>
              <p:cNvSpPr/>
              <p:nvPr/>
            </p:nvSpPr>
            <p:spPr>
              <a:xfrm>
                <a:off x="3398899" y="3136663"/>
                <a:ext cx="1334988" cy="86774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ectangle: Rounded Corners 4">
                <a:extLst>
                  <a:ext uri="{FF2B5EF4-FFF2-40B4-BE49-F238E27FC236}">
                    <a16:creationId xmlns:a16="http://schemas.microsoft.com/office/drawing/2014/main" id="{D3474582-92BB-43E6-A3A2-561C31E9516B}"/>
                  </a:ext>
                </a:extLst>
              </p:cNvPr>
              <p:cNvSpPr txBox="1"/>
              <p:nvPr/>
            </p:nvSpPr>
            <p:spPr>
              <a:xfrm>
                <a:off x="3441259" y="3179023"/>
                <a:ext cx="1250268" cy="78302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400" kern="1200" dirty="0">
                    <a:solidFill>
                      <a:schemeClr val="bg1"/>
                    </a:solidFill>
                  </a:rPr>
                  <a:t>Data Cleaning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AEE97D7-FB54-486F-919E-0A842635DA3F}"/>
                </a:ext>
              </a:extLst>
            </p:cNvPr>
            <p:cNvGrpSpPr/>
            <p:nvPr/>
          </p:nvGrpSpPr>
          <p:grpSpPr>
            <a:xfrm>
              <a:off x="5060042" y="5410082"/>
              <a:ext cx="1835512" cy="1125488"/>
              <a:chOff x="1362112" y="3136663"/>
              <a:chExt cx="1334988" cy="867742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BDB8298-7614-4FD1-AB77-E60B981C0128}"/>
                  </a:ext>
                </a:extLst>
              </p:cNvPr>
              <p:cNvSpPr/>
              <p:nvPr/>
            </p:nvSpPr>
            <p:spPr>
              <a:xfrm>
                <a:off x="1362112" y="3136663"/>
                <a:ext cx="1334988" cy="86774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Rectangle: Rounded Corners 4">
                <a:extLst>
                  <a:ext uri="{FF2B5EF4-FFF2-40B4-BE49-F238E27FC236}">
                    <a16:creationId xmlns:a16="http://schemas.microsoft.com/office/drawing/2014/main" id="{7BE0B220-8A79-4F8D-B528-7FE8B0024BAA}"/>
                  </a:ext>
                </a:extLst>
              </p:cNvPr>
              <p:cNvSpPr txBox="1"/>
              <p:nvPr/>
            </p:nvSpPr>
            <p:spPr>
              <a:xfrm>
                <a:off x="1404472" y="3179023"/>
                <a:ext cx="1250268" cy="78302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400" kern="1200" dirty="0">
                    <a:solidFill>
                      <a:schemeClr val="bg1"/>
                    </a:solidFill>
                  </a:rPr>
                  <a:t>EDA &amp; Visuals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131E54-E049-4C08-90A7-8DDE5FA5E2DC}"/>
                </a:ext>
              </a:extLst>
            </p:cNvPr>
            <p:cNvGrpSpPr/>
            <p:nvPr/>
          </p:nvGrpSpPr>
          <p:grpSpPr>
            <a:xfrm>
              <a:off x="520108" y="3624217"/>
              <a:ext cx="1835512" cy="1125488"/>
              <a:chOff x="732710" y="1199563"/>
              <a:chExt cx="1334988" cy="867742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7F74D084-8F97-4E46-89B6-D744A105499A}"/>
                  </a:ext>
                </a:extLst>
              </p:cNvPr>
              <p:cNvSpPr/>
              <p:nvPr/>
            </p:nvSpPr>
            <p:spPr>
              <a:xfrm>
                <a:off x="732710" y="1199563"/>
                <a:ext cx="1334988" cy="86774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ectangle: Rounded Corners 4">
                <a:extLst>
                  <a:ext uri="{FF2B5EF4-FFF2-40B4-BE49-F238E27FC236}">
                    <a16:creationId xmlns:a16="http://schemas.microsoft.com/office/drawing/2014/main" id="{EE9F4178-AA24-4AB7-B156-2516F3FFB787}"/>
                  </a:ext>
                </a:extLst>
              </p:cNvPr>
              <p:cNvSpPr txBox="1"/>
              <p:nvPr/>
            </p:nvSpPr>
            <p:spPr>
              <a:xfrm>
                <a:off x="775070" y="1241923"/>
                <a:ext cx="1250268" cy="78302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400" kern="1200" dirty="0">
                    <a:solidFill>
                      <a:schemeClr val="bg1"/>
                    </a:solidFill>
                  </a:rPr>
                  <a:t>Further Directions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B9553B6-F7EF-4055-8A01-6CA5F918DC00}"/>
                </a:ext>
              </a:extLst>
            </p:cNvPr>
            <p:cNvGrpSpPr/>
            <p:nvPr/>
          </p:nvGrpSpPr>
          <p:grpSpPr>
            <a:xfrm>
              <a:off x="2309550" y="5366279"/>
              <a:ext cx="1835512" cy="1125488"/>
              <a:chOff x="732710" y="1199563"/>
              <a:chExt cx="1334988" cy="86774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62DEEB55-F46B-4E1F-ACA6-4817882979CD}"/>
                  </a:ext>
                </a:extLst>
              </p:cNvPr>
              <p:cNvSpPr/>
              <p:nvPr/>
            </p:nvSpPr>
            <p:spPr>
              <a:xfrm>
                <a:off x="732710" y="1199563"/>
                <a:ext cx="1334988" cy="86774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ectangle: Rounded Corners 4">
                <a:extLst>
                  <a:ext uri="{FF2B5EF4-FFF2-40B4-BE49-F238E27FC236}">
                    <a16:creationId xmlns:a16="http://schemas.microsoft.com/office/drawing/2014/main" id="{6979A204-40E2-48DC-89D6-EFDB7D6E96AF}"/>
                  </a:ext>
                </a:extLst>
              </p:cNvPr>
              <p:cNvSpPr txBox="1"/>
              <p:nvPr/>
            </p:nvSpPr>
            <p:spPr>
              <a:xfrm>
                <a:off x="775070" y="1241923"/>
                <a:ext cx="1250268" cy="78302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400" kern="1200" dirty="0">
                    <a:solidFill>
                      <a:schemeClr val="bg1"/>
                    </a:solidFill>
                  </a:rPr>
                  <a:t>Modelling</a:t>
                </a:r>
                <a:endParaRPr lang="en-AU" sz="1500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FDCBDB9-4AC6-49D7-A0BE-F1542590147F}"/>
                </a:ext>
              </a:extLst>
            </p:cNvPr>
            <p:cNvGrpSpPr/>
            <p:nvPr/>
          </p:nvGrpSpPr>
          <p:grpSpPr>
            <a:xfrm>
              <a:off x="3808897" y="3629702"/>
              <a:ext cx="1534225" cy="997246"/>
              <a:chOff x="1904454" y="0"/>
              <a:chExt cx="1334988" cy="8677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73DFE8C-7BEF-4B39-B8AF-477A46D68BE8}"/>
                  </a:ext>
                </a:extLst>
              </p:cNvPr>
              <p:cNvSpPr/>
              <p:nvPr/>
            </p:nvSpPr>
            <p:spPr>
              <a:xfrm>
                <a:off x="1904454" y="0"/>
                <a:ext cx="1334988" cy="86774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ectangle: Rounded Corners 4">
                <a:extLst>
                  <a:ext uri="{FF2B5EF4-FFF2-40B4-BE49-F238E27FC236}">
                    <a16:creationId xmlns:a16="http://schemas.microsoft.com/office/drawing/2014/main" id="{5C3E43AC-68DF-4A22-8299-6A1EDDE518A1}"/>
                  </a:ext>
                </a:extLst>
              </p:cNvPr>
              <p:cNvSpPr txBox="1"/>
              <p:nvPr/>
            </p:nvSpPr>
            <p:spPr>
              <a:xfrm>
                <a:off x="1946814" y="42360"/>
                <a:ext cx="1250268" cy="78302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kern="1200" dirty="0">
                    <a:solidFill>
                      <a:schemeClr val="bg1"/>
                    </a:solidFill>
                  </a:rPr>
                  <a:t>Results Analysis</a:t>
                </a:r>
              </a:p>
            </p:txBody>
          </p:sp>
        </p:grpSp>
        <p:sp>
          <p:nvSpPr>
            <p:cNvPr id="49" name="Arrow: Bent 48">
              <a:extLst>
                <a:ext uri="{FF2B5EF4-FFF2-40B4-BE49-F238E27FC236}">
                  <a16:creationId xmlns:a16="http://schemas.microsoft.com/office/drawing/2014/main" id="{C125C5AF-7211-4142-94F6-677D52EA0222}"/>
                </a:ext>
              </a:extLst>
            </p:cNvPr>
            <p:cNvSpPr/>
            <p:nvPr/>
          </p:nvSpPr>
          <p:spPr>
            <a:xfrm rot="5400000">
              <a:off x="8227077" y="1881802"/>
              <a:ext cx="642676" cy="550632"/>
            </a:xfrm>
            <a:prstGeom prst="bentArrow">
              <a:avLst>
                <a:gd name="adj1" fmla="val 25000"/>
                <a:gd name="adj2" fmla="val 39510"/>
                <a:gd name="adj3" fmla="val 25000"/>
                <a:gd name="adj4" fmla="val 78563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Bent 50">
              <a:extLst>
                <a:ext uri="{FF2B5EF4-FFF2-40B4-BE49-F238E27FC236}">
                  <a16:creationId xmlns:a16="http://schemas.microsoft.com/office/drawing/2014/main" id="{8FF80073-0490-43DA-B2E3-0791431847D5}"/>
                </a:ext>
              </a:extLst>
            </p:cNvPr>
            <p:cNvSpPr/>
            <p:nvPr/>
          </p:nvSpPr>
          <p:spPr>
            <a:xfrm>
              <a:off x="454734" y="1783711"/>
              <a:ext cx="579130" cy="611051"/>
            </a:xfrm>
            <a:prstGeom prst="bentArrow">
              <a:avLst>
                <a:gd name="adj1" fmla="val 25000"/>
                <a:gd name="adj2" fmla="val 40329"/>
                <a:gd name="adj3" fmla="val 25000"/>
                <a:gd name="adj4" fmla="val 80176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2" name="Arrow: Bent 51">
              <a:extLst>
                <a:ext uri="{FF2B5EF4-FFF2-40B4-BE49-F238E27FC236}">
                  <a16:creationId xmlns:a16="http://schemas.microsoft.com/office/drawing/2014/main" id="{C5F9F9CE-1A0C-4361-899B-A1742C36E504}"/>
                </a:ext>
              </a:extLst>
            </p:cNvPr>
            <p:cNvSpPr/>
            <p:nvPr/>
          </p:nvSpPr>
          <p:spPr>
            <a:xfrm rot="16200000">
              <a:off x="363681" y="6088006"/>
              <a:ext cx="642676" cy="550632"/>
            </a:xfrm>
            <a:prstGeom prst="bentArrow">
              <a:avLst>
                <a:gd name="adj1" fmla="val 25000"/>
                <a:gd name="adj2" fmla="val 41123"/>
                <a:gd name="adj3" fmla="val 25000"/>
                <a:gd name="adj4" fmla="val 80176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9AF196-05D5-42BD-ACC7-C145377D07D0}"/>
              </a:ext>
            </a:extLst>
          </p:cNvPr>
          <p:cNvGrpSpPr/>
          <p:nvPr/>
        </p:nvGrpSpPr>
        <p:grpSpPr>
          <a:xfrm>
            <a:off x="4173957" y="1577973"/>
            <a:ext cx="315838" cy="707395"/>
            <a:chOff x="3117625" y="785728"/>
            <a:chExt cx="315838" cy="70739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1DBD9C-72C5-451C-BE3F-B300B0394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3723" y="1109713"/>
              <a:ext cx="271" cy="38341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75BA7E9B-DF45-4EEE-9D20-4AB32DFD8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65169" t="7442" r="2376" b="7715"/>
            <a:stretch/>
          </p:blipFill>
          <p:spPr>
            <a:xfrm>
              <a:off x="3117625" y="785728"/>
              <a:ext cx="315838" cy="660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45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200CD24B-1FF0-452E-B4C5-6227C88AE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62846"/>
              </p:ext>
            </p:extLst>
          </p:nvPr>
        </p:nvGraphicFramePr>
        <p:xfrm>
          <a:off x="341729" y="4010589"/>
          <a:ext cx="4847208" cy="23847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83704">
                  <a:extLst>
                    <a:ext uri="{9D8B030D-6E8A-4147-A177-3AD203B41FA5}">
                      <a16:colId xmlns:a16="http://schemas.microsoft.com/office/drawing/2014/main" val="78897915"/>
                    </a:ext>
                  </a:extLst>
                </a:gridCol>
                <a:gridCol w="1139902">
                  <a:extLst>
                    <a:ext uri="{9D8B030D-6E8A-4147-A177-3AD203B41FA5}">
                      <a16:colId xmlns:a16="http://schemas.microsoft.com/office/drawing/2014/main" val="2696641081"/>
                    </a:ext>
                  </a:extLst>
                </a:gridCol>
                <a:gridCol w="1211801">
                  <a:extLst>
                    <a:ext uri="{9D8B030D-6E8A-4147-A177-3AD203B41FA5}">
                      <a16:colId xmlns:a16="http://schemas.microsoft.com/office/drawing/2014/main" val="1374715187"/>
                    </a:ext>
                  </a:extLst>
                </a:gridCol>
                <a:gridCol w="1211801">
                  <a:extLst>
                    <a:ext uri="{9D8B030D-6E8A-4147-A177-3AD203B41FA5}">
                      <a16:colId xmlns:a16="http://schemas.microsoft.com/office/drawing/2014/main" val="3256547301"/>
                    </a:ext>
                  </a:extLst>
                </a:gridCol>
              </a:tblGrid>
              <a:tr h="617730"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104829" marR="104829" marT="52414" marB="524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/>
                        <a:t>Precision</a:t>
                      </a:r>
                      <a:endParaRPr lang="en-AU" sz="1800" b="1" i="1" dirty="0"/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AU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/>
                        <a:t>F1 Score</a:t>
                      </a:r>
                      <a:endParaRPr lang="en-AU" sz="1800" b="1" i="1" dirty="0"/>
                    </a:p>
                  </a:txBody>
                  <a:tcPr marL="104829" marR="104829" marT="52414" marB="52414" anchor="ctr"/>
                </a:tc>
                <a:extLst>
                  <a:ext uri="{0D108BD9-81ED-4DB2-BD59-A6C34878D82A}">
                    <a16:rowId xmlns:a16="http://schemas.microsoft.com/office/drawing/2014/main" val="3347047105"/>
                  </a:ext>
                </a:extLst>
              </a:tr>
              <a:tr h="61773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No Crash</a:t>
                      </a:r>
                      <a:endParaRPr lang="en-AU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0.72</a:t>
                      </a: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0.69</a:t>
                      </a: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0.70</a:t>
                      </a:r>
                    </a:p>
                  </a:txBody>
                  <a:tcPr marL="104829" marR="104829" marT="52414" marB="52414" anchor="ctr"/>
                </a:tc>
                <a:extLst>
                  <a:ext uri="{0D108BD9-81ED-4DB2-BD59-A6C34878D82A}">
                    <a16:rowId xmlns:a16="http://schemas.microsoft.com/office/drawing/2014/main" val="3901101871"/>
                  </a:ext>
                </a:extLst>
              </a:tr>
              <a:tr h="433298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Crash</a:t>
                      </a:r>
                      <a:endParaRPr lang="en-AU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0.71</a:t>
                      </a: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0.73</a:t>
                      </a: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0.72</a:t>
                      </a:r>
                    </a:p>
                  </a:txBody>
                  <a:tcPr marL="104829" marR="104829" marT="52414" marB="52414" anchor="ctr"/>
                </a:tc>
                <a:extLst>
                  <a:ext uri="{0D108BD9-81ED-4DB2-BD59-A6C34878D82A}">
                    <a16:rowId xmlns:a16="http://schemas.microsoft.com/office/drawing/2014/main" val="2378037594"/>
                  </a:ext>
                </a:extLst>
              </a:tr>
              <a:tr h="61773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Accuracy</a:t>
                      </a:r>
                      <a:endParaRPr lang="en-AU" sz="1800" i="1" dirty="0"/>
                    </a:p>
                  </a:txBody>
                  <a:tcPr marL="104829" marR="104829" marT="52414" marB="52414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0.71</a:t>
                      </a:r>
                    </a:p>
                  </a:txBody>
                  <a:tcPr marL="104829" marR="104829" marT="52414" marB="52414" anchor="ctr"/>
                </a:tc>
                <a:tc hMerge="1">
                  <a:txBody>
                    <a:bodyPr/>
                    <a:lstStyle/>
                    <a:p>
                      <a:r>
                        <a:rPr lang="en-AU" sz="2100" dirty="0"/>
                        <a:t>0.59</a:t>
                      </a:r>
                    </a:p>
                  </a:txBody>
                  <a:tcPr marL="104829" marR="104829" marT="52414" marB="52414"/>
                </a:tc>
                <a:tc hMerge="1">
                  <a:txBody>
                    <a:bodyPr/>
                    <a:lstStyle/>
                    <a:p>
                      <a:r>
                        <a:rPr lang="en-AU" sz="2100" dirty="0"/>
                        <a:t>0.6</a:t>
                      </a:r>
                    </a:p>
                  </a:txBody>
                  <a:tcPr marL="104829" marR="104829" marT="52414" marB="52414"/>
                </a:tc>
                <a:extLst>
                  <a:ext uri="{0D108BD9-81ED-4DB2-BD59-A6C34878D82A}">
                    <a16:rowId xmlns:a16="http://schemas.microsoft.com/office/drawing/2014/main" val="16449877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319596"/>
            <a:ext cx="7772400" cy="896645"/>
          </a:xfrm>
        </p:spPr>
        <p:txBody>
          <a:bodyPr/>
          <a:lstStyle/>
          <a:p>
            <a:pPr algn="ctr"/>
            <a:r>
              <a:rPr lang="en-AU" b="1" dirty="0"/>
              <a:t>Modelling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FC71EFCE-A80F-4710-ABDC-6377194B1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02739"/>
              </p:ext>
            </p:extLst>
          </p:nvPr>
        </p:nvGraphicFramePr>
        <p:xfrm>
          <a:off x="341729" y="4010589"/>
          <a:ext cx="4847208" cy="23847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83704">
                  <a:extLst>
                    <a:ext uri="{9D8B030D-6E8A-4147-A177-3AD203B41FA5}">
                      <a16:colId xmlns:a16="http://schemas.microsoft.com/office/drawing/2014/main" val="78897915"/>
                    </a:ext>
                  </a:extLst>
                </a:gridCol>
                <a:gridCol w="1139902">
                  <a:extLst>
                    <a:ext uri="{9D8B030D-6E8A-4147-A177-3AD203B41FA5}">
                      <a16:colId xmlns:a16="http://schemas.microsoft.com/office/drawing/2014/main" val="2696641081"/>
                    </a:ext>
                  </a:extLst>
                </a:gridCol>
                <a:gridCol w="1211801">
                  <a:extLst>
                    <a:ext uri="{9D8B030D-6E8A-4147-A177-3AD203B41FA5}">
                      <a16:colId xmlns:a16="http://schemas.microsoft.com/office/drawing/2014/main" val="1374715187"/>
                    </a:ext>
                  </a:extLst>
                </a:gridCol>
                <a:gridCol w="1211801">
                  <a:extLst>
                    <a:ext uri="{9D8B030D-6E8A-4147-A177-3AD203B41FA5}">
                      <a16:colId xmlns:a16="http://schemas.microsoft.com/office/drawing/2014/main" val="3256547301"/>
                    </a:ext>
                  </a:extLst>
                </a:gridCol>
              </a:tblGrid>
              <a:tr h="617730"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104829" marR="104829" marT="52414" marB="524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/>
                        <a:t>Precision</a:t>
                      </a:r>
                      <a:endParaRPr lang="en-AU" sz="1800" b="1" i="1" dirty="0"/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92D050"/>
                          </a:solidFill>
                        </a:rPr>
                        <a:t>Recall</a:t>
                      </a:r>
                      <a:endParaRPr lang="en-AU" sz="1800" b="1" i="1" dirty="0">
                        <a:solidFill>
                          <a:srgbClr val="92D050"/>
                        </a:solidFill>
                      </a:endParaRP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/>
                        <a:t>F1 Score</a:t>
                      </a:r>
                      <a:endParaRPr lang="en-AU" sz="1800" b="1" i="1" dirty="0"/>
                    </a:p>
                  </a:txBody>
                  <a:tcPr marL="104829" marR="104829" marT="52414" marB="52414" anchor="ctr"/>
                </a:tc>
                <a:extLst>
                  <a:ext uri="{0D108BD9-81ED-4DB2-BD59-A6C34878D82A}">
                    <a16:rowId xmlns:a16="http://schemas.microsoft.com/office/drawing/2014/main" val="3347047105"/>
                  </a:ext>
                </a:extLst>
              </a:tr>
              <a:tr h="61773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No Crash</a:t>
                      </a:r>
                      <a:endParaRPr lang="en-AU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0.72</a:t>
                      </a: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0.69</a:t>
                      </a: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0.70</a:t>
                      </a:r>
                    </a:p>
                  </a:txBody>
                  <a:tcPr marL="104829" marR="104829" marT="52414" marB="52414" anchor="ctr"/>
                </a:tc>
                <a:extLst>
                  <a:ext uri="{0D108BD9-81ED-4DB2-BD59-A6C34878D82A}">
                    <a16:rowId xmlns:a16="http://schemas.microsoft.com/office/drawing/2014/main" val="3901101871"/>
                  </a:ext>
                </a:extLst>
              </a:tr>
              <a:tr h="433298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92D050"/>
                          </a:solidFill>
                        </a:rPr>
                        <a:t>Crash</a:t>
                      </a:r>
                      <a:endParaRPr lang="en-AU" sz="1800" i="1" dirty="0">
                        <a:solidFill>
                          <a:srgbClr val="92D050"/>
                        </a:solidFill>
                      </a:endParaRP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0.71</a:t>
                      </a: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0.73</a:t>
                      </a:r>
                    </a:p>
                  </a:txBody>
                  <a:tcPr marL="104829" marR="104829" marT="52414" marB="52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0.72</a:t>
                      </a:r>
                    </a:p>
                  </a:txBody>
                  <a:tcPr marL="104829" marR="104829" marT="52414" marB="52414" anchor="ctr"/>
                </a:tc>
                <a:extLst>
                  <a:ext uri="{0D108BD9-81ED-4DB2-BD59-A6C34878D82A}">
                    <a16:rowId xmlns:a16="http://schemas.microsoft.com/office/drawing/2014/main" val="2378037594"/>
                  </a:ext>
                </a:extLst>
              </a:tr>
              <a:tr h="61773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Accuracy</a:t>
                      </a:r>
                      <a:endParaRPr lang="en-AU" sz="1800" i="1" dirty="0"/>
                    </a:p>
                  </a:txBody>
                  <a:tcPr marL="104829" marR="104829" marT="52414" marB="52414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2800" b="0" dirty="0"/>
                        <a:t>0.71</a:t>
                      </a:r>
                    </a:p>
                  </a:txBody>
                  <a:tcPr marL="104829" marR="104829" marT="52414" marB="52414" anchor="ctr"/>
                </a:tc>
                <a:tc hMerge="1">
                  <a:txBody>
                    <a:bodyPr/>
                    <a:lstStyle/>
                    <a:p>
                      <a:r>
                        <a:rPr lang="en-AU" sz="2100" dirty="0"/>
                        <a:t>0.59</a:t>
                      </a:r>
                    </a:p>
                  </a:txBody>
                  <a:tcPr marL="104829" marR="104829" marT="52414" marB="52414"/>
                </a:tc>
                <a:tc hMerge="1">
                  <a:txBody>
                    <a:bodyPr/>
                    <a:lstStyle/>
                    <a:p>
                      <a:r>
                        <a:rPr lang="en-AU" sz="2100" dirty="0"/>
                        <a:t>0.6</a:t>
                      </a:r>
                    </a:p>
                  </a:txBody>
                  <a:tcPr marL="104829" marR="104829" marT="52414" marB="52414"/>
                </a:tc>
                <a:extLst>
                  <a:ext uri="{0D108BD9-81ED-4DB2-BD59-A6C34878D82A}">
                    <a16:rowId xmlns:a16="http://schemas.microsoft.com/office/drawing/2014/main" val="1644987768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A655A5A-FD1E-4F0E-8AB1-11102287D79A}"/>
              </a:ext>
            </a:extLst>
          </p:cNvPr>
          <p:cNvSpPr txBox="1">
            <a:spLocks/>
          </p:cNvSpPr>
          <p:nvPr/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Overall best model: Random Forest with tuned parameters</a:t>
            </a:r>
          </a:p>
          <a:p>
            <a:r>
              <a:rPr lang="en-AU" dirty="0"/>
              <a:t>Recall (Type II, FN) most important and the highest metric</a:t>
            </a:r>
          </a:p>
          <a:p>
            <a:r>
              <a:rPr lang="en-AU" dirty="0"/>
              <a:t>Still not ideal model, but better than random chance</a:t>
            </a:r>
          </a:p>
          <a:p>
            <a:r>
              <a:rPr lang="en-AU" dirty="0"/>
              <a:t>A large amount of variables muddies the results</a:t>
            </a:r>
          </a:p>
        </p:txBody>
      </p:sp>
      <p:pic>
        <p:nvPicPr>
          <p:cNvPr id="29" name="Content Placeholder 28" descr="Chart, line chart&#10;&#10;Description automatically generated">
            <a:extLst>
              <a:ext uri="{FF2B5EF4-FFF2-40B4-BE49-F238E27FC236}">
                <a16:creationId xmlns:a16="http://schemas.microsoft.com/office/drawing/2014/main" id="{B117973C-05E0-4DBE-9FAA-993FAC521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00" y="4010589"/>
            <a:ext cx="3379809" cy="2384739"/>
          </a:xfrm>
          <a:solidFill>
            <a:schemeClr val="tx1"/>
          </a:solidFill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7E463E3-7B16-429F-AA89-248FB91BD7F4}"/>
              </a:ext>
            </a:extLst>
          </p:cNvPr>
          <p:cNvSpPr/>
          <p:nvPr/>
        </p:nvSpPr>
        <p:spPr>
          <a:xfrm>
            <a:off x="2773680" y="5252084"/>
            <a:ext cx="1196340" cy="520065"/>
          </a:xfrm>
          <a:prstGeom prst="rect">
            <a:avLst/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24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12F7D-953C-4DF6-94FE-4B90A738BC2D}"/>
              </a:ext>
            </a:extLst>
          </p:cNvPr>
          <p:cNvSpPr/>
          <p:nvPr/>
        </p:nvSpPr>
        <p:spPr>
          <a:xfrm>
            <a:off x="0" y="1367162"/>
            <a:ext cx="9144000" cy="1056352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4028-76B4-48D2-B369-D5F1BBF2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319596"/>
            <a:ext cx="8877670" cy="896645"/>
          </a:xfrm>
        </p:spPr>
        <p:txBody>
          <a:bodyPr>
            <a:normAutofit/>
          </a:bodyPr>
          <a:lstStyle/>
          <a:p>
            <a:pPr algn="ctr"/>
            <a:r>
              <a:rPr lang="en-AU" b="1" dirty="0"/>
              <a:t>Feature selection - importance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E1B3C9-B0F3-4825-8F85-4B8AAD10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2011680"/>
            <a:ext cx="8291743" cy="4206240"/>
          </a:xfrm>
        </p:spPr>
        <p:txBody>
          <a:bodyPr/>
          <a:lstStyle/>
          <a:p>
            <a:r>
              <a:rPr lang="en-AU" dirty="0"/>
              <a:t>Weather data, time and date, road conditions, lighting, intersections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6F43AF-447B-4C95-B1F7-05E7E5ED256A}"/>
              </a:ext>
            </a:extLst>
          </p:cNvPr>
          <p:cNvGrpSpPr/>
          <p:nvPr/>
        </p:nvGrpSpPr>
        <p:grpSpPr>
          <a:xfrm>
            <a:off x="0" y="1447061"/>
            <a:ext cx="9144000" cy="115409"/>
            <a:chOff x="0" y="1331650"/>
            <a:chExt cx="9144000" cy="81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7CD29-A9EB-4C42-B063-920F37FBBE18}"/>
                </a:ext>
              </a:extLst>
            </p:cNvPr>
            <p:cNvSpPr/>
            <p:nvPr/>
          </p:nvSpPr>
          <p:spPr>
            <a:xfrm>
              <a:off x="0" y="1331651"/>
              <a:ext cx="870900" cy="8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AD3B9-B6D8-4A58-BF9A-EB8035BF5C00}"/>
                </a:ext>
              </a:extLst>
            </p:cNvPr>
            <p:cNvSpPr/>
            <p:nvPr/>
          </p:nvSpPr>
          <p:spPr>
            <a:xfrm>
              <a:off x="1335024" y="1334521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78E990-8656-40E1-B2F1-08D1DC0E1EAA}"/>
                </a:ext>
              </a:extLst>
            </p:cNvPr>
            <p:cNvSpPr/>
            <p:nvPr/>
          </p:nvSpPr>
          <p:spPr>
            <a:xfrm>
              <a:off x="3069543" y="1331650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082F9A-7F3C-4077-A672-988F7F3A3C4C}"/>
                </a:ext>
              </a:extLst>
            </p:cNvPr>
            <p:cNvSpPr/>
            <p:nvPr/>
          </p:nvSpPr>
          <p:spPr>
            <a:xfrm>
              <a:off x="6538580" y="1337709"/>
              <a:ext cx="1270396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BFB19-68E4-479D-8CB9-16EA52BD6FD9}"/>
                </a:ext>
              </a:extLst>
            </p:cNvPr>
            <p:cNvSpPr/>
            <p:nvPr/>
          </p:nvSpPr>
          <p:spPr>
            <a:xfrm>
              <a:off x="8273099" y="1339039"/>
              <a:ext cx="870901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4583EC-FB9D-4CDC-BBA3-455E0014D311}"/>
                </a:ext>
              </a:extLst>
            </p:cNvPr>
            <p:cNvSpPr/>
            <p:nvPr/>
          </p:nvSpPr>
          <p:spPr>
            <a:xfrm>
              <a:off x="4804062" y="1337709"/>
              <a:ext cx="1270395" cy="7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89A200B-4E29-4A8E-80E0-7479CA75B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70" y="2823145"/>
            <a:ext cx="5421277" cy="346666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7" name="Graphic 16" descr="Rain">
            <a:extLst>
              <a:ext uri="{FF2B5EF4-FFF2-40B4-BE49-F238E27FC236}">
                <a16:creationId xmlns:a16="http://schemas.microsoft.com/office/drawing/2014/main" id="{904EF890-8BCC-4DF7-84EF-E21502992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11" y="5155708"/>
            <a:ext cx="1382696" cy="1382696"/>
          </a:xfrm>
          <a:prstGeom prst="rect">
            <a:avLst/>
          </a:prstGeom>
        </p:spPr>
      </p:pic>
      <p:pic>
        <p:nvPicPr>
          <p:cNvPr id="19" name="Graphic 18" descr="Clock">
            <a:extLst>
              <a:ext uri="{FF2B5EF4-FFF2-40B4-BE49-F238E27FC236}">
                <a16:creationId xmlns:a16="http://schemas.microsoft.com/office/drawing/2014/main" id="{090EDBFB-3266-4A6C-A267-052E2D3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640" y="3887491"/>
            <a:ext cx="1190501" cy="1190501"/>
          </a:xfrm>
          <a:prstGeom prst="rect">
            <a:avLst/>
          </a:prstGeom>
        </p:spPr>
      </p:pic>
      <p:pic>
        <p:nvPicPr>
          <p:cNvPr id="21" name="Graphic 20" descr="Slippery Road">
            <a:extLst>
              <a:ext uri="{FF2B5EF4-FFF2-40B4-BE49-F238E27FC236}">
                <a16:creationId xmlns:a16="http://schemas.microsoft.com/office/drawing/2014/main" id="{6B9DF2DA-321E-4C8A-9283-5961C0FADD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2086" y="4485928"/>
            <a:ext cx="1512042" cy="1512042"/>
          </a:xfrm>
          <a:prstGeom prst="rect">
            <a:avLst/>
          </a:prstGeom>
        </p:spPr>
      </p:pic>
      <p:pic>
        <p:nvPicPr>
          <p:cNvPr id="23" name="Graphic 22" descr="Traffic light">
            <a:extLst>
              <a:ext uri="{FF2B5EF4-FFF2-40B4-BE49-F238E27FC236}">
                <a16:creationId xmlns:a16="http://schemas.microsoft.com/office/drawing/2014/main" id="{1843390A-CEC0-4EAD-866A-60D7DC6300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12086" y="2879143"/>
            <a:ext cx="1382032" cy="1382032"/>
          </a:xfrm>
          <a:prstGeom prst="rect">
            <a:avLst/>
          </a:prstGeom>
        </p:spPr>
      </p:pic>
      <p:pic>
        <p:nvPicPr>
          <p:cNvPr id="25" name="Graphic 24" descr="Dim (Smaller Sun)">
            <a:extLst>
              <a:ext uri="{FF2B5EF4-FFF2-40B4-BE49-F238E27FC236}">
                <a16:creationId xmlns:a16="http://schemas.microsoft.com/office/drawing/2014/main" id="{3C945655-2533-436C-B734-908B867269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248" y="2427743"/>
            <a:ext cx="1382032" cy="1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orbik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orbike Theme" id="{80F6A6F8-F934-40CE-9708-D67AE6E67E14}" vid="{0A67BE68-7A55-4F78-B904-3567E0ED16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Motorbike Theme</Template>
  <TotalTime>3326</TotalTime>
  <Words>534</Words>
  <Application>Microsoft Office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zeitung</vt:lpstr>
      <vt:lpstr>Motorbike Theme</vt:lpstr>
      <vt:lpstr>Modelling Motorbike Metrics</vt:lpstr>
      <vt:lpstr>PowerPoint Presentation</vt:lpstr>
      <vt:lpstr>Background – benefits</vt:lpstr>
      <vt:lpstr>Background - issues</vt:lpstr>
      <vt:lpstr>Dataset</vt:lpstr>
      <vt:lpstr>Business question</vt:lpstr>
      <vt:lpstr>pipeline</vt:lpstr>
      <vt:lpstr>Modelling</vt:lpstr>
      <vt:lpstr>Feature selection - importance </vt:lpstr>
      <vt:lpstr>Feature selection - trends</vt:lpstr>
      <vt:lpstr>Feature selection - trends</vt:lpstr>
      <vt:lpstr>Summary</vt:lpstr>
      <vt:lpstr>Further insights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mathewson</dc:creator>
  <cp:lastModifiedBy>ciaran mathewson</cp:lastModifiedBy>
  <cp:revision>41</cp:revision>
  <dcterms:created xsi:type="dcterms:W3CDTF">2020-11-28T06:25:34Z</dcterms:created>
  <dcterms:modified xsi:type="dcterms:W3CDTF">2020-11-30T13:51:41Z</dcterms:modified>
</cp:coreProperties>
</file>