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2"/>
  </p:notesMasterIdLst>
  <p:sldIdLst>
    <p:sldId id="256" r:id="rId2"/>
    <p:sldId id="282" r:id="rId3"/>
    <p:sldId id="257" r:id="rId4"/>
    <p:sldId id="283" r:id="rId5"/>
    <p:sldId id="284" r:id="rId6"/>
    <p:sldId id="285" r:id="rId7"/>
    <p:sldId id="286" r:id="rId8"/>
    <p:sldId id="287" r:id="rId9"/>
    <p:sldId id="289" r:id="rId10"/>
    <p:sldId id="28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68" autoAdjust="0"/>
  </p:normalViewPr>
  <p:slideViewPr>
    <p:cSldViewPr snapToGrid="0">
      <p:cViewPr varScale="1">
        <p:scale>
          <a:sx n="72" d="100"/>
          <a:sy n="72" d="100"/>
        </p:scale>
        <p:origin x="105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62EC3-2E71-4E53-998F-1DA6AF1645FF}" type="datetimeFigureOut">
              <a:rPr lang="en-AU" smtClean="0"/>
              <a:t>19/09/2020</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9B615-B93E-4CE2-8059-825BD2FF5DE2}" type="slidenum">
              <a:rPr lang="en-AU" smtClean="0"/>
              <a:t>‹#›</a:t>
            </a:fld>
            <a:endParaRPr lang="en-AU"/>
          </a:p>
        </p:txBody>
      </p:sp>
    </p:spTree>
    <p:extLst>
      <p:ext uri="{BB962C8B-B14F-4D97-AF65-F5344CB8AC3E}">
        <p14:creationId xmlns:p14="http://schemas.microsoft.com/office/powerpoint/2010/main" val="2572782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Hello again! As this Mini-Project was mainly on categorical data, I selected New York traffic collisions data set.  It’s fairly simple with temporal data of days, months, years and some categorical variables like weekend or not, injury type and vehicle collision type.</a:t>
            </a:r>
          </a:p>
        </p:txBody>
      </p:sp>
      <p:sp>
        <p:nvSpPr>
          <p:cNvPr id="4" name="Slide Number Placeholder 3"/>
          <p:cNvSpPr>
            <a:spLocks noGrp="1"/>
          </p:cNvSpPr>
          <p:nvPr>
            <p:ph type="sldNum" sz="quarter" idx="5"/>
          </p:nvPr>
        </p:nvSpPr>
        <p:spPr/>
        <p:txBody>
          <a:bodyPr/>
          <a:lstStyle/>
          <a:p>
            <a:fld id="{39D9B615-B93E-4CE2-8059-825BD2FF5DE2}" type="slidenum">
              <a:rPr lang="en-AU" smtClean="0"/>
              <a:t>1</a:t>
            </a:fld>
            <a:endParaRPr lang="en-AU"/>
          </a:p>
        </p:txBody>
      </p:sp>
    </p:spTree>
    <p:extLst>
      <p:ext uri="{BB962C8B-B14F-4D97-AF65-F5344CB8AC3E}">
        <p14:creationId xmlns:p14="http://schemas.microsoft.com/office/powerpoint/2010/main" val="2584708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9D9B615-B93E-4CE2-8059-825BD2FF5DE2}" type="slidenum">
              <a:rPr lang="en-AU" smtClean="0"/>
              <a:t>10</a:t>
            </a:fld>
            <a:endParaRPr lang="en-AU"/>
          </a:p>
        </p:txBody>
      </p:sp>
    </p:spTree>
    <p:extLst>
      <p:ext uri="{BB962C8B-B14F-4D97-AF65-F5344CB8AC3E}">
        <p14:creationId xmlns:p14="http://schemas.microsoft.com/office/powerpoint/2010/main" val="327423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AU" dirty="0"/>
              <a:t>Here’s a rundown of what we’ll go through in the next 5 minutes</a:t>
            </a:r>
          </a:p>
        </p:txBody>
      </p:sp>
      <p:sp>
        <p:nvSpPr>
          <p:cNvPr id="4" name="Slide Number Placeholder 3"/>
          <p:cNvSpPr>
            <a:spLocks noGrp="1"/>
          </p:cNvSpPr>
          <p:nvPr>
            <p:ph type="sldNum" sz="quarter" idx="5"/>
          </p:nvPr>
        </p:nvSpPr>
        <p:spPr/>
        <p:txBody>
          <a:bodyPr/>
          <a:lstStyle/>
          <a:p>
            <a:fld id="{A5BF99BF-F631-429F-A51B-36B906391E3E}" type="slidenum">
              <a:rPr lang="en-AU" smtClean="0"/>
              <a:t>2</a:t>
            </a:fld>
            <a:endParaRPr lang="en-AU"/>
          </a:p>
        </p:txBody>
      </p:sp>
    </p:spTree>
    <p:extLst>
      <p:ext uri="{BB962C8B-B14F-4D97-AF65-F5344CB8AC3E}">
        <p14:creationId xmlns:p14="http://schemas.microsoft.com/office/powerpoint/2010/main" val="395106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Car crashes can be catastrophic. The damages of traffic collisions are enormous. As my dataset covers 2003 through to 2015, by using a 2014 study the damages are estimated at $871 billion per year. The injury costs are more than double the economic costs, so injuries are what must be analysed, and predicted.</a:t>
            </a:r>
          </a:p>
        </p:txBody>
      </p:sp>
      <p:sp>
        <p:nvSpPr>
          <p:cNvPr id="4" name="Slide Number Placeholder 3"/>
          <p:cNvSpPr>
            <a:spLocks noGrp="1"/>
          </p:cNvSpPr>
          <p:nvPr>
            <p:ph type="sldNum" sz="quarter" idx="5"/>
          </p:nvPr>
        </p:nvSpPr>
        <p:spPr/>
        <p:txBody>
          <a:bodyPr/>
          <a:lstStyle/>
          <a:p>
            <a:fld id="{39D9B615-B93E-4CE2-8059-825BD2FF5DE2}" type="slidenum">
              <a:rPr lang="en-AU" smtClean="0"/>
              <a:t>3</a:t>
            </a:fld>
            <a:endParaRPr lang="en-AU"/>
          </a:p>
        </p:txBody>
      </p:sp>
    </p:spTree>
    <p:extLst>
      <p:ext uri="{BB962C8B-B14F-4D97-AF65-F5344CB8AC3E}">
        <p14:creationId xmlns:p14="http://schemas.microsoft.com/office/powerpoint/2010/main" val="32551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How do we go about this? The pipeline is a little more interesting this time. Start with Business question, collection, data manipulation (missing values, feature selection), then visualisations to see what kind of data we have, then modelling. Ineffective models will still be analysed to gain insights, however generally won’t be further pushed. Instead the data will be manipulated to recover more meaningful EDA, and thus another model.</a:t>
            </a:r>
          </a:p>
        </p:txBody>
      </p:sp>
      <p:sp>
        <p:nvSpPr>
          <p:cNvPr id="4" name="Slide Number Placeholder 3"/>
          <p:cNvSpPr>
            <a:spLocks noGrp="1"/>
          </p:cNvSpPr>
          <p:nvPr>
            <p:ph type="sldNum" sz="quarter" idx="5"/>
          </p:nvPr>
        </p:nvSpPr>
        <p:spPr/>
        <p:txBody>
          <a:bodyPr/>
          <a:lstStyle/>
          <a:p>
            <a:fld id="{39D9B615-B93E-4CE2-8059-825BD2FF5DE2}" type="slidenum">
              <a:rPr lang="en-AU" smtClean="0"/>
              <a:t>4</a:t>
            </a:fld>
            <a:endParaRPr lang="en-AU"/>
          </a:p>
        </p:txBody>
      </p:sp>
    </p:spTree>
    <p:extLst>
      <p:ext uri="{BB962C8B-B14F-4D97-AF65-F5344CB8AC3E}">
        <p14:creationId xmlns:p14="http://schemas.microsoft.com/office/powerpoint/2010/main" val="156648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Read slide ------- One example to explain this better: if a particular time of day is more likely to have injurious crashes, like the trend we can see in this hourly graph, make sure the payroll includes a larger number of emergency staff in those hours. Especially in this time of COVID, shift hours are more and more important. Data question ----</a:t>
            </a:r>
          </a:p>
        </p:txBody>
      </p:sp>
      <p:sp>
        <p:nvSpPr>
          <p:cNvPr id="4" name="Slide Number Placeholder 3"/>
          <p:cNvSpPr>
            <a:spLocks noGrp="1"/>
          </p:cNvSpPr>
          <p:nvPr>
            <p:ph type="sldNum" sz="quarter" idx="5"/>
          </p:nvPr>
        </p:nvSpPr>
        <p:spPr/>
        <p:txBody>
          <a:bodyPr/>
          <a:lstStyle/>
          <a:p>
            <a:fld id="{39D9B615-B93E-4CE2-8059-825BD2FF5DE2}" type="slidenum">
              <a:rPr lang="en-AU" smtClean="0"/>
              <a:t>5</a:t>
            </a:fld>
            <a:endParaRPr lang="en-AU"/>
          </a:p>
        </p:txBody>
      </p:sp>
    </p:spTree>
    <p:extLst>
      <p:ext uri="{BB962C8B-B14F-4D97-AF65-F5344CB8AC3E}">
        <p14:creationId xmlns:p14="http://schemas.microsoft.com/office/powerpoint/2010/main" val="3156012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my one technical slide. Two main models, Naïve Bayes and Logistic Regression. ROC of 0.63 best I could get, accuracy at 80%. </a:t>
            </a:r>
          </a:p>
          <a:p>
            <a:r>
              <a:rPr lang="en-AU" dirty="0"/>
              <a:t>Differences lie in precision and recall. For this business question, a false positive result is an economic cost (sending a team out for an injury when there is none), whereas a false negative is a quality of life cost (sending no emergency crew when there is actually an injury). </a:t>
            </a:r>
          </a:p>
          <a:p>
            <a:r>
              <a:rPr lang="en-AU" dirty="0"/>
              <a:t>QoL costs double economic, so we do not want QoL costs.</a:t>
            </a:r>
          </a:p>
          <a:p>
            <a:r>
              <a:rPr lang="en-AU" dirty="0"/>
              <a:t>In this case, the Naïve Bayes model is the better model to use, as recall is higher. Naïve Bayes is also the better model in this case, as Naïve Bayes treats all variables as independent of each other, which they are between individual crashes.</a:t>
            </a:r>
          </a:p>
        </p:txBody>
      </p:sp>
      <p:sp>
        <p:nvSpPr>
          <p:cNvPr id="4" name="Slide Number Placeholder 3"/>
          <p:cNvSpPr>
            <a:spLocks noGrp="1"/>
          </p:cNvSpPr>
          <p:nvPr>
            <p:ph type="sldNum" sz="quarter" idx="5"/>
          </p:nvPr>
        </p:nvSpPr>
        <p:spPr/>
        <p:txBody>
          <a:bodyPr/>
          <a:lstStyle/>
          <a:p>
            <a:fld id="{39D9B615-B93E-4CE2-8059-825BD2FF5DE2}" type="slidenum">
              <a:rPr lang="en-AU" smtClean="0"/>
              <a:t>6</a:t>
            </a:fld>
            <a:endParaRPr lang="en-AU"/>
          </a:p>
        </p:txBody>
      </p:sp>
    </p:spTree>
    <p:extLst>
      <p:ext uri="{BB962C8B-B14F-4D97-AF65-F5344CB8AC3E}">
        <p14:creationId xmlns:p14="http://schemas.microsoft.com/office/powerpoint/2010/main" val="2231077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 the models are useful but not ideal, we must return to the EDA for the more valuable insights. As to metric comparisons, when it comes to injuries themselves, collision type is the most important.</a:t>
            </a:r>
          </a:p>
          <a:p>
            <a:r>
              <a:rPr lang="en-AU" dirty="0"/>
              <a:t>Most collisions are 2-car collisions, largely above the rest.</a:t>
            </a:r>
          </a:p>
          <a:p>
            <a:r>
              <a:rPr lang="en-AU" dirty="0"/>
              <a:t>Note that for small transport methods, nearly every collision results in an injury, by a considerable margin.</a:t>
            </a:r>
          </a:p>
          <a:p>
            <a:r>
              <a:rPr lang="en-AU" dirty="0"/>
              <a:t>CLICK</a:t>
            </a:r>
          </a:p>
          <a:p>
            <a:r>
              <a:rPr lang="en-AU" dirty="0"/>
              <a:t>This makes collision type even more important, as it directly corresponds to an injury from a collision.</a:t>
            </a:r>
          </a:p>
        </p:txBody>
      </p:sp>
      <p:sp>
        <p:nvSpPr>
          <p:cNvPr id="4" name="Slide Number Placeholder 3"/>
          <p:cNvSpPr>
            <a:spLocks noGrp="1"/>
          </p:cNvSpPr>
          <p:nvPr>
            <p:ph type="sldNum" sz="quarter" idx="5"/>
          </p:nvPr>
        </p:nvSpPr>
        <p:spPr/>
        <p:txBody>
          <a:bodyPr/>
          <a:lstStyle/>
          <a:p>
            <a:fld id="{39D9B615-B93E-4CE2-8059-825BD2FF5DE2}" type="slidenum">
              <a:rPr lang="en-AU" smtClean="0"/>
              <a:t>7</a:t>
            </a:fld>
            <a:endParaRPr lang="en-AU"/>
          </a:p>
        </p:txBody>
      </p:sp>
    </p:spTree>
    <p:extLst>
      <p:ext uri="{BB962C8B-B14F-4D97-AF65-F5344CB8AC3E}">
        <p14:creationId xmlns:p14="http://schemas.microsoft.com/office/powerpoint/2010/main" val="293182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From this particular model used with this particular dataset, it is useful, but not ideal. A high amount of false negatives is quite poor. Metric comparisons highlight collision type as the highest metric. There are many improvements to this dataset, and I continued with it both as an exercise in modelling categorical variables, and how to identify whether datasets need more features, rather than finding a dataset that immediately leads to a good model. I converted injury type to a binary variable, but perhaps a better result could come from keeping the original four groups, no injury, whether its incapacitating or not, or fatal. Also, there are far more features to include in different datasets, for example whether roads are sealed or not and the weather conditions at the time.</a:t>
            </a:r>
          </a:p>
        </p:txBody>
      </p:sp>
      <p:sp>
        <p:nvSpPr>
          <p:cNvPr id="4" name="Slide Number Placeholder 3"/>
          <p:cNvSpPr>
            <a:spLocks noGrp="1"/>
          </p:cNvSpPr>
          <p:nvPr>
            <p:ph type="sldNum" sz="quarter" idx="5"/>
          </p:nvPr>
        </p:nvSpPr>
        <p:spPr/>
        <p:txBody>
          <a:bodyPr/>
          <a:lstStyle/>
          <a:p>
            <a:fld id="{39D9B615-B93E-4CE2-8059-825BD2FF5DE2}" type="slidenum">
              <a:rPr lang="en-AU" smtClean="0"/>
              <a:t>8</a:t>
            </a:fld>
            <a:endParaRPr lang="en-AU"/>
          </a:p>
        </p:txBody>
      </p:sp>
    </p:spTree>
    <p:extLst>
      <p:ext uri="{BB962C8B-B14F-4D97-AF65-F5344CB8AC3E}">
        <p14:creationId xmlns:p14="http://schemas.microsoft.com/office/powerpoint/2010/main" val="3430734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 for further directions, … … … …</a:t>
            </a:r>
          </a:p>
          <a:p>
            <a:r>
              <a:rPr lang="en-AU" dirty="0"/>
              <a:t>Perhaps injuries themselves aren’t the best predictor. Collisions in general opens up the scope more, so could gain better predictions.</a:t>
            </a:r>
          </a:p>
          <a:p>
            <a:r>
              <a:rPr lang="en-AU" dirty="0"/>
              <a:t>You can see here that motorcycle accidents around summer, cyclists at the end of summer (too hot to cycle perhaps), and pedestrians peaking at the start of winter. Would slipping over on ice count?</a:t>
            </a:r>
          </a:p>
        </p:txBody>
      </p:sp>
      <p:sp>
        <p:nvSpPr>
          <p:cNvPr id="4" name="Slide Number Placeholder 3"/>
          <p:cNvSpPr>
            <a:spLocks noGrp="1"/>
          </p:cNvSpPr>
          <p:nvPr>
            <p:ph type="sldNum" sz="quarter" idx="5"/>
          </p:nvPr>
        </p:nvSpPr>
        <p:spPr/>
        <p:txBody>
          <a:bodyPr/>
          <a:lstStyle/>
          <a:p>
            <a:fld id="{39D9B615-B93E-4CE2-8059-825BD2FF5DE2}" type="slidenum">
              <a:rPr lang="en-AU" smtClean="0"/>
              <a:t>9</a:t>
            </a:fld>
            <a:endParaRPr lang="en-AU"/>
          </a:p>
        </p:txBody>
      </p:sp>
    </p:spTree>
    <p:extLst>
      <p:ext uri="{BB962C8B-B14F-4D97-AF65-F5344CB8AC3E}">
        <p14:creationId xmlns:p14="http://schemas.microsoft.com/office/powerpoint/2010/main" val="248735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a:xfrm>
            <a:off x="3623733" y="6117336"/>
            <a:ext cx="3609438" cy="365125"/>
          </a:xfrm>
        </p:spPr>
        <p:txBody>
          <a:bodyPr/>
          <a:lstStyle/>
          <a:p>
            <a:endParaRPr lang="en-AU"/>
          </a:p>
        </p:txBody>
      </p:sp>
      <p:sp>
        <p:nvSpPr>
          <p:cNvPr id="6" name="Slide Number Placeholder 5"/>
          <p:cNvSpPr>
            <a:spLocks noGrp="1"/>
          </p:cNvSpPr>
          <p:nvPr>
            <p:ph type="sldNum" sz="quarter" idx="12"/>
          </p:nvPr>
        </p:nvSpPr>
        <p:spPr>
          <a:xfrm>
            <a:off x="8275320" y="6117336"/>
            <a:ext cx="411480" cy="365125"/>
          </a:xfrm>
        </p:spPr>
        <p:txBody>
          <a:bodyPr/>
          <a:lstStyle/>
          <a:p>
            <a:fld id="{A196F658-DF18-4262-A1C8-E063EBB5F984}" type="slidenum">
              <a:rPr lang="en-AU" smtClean="0"/>
              <a:t>‹#›</a:t>
            </a:fld>
            <a:endParaRPr lang="en-AU"/>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33161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794DF-E6BD-461B-910B-A09952FDEE31}" type="datetimeFigureOut">
              <a:rPr lang="en-AU" smtClean="0"/>
              <a:t>19/09/2020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340666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202401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4109831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3238234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1504735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2836748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3084973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1043448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DCA10AF6-AE9F-480B-B8DE-0048AEEC8A32}"/>
              </a:ext>
            </a:extLst>
          </p:cNvPr>
          <p:cNvSpPr/>
          <p:nvPr userDrawn="1"/>
        </p:nvSpPr>
        <p:spPr>
          <a:xfrm>
            <a:off x="4221052" y="0"/>
            <a:ext cx="4106156" cy="6856506"/>
          </a:xfrm>
          <a:custGeom>
            <a:avLst/>
            <a:gdLst>
              <a:gd name="connsiteX0" fmla="*/ 2415079 w 6337415"/>
              <a:gd name="connsiteY0" fmla="*/ 0 h 6856506"/>
              <a:gd name="connsiteX1" fmla="*/ 5187972 w 6337415"/>
              <a:gd name="connsiteY1" fmla="*/ 0 h 6856506"/>
              <a:gd name="connsiteX2" fmla="*/ 6072084 w 6337415"/>
              <a:gd name="connsiteY2" fmla="*/ 513156 h 6856506"/>
              <a:gd name="connsiteX3" fmla="*/ 6337415 w 6337415"/>
              <a:gd name="connsiteY3" fmla="*/ 972315 h 6856506"/>
              <a:gd name="connsiteX4" fmla="*/ 6337415 w 6337415"/>
              <a:gd name="connsiteY4" fmla="*/ 5884192 h 6856506"/>
              <a:gd name="connsiteX5" fmla="*/ 6072084 w 6337415"/>
              <a:gd name="connsiteY5" fmla="*/ 6343350 h 6856506"/>
              <a:gd name="connsiteX6" fmla="*/ 5184883 w 6337415"/>
              <a:gd name="connsiteY6" fmla="*/ 6856506 h 6856506"/>
              <a:gd name="connsiteX7" fmla="*/ 2411986 w 6337415"/>
              <a:gd name="connsiteY7" fmla="*/ 6856506 h 6856506"/>
              <a:gd name="connsiteX8" fmla="*/ 1524785 w 6337415"/>
              <a:gd name="connsiteY8" fmla="*/ 6343350 h 6856506"/>
              <a:gd name="connsiteX9" fmla="*/ 136790 w 6337415"/>
              <a:gd name="connsiteY9" fmla="*/ 3941411 h 6856506"/>
              <a:gd name="connsiteX10" fmla="*/ 136790 w 6337415"/>
              <a:gd name="connsiteY10" fmla="*/ 2915099 h 6856506"/>
              <a:gd name="connsiteX11" fmla="*/ 1524785 w 6337415"/>
              <a:gd name="connsiteY11" fmla="*/ 513156 h 6856506"/>
              <a:gd name="connsiteX12" fmla="*/ 2415079 w 6337415"/>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7415" h="6856506">
                <a:moveTo>
                  <a:pt x="2415079" y="0"/>
                </a:moveTo>
                <a:lnTo>
                  <a:pt x="5187972" y="0"/>
                </a:lnTo>
                <a:cubicBezTo>
                  <a:pt x="5555839" y="0"/>
                  <a:pt x="5892789" y="194754"/>
                  <a:pt x="6072084" y="513156"/>
                </a:cubicBezTo>
                <a:lnTo>
                  <a:pt x="6337415" y="972315"/>
                </a:lnTo>
                <a:lnTo>
                  <a:pt x="6337415" y="5884192"/>
                </a:lnTo>
                <a:lnTo>
                  <a:pt x="6072084" y="6343350"/>
                </a:lnTo>
                <a:cubicBezTo>
                  <a:pt x="5889699" y="6661756"/>
                  <a:pt x="5552745"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38100" dir="8100000" algn="tr" rotWithShape="0">
              <a:prstClr val="black">
                <a:alpha val="40000"/>
              </a:prstClr>
            </a:outerShdw>
          </a:effectLst>
        </p:spPr>
        <p:txBody>
          <a:bodyPr vert="horz" wrap="square" lIns="51435" tIns="25718" rIns="51435" bIns="25718" numCol="1" anchor="t" anchorCtr="0" compatLnSpc="1">
            <a:prstTxWarp prst="textNoShape">
              <a:avLst/>
            </a:prstTxWarp>
          </a:bodyPr>
          <a:lstStyle/>
          <a:p>
            <a:pPr lvl="0" algn="ctr"/>
            <a:endParaRPr lang="en-US" sz="1520">
              <a:solidFill>
                <a:schemeClr val="tx1"/>
              </a:solidFill>
            </a:endParaRPr>
          </a:p>
        </p:txBody>
      </p:sp>
      <p:sp>
        <p:nvSpPr>
          <p:cNvPr id="62" name="Picture Placeholder 61">
            <a:extLst>
              <a:ext uri="{FF2B5EF4-FFF2-40B4-BE49-F238E27FC236}">
                <a16:creationId xmlns:a16="http://schemas.microsoft.com/office/drawing/2014/main" id="{E7A5EAFD-E3F5-4EE4-BEE8-EDCA0F3D20A8}"/>
              </a:ext>
            </a:extLst>
          </p:cNvPr>
          <p:cNvSpPr>
            <a:spLocks noGrp="1"/>
          </p:cNvSpPr>
          <p:nvPr>
            <p:ph type="pic" idx="1" hasCustomPrompt="1"/>
          </p:nvPr>
        </p:nvSpPr>
        <p:spPr>
          <a:xfrm>
            <a:off x="4508763" y="3"/>
            <a:ext cx="4635238" cy="6856499"/>
          </a:xfrm>
          <a:custGeom>
            <a:avLst/>
            <a:gdLst>
              <a:gd name="connsiteX0" fmla="*/ 2415079 w 6180317"/>
              <a:gd name="connsiteY0" fmla="*/ 0 h 6856499"/>
              <a:gd name="connsiteX1" fmla="*/ 6180317 w 6180317"/>
              <a:gd name="connsiteY1" fmla="*/ 1 h 6856499"/>
              <a:gd name="connsiteX2" fmla="*/ 6180317 w 6180317"/>
              <a:gd name="connsiteY2" fmla="*/ 6856499 h 6856499"/>
              <a:gd name="connsiteX3" fmla="*/ 2411986 w 6180317"/>
              <a:gd name="connsiteY3" fmla="*/ 6856498 h 6856499"/>
              <a:gd name="connsiteX4" fmla="*/ 1524785 w 6180317"/>
              <a:gd name="connsiteY4" fmla="*/ 6343343 h 6856499"/>
              <a:gd name="connsiteX5" fmla="*/ 136790 w 6180317"/>
              <a:gd name="connsiteY5" fmla="*/ 3941406 h 6856499"/>
              <a:gd name="connsiteX6" fmla="*/ 136790 w 6180317"/>
              <a:gd name="connsiteY6" fmla="*/ 2915095 h 6856499"/>
              <a:gd name="connsiteX7" fmla="*/ 1524785 w 6180317"/>
              <a:gd name="connsiteY7" fmla="*/ 513155 h 6856499"/>
              <a:gd name="connsiteX8" fmla="*/ 2415079 w 6180317"/>
              <a:gd name="connsiteY8" fmla="*/ 0 h 68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80317" h="6856499">
                <a:moveTo>
                  <a:pt x="2415079" y="0"/>
                </a:moveTo>
                <a:lnTo>
                  <a:pt x="6180317" y="1"/>
                </a:lnTo>
                <a:lnTo>
                  <a:pt x="6180317" y="6856499"/>
                </a:lnTo>
                <a:lnTo>
                  <a:pt x="2411986" y="6856498"/>
                </a:lnTo>
                <a:cubicBezTo>
                  <a:pt x="2047213" y="6856498"/>
                  <a:pt x="1707170" y="6661748"/>
                  <a:pt x="1524785" y="6343343"/>
                </a:cubicBezTo>
                <a:lnTo>
                  <a:pt x="136790" y="3941406"/>
                </a:lnTo>
                <a:cubicBezTo>
                  <a:pt x="-45596" y="3623001"/>
                  <a:pt x="-45596" y="3233498"/>
                  <a:pt x="136790" y="2915095"/>
                </a:cubicBezTo>
                <a:lnTo>
                  <a:pt x="1524785" y="513155"/>
                </a:lnTo>
                <a:cubicBezTo>
                  <a:pt x="1707170" y="194753"/>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ctr" anchorCtr="0" compatLnSpc="1">
            <a:prstTxWarp prst="textNoShape">
              <a:avLst/>
            </a:prstTxWarp>
            <a:noAutofit/>
          </a:bodyPr>
          <a:lstStyle>
            <a:lvl1pPr marL="0" indent="0" algn="ctr">
              <a:buNone/>
              <a:defRPr lang="ko-KR" altLang="en-US" sz="1520" dirty="0"/>
            </a:lvl1pPr>
          </a:lstStyle>
          <a:p>
            <a:pPr marL="0" lvl="0" algn="ctr"/>
            <a:r>
              <a:rPr lang="en-US" altLang="ko-KR" dirty="0"/>
              <a:t>Your Picture Here and</a:t>
            </a:r>
            <a:r>
              <a:rPr lang="ko-KR" altLang="en-US" dirty="0"/>
              <a:t> </a:t>
            </a:r>
            <a:r>
              <a:rPr lang="en-US" altLang="ko-KR" dirty="0"/>
              <a:t>Send to Back</a:t>
            </a:r>
            <a:endParaRPr lang="ko-KR" altLang="en-US" dirty="0"/>
          </a:p>
        </p:txBody>
      </p:sp>
    </p:spTree>
    <p:extLst>
      <p:ext uri="{BB962C8B-B14F-4D97-AF65-F5344CB8AC3E}">
        <p14:creationId xmlns:p14="http://schemas.microsoft.com/office/powerpoint/2010/main" val="275029861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a:xfrm>
            <a:off x="1972647" y="6108173"/>
            <a:ext cx="5314517" cy="365125"/>
          </a:xfrm>
        </p:spPr>
        <p:txBody>
          <a:bodyPr/>
          <a:lstStyle/>
          <a:p>
            <a:endParaRPr lang="en-AU"/>
          </a:p>
        </p:txBody>
      </p:sp>
      <p:sp>
        <p:nvSpPr>
          <p:cNvPr id="6" name="Slide Number Placeholder 5"/>
          <p:cNvSpPr>
            <a:spLocks noGrp="1"/>
          </p:cNvSpPr>
          <p:nvPr>
            <p:ph type="sldNum" sz="quarter" idx="12"/>
          </p:nvPr>
        </p:nvSpPr>
        <p:spPr>
          <a:xfrm>
            <a:off x="8258967" y="6108173"/>
            <a:ext cx="427833" cy="365125"/>
          </a:xfrm>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417569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794DF-E6BD-461B-910B-A09952FDEE31}"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8273317" y="6116070"/>
            <a:ext cx="413483" cy="365125"/>
          </a:xfrm>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192511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794DF-E6BD-461B-910B-A09952FDEE31}" type="datetimeFigureOut">
              <a:rPr lang="en-AU" smtClean="0"/>
              <a:t>19/09/2020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192347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94DF-E6BD-461B-910B-A09952FDEE31}" type="datetimeFigureOut">
              <a:rPr lang="en-AU" smtClean="0"/>
              <a:t>19/09/2020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42144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794DF-E6BD-461B-910B-A09952FDEE31}" type="datetimeFigureOut">
              <a:rPr lang="en-AU" smtClean="0"/>
              <a:t>19/09/2020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168425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94DF-E6BD-461B-910B-A09952FDEE31}" type="datetimeFigureOut">
              <a:rPr lang="en-AU" smtClean="0"/>
              <a:t>19/09/2020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402550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794DF-E6BD-461B-910B-A09952FDEE31}" type="datetimeFigureOut">
              <a:rPr lang="en-AU" smtClean="0"/>
              <a:t>19/09/2020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330171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794DF-E6BD-461B-910B-A09952FDEE31}" type="datetimeFigureOut">
              <a:rPr lang="en-AU" smtClean="0"/>
              <a:t>19/09/2020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96F658-DF18-4262-A1C8-E063EBB5F984}" type="slidenum">
              <a:rPr lang="en-AU" smtClean="0"/>
              <a:t>‹#›</a:t>
            </a:fld>
            <a:endParaRPr lang="en-AU"/>
          </a:p>
        </p:txBody>
      </p:sp>
    </p:spTree>
    <p:extLst>
      <p:ext uri="{BB962C8B-B14F-4D97-AF65-F5344CB8AC3E}">
        <p14:creationId xmlns:p14="http://schemas.microsoft.com/office/powerpoint/2010/main" val="120290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B794DF-E6BD-461B-910B-A09952FDEE31}" type="datetimeFigureOut">
              <a:rPr lang="en-AU" smtClean="0"/>
              <a:t>19/09/2020</a:t>
            </a:fld>
            <a:endParaRPr lang="en-AU"/>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96F658-DF18-4262-A1C8-E063EBB5F984}" type="slidenum">
              <a:rPr lang="en-AU" smtClean="0"/>
              <a:t>‹#›</a:t>
            </a:fld>
            <a:endParaRPr lang="en-AU"/>
          </a:p>
        </p:txBody>
      </p:sp>
    </p:spTree>
    <p:extLst>
      <p:ext uri="{BB962C8B-B14F-4D97-AF65-F5344CB8AC3E}">
        <p14:creationId xmlns:p14="http://schemas.microsoft.com/office/powerpoint/2010/main" val="393125710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creativecommons.org/licenses/by-nc/3.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pngall.com/traffic-light-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983A-0506-46D3-9227-F93EF23F9A8E}"/>
              </a:ext>
            </a:extLst>
          </p:cNvPr>
          <p:cNvSpPr>
            <a:spLocks noGrp="1"/>
          </p:cNvSpPr>
          <p:nvPr>
            <p:ph type="ctrTitle"/>
          </p:nvPr>
        </p:nvSpPr>
        <p:spPr/>
        <p:txBody>
          <a:bodyPr/>
          <a:lstStyle/>
          <a:p>
            <a:r>
              <a:rPr lang="en-AU" b="1" dirty="0"/>
              <a:t>Categorical Car Crashes</a:t>
            </a:r>
          </a:p>
        </p:txBody>
      </p:sp>
      <p:sp>
        <p:nvSpPr>
          <p:cNvPr id="3" name="Subtitle 2">
            <a:extLst>
              <a:ext uri="{FF2B5EF4-FFF2-40B4-BE49-F238E27FC236}">
                <a16:creationId xmlns:a16="http://schemas.microsoft.com/office/drawing/2014/main" id="{C549F538-B2C6-4A89-A031-D8E62711A7F9}"/>
              </a:ext>
            </a:extLst>
          </p:cNvPr>
          <p:cNvSpPr>
            <a:spLocks noGrp="1"/>
          </p:cNvSpPr>
          <p:nvPr>
            <p:ph type="subTitle" idx="1"/>
          </p:nvPr>
        </p:nvSpPr>
        <p:spPr/>
        <p:txBody>
          <a:bodyPr/>
          <a:lstStyle/>
          <a:p>
            <a:r>
              <a:rPr lang="en-AU" sz="2100" dirty="0"/>
              <a:t>IOD Mini Project 2</a:t>
            </a:r>
          </a:p>
          <a:p>
            <a:r>
              <a:rPr lang="en-AU" dirty="0"/>
              <a:t>Ciaran Mathewson</a:t>
            </a:r>
          </a:p>
        </p:txBody>
      </p:sp>
      <p:sp>
        <p:nvSpPr>
          <p:cNvPr id="4" name="TextBox 3">
            <a:extLst>
              <a:ext uri="{FF2B5EF4-FFF2-40B4-BE49-F238E27FC236}">
                <a16:creationId xmlns:a16="http://schemas.microsoft.com/office/drawing/2014/main" id="{43253ABB-B30A-462A-8BC1-93ECAC6ED03D}"/>
              </a:ext>
            </a:extLst>
          </p:cNvPr>
          <p:cNvSpPr txBox="1"/>
          <p:nvPr/>
        </p:nvSpPr>
        <p:spPr>
          <a:xfrm>
            <a:off x="4136065" y="6334780"/>
            <a:ext cx="5007935" cy="523220"/>
          </a:xfrm>
          <a:prstGeom prst="rect">
            <a:avLst/>
          </a:prstGeom>
          <a:noFill/>
        </p:spPr>
        <p:txBody>
          <a:bodyPr wrap="square" rtlCol="0">
            <a:spAutoFit/>
          </a:bodyPr>
          <a:lstStyle/>
          <a:p>
            <a:pPr algn="r"/>
            <a:r>
              <a:rPr lang="en-AU" sz="1400" dirty="0"/>
              <a:t>New York, Monroe County Data Source – US Data.gov database: </a:t>
            </a:r>
            <a:br>
              <a:rPr lang="en-AU" sz="1400" dirty="0"/>
            </a:br>
            <a:r>
              <a:rPr lang="en-AU" sz="1400" dirty="0"/>
              <a:t>https://catalog.data.gov/dataset/traffic-data</a:t>
            </a:r>
          </a:p>
        </p:txBody>
      </p:sp>
    </p:spTree>
    <p:extLst>
      <p:ext uri="{BB962C8B-B14F-4D97-AF65-F5344CB8AC3E}">
        <p14:creationId xmlns:p14="http://schemas.microsoft.com/office/powerpoint/2010/main" val="2015593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outdoor, road, street, riding&#10;&#10;Description automatically generated">
            <a:extLst>
              <a:ext uri="{FF2B5EF4-FFF2-40B4-BE49-F238E27FC236}">
                <a16:creationId xmlns:a16="http://schemas.microsoft.com/office/drawing/2014/main" id="{E2A47E46-D3F4-4E76-8D66-581E883509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4613" y="-1"/>
            <a:ext cx="13516712" cy="6927315"/>
          </a:xfrm>
        </p:spPr>
      </p:pic>
      <p:sp>
        <p:nvSpPr>
          <p:cNvPr id="2" name="Title 1">
            <a:extLst>
              <a:ext uri="{FF2B5EF4-FFF2-40B4-BE49-F238E27FC236}">
                <a16:creationId xmlns:a16="http://schemas.microsoft.com/office/drawing/2014/main" id="{ACE6DDFB-BB25-442D-A79F-25A77DB3CA34}"/>
              </a:ext>
            </a:extLst>
          </p:cNvPr>
          <p:cNvSpPr>
            <a:spLocks noGrp="1"/>
          </p:cNvSpPr>
          <p:nvPr>
            <p:ph type="title"/>
          </p:nvPr>
        </p:nvSpPr>
        <p:spPr>
          <a:xfrm>
            <a:off x="882735" y="2566243"/>
            <a:ext cx="7704667" cy="1016668"/>
          </a:xfrm>
        </p:spPr>
        <p:txBody>
          <a:bodyPr/>
          <a:lstStyle/>
          <a:p>
            <a:r>
              <a:rPr lang="en-AU" b="1" dirty="0"/>
              <a:t>Questions</a:t>
            </a:r>
            <a:r>
              <a:rPr lang="en-AU" dirty="0"/>
              <a:t>?</a:t>
            </a:r>
          </a:p>
        </p:txBody>
      </p:sp>
    </p:spTree>
    <p:extLst>
      <p:ext uri="{BB962C8B-B14F-4D97-AF65-F5344CB8AC3E}">
        <p14:creationId xmlns:p14="http://schemas.microsoft.com/office/powerpoint/2010/main" val="196517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car parked on the side of a road&#10;&#10;Description automatically generated">
            <a:extLst>
              <a:ext uri="{FF2B5EF4-FFF2-40B4-BE49-F238E27FC236}">
                <a16:creationId xmlns:a16="http://schemas.microsoft.com/office/drawing/2014/main" id="{BB5893C5-577F-4A87-A467-B9CC0D9C552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750" r="29750"/>
          <a:stretch>
            <a:fillRect/>
          </a:stretch>
        </p:blipFill>
        <p:spPr>
          <a:xfrm>
            <a:off x="4481523" y="3"/>
            <a:ext cx="4236348" cy="6856499"/>
          </a:xfrm>
        </p:spPr>
      </p:pic>
      <p:grpSp>
        <p:nvGrpSpPr>
          <p:cNvPr id="86" name="Group 85">
            <a:extLst>
              <a:ext uri="{FF2B5EF4-FFF2-40B4-BE49-F238E27FC236}">
                <a16:creationId xmlns:a16="http://schemas.microsoft.com/office/drawing/2014/main" id="{DCD82486-9321-4C14-A074-094B49FE239C}"/>
              </a:ext>
            </a:extLst>
          </p:cNvPr>
          <p:cNvGrpSpPr/>
          <p:nvPr/>
        </p:nvGrpSpPr>
        <p:grpSpPr>
          <a:xfrm>
            <a:off x="1842136" y="1055457"/>
            <a:ext cx="3477940" cy="927183"/>
            <a:chOff x="1979712" y="1152366"/>
            <a:chExt cx="3397729" cy="905799"/>
          </a:xfrm>
          <a:solidFill>
            <a:schemeClr val="tx1">
              <a:lumMod val="75000"/>
              <a:lumOff val="25000"/>
            </a:schemeClr>
          </a:solidFill>
        </p:grpSpPr>
        <p:sp>
          <p:nvSpPr>
            <p:cNvPr id="67" name="Flowchart: Stored Data 66">
              <a:extLst>
                <a:ext uri="{FF2B5EF4-FFF2-40B4-BE49-F238E27FC236}">
                  <a16:creationId xmlns:a16="http://schemas.microsoft.com/office/drawing/2014/main" id="{852D657E-50BE-4AB9-B9CC-E92698A8C03D}"/>
                </a:ext>
              </a:extLst>
            </p:cNvPr>
            <p:cNvSpPr/>
            <p:nvPr/>
          </p:nvSpPr>
          <p:spPr>
            <a:xfrm>
              <a:off x="1979712" y="1155183"/>
              <a:ext cx="2973913" cy="902982"/>
            </a:xfrm>
            <a:prstGeom prst="flowChartOnlineStorag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effectLst>
                  <a:outerShdw blurRad="50800" dist="38100" dir="2700000" algn="tl" rotWithShape="0">
                    <a:prstClr val="black">
                      <a:alpha val="40000"/>
                    </a:prstClr>
                  </a:outerShdw>
                </a:effectLst>
              </a:endParaRPr>
            </a:p>
          </p:txBody>
        </p:sp>
        <p:grpSp>
          <p:nvGrpSpPr>
            <p:cNvPr id="65" name="Group 64">
              <a:extLst>
                <a:ext uri="{FF2B5EF4-FFF2-40B4-BE49-F238E27FC236}">
                  <a16:creationId xmlns:a16="http://schemas.microsoft.com/office/drawing/2014/main" id="{692D8A0A-FCA7-4C80-A479-02493330B6D1}"/>
                </a:ext>
              </a:extLst>
            </p:cNvPr>
            <p:cNvGrpSpPr/>
            <p:nvPr/>
          </p:nvGrpSpPr>
          <p:grpSpPr>
            <a:xfrm>
              <a:off x="4569593" y="1196752"/>
              <a:ext cx="807848" cy="807822"/>
              <a:chOff x="4810435" y="1325035"/>
              <a:chExt cx="540000" cy="539983"/>
            </a:xfrm>
            <a:grpFill/>
          </p:grpSpPr>
          <p:sp>
            <p:nvSpPr>
              <p:cNvPr id="33" name="Oval 32">
                <a:extLst>
                  <a:ext uri="{FF2B5EF4-FFF2-40B4-BE49-F238E27FC236}">
                    <a16:creationId xmlns:a16="http://schemas.microsoft.com/office/drawing/2014/main" id="{031CB816-1358-4114-9E75-7AEDC309BF62}"/>
                  </a:ext>
                </a:extLst>
              </p:cNvPr>
              <p:cNvSpPr/>
              <p:nvPr/>
            </p:nvSpPr>
            <p:spPr>
              <a:xfrm>
                <a:off x="4810435" y="1325035"/>
                <a:ext cx="540000" cy="539983"/>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ko-KR" altLang="en-US" sz="2000">
                  <a:solidFill>
                    <a:schemeClr val="tx1"/>
                  </a:solidFill>
                  <a:effectLst>
                    <a:outerShdw blurRad="50800" dist="38100" dir="2700000" algn="tl" rotWithShape="0">
                      <a:prstClr val="black">
                        <a:alpha val="40000"/>
                      </a:prstClr>
                    </a:outerShdw>
                  </a:effectLst>
                  <a:cs typeface="Arial" pitchFamily="34" charset="0"/>
                </a:endParaRPr>
              </a:p>
            </p:txBody>
          </p:sp>
          <p:sp>
            <p:nvSpPr>
              <p:cNvPr id="37" name="TextBox 36">
                <a:extLst>
                  <a:ext uri="{FF2B5EF4-FFF2-40B4-BE49-F238E27FC236}">
                    <a16:creationId xmlns:a16="http://schemas.microsoft.com/office/drawing/2014/main" id="{9029ADB8-97E4-4836-886B-C11E9D838E5A}"/>
                  </a:ext>
                </a:extLst>
              </p:cNvPr>
              <p:cNvSpPr txBox="1"/>
              <p:nvPr/>
            </p:nvSpPr>
            <p:spPr>
              <a:xfrm>
                <a:off x="4953206" y="1371965"/>
                <a:ext cx="323169" cy="422071"/>
              </a:xfrm>
              <a:prstGeom prst="rect">
                <a:avLst/>
              </a:prstGeom>
              <a:noFill/>
            </p:spPr>
            <p:txBody>
              <a:bodyPr wrap="square" rtlCol="0">
                <a:spAutoFit/>
              </a:bodyPr>
              <a:lstStyle/>
              <a:p>
                <a:r>
                  <a:rPr lang="en-US" sz="3600" b="1" dirty="0">
                    <a:solidFill>
                      <a:schemeClr val="accent1">
                        <a:lumMod val="60000"/>
                        <a:lumOff val="40000"/>
                      </a:schemeClr>
                    </a:solidFill>
                    <a:effectLst>
                      <a:outerShdw blurRad="50800" dist="38100" dir="2700000" algn="tl" rotWithShape="0">
                        <a:prstClr val="black">
                          <a:alpha val="40000"/>
                        </a:prstClr>
                      </a:outerShdw>
                    </a:effectLst>
                    <a:ea typeface="Cambria" panose="02040503050406030204" pitchFamily="18" charset="0"/>
                  </a:rPr>
                  <a:t>1</a:t>
                </a:r>
                <a:endParaRPr lang="en-IN" sz="3600" b="1" dirty="0">
                  <a:solidFill>
                    <a:schemeClr val="accent1">
                      <a:lumMod val="60000"/>
                      <a:lumOff val="40000"/>
                    </a:schemeClr>
                  </a:solidFill>
                  <a:effectLst>
                    <a:outerShdw blurRad="50800" dist="38100" dir="2700000" algn="tl" rotWithShape="0">
                      <a:prstClr val="black">
                        <a:alpha val="40000"/>
                      </a:prstClr>
                    </a:outerShdw>
                  </a:effectLst>
                  <a:ea typeface="Cambria" panose="02040503050406030204" pitchFamily="18" charset="0"/>
                </a:endParaRPr>
              </a:p>
            </p:txBody>
          </p:sp>
        </p:grpSp>
        <p:grpSp>
          <p:nvGrpSpPr>
            <p:cNvPr id="41" name="Group 40">
              <a:extLst>
                <a:ext uri="{FF2B5EF4-FFF2-40B4-BE49-F238E27FC236}">
                  <a16:creationId xmlns:a16="http://schemas.microsoft.com/office/drawing/2014/main" id="{A3CB2BD2-F8B0-41FF-87A8-ADAB18B06D5E}"/>
                </a:ext>
              </a:extLst>
            </p:cNvPr>
            <p:cNvGrpSpPr/>
            <p:nvPr/>
          </p:nvGrpSpPr>
          <p:grpSpPr>
            <a:xfrm>
              <a:off x="2068296" y="1152366"/>
              <a:ext cx="2554265" cy="848095"/>
              <a:chOff x="-271621" y="4773478"/>
              <a:chExt cx="4177519" cy="1130795"/>
            </a:xfrm>
            <a:grpFill/>
          </p:grpSpPr>
          <p:sp>
            <p:nvSpPr>
              <p:cNvPr id="42" name="TextBox 41">
                <a:extLst>
                  <a:ext uri="{FF2B5EF4-FFF2-40B4-BE49-F238E27FC236}">
                    <a16:creationId xmlns:a16="http://schemas.microsoft.com/office/drawing/2014/main" id="{3AAC7148-5BB0-456E-B2B8-D02211BCACE7}"/>
                  </a:ext>
                </a:extLst>
              </p:cNvPr>
              <p:cNvSpPr txBox="1"/>
              <p:nvPr/>
            </p:nvSpPr>
            <p:spPr>
              <a:xfrm>
                <a:off x="-82866" y="5142554"/>
                <a:ext cx="3988764" cy="761719"/>
              </a:xfrm>
              <a:prstGeom prst="rect">
                <a:avLst/>
              </a:prstGeom>
              <a:noFill/>
            </p:spPr>
            <p:txBody>
              <a:bodyPr wrap="square" rtlCol="0">
                <a:spAutoFit/>
              </a:bodyPr>
              <a:lstStyle/>
              <a:p>
                <a:pPr lvl="0" algn="ctr"/>
                <a:r>
                  <a:rPr lang="en-US" sz="1600" dirty="0">
                    <a:solidFill>
                      <a:schemeClr val="bg1"/>
                    </a:solidFill>
                    <a:effectLst>
                      <a:outerShdw blurRad="50800" dist="38100" dir="2700000" algn="tl" rotWithShape="0">
                        <a:prstClr val="black">
                          <a:alpha val="40000"/>
                        </a:prstClr>
                      </a:outerShdw>
                    </a:effectLst>
                  </a:rPr>
                  <a:t>What are the costs of </a:t>
                </a:r>
                <a:br>
                  <a:rPr lang="en-US" sz="1600" dirty="0">
                    <a:solidFill>
                      <a:schemeClr val="bg1"/>
                    </a:solidFill>
                    <a:effectLst>
                      <a:outerShdw blurRad="50800" dist="38100" dir="2700000" algn="tl" rotWithShape="0">
                        <a:prstClr val="black">
                          <a:alpha val="40000"/>
                        </a:prstClr>
                      </a:outerShdw>
                    </a:effectLst>
                  </a:rPr>
                </a:br>
                <a:r>
                  <a:rPr lang="en-US" sz="1600" dirty="0">
                    <a:solidFill>
                      <a:schemeClr val="bg1"/>
                    </a:solidFill>
                    <a:effectLst>
                      <a:outerShdw blurRad="50800" dist="38100" dir="2700000" algn="tl" rotWithShape="0">
                        <a:prstClr val="black">
                          <a:alpha val="40000"/>
                        </a:prstClr>
                      </a:outerShdw>
                    </a:effectLst>
                  </a:rPr>
                  <a:t>car crashes?</a:t>
                </a:r>
              </a:p>
            </p:txBody>
          </p:sp>
          <p:sp>
            <p:nvSpPr>
              <p:cNvPr id="43" name="TextBox 42">
                <a:extLst>
                  <a:ext uri="{FF2B5EF4-FFF2-40B4-BE49-F238E27FC236}">
                    <a16:creationId xmlns:a16="http://schemas.microsoft.com/office/drawing/2014/main" id="{B56665D9-0CC6-4B96-AEA9-9DD99D147CF2}"/>
                  </a:ext>
                </a:extLst>
              </p:cNvPr>
              <p:cNvSpPr txBox="1"/>
              <p:nvPr/>
            </p:nvSpPr>
            <p:spPr>
              <a:xfrm>
                <a:off x="-271621" y="4773478"/>
                <a:ext cx="3397957" cy="521177"/>
              </a:xfrm>
              <a:prstGeom prst="rect">
                <a:avLst/>
              </a:prstGeom>
              <a:noFill/>
            </p:spPr>
            <p:txBody>
              <a:bodyPr wrap="square" rtlCol="0">
                <a:spAutoFit/>
              </a:bodyPr>
              <a:lstStyle/>
              <a:p>
                <a:pPr lvl="0" algn="r"/>
                <a:r>
                  <a:rPr lang="en-US" sz="2000" b="1" dirty="0">
                    <a:solidFill>
                      <a:schemeClr val="bg1"/>
                    </a:solidFill>
                    <a:effectLst>
                      <a:outerShdw blurRad="50800" dist="38100" dir="2700000" algn="tl" rotWithShape="0">
                        <a:prstClr val="black">
                          <a:alpha val="40000"/>
                        </a:prstClr>
                      </a:outerShdw>
                    </a:effectLst>
                  </a:rPr>
                  <a:t>Background</a:t>
                </a:r>
              </a:p>
            </p:txBody>
          </p:sp>
        </p:grpSp>
      </p:grpSp>
      <p:grpSp>
        <p:nvGrpSpPr>
          <p:cNvPr id="87" name="Group 86">
            <a:extLst>
              <a:ext uri="{FF2B5EF4-FFF2-40B4-BE49-F238E27FC236}">
                <a16:creationId xmlns:a16="http://schemas.microsoft.com/office/drawing/2014/main" id="{FF178B0D-31F7-41B7-8278-ABD11CD75265}"/>
              </a:ext>
            </a:extLst>
          </p:cNvPr>
          <p:cNvGrpSpPr/>
          <p:nvPr/>
        </p:nvGrpSpPr>
        <p:grpSpPr>
          <a:xfrm>
            <a:off x="843997" y="2176917"/>
            <a:ext cx="4115229" cy="924300"/>
            <a:chOff x="847271" y="2300055"/>
            <a:chExt cx="4020318" cy="902982"/>
          </a:xfrm>
          <a:solidFill>
            <a:schemeClr val="tx1">
              <a:lumMod val="75000"/>
              <a:lumOff val="25000"/>
            </a:schemeClr>
          </a:solidFill>
        </p:grpSpPr>
        <p:sp>
          <p:nvSpPr>
            <p:cNvPr id="77" name="Flowchart: Stored Data 76">
              <a:extLst>
                <a:ext uri="{FF2B5EF4-FFF2-40B4-BE49-F238E27FC236}">
                  <a16:creationId xmlns:a16="http://schemas.microsoft.com/office/drawing/2014/main" id="{7905881E-93B3-4164-B671-5636F7AD277F}"/>
                </a:ext>
              </a:extLst>
            </p:cNvPr>
            <p:cNvSpPr/>
            <p:nvPr/>
          </p:nvSpPr>
          <p:spPr>
            <a:xfrm>
              <a:off x="1486198" y="2300055"/>
              <a:ext cx="2931847" cy="902982"/>
            </a:xfrm>
            <a:prstGeom prst="flowChartOnlineStorag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effectLst>
                  <a:outerShdw blurRad="50800" dist="38100" dir="2700000" algn="tl" rotWithShape="0">
                    <a:prstClr val="black">
                      <a:alpha val="40000"/>
                    </a:prstClr>
                  </a:outerShdw>
                </a:effectLst>
              </a:endParaRPr>
            </a:p>
          </p:txBody>
        </p:sp>
        <p:grpSp>
          <p:nvGrpSpPr>
            <p:cNvPr id="64" name="Group 63">
              <a:extLst>
                <a:ext uri="{FF2B5EF4-FFF2-40B4-BE49-F238E27FC236}">
                  <a16:creationId xmlns:a16="http://schemas.microsoft.com/office/drawing/2014/main" id="{41A791FC-3EE2-41CF-8DBF-8F9924672E97}"/>
                </a:ext>
              </a:extLst>
            </p:cNvPr>
            <p:cNvGrpSpPr/>
            <p:nvPr/>
          </p:nvGrpSpPr>
          <p:grpSpPr>
            <a:xfrm>
              <a:off x="4059742" y="2349238"/>
              <a:ext cx="807847" cy="807822"/>
              <a:chOff x="4280726" y="2250399"/>
              <a:chExt cx="540000" cy="539983"/>
            </a:xfrm>
            <a:grpFill/>
          </p:grpSpPr>
          <p:sp>
            <p:nvSpPr>
              <p:cNvPr id="35" name="Oval 34">
                <a:extLst>
                  <a:ext uri="{FF2B5EF4-FFF2-40B4-BE49-F238E27FC236}">
                    <a16:creationId xmlns:a16="http://schemas.microsoft.com/office/drawing/2014/main" id="{FCBB1271-C2FC-48B8-B03C-9E93DC86A08B}"/>
                  </a:ext>
                </a:extLst>
              </p:cNvPr>
              <p:cNvSpPr/>
              <p:nvPr/>
            </p:nvSpPr>
            <p:spPr>
              <a:xfrm>
                <a:off x="4280726" y="2250399"/>
                <a:ext cx="540000" cy="539983"/>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ko-KR" altLang="en-US" sz="2000">
                  <a:solidFill>
                    <a:schemeClr val="tx1"/>
                  </a:solidFill>
                  <a:effectLst>
                    <a:outerShdw blurRad="50800" dist="38100" dir="2700000" algn="tl" rotWithShape="0">
                      <a:prstClr val="black">
                        <a:alpha val="40000"/>
                      </a:prstClr>
                    </a:outerShdw>
                  </a:effectLst>
                  <a:cs typeface="Arial" pitchFamily="34" charset="0"/>
                </a:endParaRPr>
              </a:p>
            </p:txBody>
          </p:sp>
          <p:sp>
            <p:nvSpPr>
              <p:cNvPr id="39" name="TextBox 38">
                <a:extLst>
                  <a:ext uri="{FF2B5EF4-FFF2-40B4-BE49-F238E27FC236}">
                    <a16:creationId xmlns:a16="http://schemas.microsoft.com/office/drawing/2014/main" id="{B268D8E4-1B2C-4F3F-896F-F69F22AEEDA7}"/>
                  </a:ext>
                </a:extLst>
              </p:cNvPr>
              <p:cNvSpPr txBox="1"/>
              <p:nvPr/>
            </p:nvSpPr>
            <p:spPr>
              <a:xfrm>
                <a:off x="4414965" y="2290795"/>
                <a:ext cx="366927" cy="422071"/>
              </a:xfrm>
              <a:prstGeom prst="rect">
                <a:avLst/>
              </a:prstGeom>
              <a:noFill/>
            </p:spPr>
            <p:txBody>
              <a:bodyPr wrap="square" rtlCol="0">
                <a:spAutoFit/>
              </a:bodyPr>
              <a:lstStyle/>
              <a:p>
                <a:r>
                  <a:rPr lang="en-US" sz="3600" b="1" dirty="0">
                    <a:solidFill>
                      <a:schemeClr val="accent1">
                        <a:lumMod val="60000"/>
                        <a:lumOff val="40000"/>
                      </a:schemeClr>
                    </a:solidFill>
                    <a:effectLst>
                      <a:outerShdw blurRad="50800" dist="38100" dir="2700000" algn="tl" rotWithShape="0">
                        <a:prstClr val="black">
                          <a:alpha val="40000"/>
                        </a:prstClr>
                      </a:outerShdw>
                    </a:effectLst>
                    <a:ea typeface="Cambria" panose="02040503050406030204" pitchFamily="18" charset="0"/>
                  </a:rPr>
                  <a:t>2</a:t>
                </a:r>
                <a:endParaRPr lang="en-IN" sz="3600" b="1" dirty="0">
                  <a:solidFill>
                    <a:schemeClr val="accent1">
                      <a:lumMod val="60000"/>
                      <a:lumOff val="40000"/>
                    </a:schemeClr>
                  </a:solidFill>
                  <a:effectLst>
                    <a:outerShdw blurRad="50800" dist="38100" dir="2700000" algn="tl" rotWithShape="0">
                      <a:prstClr val="black">
                        <a:alpha val="40000"/>
                      </a:prstClr>
                    </a:outerShdw>
                  </a:effectLst>
                  <a:ea typeface="Cambria" panose="02040503050406030204" pitchFamily="18" charset="0"/>
                </a:endParaRPr>
              </a:p>
            </p:txBody>
          </p:sp>
        </p:grpSp>
        <p:grpSp>
          <p:nvGrpSpPr>
            <p:cNvPr id="44" name="Group 43">
              <a:extLst>
                <a:ext uri="{FF2B5EF4-FFF2-40B4-BE49-F238E27FC236}">
                  <a16:creationId xmlns:a16="http://schemas.microsoft.com/office/drawing/2014/main" id="{F199CF39-A277-45FD-86B9-21CE39D84A9E}"/>
                </a:ext>
              </a:extLst>
            </p:cNvPr>
            <p:cNvGrpSpPr/>
            <p:nvPr/>
          </p:nvGrpSpPr>
          <p:grpSpPr>
            <a:xfrm>
              <a:off x="847271" y="2359157"/>
              <a:ext cx="3152848" cy="691869"/>
              <a:chOff x="-1375041" y="4532825"/>
              <a:chExt cx="5156506" cy="922495"/>
            </a:xfrm>
            <a:grpFill/>
          </p:grpSpPr>
          <p:sp>
            <p:nvSpPr>
              <p:cNvPr id="45" name="TextBox 44">
                <a:extLst>
                  <a:ext uri="{FF2B5EF4-FFF2-40B4-BE49-F238E27FC236}">
                    <a16:creationId xmlns:a16="http://schemas.microsoft.com/office/drawing/2014/main" id="{66F7F9B0-E8A9-4E8D-88FD-1802DA3C9AFC}"/>
                  </a:ext>
                </a:extLst>
              </p:cNvPr>
              <p:cNvSpPr txBox="1"/>
              <p:nvPr/>
            </p:nvSpPr>
            <p:spPr>
              <a:xfrm>
                <a:off x="-1375041" y="5014324"/>
                <a:ext cx="5156506" cy="440996"/>
              </a:xfrm>
              <a:prstGeom prst="rect">
                <a:avLst/>
              </a:prstGeom>
              <a:noFill/>
            </p:spPr>
            <p:txBody>
              <a:bodyPr wrap="square" rtlCol="0">
                <a:spAutoFit/>
              </a:bodyPr>
              <a:lstStyle/>
              <a:p>
                <a:pPr lvl="0" algn="r"/>
                <a:r>
                  <a:rPr lang="en-US" sz="1600" dirty="0">
                    <a:solidFill>
                      <a:schemeClr val="bg1"/>
                    </a:solidFill>
                    <a:effectLst>
                      <a:outerShdw blurRad="50800" dist="38100" dir="2700000" algn="tl" rotWithShape="0">
                        <a:prstClr val="black">
                          <a:alpha val="40000"/>
                        </a:prstClr>
                      </a:outerShdw>
                    </a:effectLst>
                  </a:rPr>
                  <a:t>What processes are used?</a:t>
                </a:r>
              </a:p>
            </p:txBody>
          </p:sp>
          <p:sp>
            <p:nvSpPr>
              <p:cNvPr id="46" name="TextBox 45">
                <a:extLst>
                  <a:ext uri="{FF2B5EF4-FFF2-40B4-BE49-F238E27FC236}">
                    <a16:creationId xmlns:a16="http://schemas.microsoft.com/office/drawing/2014/main" id="{1237920C-5A8F-4F53-8C7F-193775E5A867}"/>
                  </a:ext>
                </a:extLst>
              </p:cNvPr>
              <p:cNvSpPr txBox="1"/>
              <p:nvPr/>
            </p:nvSpPr>
            <p:spPr>
              <a:xfrm>
                <a:off x="516542" y="4532825"/>
                <a:ext cx="2180120" cy="521178"/>
              </a:xfrm>
              <a:prstGeom prst="rect">
                <a:avLst/>
              </a:prstGeom>
              <a:noFill/>
            </p:spPr>
            <p:txBody>
              <a:bodyPr wrap="square" rtlCol="0">
                <a:spAutoFit/>
              </a:bodyPr>
              <a:lstStyle/>
              <a:p>
                <a:pPr lvl="0" algn="r"/>
                <a:r>
                  <a:rPr lang="en-US" sz="2000" b="1" dirty="0">
                    <a:solidFill>
                      <a:schemeClr val="bg1"/>
                    </a:solidFill>
                    <a:effectLst>
                      <a:outerShdw blurRad="50800" dist="38100" dir="2700000" algn="tl" rotWithShape="0">
                        <a:prstClr val="black">
                          <a:alpha val="40000"/>
                        </a:prstClr>
                      </a:outerShdw>
                    </a:effectLst>
                  </a:rPr>
                  <a:t>Pipeline</a:t>
                </a:r>
              </a:p>
            </p:txBody>
          </p:sp>
        </p:grpSp>
      </p:grpSp>
      <p:grpSp>
        <p:nvGrpSpPr>
          <p:cNvPr id="88" name="Group 87">
            <a:extLst>
              <a:ext uri="{FF2B5EF4-FFF2-40B4-BE49-F238E27FC236}">
                <a16:creationId xmlns:a16="http://schemas.microsoft.com/office/drawing/2014/main" id="{56110AAC-0D8D-460D-BA27-D67C11CE55AB}"/>
              </a:ext>
            </a:extLst>
          </p:cNvPr>
          <p:cNvGrpSpPr/>
          <p:nvPr/>
        </p:nvGrpSpPr>
        <p:grpSpPr>
          <a:xfrm>
            <a:off x="481739" y="3303073"/>
            <a:ext cx="4314239" cy="925192"/>
            <a:chOff x="583710" y="3416579"/>
            <a:chExt cx="4214741" cy="903854"/>
          </a:xfrm>
          <a:solidFill>
            <a:schemeClr val="tx1">
              <a:lumMod val="75000"/>
              <a:lumOff val="25000"/>
            </a:schemeClr>
          </a:solidFill>
        </p:grpSpPr>
        <p:sp>
          <p:nvSpPr>
            <p:cNvPr id="79" name="Flowchart: Stored Data 78">
              <a:extLst>
                <a:ext uri="{FF2B5EF4-FFF2-40B4-BE49-F238E27FC236}">
                  <a16:creationId xmlns:a16="http://schemas.microsoft.com/office/drawing/2014/main" id="{0B5EF4F0-94CB-4FAA-BEB6-E552D11BB6E4}"/>
                </a:ext>
              </a:extLst>
            </p:cNvPr>
            <p:cNvSpPr/>
            <p:nvPr/>
          </p:nvSpPr>
          <p:spPr>
            <a:xfrm>
              <a:off x="1417906" y="3416579"/>
              <a:ext cx="2931847" cy="902982"/>
            </a:xfrm>
            <a:prstGeom prst="flowChartOnlineStorag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effectLst>
                  <a:outerShdw blurRad="50800" dist="38100" dir="2700000" algn="tl" rotWithShape="0">
                    <a:prstClr val="black">
                      <a:alpha val="40000"/>
                    </a:prstClr>
                  </a:outerShdw>
                </a:effectLst>
              </a:endParaRPr>
            </a:p>
          </p:txBody>
        </p:sp>
        <p:grpSp>
          <p:nvGrpSpPr>
            <p:cNvPr id="63" name="Group 62">
              <a:extLst>
                <a:ext uri="{FF2B5EF4-FFF2-40B4-BE49-F238E27FC236}">
                  <a16:creationId xmlns:a16="http://schemas.microsoft.com/office/drawing/2014/main" id="{6B6CA031-81E3-4F4E-9FEA-506BD883F1BC}"/>
                </a:ext>
              </a:extLst>
            </p:cNvPr>
            <p:cNvGrpSpPr/>
            <p:nvPr/>
          </p:nvGrpSpPr>
          <p:grpSpPr>
            <a:xfrm>
              <a:off x="3995632" y="3467300"/>
              <a:ext cx="802819" cy="802792"/>
              <a:chOff x="3855578" y="3175763"/>
              <a:chExt cx="540000" cy="539983"/>
            </a:xfrm>
            <a:grpFill/>
          </p:grpSpPr>
          <p:sp>
            <p:nvSpPr>
              <p:cNvPr id="31" name="Oval 30">
                <a:extLst>
                  <a:ext uri="{FF2B5EF4-FFF2-40B4-BE49-F238E27FC236}">
                    <a16:creationId xmlns:a16="http://schemas.microsoft.com/office/drawing/2014/main" id="{D0BC41D4-DDB1-4AFF-AFA1-10E3E114990D}"/>
                  </a:ext>
                </a:extLst>
              </p:cNvPr>
              <p:cNvSpPr/>
              <p:nvPr/>
            </p:nvSpPr>
            <p:spPr>
              <a:xfrm>
                <a:off x="3855578" y="3175763"/>
                <a:ext cx="540000" cy="539983"/>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ko-KR" altLang="en-US" sz="2000">
                  <a:solidFill>
                    <a:schemeClr val="tx1"/>
                  </a:solidFill>
                  <a:effectLst>
                    <a:outerShdw blurRad="50800" dist="38100" dir="2700000" algn="tl" rotWithShape="0">
                      <a:prstClr val="black">
                        <a:alpha val="40000"/>
                      </a:prstClr>
                    </a:outerShdw>
                  </a:effectLst>
                  <a:cs typeface="Arial" pitchFamily="34" charset="0"/>
                </a:endParaRPr>
              </a:p>
            </p:txBody>
          </p:sp>
          <p:sp>
            <p:nvSpPr>
              <p:cNvPr id="40" name="TextBox 39">
                <a:extLst>
                  <a:ext uri="{FF2B5EF4-FFF2-40B4-BE49-F238E27FC236}">
                    <a16:creationId xmlns:a16="http://schemas.microsoft.com/office/drawing/2014/main" id="{AB1DD244-B10C-4BA5-8379-E8B3093359F8}"/>
                  </a:ext>
                </a:extLst>
              </p:cNvPr>
              <p:cNvSpPr txBox="1"/>
              <p:nvPr/>
            </p:nvSpPr>
            <p:spPr>
              <a:xfrm>
                <a:off x="3996534" y="3193691"/>
                <a:ext cx="366927" cy="424716"/>
              </a:xfrm>
              <a:prstGeom prst="rect">
                <a:avLst/>
              </a:prstGeom>
              <a:noFill/>
            </p:spPr>
            <p:txBody>
              <a:bodyPr wrap="square" rtlCol="0">
                <a:spAutoFit/>
              </a:bodyPr>
              <a:lstStyle/>
              <a:p>
                <a:r>
                  <a:rPr lang="en-US" sz="3600" b="1" dirty="0">
                    <a:solidFill>
                      <a:schemeClr val="accent1">
                        <a:lumMod val="60000"/>
                        <a:lumOff val="40000"/>
                      </a:schemeClr>
                    </a:solidFill>
                    <a:effectLst>
                      <a:outerShdw blurRad="50800" dist="38100" dir="2700000" algn="tl" rotWithShape="0">
                        <a:prstClr val="black">
                          <a:alpha val="40000"/>
                        </a:prstClr>
                      </a:outerShdw>
                    </a:effectLst>
                    <a:ea typeface="Cambria" panose="02040503050406030204" pitchFamily="18" charset="0"/>
                  </a:rPr>
                  <a:t>3</a:t>
                </a:r>
                <a:endParaRPr lang="en-IN" sz="3600" b="1" dirty="0">
                  <a:solidFill>
                    <a:schemeClr val="accent1">
                      <a:lumMod val="60000"/>
                      <a:lumOff val="40000"/>
                    </a:schemeClr>
                  </a:solidFill>
                  <a:effectLst>
                    <a:outerShdw blurRad="50800" dist="38100" dir="2700000" algn="tl" rotWithShape="0">
                      <a:prstClr val="black">
                        <a:alpha val="40000"/>
                      </a:prstClr>
                    </a:outerShdw>
                  </a:effectLst>
                  <a:ea typeface="Cambria" panose="02040503050406030204" pitchFamily="18" charset="0"/>
                </a:endParaRPr>
              </a:p>
            </p:txBody>
          </p:sp>
        </p:grpSp>
        <p:grpSp>
          <p:nvGrpSpPr>
            <p:cNvPr id="47" name="Group 46">
              <a:extLst>
                <a:ext uri="{FF2B5EF4-FFF2-40B4-BE49-F238E27FC236}">
                  <a16:creationId xmlns:a16="http://schemas.microsoft.com/office/drawing/2014/main" id="{C3F31E23-51F6-4E77-9149-7AB728355475}"/>
                </a:ext>
              </a:extLst>
            </p:cNvPr>
            <p:cNvGrpSpPr/>
            <p:nvPr/>
          </p:nvGrpSpPr>
          <p:grpSpPr>
            <a:xfrm>
              <a:off x="583710" y="3428202"/>
              <a:ext cx="3225892" cy="892231"/>
              <a:chOff x="-893506" y="4224298"/>
              <a:chExt cx="4584085" cy="1189643"/>
            </a:xfrm>
            <a:grpFill/>
          </p:grpSpPr>
          <p:sp>
            <p:nvSpPr>
              <p:cNvPr id="48" name="TextBox 47">
                <a:extLst>
                  <a:ext uri="{FF2B5EF4-FFF2-40B4-BE49-F238E27FC236}">
                    <a16:creationId xmlns:a16="http://schemas.microsoft.com/office/drawing/2014/main" id="{E08B533A-7E5D-4793-B43A-2B70C66F0AE0}"/>
                  </a:ext>
                </a:extLst>
              </p:cNvPr>
              <p:cNvSpPr txBox="1"/>
              <p:nvPr/>
            </p:nvSpPr>
            <p:spPr>
              <a:xfrm>
                <a:off x="854056" y="4652222"/>
                <a:ext cx="2598042" cy="761719"/>
              </a:xfrm>
              <a:prstGeom prst="rect">
                <a:avLst/>
              </a:prstGeom>
              <a:noFill/>
            </p:spPr>
            <p:txBody>
              <a:bodyPr wrap="square" rtlCol="0">
                <a:spAutoFit/>
              </a:bodyPr>
              <a:lstStyle/>
              <a:p>
                <a:pPr lvl="0" algn="ctr"/>
                <a:r>
                  <a:rPr lang="en-US" sz="1600" dirty="0">
                    <a:solidFill>
                      <a:schemeClr val="bg1"/>
                    </a:solidFill>
                    <a:effectLst>
                      <a:outerShdw blurRad="50800" dist="38100" dir="2700000" algn="tl" rotWithShape="0">
                        <a:prstClr val="black">
                          <a:alpha val="40000"/>
                        </a:prstClr>
                      </a:outerShdw>
                    </a:effectLst>
                  </a:rPr>
                  <a:t>What are we trying </a:t>
                </a:r>
                <a:br>
                  <a:rPr lang="en-US" sz="1600" dirty="0">
                    <a:solidFill>
                      <a:schemeClr val="bg1"/>
                    </a:solidFill>
                    <a:effectLst>
                      <a:outerShdw blurRad="50800" dist="38100" dir="2700000" algn="tl" rotWithShape="0">
                        <a:prstClr val="black">
                          <a:alpha val="40000"/>
                        </a:prstClr>
                      </a:outerShdw>
                    </a:effectLst>
                  </a:rPr>
                </a:br>
                <a:r>
                  <a:rPr lang="en-US" sz="1600" dirty="0">
                    <a:solidFill>
                      <a:schemeClr val="bg1"/>
                    </a:solidFill>
                    <a:effectLst>
                      <a:outerShdw blurRad="50800" dist="38100" dir="2700000" algn="tl" rotWithShape="0">
                        <a:prstClr val="black">
                          <a:alpha val="40000"/>
                        </a:prstClr>
                      </a:outerShdw>
                    </a:effectLst>
                  </a:rPr>
                  <a:t>to achieve?</a:t>
                </a:r>
              </a:p>
            </p:txBody>
          </p:sp>
          <p:sp>
            <p:nvSpPr>
              <p:cNvPr id="49" name="TextBox 48">
                <a:extLst>
                  <a:ext uri="{FF2B5EF4-FFF2-40B4-BE49-F238E27FC236}">
                    <a16:creationId xmlns:a16="http://schemas.microsoft.com/office/drawing/2014/main" id="{C806F87F-90AE-4743-8847-0AD88A4EAF0F}"/>
                  </a:ext>
                </a:extLst>
              </p:cNvPr>
              <p:cNvSpPr txBox="1"/>
              <p:nvPr/>
            </p:nvSpPr>
            <p:spPr>
              <a:xfrm>
                <a:off x="-893506" y="4224298"/>
                <a:ext cx="4584085" cy="521177"/>
              </a:xfrm>
              <a:prstGeom prst="rect">
                <a:avLst/>
              </a:prstGeom>
              <a:noFill/>
            </p:spPr>
            <p:txBody>
              <a:bodyPr wrap="square" rtlCol="0">
                <a:spAutoFit/>
              </a:bodyPr>
              <a:lstStyle/>
              <a:p>
                <a:pPr lvl="0" algn="r"/>
                <a:r>
                  <a:rPr lang="en-US" sz="2000" b="1" dirty="0">
                    <a:solidFill>
                      <a:schemeClr val="bg1"/>
                    </a:solidFill>
                    <a:effectLst>
                      <a:outerShdw blurRad="50800" dist="38100" dir="2700000" algn="tl" rotWithShape="0">
                        <a:prstClr val="black">
                          <a:alpha val="40000"/>
                        </a:prstClr>
                      </a:outerShdw>
                    </a:effectLst>
                  </a:rPr>
                  <a:t>Business Question</a:t>
                </a:r>
              </a:p>
            </p:txBody>
          </p:sp>
        </p:grpSp>
      </p:grpSp>
      <p:grpSp>
        <p:nvGrpSpPr>
          <p:cNvPr id="89" name="Group 88">
            <a:extLst>
              <a:ext uri="{FF2B5EF4-FFF2-40B4-BE49-F238E27FC236}">
                <a16:creationId xmlns:a16="http://schemas.microsoft.com/office/drawing/2014/main" id="{4705CB95-3A3E-4474-807A-8D21ECC6C7EC}"/>
              </a:ext>
            </a:extLst>
          </p:cNvPr>
          <p:cNvGrpSpPr/>
          <p:nvPr/>
        </p:nvGrpSpPr>
        <p:grpSpPr>
          <a:xfrm>
            <a:off x="1510411" y="4429228"/>
            <a:ext cx="3683459" cy="928683"/>
            <a:chOff x="1654503" y="4512321"/>
            <a:chExt cx="3598509" cy="907264"/>
          </a:xfrm>
          <a:solidFill>
            <a:schemeClr val="tx1">
              <a:lumMod val="75000"/>
              <a:lumOff val="25000"/>
            </a:schemeClr>
          </a:solidFill>
        </p:grpSpPr>
        <p:sp>
          <p:nvSpPr>
            <p:cNvPr id="81" name="Flowchart: Stored Data 80">
              <a:extLst>
                <a:ext uri="{FF2B5EF4-FFF2-40B4-BE49-F238E27FC236}">
                  <a16:creationId xmlns:a16="http://schemas.microsoft.com/office/drawing/2014/main" id="{F3457ACA-9748-42D1-9B16-01CFE7DB180A}"/>
                </a:ext>
              </a:extLst>
            </p:cNvPr>
            <p:cNvSpPr/>
            <p:nvPr/>
          </p:nvSpPr>
          <p:spPr>
            <a:xfrm>
              <a:off x="1880446" y="4516603"/>
              <a:ext cx="2931847" cy="902982"/>
            </a:xfrm>
            <a:prstGeom prst="flowChartOnlineStorag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effectLst>
                  <a:outerShdw blurRad="50800" dist="38100" dir="2700000" algn="tl" rotWithShape="0">
                    <a:prstClr val="black">
                      <a:alpha val="40000"/>
                    </a:prstClr>
                  </a:outerShdw>
                </a:effectLst>
              </a:endParaRPr>
            </a:p>
          </p:txBody>
        </p:sp>
        <p:grpSp>
          <p:nvGrpSpPr>
            <p:cNvPr id="62" name="Group 61">
              <a:extLst>
                <a:ext uri="{FF2B5EF4-FFF2-40B4-BE49-F238E27FC236}">
                  <a16:creationId xmlns:a16="http://schemas.microsoft.com/office/drawing/2014/main" id="{CBD77472-AA8F-461F-B0F6-EDE9A5B9A563}"/>
                </a:ext>
              </a:extLst>
            </p:cNvPr>
            <p:cNvGrpSpPr/>
            <p:nvPr/>
          </p:nvGrpSpPr>
          <p:grpSpPr>
            <a:xfrm>
              <a:off x="4450193" y="4565570"/>
              <a:ext cx="802819" cy="802794"/>
              <a:chOff x="4261999" y="4100738"/>
              <a:chExt cx="540000" cy="539983"/>
            </a:xfrm>
            <a:grpFill/>
          </p:grpSpPr>
          <p:sp>
            <p:nvSpPr>
              <p:cNvPr id="34" name="Oval 33">
                <a:extLst>
                  <a:ext uri="{FF2B5EF4-FFF2-40B4-BE49-F238E27FC236}">
                    <a16:creationId xmlns:a16="http://schemas.microsoft.com/office/drawing/2014/main" id="{83FAE0D5-7624-44B5-B5AD-4CBA31DBA2BB}"/>
                  </a:ext>
                </a:extLst>
              </p:cNvPr>
              <p:cNvSpPr/>
              <p:nvPr/>
            </p:nvSpPr>
            <p:spPr>
              <a:xfrm>
                <a:off x="4261999" y="4100738"/>
                <a:ext cx="540000" cy="539983"/>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ko-KR" altLang="en-US" sz="2000">
                  <a:solidFill>
                    <a:schemeClr val="tx1"/>
                  </a:solidFill>
                  <a:effectLst>
                    <a:outerShdw blurRad="50800" dist="38100" dir="2700000" algn="tl" rotWithShape="0">
                      <a:prstClr val="black">
                        <a:alpha val="40000"/>
                      </a:prstClr>
                    </a:outerShdw>
                  </a:effectLst>
                  <a:cs typeface="Arial" pitchFamily="34" charset="0"/>
                </a:endParaRPr>
              </a:p>
            </p:txBody>
          </p:sp>
          <p:sp>
            <p:nvSpPr>
              <p:cNvPr id="38" name="TextBox 37">
                <a:extLst>
                  <a:ext uri="{FF2B5EF4-FFF2-40B4-BE49-F238E27FC236}">
                    <a16:creationId xmlns:a16="http://schemas.microsoft.com/office/drawing/2014/main" id="{75F1D1D6-E879-45A7-A7EF-B404D4090A34}"/>
                  </a:ext>
                </a:extLst>
              </p:cNvPr>
              <p:cNvSpPr txBox="1"/>
              <p:nvPr/>
            </p:nvSpPr>
            <p:spPr>
              <a:xfrm>
                <a:off x="4393184" y="4105574"/>
                <a:ext cx="366927" cy="424715"/>
              </a:xfrm>
              <a:prstGeom prst="rect">
                <a:avLst/>
              </a:prstGeom>
              <a:noFill/>
            </p:spPr>
            <p:txBody>
              <a:bodyPr wrap="square" rtlCol="0">
                <a:spAutoFit/>
              </a:bodyPr>
              <a:lstStyle/>
              <a:p>
                <a:r>
                  <a:rPr lang="en-IN" sz="3600" b="1" dirty="0">
                    <a:solidFill>
                      <a:schemeClr val="accent1">
                        <a:lumMod val="60000"/>
                        <a:lumOff val="40000"/>
                      </a:schemeClr>
                    </a:solidFill>
                    <a:effectLst>
                      <a:outerShdw blurRad="50800" dist="38100" dir="2700000" algn="tl" rotWithShape="0">
                        <a:prstClr val="black">
                          <a:alpha val="40000"/>
                        </a:prstClr>
                      </a:outerShdw>
                    </a:effectLst>
                    <a:ea typeface="Cambria" panose="02040503050406030204" pitchFamily="18" charset="0"/>
                  </a:rPr>
                  <a:t>4</a:t>
                </a:r>
              </a:p>
            </p:txBody>
          </p:sp>
        </p:grpSp>
        <p:grpSp>
          <p:nvGrpSpPr>
            <p:cNvPr id="50" name="Group 49">
              <a:extLst>
                <a:ext uri="{FF2B5EF4-FFF2-40B4-BE49-F238E27FC236}">
                  <a16:creationId xmlns:a16="http://schemas.microsoft.com/office/drawing/2014/main" id="{06124608-86BF-4102-966A-53E57ED0789E}"/>
                </a:ext>
              </a:extLst>
            </p:cNvPr>
            <p:cNvGrpSpPr/>
            <p:nvPr/>
          </p:nvGrpSpPr>
          <p:grpSpPr>
            <a:xfrm>
              <a:off x="1654503" y="4512321"/>
              <a:ext cx="2903364" cy="860277"/>
              <a:chOff x="-544843" y="4404828"/>
              <a:chExt cx="4748471" cy="1147035"/>
            </a:xfrm>
            <a:grpFill/>
          </p:grpSpPr>
          <p:sp>
            <p:nvSpPr>
              <p:cNvPr id="51" name="TextBox 50">
                <a:extLst>
                  <a:ext uri="{FF2B5EF4-FFF2-40B4-BE49-F238E27FC236}">
                    <a16:creationId xmlns:a16="http://schemas.microsoft.com/office/drawing/2014/main" id="{D5DF98C5-A818-4573-8532-D9F043278CD6}"/>
                  </a:ext>
                </a:extLst>
              </p:cNvPr>
              <p:cNvSpPr txBox="1"/>
              <p:nvPr/>
            </p:nvSpPr>
            <p:spPr>
              <a:xfrm>
                <a:off x="-2456" y="4790143"/>
                <a:ext cx="4206084" cy="761720"/>
              </a:xfrm>
              <a:prstGeom prst="rect">
                <a:avLst/>
              </a:prstGeom>
              <a:noFill/>
            </p:spPr>
            <p:txBody>
              <a:bodyPr wrap="square" rtlCol="0">
                <a:spAutoFit/>
              </a:bodyPr>
              <a:lstStyle/>
              <a:p>
                <a:pPr lvl="0" algn="ctr"/>
                <a:r>
                  <a:rPr lang="en-US" sz="1600" dirty="0">
                    <a:solidFill>
                      <a:schemeClr val="bg1"/>
                    </a:solidFill>
                    <a:effectLst>
                      <a:outerShdw blurRad="50800" dist="38100" dir="2700000" algn="tl" rotWithShape="0">
                        <a:prstClr val="black">
                          <a:alpha val="40000"/>
                        </a:prstClr>
                      </a:outerShdw>
                    </a:effectLst>
                  </a:rPr>
                  <a:t>How do the models compare?</a:t>
                </a:r>
              </a:p>
            </p:txBody>
          </p:sp>
          <p:sp>
            <p:nvSpPr>
              <p:cNvPr id="52" name="TextBox 51">
                <a:extLst>
                  <a:ext uri="{FF2B5EF4-FFF2-40B4-BE49-F238E27FC236}">
                    <a16:creationId xmlns:a16="http://schemas.microsoft.com/office/drawing/2014/main" id="{8E006F58-0408-40DE-AD03-4A6D1D6A0DD9}"/>
                  </a:ext>
                </a:extLst>
              </p:cNvPr>
              <p:cNvSpPr txBox="1"/>
              <p:nvPr/>
            </p:nvSpPr>
            <p:spPr>
              <a:xfrm>
                <a:off x="-544843" y="4404828"/>
                <a:ext cx="4002478" cy="521177"/>
              </a:xfrm>
              <a:prstGeom prst="rect">
                <a:avLst/>
              </a:prstGeom>
              <a:noFill/>
            </p:spPr>
            <p:txBody>
              <a:bodyPr wrap="square" rtlCol="0">
                <a:spAutoFit/>
              </a:bodyPr>
              <a:lstStyle/>
              <a:p>
                <a:pPr lvl="0" algn="r"/>
                <a:r>
                  <a:rPr lang="en-US" sz="2000" b="1" dirty="0">
                    <a:solidFill>
                      <a:schemeClr val="bg1"/>
                    </a:solidFill>
                    <a:effectLst>
                      <a:outerShdw blurRad="50800" dist="38100" dir="2700000" algn="tl" rotWithShape="0">
                        <a:prstClr val="black">
                          <a:alpha val="40000"/>
                        </a:prstClr>
                      </a:outerShdw>
                    </a:effectLst>
                  </a:rPr>
                  <a:t>Data Analysis</a:t>
                </a:r>
              </a:p>
            </p:txBody>
          </p:sp>
        </p:grpSp>
      </p:grpSp>
      <p:grpSp>
        <p:nvGrpSpPr>
          <p:cNvPr id="90" name="Group 89">
            <a:extLst>
              <a:ext uri="{FF2B5EF4-FFF2-40B4-BE49-F238E27FC236}">
                <a16:creationId xmlns:a16="http://schemas.microsoft.com/office/drawing/2014/main" id="{FFEA7C5B-0F88-4911-BAB0-D509B1CEAD75}"/>
              </a:ext>
            </a:extLst>
          </p:cNvPr>
          <p:cNvGrpSpPr/>
          <p:nvPr/>
        </p:nvGrpSpPr>
        <p:grpSpPr>
          <a:xfrm>
            <a:off x="2132762" y="5561779"/>
            <a:ext cx="3572912" cy="924300"/>
            <a:chOff x="2210287" y="5589240"/>
            <a:chExt cx="3490509" cy="902982"/>
          </a:xfrm>
          <a:solidFill>
            <a:schemeClr val="tx1">
              <a:lumMod val="75000"/>
              <a:lumOff val="25000"/>
            </a:schemeClr>
          </a:solidFill>
        </p:grpSpPr>
        <p:sp>
          <p:nvSpPr>
            <p:cNvPr id="83" name="Flowchart: Stored Data 82">
              <a:extLst>
                <a:ext uri="{FF2B5EF4-FFF2-40B4-BE49-F238E27FC236}">
                  <a16:creationId xmlns:a16="http://schemas.microsoft.com/office/drawing/2014/main" id="{43B1D289-2781-409E-B70B-1F1320BC7F8A}"/>
                </a:ext>
              </a:extLst>
            </p:cNvPr>
            <p:cNvSpPr/>
            <p:nvPr/>
          </p:nvSpPr>
          <p:spPr>
            <a:xfrm>
              <a:off x="2330344" y="5589240"/>
              <a:ext cx="2931847" cy="902982"/>
            </a:xfrm>
            <a:prstGeom prst="flowChartOnlineStorag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effectLst>
                  <a:outerShdw blurRad="50800" dist="38100" dir="2700000" algn="tl" rotWithShape="0">
                    <a:prstClr val="black">
                      <a:alpha val="40000"/>
                    </a:prstClr>
                  </a:outerShdw>
                </a:effectLst>
              </a:endParaRPr>
            </a:p>
          </p:txBody>
        </p:sp>
        <p:grpSp>
          <p:nvGrpSpPr>
            <p:cNvPr id="61" name="Group 60">
              <a:extLst>
                <a:ext uri="{FF2B5EF4-FFF2-40B4-BE49-F238E27FC236}">
                  <a16:creationId xmlns:a16="http://schemas.microsoft.com/office/drawing/2014/main" id="{7C265081-D29C-477C-BEC4-7149DCE225FC}"/>
                </a:ext>
              </a:extLst>
            </p:cNvPr>
            <p:cNvGrpSpPr/>
            <p:nvPr/>
          </p:nvGrpSpPr>
          <p:grpSpPr>
            <a:xfrm>
              <a:off x="4897978" y="5634605"/>
              <a:ext cx="802818" cy="802793"/>
              <a:chOff x="4791708" y="5025714"/>
              <a:chExt cx="540000" cy="539983"/>
            </a:xfrm>
            <a:grpFill/>
          </p:grpSpPr>
          <p:sp>
            <p:nvSpPr>
              <p:cNvPr id="32" name="Oval 31">
                <a:extLst>
                  <a:ext uri="{FF2B5EF4-FFF2-40B4-BE49-F238E27FC236}">
                    <a16:creationId xmlns:a16="http://schemas.microsoft.com/office/drawing/2014/main" id="{65C59365-2944-4B8B-BAD4-2E33C51E03CE}"/>
                  </a:ext>
                </a:extLst>
              </p:cNvPr>
              <p:cNvSpPr/>
              <p:nvPr/>
            </p:nvSpPr>
            <p:spPr>
              <a:xfrm>
                <a:off x="4791708" y="5025714"/>
                <a:ext cx="540000" cy="539983"/>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ko-KR" altLang="en-US" sz="2000">
                  <a:solidFill>
                    <a:schemeClr val="tx1"/>
                  </a:solidFill>
                  <a:effectLst>
                    <a:outerShdw blurRad="50800" dist="38100" dir="2700000" algn="tl" rotWithShape="0">
                      <a:prstClr val="black">
                        <a:alpha val="40000"/>
                      </a:prstClr>
                    </a:outerShdw>
                  </a:effectLst>
                  <a:cs typeface="Arial" pitchFamily="34" charset="0"/>
                </a:endParaRPr>
              </a:p>
            </p:txBody>
          </p:sp>
          <p:sp>
            <p:nvSpPr>
              <p:cNvPr id="36" name="TextBox 35">
                <a:extLst>
                  <a:ext uri="{FF2B5EF4-FFF2-40B4-BE49-F238E27FC236}">
                    <a16:creationId xmlns:a16="http://schemas.microsoft.com/office/drawing/2014/main" id="{97538D71-09FF-4B99-8672-BCA45C64B8DC}"/>
                  </a:ext>
                </a:extLst>
              </p:cNvPr>
              <p:cNvSpPr txBox="1"/>
              <p:nvPr/>
            </p:nvSpPr>
            <p:spPr>
              <a:xfrm>
                <a:off x="4924469" y="5052716"/>
                <a:ext cx="366927" cy="424715"/>
              </a:xfrm>
              <a:prstGeom prst="rect">
                <a:avLst/>
              </a:prstGeom>
              <a:noFill/>
            </p:spPr>
            <p:txBody>
              <a:bodyPr wrap="square" rtlCol="0">
                <a:spAutoFit/>
              </a:bodyPr>
              <a:lstStyle/>
              <a:p>
                <a:r>
                  <a:rPr lang="en-US" sz="3600" b="1" dirty="0">
                    <a:solidFill>
                      <a:schemeClr val="accent1">
                        <a:lumMod val="60000"/>
                        <a:lumOff val="40000"/>
                      </a:schemeClr>
                    </a:solidFill>
                    <a:effectLst>
                      <a:outerShdw blurRad="50800" dist="38100" dir="2700000" algn="tl" rotWithShape="0">
                        <a:prstClr val="black">
                          <a:alpha val="40000"/>
                        </a:prstClr>
                      </a:outerShdw>
                    </a:effectLst>
                    <a:ea typeface="Cambria" panose="02040503050406030204" pitchFamily="18" charset="0"/>
                  </a:rPr>
                  <a:t>5</a:t>
                </a:r>
                <a:endParaRPr lang="en-IN" sz="3600" b="1" dirty="0">
                  <a:solidFill>
                    <a:schemeClr val="accent1">
                      <a:lumMod val="60000"/>
                      <a:lumOff val="40000"/>
                    </a:schemeClr>
                  </a:solidFill>
                  <a:effectLst>
                    <a:outerShdw blurRad="50800" dist="38100" dir="2700000" algn="tl" rotWithShape="0">
                      <a:prstClr val="black">
                        <a:alpha val="40000"/>
                      </a:prstClr>
                    </a:outerShdw>
                  </a:effectLst>
                  <a:ea typeface="Cambria" panose="02040503050406030204" pitchFamily="18" charset="0"/>
                </a:endParaRPr>
              </a:p>
            </p:txBody>
          </p:sp>
        </p:grpSp>
        <p:grpSp>
          <p:nvGrpSpPr>
            <p:cNvPr id="53" name="Group 52">
              <a:extLst>
                <a:ext uri="{FF2B5EF4-FFF2-40B4-BE49-F238E27FC236}">
                  <a16:creationId xmlns:a16="http://schemas.microsoft.com/office/drawing/2014/main" id="{1A631420-29FE-4503-86E5-B5B97CDD568A}"/>
                </a:ext>
              </a:extLst>
            </p:cNvPr>
            <p:cNvGrpSpPr/>
            <p:nvPr/>
          </p:nvGrpSpPr>
          <p:grpSpPr>
            <a:xfrm>
              <a:off x="2210287" y="5649185"/>
              <a:ext cx="2552957" cy="688447"/>
              <a:chOff x="-382872" y="4487595"/>
              <a:chExt cx="4175380" cy="917930"/>
            </a:xfrm>
            <a:grpFill/>
          </p:grpSpPr>
          <p:sp>
            <p:nvSpPr>
              <p:cNvPr id="54" name="TextBox 53">
                <a:extLst>
                  <a:ext uri="{FF2B5EF4-FFF2-40B4-BE49-F238E27FC236}">
                    <a16:creationId xmlns:a16="http://schemas.microsoft.com/office/drawing/2014/main" id="{978CB46E-B8D4-49FD-A0E3-73FCC7A44E16}"/>
                  </a:ext>
                </a:extLst>
              </p:cNvPr>
              <p:cNvSpPr txBox="1"/>
              <p:nvPr/>
            </p:nvSpPr>
            <p:spPr>
              <a:xfrm>
                <a:off x="-382872" y="4964530"/>
                <a:ext cx="4175380" cy="440995"/>
              </a:xfrm>
              <a:prstGeom prst="rect">
                <a:avLst/>
              </a:prstGeom>
              <a:noFill/>
            </p:spPr>
            <p:txBody>
              <a:bodyPr wrap="square" rtlCol="0">
                <a:spAutoFit/>
              </a:bodyPr>
              <a:lstStyle/>
              <a:p>
                <a:pPr lvl="0" algn="r"/>
                <a:r>
                  <a:rPr lang="en-US" sz="1600" dirty="0">
                    <a:solidFill>
                      <a:schemeClr val="bg1"/>
                    </a:solidFill>
                    <a:effectLst>
                      <a:outerShdw blurRad="50800" dist="38100" dir="2700000" algn="tl" rotWithShape="0">
                        <a:prstClr val="black">
                          <a:alpha val="40000"/>
                        </a:prstClr>
                      </a:outerShdw>
                    </a:effectLst>
                  </a:rPr>
                  <a:t>What more can be done?</a:t>
                </a:r>
              </a:p>
            </p:txBody>
          </p:sp>
          <p:sp>
            <p:nvSpPr>
              <p:cNvPr id="55" name="TextBox 54">
                <a:extLst>
                  <a:ext uri="{FF2B5EF4-FFF2-40B4-BE49-F238E27FC236}">
                    <a16:creationId xmlns:a16="http://schemas.microsoft.com/office/drawing/2014/main" id="{BBB38044-2912-4178-99C4-5D3209F5F732}"/>
                  </a:ext>
                </a:extLst>
              </p:cNvPr>
              <p:cNvSpPr txBox="1"/>
              <p:nvPr/>
            </p:nvSpPr>
            <p:spPr>
              <a:xfrm>
                <a:off x="-267378" y="4487595"/>
                <a:ext cx="3397956" cy="521176"/>
              </a:xfrm>
              <a:prstGeom prst="rect">
                <a:avLst/>
              </a:prstGeom>
              <a:noFill/>
            </p:spPr>
            <p:txBody>
              <a:bodyPr wrap="square" rtlCol="0">
                <a:spAutoFit/>
              </a:bodyPr>
              <a:lstStyle/>
              <a:p>
                <a:pPr lvl="0" algn="r"/>
                <a:r>
                  <a:rPr lang="en-US" sz="2000" b="1" dirty="0">
                    <a:solidFill>
                      <a:schemeClr val="bg1"/>
                    </a:solidFill>
                    <a:effectLst>
                      <a:outerShdw blurRad="50800" dist="38100" dir="2700000" algn="tl" rotWithShape="0">
                        <a:prstClr val="black">
                          <a:alpha val="40000"/>
                        </a:prstClr>
                      </a:outerShdw>
                    </a:effectLst>
                  </a:rPr>
                  <a:t>Conclusions</a:t>
                </a:r>
              </a:p>
            </p:txBody>
          </p:sp>
        </p:grpSp>
      </p:grpSp>
      <p:sp>
        <p:nvSpPr>
          <p:cNvPr id="56" name="TextBox 55">
            <a:extLst>
              <a:ext uri="{FF2B5EF4-FFF2-40B4-BE49-F238E27FC236}">
                <a16:creationId xmlns:a16="http://schemas.microsoft.com/office/drawing/2014/main" id="{AB672AAD-E998-4930-86AE-FC2F3975D329}"/>
              </a:ext>
            </a:extLst>
          </p:cNvPr>
          <p:cNvSpPr txBox="1"/>
          <p:nvPr/>
        </p:nvSpPr>
        <p:spPr>
          <a:xfrm>
            <a:off x="2879157" y="3309"/>
            <a:ext cx="1972350" cy="856543"/>
          </a:xfrm>
          <a:prstGeom prst="rect">
            <a:avLst/>
          </a:prstGeom>
          <a:noFill/>
        </p:spPr>
        <p:txBody>
          <a:bodyPr wrap="square">
            <a:spAutoFit/>
          </a:bodyPr>
          <a:lstStyle/>
          <a:p>
            <a:r>
              <a:rPr lang="en-AU" sz="4000" b="1" dirty="0"/>
              <a:t>Agenda</a:t>
            </a:r>
            <a:endParaRPr lang="en-AU" sz="4400" dirty="0"/>
          </a:p>
        </p:txBody>
      </p:sp>
    </p:spTree>
    <p:extLst>
      <p:ext uri="{BB962C8B-B14F-4D97-AF65-F5344CB8AC3E}">
        <p14:creationId xmlns:p14="http://schemas.microsoft.com/office/powerpoint/2010/main" val="324453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0E28-8AAB-4E05-A195-6D1413820DD1}"/>
              </a:ext>
            </a:extLst>
          </p:cNvPr>
          <p:cNvSpPr>
            <a:spLocks noGrp="1"/>
          </p:cNvSpPr>
          <p:nvPr>
            <p:ph type="title"/>
          </p:nvPr>
        </p:nvSpPr>
        <p:spPr>
          <a:xfrm>
            <a:off x="1342135" y="-2117"/>
            <a:ext cx="5502547" cy="925398"/>
          </a:xfrm>
        </p:spPr>
        <p:txBody>
          <a:bodyPr>
            <a:normAutofit/>
          </a:bodyPr>
          <a:lstStyle/>
          <a:p>
            <a:r>
              <a:rPr lang="en-AU" b="1" dirty="0"/>
              <a:t>Background - Damages</a:t>
            </a:r>
          </a:p>
        </p:txBody>
      </p:sp>
      <p:sp>
        <p:nvSpPr>
          <p:cNvPr id="3" name="Content Placeholder 2">
            <a:extLst>
              <a:ext uri="{FF2B5EF4-FFF2-40B4-BE49-F238E27FC236}">
                <a16:creationId xmlns:a16="http://schemas.microsoft.com/office/drawing/2014/main" id="{827FFA8F-5FF1-4EA6-A95A-5AC0536DE038}"/>
              </a:ext>
            </a:extLst>
          </p:cNvPr>
          <p:cNvSpPr>
            <a:spLocks noGrp="1"/>
          </p:cNvSpPr>
          <p:nvPr>
            <p:ph idx="1"/>
          </p:nvPr>
        </p:nvSpPr>
        <p:spPr>
          <a:xfrm>
            <a:off x="3870664" y="2902997"/>
            <a:ext cx="5135732" cy="3823957"/>
          </a:xfrm>
          <a:solidFill>
            <a:schemeClr val="tx1">
              <a:lumMod val="75000"/>
              <a:lumOff val="25000"/>
            </a:schemeClr>
          </a:solidFill>
          <a:ln w="38100">
            <a:solidFill>
              <a:srgbClr val="FFFF00"/>
            </a:solidFill>
            <a:prstDash val="dash"/>
          </a:ln>
        </p:spPr>
        <p:txBody>
          <a:bodyPr>
            <a:normAutofit/>
          </a:bodyPr>
          <a:lstStyle/>
          <a:p>
            <a:r>
              <a:rPr lang="en-AU" sz="1800" dirty="0">
                <a:solidFill>
                  <a:schemeClr val="bg1"/>
                </a:solidFill>
              </a:rPr>
              <a:t>US traffic accidents cost </a:t>
            </a:r>
            <a:r>
              <a:rPr lang="en-AU" dirty="0">
                <a:ln>
                  <a:solidFill>
                    <a:srgbClr val="FFFF00"/>
                  </a:solidFill>
                </a:ln>
                <a:solidFill>
                  <a:schemeClr val="bg1"/>
                </a:solidFill>
              </a:rPr>
              <a:t>$871 billion/year</a:t>
            </a:r>
            <a:endParaRPr lang="en-AU" sz="1600" dirty="0">
              <a:ln>
                <a:solidFill>
                  <a:srgbClr val="FFFF00"/>
                </a:solidFill>
              </a:ln>
              <a:solidFill>
                <a:schemeClr val="bg1"/>
              </a:solidFill>
            </a:endParaRPr>
          </a:p>
          <a:p>
            <a:r>
              <a:rPr lang="en-AU" sz="2000" dirty="0">
                <a:ln>
                  <a:solidFill>
                    <a:srgbClr val="FFFF00"/>
                  </a:solidFill>
                </a:ln>
                <a:solidFill>
                  <a:schemeClr val="bg1"/>
                </a:solidFill>
              </a:rPr>
              <a:t>$277 billion </a:t>
            </a:r>
            <a:r>
              <a:rPr lang="en-AU" sz="1800" dirty="0">
                <a:solidFill>
                  <a:schemeClr val="bg1"/>
                </a:solidFill>
              </a:rPr>
              <a:t>in economic costs</a:t>
            </a:r>
          </a:p>
          <a:p>
            <a:pPr lvl="1"/>
            <a:r>
              <a:rPr lang="en-AU" sz="1800" dirty="0">
                <a:solidFill>
                  <a:schemeClr val="bg1"/>
                </a:solidFill>
              </a:rPr>
              <a:t>$900/person of the whole US population</a:t>
            </a:r>
          </a:p>
          <a:p>
            <a:pPr lvl="1"/>
            <a:r>
              <a:rPr lang="en-AU" sz="1800" dirty="0">
                <a:solidFill>
                  <a:schemeClr val="bg1"/>
                </a:solidFill>
              </a:rPr>
              <a:t>Property damage</a:t>
            </a:r>
          </a:p>
          <a:p>
            <a:pPr lvl="1"/>
            <a:r>
              <a:rPr lang="en-AU" sz="1800" dirty="0">
                <a:solidFill>
                  <a:schemeClr val="bg1"/>
                </a:solidFill>
              </a:rPr>
              <a:t>Insurance payouts</a:t>
            </a:r>
          </a:p>
          <a:p>
            <a:r>
              <a:rPr lang="en-AU" sz="2000" dirty="0">
                <a:ln>
                  <a:solidFill>
                    <a:srgbClr val="FFFF00"/>
                  </a:solidFill>
                </a:ln>
                <a:solidFill>
                  <a:schemeClr val="bg1"/>
                </a:solidFill>
              </a:rPr>
              <a:t>$594 billion </a:t>
            </a:r>
            <a:r>
              <a:rPr lang="en-AU" sz="1800" dirty="0">
                <a:solidFill>
                  <a:schemeClr val="bg1"/>
                </a:solidFill>
              </a:rPr>
              <a:t>in quality of life costs</a:t>
            </a:r>
          </a:p>
          <a:p>
            <a:pPr lvl="1"/>
            <a:r>
              <a:rPr lang="en-AU" sz="1800" dirty="0">
                <a:solidFill>
                  <a:schemeClr val="bg1"/>
                </a:solidFill>
              </a:rPr>
              <a:t>Loss of life</a:t>
            </a:r>
          </a:p>
          <a:p>
            <a:pPr lvl="1"/>
            <a:r>
              <a:rPr lang="en-AU" sz="1800" dirty="0">
                <a:solidFill>
                  <a:schemeClr val="bg1"/>
                </a:solidFill>
              </a:rPr>
              <a:t>Injuries both immediate and ongoing</a:t>
            </a:r>
          </a:p>
          <a:p>
            <a:r>
              <a:rPr lang="en-AU" sz="1800" dirty="0">
                <a:solidFill>
                  <a:schemeClr val="bg1"/>
                </a:solidFill>
              </a:rPr>
              <a:t>Costs due to injury double the economic costs</a:t>
            </a:r>
          </a:p>
        </p:txBody>
      </p:sp>
    </p:spTree>
    <p:extLst>
      <p:ext uri="{BB962C8B-B14F-4D97-AF65-F5344CB8AC3E}">
        <p14:creationId xmlns:p14="http://schemas.microsoft.com/office/powerpoint/2010/main" val="111913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FC6F41E0-C262-4D2F-86F8-4DEF84DBB4F0}"/>
              </a:ext>
            </a:extLst>
          </p:cNvPr>
          <p:cNvGrpSpPr/>
          <p:nvPr/>
        </p:nvGrpSpPr>
        <p:grpSpPr>
          <a:xfrm>
            <a:off x="3268319" y="455819"/>
            <a:ext cx="315838" cy="893826"/>
            <a:chOff x="3117625" y="785728"/>
            <a:chExt cx="315838" cy="893826"/>
          </a:xfrm>
        </p:grpSpPr>
        <p:cxnSp>
          <p:nvCxnSpPr>
            <p:cNvPr id="55" name="Straight Connector 54">
              <a:extLst>
                <a:ext uri="{FF2B5EF4-FFF2-40B4-BE49-F238E27FC236}">
                  <a16:creationId xmlns:a16="http://schemas.microsoft.com/office/drawing/2014/main" id="{2E63DD85-9249-4AAB-B861-B57F1C542AE4}"/>
                </a:ext>
              </a:extLst>
            </p:cNvPr>
            <p:cNvCxnSpPr>
              <a:cxnSpLocks/>
            </p:cNvCxnSpPr>
            <p:nvPr/>
          </p:nvCxnSpPr>
          <p:spPr>
            <a:xfrm flipV="1">
              <a:off x="3253723" y="1296144"/>
              <a:ext cx="271" cy="38341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Picture 30" descr="A picture containing food&#10;&#10;Description automatically generated">
              <a:extLst>
                <a:ext uri="{FF2B5EF4-FFF2-40B4-BE49-F238E27FC236}">
                  <a16:creationId xmlns:a16="http://schemas.microsoft.com/office/drawing/2014/main" id="{A2A7C5B8-DA37-4C00-83AD-07098D4397E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65169" t="7442" r="2376" b="7715"/>
            <a:stretch/>
          </p:blipFill>
          <p:spPr>
            <a:xfrm>
              <a:off x="3117625" y="785728"/>
              <a:ext cx="315838" cy="660535"/>
            </a:xfrm>
            <a:prstGeom prst="rect">
              <a:avLst/>
            </a:prstGeom>
          </p:spPr>
        </p:pic>
      </p:grpSp>
      <p:grpSp>
        <p:nvGrpSpPr>
          <p:cNvPr id="33" name="Group 32">
            <a:extLst>
              <a:ext uri="{FF2B5EF4-FFF2-40B4-BE49-F238E27FC236}">
                <a16:creationId xmlns:a16="http://schemas.microsoft.com/office/drawing/2014/main" id="{7CEF1B44-4753-4193-8AD9-14C50FDCC896}"/>
              </a:ext>
            </a:extLst>
          </p:cNvPr>
          <p:cNvGrpSpPr/>
          <p:nvPr/>
        </p:nvGrpSpPr>
        <p:grpSpPr>
          <a:xfrm>
            <a:off x="6016935" y="3920980"/>
            <a:ext cx="269289" cy="957435"/>
            <a:chOff x="6038233" y="3314752"/>
            <a:chExt cx="269289" cy="957435"/>
          </a:xfrm>
        </p:grpSpPr>
        <p:pic>
          <p:nvPicPr>
            <p:cNvPr id="59" name="Picture 58" descr="A picture containing food&#10;&#10;Description automatically generated">
              <a:extLst>
                <a:ext uri="{FF2B5EF4-FFF2-40B4-BE49-F238E27FC236}">
                  <a16:creationId xmlns:a16="http://schemas.microsoft.com/office/drawing/2014/main" id="{12B0E361-7B36-4B51-B59C-63A9D0A97BB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4446" t="4582" r="65378" b="6301"/>
            <a:stretch/>
          </p:blipFill>
          <p:spPr>
            <a:xfrm>
              <a:off x="6038233" y="3314752"/>
              <a:ext cx="269289" cy="636193"/>
            </a:xfrm>
            <a:prstGeom prst="rect">
              <a:avLst/>
            </a:prstGeom>
          </p:spPr>
        </p:pic>
        <p:cxnSp>
          <p:nvCxnSpPr>
            <p:cNvPr id="27" name="Straight Connector 26">
              <a:extLst>
                <a:ext uri="{FF2B5EF4-FFF2-40B4-BE49-F238E27FC236}">
                  <a16:creationId xmlns:a16="http://schemas.microsoft.com/office/drawing/2014/main" id="{40FA2183-3339-427F-9DBE-956187745032}"/>
                </a:ext>
              </a:extLst>
            </p:cNvPr>
            <p:cNvCxnSpPr>
              <a:cxnSpLocks/>
            </p:cNvCxnSpPr>
            <p:nvPr/>
          </p:nvCxnSpPr>
          <p:spPr>
            <a:xfrm flipV="1">
              <a:off x="6172796" y="3888777"/>
              <a:ext cx="271" cy="38341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Picture 2" descr="A close up of a logo&#10;&#10;Description automatically generated">
            <a:extLst>
              <a:ext uri="{FF2B5EF4-FFF2-40B4-BE49-F238E27FC236}">
                <a16:creationId xmlns:a16="http://schemas.microsoft.com/office/drawing/2014/main" id="{6A370743-18F1-45E5-812B-913BCE4954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347751">
            <a:off x="4429357" y="3927521"/>
            <a:ext cx="2447200" cy="1021735"/>
          </a:xfrm>
          <a:prstGeom prst="rect">
            <a:avLst/>
          </a:prstGeom>
        </p:spPr>
      </p:pic>
      <p:pic>
        <p:nvPicPr>
          <p:cNvPr id="66" name="Picture 65" descr="A close up of a logo&#10;&#10;Description automatically generated">
            <a:extLst>
              <a:ext uri="{FF2B5EF4-FFF2-40B4-BE49-F238E27FC236}">
                <a16:creationId xmlns:a16="http://schemas.microsoft.com/office/drawing/2014/main" id="{A83663C5-940A-4BC0-94BF-E29DBB726F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215564">
            <a:off x="2913852" y="3961243"/>
            <a:ext cx="2040700" cy="1021735"/>
          </a:xfrm>
          <a:prstGeom prst="rect">
            <a:avLst/>
          </a:prstGeom>
        </p:spPr>
      </p:pic>
      <p:pic>
        <p:nvPicPr>
          <p:cNvPr id="52" name="Picture 51" descr="A picture containing object, clock&#10;&#10;Description automatically generated">
            <a:extLst>
              <a:ext uri="{FF2B5EF4-FFF2-40B4-BE49-F238E27FC236}">
                <a16:creationId xmlns:a16="http://schemas.microsoft.com/office/drawing/2014/main" id="{5603F43A-2058-4067-BEF8-8CB5DC241D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996059" y="1281372"/>
            <a:ext cx="2077848" cy="2077848"/>
          </a:xfrm>
          <a:prstGeom prst="rect">
            <a:avLst/>
          </a:prstGeom>
        </p:spPr>
      </p:pic>
      <p:pic>
        <p:nvPicPr>
          <p:cNvPr id="50" name="Picture 49" descr="A picture containing object, clock&#10;&#10;Description automatically generated">
            <a:extLst>
              <a:ext uri="{FF2B5EF4-FFF2-40B4-BE49-F238E27FC236}">
                <a16:creationId xmlns:a16="http://schemas.microsoft.com/office/drawing/2014/main" id="{461C4149-2913-4B2E-98DD-AA6E05C10D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983465" y="3852616"/>
            <a:ext cx="2077848" cy="2077848"/>
          </a:xfrm>
          <a:prstGeom prst="rect">
            <a:avLst/>
          </a:prstGeom>
        </p:spPr>
      </p:pic>
      <p:pic>
        <p:nvPicPr>
          <p:cNvPr id="43" name="Picture 42" descr="A picture containing object, clock&#10;&#10;Description automatically generated">
            <a:extLst>
              <a:ext uri="{FF2B5EF4-FFF2-40B4-BE49-F238E27FC236}">
                <a16:creationId xmlns:a16="http://schemas.microsoft.com/office/drawing/2014/main" id="{B872F396-29FB-4FBC-BE32-2AB2C4CC20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0467" y="3915400"/>
            <a:ext cx="2077848" cy="2077848"/>
          </a:xfrm>
          <a:prstGeom prst="rect">
            <a:avLst/>
          </a:prstGeom>
        </p:spPr>
      </p:pic>
      <p:pic>
        <p:nvPicPr>
          <p:cNvPr id="39" name="Picture 38" descr="A close up of a logo&#10;&#10;Description automatically generated">
            <a:extLst>
              <a:ext uri="{FF2B5EF4-FFF2-40B4-BE49-F238E27FC236}">
                <a16:creationId xmlns:a16="http://schemas.microsoft.com/office/drawing/2014/main" id="{1DB32FAC-8484-4E31-AD10-FFF3A706CE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4835" y="4526248"/>
            <a:ext cx="2804085" cy="1740969"/>
          </a:xfrm>
          <a:prstGeom prst="rect">
            <a:avLst/>
          </a:prstGeom>
        </p:spPr>
      </p:pic>
      <p:pic>
        <p:nvPicPr>
          <p:cNvPr id="37" name="Picture 36" descr="A picture containing object, clock&#10;&#10;Description automatically generated">
            <a:extLst>
              <a:ext uri="{FF2B5EF4-FFF2-40B4-BE49-F238E27FC236}">
                <a16:creationId xmlns:a16="http://schemas.microsoft.com/office/drawing/2014/main" id="{74B3A6C1-A19A-4F85-BE13-7C7A17ACFE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6576689" y="1319114"/>
            <a:ext cx="2077848" cy="2077848"/>
          </a:xfrm>
          <a:prstGeom prst="rect">
            <a:avLst/>
          </a:prstGeom>
        </p:spPr>
      </p:pic>
      <p:sp>
        <p:nvSpPr>
          <p:cNvPr id="2" name="Title 1">
            <a:extLst>
              <a:ext uri="{FF2B5EF4-FFF2-40B4-BE49-F238E27FC236}">
                <a16:creationId xmlns:a16="http://schemas.microsoft.com/office/drawing/2014/main" id="{4E79681A-3397-4E2F-9FAB-A7ED25FB5CA0}"/>
              </a:ext>
            </a:extLst>
          </p:cNvPr>
          <p:cNvSpPr>
            <a:spLocks noGrp="1"/>
          </p:cNvSpPr>
          <p:nvPr>
            <p:ph type="title"/>
          </p:nvPr>
        </p:nvSpPr>
        <p:spPr>
          <a:xfrm>
            <a:off x="2857609" y="1723"/>
            <a:ext cx="3953714" cy="1016668"/>
          </a:xfrm>
        </p:spPr>
        <p:txBody>
          <a:bodyPr/>
          <a:lstStyle/>
          <a:p>
            <a:r>
              <a:rPr lang="en-AU" b="1" dirty="0"/>
              <a:t>Pipeline</a:t>
            </a:r>
          </a:p>
        </p:txBody>
      </p:sp>
      <p:pic>
        <p:nvPicPr>
          <p:cNvPr id="6" name="Picture 5" descr="A close up of a logo&#10;&#10;Description automatically generated">
            <a:extLst>
              <a:ext uri="{FF2B5EF4-FFF2-40B4-BE49-F238E27FC236}">
                <a16:creationId xmlns:a16="http://schemas.microsoft.com/office/drawing/2014/main" id="{D49BFE01-44B5-4412-9A35-BFC39A6B5B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7425" y="985738"/>
            <a:ext cx="2804085" cy="1740969"/>
          </a:xfrm>
          <a:prstGeom prst="rect">
            <a:avLst/>
          </a:prstGeom>
        </p:spPr>
      </p:pic>
      <p:grpSp>
        <p:nvGrpSpPr>
          <p:cNvPr id="7" name="Group 6">
            <a:extLst>
              <a:ext uri="{FF2B5EF4-FFF2-40B4-BE49-F238E27FC236}">
                <a16:creationId xmlns:a16="http://schemas.microsoft.com/office/drawing/2014/main" id="{AB9A2467-0562-462B-92A5-F8C05AF91301}"/>
              </a:ext>
            </a:extLst>
          </p:cNvPr>
          <p:cNvGrpSpPr/>
          <p:nvPr/>
        </p:nvGrpSpPr>
        <p:grpSpPr>
          <a:xfrm>
            <a:off x="2407319" y="1207266"/>
            <a:ext cx="2021831" cy="1314190"/>
            <a:chOff x="1904454" y="0"/>
            <a:chExt cx="1334988" cy="867742"/>
          </a:xfrm>
        </p:grpSpPr>
        <p:sp>
          <p:nvSpPr>
            <p:cNvPr id="8" name="Rectangle: Rounded Corners 7">
              <a:extLst>
                <a:ext uri="{FF2B5EF4-FFF2-40B4-BE49-F238E27FC236}">
                  <a16:creationId xmlns:a16="http://schemas.microsoft.com/office/drawing/2014/main" id="{27CC821D-37E5-4662-8919-815C775DC171}"/>
                </a:ext>
              </a:extLst>
            </p:cNvPr>
            <p:cNvSpPr/>
            <p:nvPr/>
          </p:nvSpPr>
          <p:spPr>
            <a:xfrm>
              <a:off x="1904454" y="0"/>
              <a:ext cx="1334988" cy="867742"/>
            </a:xfrm>
            <a:prstGeom prst="roundRect">
              <a:avLst/>
            </a:prstGeom>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027AC311-B7BE-4215-AD50-002E1A773378}"/>
                </a:ext>
              </a:extLst>
            </p:cNvPr>
            <p:cNvSpPr txBox="1"/>
            <p:nvPr/>
          </p:nvSpPr>
          <p:spPr>
            <a:xfrm>
              <a:off x="1946814" y="42360"/>
              <a:ext cx="1250268" cy="783022"/>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2400" kern="1200" dirty="0">
                  <a:solidFill>
                    <a:schemeClr val="tx1"/>
                  </a:solidFill>
                </a:rPr>
                <a:t>Business Question</a:t>
              </a:r>
            </a:p>
          </p:txBody>
        </p:sp>
      </p:grpSp>
      <p:grpSp>
        <p:nvGrpSpPr>
          <p:cNvPr id="10" name="Group 9">
            <a:extLst>
              <a:ext uri="{FF2B5EF4-FFF2-40B4-BE49-F238E27FC236}">
                <a16:creationId xmlns:a16="http://schemas.microsoft.com/office/drawing/2014/main" id="{93D50434-C8AF-45BB-9A0B-79D51287BA26}"/>
              </a:ext>
            </a:extLst>
          </p:cNvPr>
          <p:cNvGrpSpPr/>
          <p:nvPr/>
        </p:nvGrpSpPr>
        <p:grpSpPr>
          <a:xfrm>
            <a:off x="5156483" y="1196304"/>
            <a:ext cx="2021831" cy="1314190"/>
            <a:chOff x="4028301" y="1199563"/>
            <a:chExt cx="1334988" cy="867742"/>
          </a:xfrm>
        </p:grpSpPr>
        <p:sp>
          <p:nvSpPr>
            <p:cNvPr id="11" name="Rectangle: Rounded Corners 10">
              <a:extLst>
                <a:ext uri="{FF2B5EF4-FFF2-40B4-BE49-F238E27FC236}">
                  <a16:creationId xmlns:a16="http://schemas.microsoft.com/office/drawing/2014/main" id="{395D92E1-61A8-4679-BF41-9A36A84BEED6}"/>
                </a:ext>
              </a:extLst>
            </p:cNvPr>
            <p:cNvSpPr/>
            <p:nvPr/>
          </p:nvSpPr>
          <p:spPr>
            <a:xfrm>
              <a:off x="4028301" y="1199563"/>
              <a:ext cx="1334988" cy="867742"/>
            </a:xfrm>
            <a:prstGeom prst="roundRect">
              <a:avLst/>
            </a:prstGeom>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58CB8110-9F8D-46CB-B3D7-2D8F471771CA}"/>
                </a:ext>
              </a:extLst>
            </p:cNvPr>
            <p:cNvSpPr txBox="1"/>
            <p:nvPr/>
          </p:nvSpPr>
          <p:spPr>
            <a:xfrm>
              <a:off x="4070661" y="1241923"/>
              <a:ext cx="1250268" cy="783022"/>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2400" kern="1200" dirty="0">
                  <a:solidFill>
                    <a:schemeClr val="tx1"/>
                  </a:solidFill>
                </a:rPr>
                <a:t>Data Collection</a:t>
              </a:r>
            </a:p>
          </p:txBody>
        </p:sp>
      </p:grpSp>
      <p:grpSp>
        <p:nvGrpSpPr>
          <p:cNvPr id="13" name="Group 12">
            <a:extLst>
              <a:ext uri="{FF2B5EF4-FFF2-40B4-BE49-F238E27FC236}">
                <a16:creationId xmlns:a16="http://schemas.microsoft.com/office/drawing/2014/main" id="{96EE716C-3A63-4726-8568-0E1063ECA113}"/>
              </a:ext>
            </a:extLst>
          </p:cNvPr>
          <p:cNvGrpSpPr/>
          <p:nvPr/>
        </p:nvGrpSpPr>
        <p:grpSpPr>
          <a:xfrm>
            <a:off x="7067122" y="2940795"/>
            <a:ext cx="2021831" cy="1314190"/>
            <a:chOff x="3398899" y="3136663"/>
            <a:chExt cx="1334988" cy="867742"/>
          </a:xfrm>
        </p:grpSpPr>
        <p:sp>
          <p:nvSpPr>
            <p:cNvPr id="14" name="Rectangle: Rounded Corners 13">
              <a:extLst>
                <a:ext uri="{FF2B5EF4-FFF2-40B4-BE49-F238E27FC236}">
                  <a16:creationId xmlns:a16="http://schemas.microsoft.com/office/drawing/2014/main" id="{93D44878-52D5-4997-B185-FBDF6A10B80A}"/>
                </a:ext>
              </a:extLst>
            </p:cNvPr>
            <p:cNvSpPr/>
            <p:nvPr/>
          </p:nvSpPr>
          <p:spPr>
            <a:xfrm>
              <a:off x="3398899" y="3136663"/>
              <a:ext cx="1334988" cy="867742"/>
            </a:xfrm>
            <a:prstGeom prst="roundRect">
              <a:avLst/>
            </a:prstGeom>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AC54C6F6-C5EA-4615-9063-F7729FB82344}"/>
                </a:ext>
              </a:extLst>
            </p:cNvPr>
            <p:cNvSpPr txBox="1"/>
            <p:nvPr/>
          </p:nvSpPr>
          <p:spPr>
            <a:xfrm>
              <a:off x="3441259" y="3179023"/>
              <a:ext cx="1250268" cy="783022"/>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2400" kern="1200" dirty="0">
                  <a:solidFill>
                    <a:schemeClr val="tx1"/>
                  </a:solidFill>
                </a:rPr>
                <a:t>Data Manipulation</a:t>
              </a:r>
            </a:p>
          </p:txBody>
        </p:sp>
      </p:grpSp>
      <p:grpSp>
        <p:nvGrpSpPr>
          <p:cNvPr id="16" name="Group 15">
            <a:extLst>
              <a:ext uri="{FF2B5EF4-FFF2-40B4-BE49-F238E27FC236}">
                <a16:creationId xmlns:a16="http://schemas.microsoft.com/office/drawing/2014/main" id="{1ED67689-E0AD-4586-9737-6C8F908E7B4B}"/>
              </a:ext>
            </a:extLst>
          </p:cNvPr>
          <p:cNvGrpSpPr/>
          <p:nvPr/>
        </p:nvGrpSpPr>
        <p:grpSpPr>
          <a:xfrm>
            <a:off x="5157812" y="4724231"/>
            <a:ext cx="2021831" cy="1314190"/>
            <a:chOff x="1362112" y="3136663"/>
            <a:chExt cx="1334988" cy="867742"/>
          </a:xfrm>
        </p:grpSpPr>
        <p:sp>
          <p:nvSpPr>
            <p:cNvPr id="17" name="Rectangle: Rounded Corners 16">
              <a:extLst>
                <a:ext uri="{FF2B5EF4-FFF2-40B4-BE49-F238E27FC236}">
                  <a16:creationId xmlns:a16="http://schemas.microsoft.com/office/drawing/2014/main" id="{F8B43B69-759E-4E6E-A51B-557A3979C42A}"/>
                </a:ext>
              </a:extLst>
            </p:cNvPr>
            <p:cNvSpPr/>
            <p:nvPr/>
          </p:nvSpPr>
          <p:spPr>
            <a:xfrm>
              <a:off x="1362112" y="3136663"/>
              <a:ext cx="1334988" cy="867742"/>
            </a:xfrm>
            <a:prstGeom prst="roundRect">
              <a:avLst/>
            </a:prstGeom>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47A0D537-9F34-447F-9D42-83CEB4F039C2}"/>
                </a:ext>
              </a:extLst>
            </p:cNvPr>
            <p:cNvSpPr txBox="1"/>
            <p:nvPr/>
          </p:nvSpPr>
          <p:spPr>
            <a:xfrm>
              <a:off x="1404472" y="3179023"/>
              <a:ext cx="1250268" cy="783022"/>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2400" kern="1200" dirty="0">
                  <a:solidFill>
                    <a:schemeClr val="tx1"/>
                  </a:solidFill>
                </a:rPr>
                <a:t>EDA &amp; Visuals</a:t>
              </a:r>
            </a:p>
          </p:txBody>
        </p:sp>
      </p:grpSp>
      <p:grpSp>
        <p:nvGrpSpPr>
          <p:cNvPr id="19" name="Group 18">
            <a:extLst>
              <a:ext uri="{FF2B5EF4-FFF2-40B4-BE49-F238E27FC236}">
                <a16:creationId xmlns:a16="http://schemas.microsoft.com/office/drawing/2014/main" id="{56A36F63-A923-4936-AAF7-EA852DA95C61}"/>
              </a:ext>
            </a:extLst>
          </p:cNvPr>
          <p:cNvGrpSpPr/>
          <p:nvPr/>
        </p:nvGrpSpPr>
        <p:grpSpPr>
          <a:xfrm>
            <a:off x="617878" y="2938366"/>
            <a:ext cx="2021831" cy="1314190"/>
            <a:chOff x="732710" y="1199563"/>
            <a:chExt cx="1334988" cy="867742"/>
          </a:xfrm>
        </p:grpSpPr>
        <p:sp>
          <p:nvSpPr>
            <p:cNvPr id="20" name="Rectangle: Rounded Corners 19">
              <a:extLst>
                <a:ext uri="{FF2B5EF4-FFF2-40B4-BE49-F238E27FC236}">
                  <a16:creationId xmlns:a16="http://schemas.microsoft.com/office/drawing/2014/main" id="{36A95450-365D-487E-B484-FD924769C4DB}"/>
                </a:ext>
              </a:extLst>
            </p:cNvPr>
            <p:cNvSpPr/>
            <p:nvPr/>
          </p:nvSpPr>
          <p:spPr>
            <a:xfrm>
              <a:off x="732710" y="1199563"/>
              <a:ext cx="1334988" cy="867742"/>
            </a:xfrm>
            <a:prstGeom prst="roundRect">
              <a:avLst/>
            </a:prstGeom>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EB1FB156-5615-4ADE-987A-48B7F452D2EF}"/>
                </a:ext>
              </a:extLst>
            </p:cNvPr>
            <p:cNvSpPr txBox="1"/>
            <p:nvPr/>
          </p:nvSpPr>
          <p:spPr>
            <a:xfrm>
              <a:off x="775070" y="1241923"/>
              <a:ext cx="1250268" cy="783022"/>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2400" kern="1200" dirty="0">
                  <a:solidFill>
                    <a:schemeClr val="tx1"/>
                  </a:solidFill>
                </a:rPr>
                <a:t>Comparisons and Further Directions</a:t>
              </a:r>
            </a:p>
          </p:txBody>
        </p:sp>
      </p:grpSp>
      <p:grpSp>
        <p:nvGrpSpPr>
          <p:cNvPr id="44" name="Group 43">
            <a:extLst>
              <a:ext uri="{FF2B5EF4-FFF2-40B4-BE49-F238E27FC236}">
                <a16:creationId xmlns:a16="http://schemas.microsoft.com/office/drawing/2014/main" id="{AEA0CF18-4C57-46B4-BF5A-AED0B7C2C822}"/>
              </a:ext>
            </a:extLst>
          </p:cNvPr>
          <p:cNvGrpSpPr/>
          <p:nvPr/>
        </p:nvGrpSpPr>
        <p:grpSpPr>
          <a:xfrm>
            <a:off x="2407320" y="4680428"/>
            <a:ext cx="2021831" cy="1314190"/>
            <a:chOff x="732710" y="1199563"/>
            <a:chExt cx="1334988" cy="867742"/>
          </a:xfrm>
        </p:grpSpPr>
        <p:sp>
          <p:nvSpPr>
            <p:cNvPr id="45" name="Rectangle: Rounded Corners 44">
              <a:extLst>
                <a:ext uri="{FF2B5EF4-FFF2-40B4-BE49-F238E27FC236}">
                  <a16:creationId xmlns:a16="http://schemas.microsoft.com/office/drawing/2014/main" id="{40D82CBF-E30E-4378-9A79-B8EA75D30420}"/>
                </a:ext>
              </a:extLst>
            </p:cNvPr>
            <p:cNvSpPr/>
            <p:nvPr/>
          </p:nvSpPr>
          <p:spPr>
            <a:xfrm>
              <a:off x="732710" y="1199563"/>
              <a:ext cx="1334988" cy="867742"/>
            </a:xfrm>
            <a:prstGeom prst="roundRect">
              <a:avLst/>
            </a:prstGeom>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Rectangle: Rounded Corners 4">
              <a:extLst>
                <a:ext uri="{FF2B5EF4-FFF2-40B4-BE49-F238E27FC236}">
                  <a16:creationId xmlns:a16="http://schemas.microsoft.com/office/drawing/2014/main" id="{6C9F18F9-8F9E-4374-A0A5-D940C1119A6C}"/>
                </a:ext>
              </a:extLst>
            </p:cNvPr>
            <p:cNvSpPr txBox="1"/>
            <p:nvPr/>
          </p:nvSpPr>
          <p:spPr>
            <a:xfrm>
              <a:off x="775070" y="1241923"/>
              <a:ext cx="1250268" cy="783022"/>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2400" kern="1200" dirty="0">
                  <a:solidFill>
                    <a:schemeClr val="tx1"/>
                  </a:solidFill>
                </a:rPr>
                <a:t>Modelling</a:t>
              </a:r>
              <a:endParaRPr lang="en-AU" sz="1500" kern="1200" dirty="0">
                <a:solidFill>
                  <a:schemeClr val="tx1"/>
                </a:solidFill>
              </a:endParaRPr>
            </a:p>
          </p:txBody>
        </p:sp>
      </p:grpSp>
      <p:sp>
        <p:nvSpPr>
          <p:cNvPr id="60" name="TextBox 59">
            <a:extLst>
              <a:ext uri="{FF2B5EF4-FFF2-40B4-BE49-F238E27FC236}">
                <a16:creationId xmlns:a16="http://schemas.microsoft.com/office/drawing/2014/main" id="{5A820A97-56CC-4774-AD3C-F49960C10979}"/>
              </a:ext>
            </a:extLst>
          </p:cNvPr>
          <p:cNvSpPr txBox="1"/>
          <p:nvPr/>
        </p:nvSpPr>
        <p:spPr>
          <a:xfrm>
            <a:off x="-46378" y="7785536"/>
            <a:ext cx="8572500" cy="230832"/>
          </a:xfrm>
          <a:prstGeom prst="rect">
            <a:avLst/>
          </a:prstGeom>
          <a:noFill/>
        </p:spPr>
        <p:txBody>
          <a:bodyPr wrap="square" rtlCol="0">
            <a:spAutoFit/>
          </a:bodyPr>
          <a:lstStyle/>
          <a:p>
            <a:r>
              <a:rPr lang="en-AU" sz="900">
                <a:hlinkClick r:id="rId4" tooltip="http://www.pngall.com/traffic-light-png"/>
              </a:rPr>
              <a:t>This Photo</a:t>
            </a:r>
            <a:r>
              <a:rPr lang="en-AU" sz="900"/>
              <a:t> by Unknown Author is licensed under </a:t>
            </a:r>
            <a:r>
              <a:rPr lang="en-AU" sz="900">
                <a:hlinkClick r:id="rId7" tooltip="https://creativecommons.org/licenses/by-nc/3.0/"/>
              </a:rPr>
              <a:t>CC BY-NC</a:t>
            </a:r>
            <a:endParaRPr lang="en-AU" sz="900"/>
          </a:p>
        </p:txBody>
      </p:sp>
      <p:sp>
        <p:nvSpPr>
          <p:cNvPr id="64" name="TextBox 63">
            <a:extLst>
              <a:ext uri="{FF2B5EF4-FFF2-40B4-BE49-F238E27FC236}">
                <a16:creationId xmlns:a16="http://schemas.microsoft.com/office/drawing/2014/main" id="{9091300C-CB80-4AD6-92FE-38031601BE54}"/>
              </a:ext>
            </a:extLst>
          </p:cNvPr>
          <p:cNvSpPr txBox="1"/>
          <p:nvPr/>
        </p:nvSpPr>
        <p:spPr>
          <a:xfrm>
            <a:off x="2942343" y="8545427"/>
            <a:ext cx="8572500" cy="230832"/>
          </a:xfrm>
          <a:prstGeom prst="rect">
            <a:avLst/>
          </a:prstGeom>
          <a:noFill/>
        </p:spPr>
        <p:txBody>
          <a:bodyPr wrap="square" rtlCol="0">
            <a:spAutoFit/>
          </a:bodyPr>
          <a:lstStyle/>
          <a:p>
            <a:r>
              <a:rPr lang="en-AU" sz="900">
                <a:hlinkClick r:id="rId4" tooltip="http://www.pngall.com/traffic-light-png"/>
              </a:rPr>
              <a:t>This Photo</a:t>
            </a:r>
            <a:r>
              <a:rPr lang="en-AU" sz="900"/>
              <a:t> by Unknown Author is licensed under </a:t>
            </a:r>
            <a:r>
              <a:rPr lang="en-AU" sz="900">
                <a:hlinkClick r:id="rId7" tooltip="https://creativecommons.org/licenses/by-nc/3.0/"/>
              </a:rPr>
              <a:t>CC BY-NC</a:t>
            </a:r>
            <a:endParaRPr lang="en-AU" sz="900"/>
          </a:p>
        </p:txBody>
      </p:sp>
      <p:grpSp>
        <p:nvGrpSpPr>
          <p:cNvPr id="67" name="Group 66">
            <a:extLst>
              <a:ext uri="{FF2B5EF4-FFF2-40B4-BE49-F238E27FC236}">
                <a16:creationId xmlns:a16="http://schemas.microsoft.com/office/drawing/2014/main" id="{8A3D4955-F904-465B-9ECC-C38C47D235DB}"/>
              </a:ext>
            </a:extLst>
          </p:cNvPr>
          <p:cNvGrpSpPr/>
          <p:nvPr/>
        </p:nvGrpSpPr>
        <p:grpSpPr>
          <a:xfrm>
            <a:off x="4021964" y="3017145"/>
            <a:ext cx="1534225" cy="997246"/>
            <a:chOff x="1904454" y="0"/>
            <a:chExt cx="1334988" cy="867742"/>
          </a:xfrm>
        </p:grpSpPr>
        <p:sp>
          <p:nvSpPr>
            <p:cNvPr id="68" name="Rectangle: Rounded Corners 67">
              <a:extLst>
                <a:ext uri="{FF2B5EF4-FFF2-40B4-BE49-F238E27FC236}">
                  <a16:creationId xmlns:a16="http://schemas.microsoft.com/office/drawing/2014/main" id="{33737C9F-04D5-4CD0-AF2F-45F34CD325C7}"/>
                </a:ext>
              </a:extLst>
            </p:cNvPr>
            <p:cNvSpPr/>
            <p:nvPr/>
          </p:nvSpPr>
          <p:spPr>
            <a:xfrm>
              <a:off x="1904454" y="0"/>
              <a:ext cx="1334988" cy="867742"/>
            </a:xfrm>
            <a:prstGeom prst="roundRect">
              <a:avLst/>
            </a:prstGeom>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Rectangle: Rounded Corners 4">
              <a:extLst>
                <a:ext uri="{FF2B5EF4-FFF2-40B4-BE49-F238E27FC236}">
                  <a16:creationId xmlns:a16="http://schemas.microsoft.com/office/drawing/2014/main" id="{DFF2B8EB-EB57-4D26-97B7-0A7E8ADB0D63}"/>
                </a:ext>
              </a:extLst>
            </p:cNvPr>
            <p:cNvSpPr txBox="1"/>
            <p:nvPr/>
          </p:nvSpPr>
          <p:spPr>
            <a:xfrm>
              <a:off x="1946814" y="42360"/>
              <a:ext cx="1250268" cy="783022"/>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kern="1200" dirty="0">
                  <a:solidFill>
                    <a:schemeClr val="tx1"/>
                  </a:solidFill>
                </a:rPr>
                <a:t>Results Analysis</a:t>
              </a:r>
            </a:p>
          </p:txBody>
        </p:sp>
      </p:grpSp>
      <p:sp>
        <p:nvSpPr>
          <p:cNvPr id="4" name="Arrow: Bent 3">
            <a:extLst>
              <a:ext uri="{FF2B5EF4-FFF2-40B4-BE49-F238E27FC236}">
                <a16:creationId xmlns:a16="http://schemas.microsoft.com/office/drawing/2014/main" id="{E4D2EF2B-E594-402E-9005-F81F683BF740}"/>
              </a:ext>
            </a:extLst>
          </p:cNvPr>
          <p:cNvSpPr/>
          <p:nvPr/>
        </p:nvSpPr>
        <p:spPr>
          <a:xfrm rot="5400000">
            <a:off x="8306380" y="1430167"/>
            <a:ext cx="439484" cy="417858"/>
          </a:xfrm>
          <a:prstGeom prst="bentArrow">
            <a:avLst>
              <a:gd name="adj1" fmla="val 25000"/>
              <a:gd name="adj2" fmla="val 25000"/>
              <a:gd name="adj3" fmla="val 25000"/>
              <a:gd name="adj4" fmla="val 80176"/>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Arrow: Bent 4">
            <a:extLst>
              <a:ext uri="{FF2B5EF4-FFF2-40B4-BE49-F238E27FC236}">
                <a16:creationId xmlns:a16="http://schemas.microsoft.com/office/drawing/2014/main" id="{A6B35738-02C5-4A88-B9AE-693FC5EE0790}"/>
              </a:ext>
            </a:extLst>
          </p:cNvPr>
          <p:cNvSpPr/>
          <p:nvPr/>
        </p:nvSpPr>
        <p:spPr>
          <a:xfrm rot="10800000">
            <a:off x="8097700" y="5564993"/>
            <a:ext cx="439484" cy="417858"/>
          </a:xfrm>
          <a:prstGeom prst="bentArrow">
            <a:avLst>
              <a:gd name="adj1" fmla="val 25000"/>
              <a:gd name="adj2" fmla="val 25000"/>
              <a:gd name="adj3" fmla="val 25000"/>
              <a:gd name="adj4" fmla="val 80176"/>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2" name="Arrow: Bent 21">
            <a:extLst>
              <a:ext uri="{FF2B5EF4-FFF2-40B4-BE49-F238E27FC236}">
                <a16:creationId xmlns:a16="http://schemas.microsoft.com/office/drawing/2014/main" id="{8DCC1E41-0758-4C8E-9D23-726A5983021B}"/>
              </a:ext>
            </a:extLst>
          </p:cNvPr>
          <p:cNvSpPr/>
          <p:nvPr/>
        </p:nvSpPr>
        <p:spPr>
          <a:xfrm>
            <a:off x="1037732" y="1199906"/>
            <a:ext cx="439484" cy="417858"/>
          </a:xfrm>
          <a:prstGeom prst="bentArrow">
            <a:avLst>
              <a:gd name="adj1" fmla="val 25000"/>
              <a:gd name="adj2" fmla="val 25000"/>
              <a:gd name="adj3" fmla="val 25000"/>
              <a:gd name="adj4" fmla="val 80176"/>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Arrow: Bent 22">
            <a:extLst>
              <a:ext uri="{FF2B5EF4-FFF2-40B4-BE49-F238E27FC236}">
                <a16:creationId xmlns:a16="http://schemas.microsoft.com/office/drawing/2014/main" id="{4E681538-9F41-444C-8379-B35FFE77445E}"/>
              </a:ext>
            </a:extLst>
          </p:cNvPr>
          <p:cNvSpPr/>
          <p:nvPr/>
        </p:nvSpPr>
        <p:spPr>
          <a:xfrm rot="16200000">
            <a:off x="825053" y="5423937"/>
            <a:ext cx="439484" cy="417858"/>
          </a:xfrm>
          <a:prstGeom prst="bentArrow">
            <a:avLst>
              <a:gd name="adj1" fmla="val 25000"/>
              <a:gd name="adj2" fmla="val 25000"/>
              <a:gd name="adj3" fmla="val 25000"/>
              <a:gd name="adj4" fmla="val 80176"/>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5" name="Arrow: Right 24">
            <a:extLst>
              <a:ext uri="{FF2B5EF4-FFF2-40B4-BE49-F238E27FC236}">
                <a16:creationId xmlns:a16="http://schemas.microsoft.com/office/drawing/2014/main" id="{BB0C053A-8018-4CB8-9BE5-CCF9E830780F}"/>
              </a:ext>
            </a:extLst>
          </p:cNvPr>
          <p:cNvSpPr/>
          <p:nvPr/>
        </p:nvSpPr>
        <p:spPr>
          <a:xfrm rot="18359592">
            <a:off x="3311786" y="3964127"/>
            <a:ext cx="527591" cy="230532"/>
          </a:xfrm>
          <a:prstGeom prst="rightArrow">
            <a:avLst/>
          </a:prstGeom>
          <a:solidFill>
            <a:schemeClr val="tx2"/>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Right 28">
            <a:extLst>
              <a:ext uri="{FF2B5EF4-FFF2-40B4-BE49-F238E27FC236}">
                <a16:creationId xmlns:a16="http://schemas.microsoft.com/office/drawing/2014/main" id="{0A4DBFFB-7562-4F3C-BD52-F2854F25A6D6}"/>
              </a:ext>
            </a:extLst>
          </p:cNvPr>
          <p:cNvSpPr/>
          <p:nvPr/>
        </p:nvSpPr>
        <p:spPr>
          <a:xfrm rot="3344008">
            <a:off x="5001816" y="4358040"/>
            <a:ext cx="376916" cy="164694"/>
          </a:xfrm>
          <a:prstGeom prst="rightArrow">
            <a:avLst/>
          </a:prstGeom>
          <a:solidFill>
            <a:schemeClr val="tx2"/>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TextBox 31">
            <a:extLst>
              <a:ext uri="{FF2B5EF4-FFF2-40B4-BE49-F238E27FC236}">
                <a16:creationId xmlns:a16="http://schemas.microsoft.com/office/drawing/2014/main" id="{75585F97-8415-4CA9-BEAC-91E4D430E94E}"/>
              </a:ext>
            </a:extLst>
          </p:cNvPr>
          <p:cNvSpPr txBox="1"/>
          <p:nvPr/>
        </p:nvSpPr>
        <p:spPr>
          <a:xfrm>
            <a:off x="285750" y="6858000"/>
            <a:ext cx="8572500" cy="230832"/>
          </a:xfrm>
          <a:prstGeom prst="rect">
            <a:avLst/>
          </a:prstGeom>
          <a:noFill/>
        </p:spPr>
        <p:txBody>
          <a:bodyPr wrap="square" rtlCol="0">
            <a:spAutoFit/>
          </a:bodyPr>
          <a:lstStyle/>
          <a:p>
            <a:r>
              <a:rPr lang="en-AU" sz="900">
                <a:hlinkClick r:id="rId4" tooltip="http://www.pngall.com/traffic-light-png"/>
              </a:rPr>
              <a:t>This Photo</a:t>
            </a:r>
            <a:r>
              <a:rPr lang="en-AU" sz="900"/>
              <a:t> by Unknown Author is licensed under </a:t>
            </a:r>
            <a:r>
              <a:rPr lang="en-AU" sz="900">
                <a:hlinkClick r:id="rId7" tooltip="https://creativecommons.org/licenses/by-nc/3.0/"/>
              </a:rPr>
              <a:t>CC BY-NC</a:t>
            </a:r>
            <a:endParaRPr lang="en-AU" sz="900"/>
          </a:p>
        </p:txBody>
      </p:sp>
    </p:spTree>
    <p:extLst>
      <p:ext uri="{BB962C8B-B14F-4D97-AF65-F5344CB8AC3E}">
        <p14:creationId xmlns:p14="http://schemas.microsoft.com/office/powerpoint/2010/main" val="219514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681A-3397-4E2F-9FAB-A7ED25FB5CA0}"/>
              </a:ext>
            </a:extLst>
          </p:cNvPr>
          <p:cNvSpPr>
            <a:spLocks noGrp="1"/>
          </p:cNvSpPr>
          <p:nvPr>
            <p:ph type="title"/>
          </p:nvPr>
        </p:nvSpPr>
        <p:spPr>
          <a:xfrm>
            <a:off x="2659924" y="-1565"/>
            <a:ext cx="4349085" cy="1016668"/>
          </a:xfrm>
        </p:spPr>
        <p:txBody>
          <a:bodyPr/>
          <a:lstStyle/>
          <a:p>
            <a:r>
              <a:rPr lang="en-AU" b="1" dirty="0"/>
              <a:t>Business Question</a:t>
            </a:r>
          </a:p>
        </p:txBody>
      </p:sp>
      <p:sp>
        <p:nvSpPr>
          <p:cNvPr id="3" name="Content Placeholder 2">
            <a:extLst>
              <a:ext uri="{FF2B5EF4-FFF2-40B4-BE49-F238E27FC236}">
                <a16:creationId xmlns:a16="http://schemas.microsoft.com/office/drawing/2014/main" id="{E499E6FB-C136-496F-AAD3-0AE439332358}"/>
              </a:ext>
            </a:extLst>
          </p:cNvPr>
          <p:cNvSpPr>
            <a:spLocks noGrp="1"/>
          </p:cNvSpPr>
          <p:nvPr>
            <p:ph idx="1"/>
          </p:nvPr>
        </p:nvSpPr>
        <p:spPr>
          <a:xfrm>
            <a:off x="1013734" y="539704"/>
            <a:ext cx="7924604" cy="1116418"/>
          </a:xfrm>
        </p:spPr>
        <p:txBody>
          <a:bodyPr>
            <a:normAutofit/>
          </a:bodyPr>
          <a:lstStyle/>
          <a:p>
            <a:pPr marL="0" indent="0">
              <a:buNone/>
            </a:pPr>
            <a:r>
              <a:rPr lang="en-AU" dirty="0"/>
              <a:t>Costs due to injury are greater than costs of the crash itself</a:t>
            </a:r>
          </a:p>
        </p:txBody>
      </p:sp>
      <p:sp>
        <p:nvSpPr>
          <p:cNvPr id="4" name="TextBox 3">
            <a:extLst>
              <a:ext uri="{FF2B5EF4-FFF2-40B4-BE49-F238E27FC236}">
                <a16:creationId xmlns:a16="http://schemas.microsoft.com/office/drawing/2014/main" id="{E85420F2-ACE1-44E8-93F2-75E8BF454570}"/>
              </a:ext>
            </a:extLst>
          </p:cNvPr>
          <p:cNvSpPr txBox="1"/>
          <p:nvPr/>
        </p:nvSpPr>
        <p:spPr>
          <a:xfrm>
            <a:off x="786807" y="1542191"/>
            <a:ext cx="7740503" cy="1384995"/>
          </a:xfrm>
          <a:prstGeom prst="rect">
            <a:avLst/>
          </a:prstGeom>
          <a:solidFill>
            <a:schemeClr val="tx1">
              <a:lumMod val="75000"/>
              <a:lumOff val="25000"/>
            </a:schemeClr>
          </a:solidFill>
          <a:ln w="50800">
            <a:solidFill>
              <a:srgbClr val="FFFF00"/>
            </a:solidFill>
            <a:prstDash val="dash"/>
          </a:ln>
        </p:spPr>
        <p:txBody>
          <a:bodyPr wrap="square" rtlCol="0">
            <a:spAutoFit/>
          </a:bodyPr>
          <a:lstStyle/>
          <a:p>
            <a:pPr algn="ctr"/>
            <a:r>
              <a:rPr lang="en-AU" sz="2800" dirty="0">
                <a:solidFill>
                  <a:schemeClr val="bg1">
                    <a:lumMod val="95000"/>
                  </a:schemeClr>
                </a:solidFill>
                <a:effectLst/>
                <a:ea typeface="Calibri" panose="020F0502020204030204" pitchFamily="34" charset="0"/>
                <a:cs typeface="Times New Roman" panose="02020603050405020304" pitchFamily="18" charset="0"/>
              </a:rPr>
              <a:t>Can we save costs and necessary manpower </a:t>
            </a:r>
            <a:r>
              <a:rPr lang="en-AU" sz="2800" dirty="0">
                <a:solidFill>
                  <a:schemeClr val="bg1">
                    <a:lumMod val="95000"/>
                  </a:schemeClr>
                </a:solidFill>
                <a:ea typeface="Calibri" panose="020F0502020204030204" pitchFamily="34" charset="0"/>
                <a:cs typeface="Times New Roman" panose="02020603050405020304" pitchFamily="18" charset="0"/>
              </a:rPr>
              <a:t>by </a:t>
            </a:r>
            <a:r>
              <a:rPr lang="en-AU" sz="2800" b="1" dirty="0">
                <a:solidFill>
                  <a:schemeClr val="bg1">
                    <a:lumMod val="95000"/>
                  </a:schemeClr>
                </a:solidFill>
                <a:ea typeface="Calibri" panose="020F0502020204030204" pitchFamily="34" charset="0"/>
                <a:cs typeface="Times New Roman" panose="02020603050405020304" pitchFamily="18" charset="0"/>
              </a:rPr>
              <a:t>predicting when a crash has a high likelihood of causing injury?</a:t>
            </a:r>
          </a:p>
        </p:txBody>
      </p:sp>
      <p:sp>
        <p:nvSpPr>
          <p:cNvPr id="5" name="TextBox 4">
            <a:extLst>
              <a:ext uri="{FF2B5EF4-FFF2-40B4-BE49-F238E27FC236}">
                <a16:creationId xmlns:a16="http://schemas.microsoft.com/office/drawing/2014/main" id="{F1E239DD-6E7A-412A-A730-084A1DA650D5}"/>
              </a:ext>
            </a:extLst>
          </p:cNvPr>
          <p:cNvSpPr txBox="1"/>
          <p:nvPr/>
        </p:nvSpPr>
        <p:spPr>
          <a:xfrm>
            <a:off x="1013734" y="3197866"/>
            <a:ext cx="7286650" cy="646331"/>
          </a:xfrm>
          <a:prstGeom prst="rect">
            <a:avLst/>
          </a:prstGeom>
          <a:noFill/>
        </p:spPr>
        <p:txBody>
          <a:bodyPr wrap="square" rtlCol="0">
            <a:spAutoFit/>
          </a:bodyPr>
          <a:lstStyle/>
          <a:p>
            <a:pPr algn="ctr"/>
            <a:r>
              <a:rPr lang="en-AU" sz="1800" dirty="0">
                <a:cs typeface="Times New Roman" panose="02020603050405020304" pitchFamily="18" charset="0"/>
              </a:rPr>
              <a:t>Data </a:t>
            </a:r>
            <a:r>
              <a:rPr lang="en-AU" dirty="0">
                <a:cs typeface="Times New Roman" panose="02020603050405020304" pitchFamily="18" charset="0"/>
              </a:rPr>
              <a:t>Q</a:t>
            </a:r>
            <a:r>
              <a:rPr lang="en-AU" sz="1800" dirty="0">
                <a:cs typeface="Times New Roman" panose="02020603050405020304" pitchFamily="18" charset="0"/>
              </a:rPr>
              <a:t>uestion: Which modelling techniques give the best prediction of injury under specific circumstances?</a:t>
            </a:r>
            <a:endParaRPr lang="en-AU" dirty="0"/>
          </a:p>
        </p:txBody>
      </p:sp>
      <p:pic>
        <p:nvPicPr>
          <p:cNvPr id="12" name="Picture 11" descr="A close up of a fence&#10;&#10;Description automatically generated">
            <a:extLst>
              <a:ext uri="{FF2B5EF4-FFF2-40B4-BE49-F238E27FC236}">
                <a16:creationId xmlns:a16="http://schemas.microsoft.com/office/drawing/2014/main" id="{BDBE2E90-EA00-4ED1-99F9-73BABA200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26" y="4057841"/>
            <a:ext cx="8941981" cy="2686304"/>
          </a:xfrm>
          <a:prstGeom prst="rect">
            <a:avLst/>
          </a:prstGeom>
          <a:solidFill>
            <a:schemeClr val="bg1"/>
          </a:solidFill>
          <a:ln w="12700">
            <a:solidFill>
              <a:schemeClr val="tx1"/>
            </a:solidFill>
          </a:ln>
        </p:spPr>
      </p:pic>
    </p:spTree>
    <p:extLst>
      <p:ext uri="{BB962C8B-B14F-4D97-AF65-F5344CB8AC3E}">
        <p14:creationId xmlns:p14="http://schemas.microsoft.com/office/powerpoint/2010/main" val="397894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681A-3397-4E2F-9FAB-A7ED25FB5CA0}"/>
              </a:ext>
            </a:extLst>
          </p:cNvPr>
          <p:cNvSpPr>
            <a:spLocks noGrp="1"/>
          </p:cNvSpPr>
          <p:nvPr>
            <p:ph type="title"/>
          </p:nvPr>
        </p:nvSpPr>
        <p:spPr>
          <a:xfrm>
            <a:off x="603683" y="867"/>
            <a:ext cx="8083118" cy="1118335"/>
          </a:xfrm>
        </p:spPr>
        <p:txBody>
          <a:bodyPr>
            <a:normAutofit/>
          </a:bodyPr>
          <a:lstStyle/>
          <a:p>
            <a:r>
              <a:rPr lang="en-AU" sz="3600" b="1" dirty="0"/>
              <a:t>Data Analysis – Model Comparisons</a:t>
            </a:r>
          </a:p>
        </p:txBody>
      </p:sp>
      <p:sp>
        <p:nvSpPr>
          <p:cNvPr id="3" name="Content Placeholder 2">
            <a:extLst>
              <a:ext uri="{FF2B5EF4-FFF2-40B4-BE49-F238E27FC236}">
                <a16:creationId xmlns:a16="http://schemas.microsoft.com/office/drawing/2014/main" id="{E499E6FB-C136-496F-AAD3-0AE439332358}"/>
              </a:ext>
            </a:extLst>
          </p:cNvPr>
          <p:cNvSpPr>
            <a:spLocks noGrp="1"/>
          </p:cNvSpPr>
          <p:nvPr>
            <p:ph idx="1"/>
          </p:nvPr>
        </p:nvSpPr>
        <p:spPr>
          <a:xfrm>
            <a:off x="1184155" y="5168357"/>
            <a:ext cx="7704667" cy="1728377"/>
          </a:xfrm>
        </p:spPr>
        <p:txBody>
          <a:bodyPr>
            <a:normAutofit fontScale="92500" lnSpcReduction="20000"/>
          </a:bodyPr>
          <a:lstStyle/>
          <a:p>
            <a:r>
              <a:rPr lang="en-AU" dirty="0"/>
              <a:t>Naïve Bayes is the ‘better’ model</a:t>
            </a:r>
          </a:p>
          <a:p>
            <a:r>
              <a:rPr lang="en-AU" dirty="0"/>
              <a:t>False Positive (precision) is an economic cost</a:t>
            </a:r>
          </a:p>
          <a:p>
            <a:r>
              <a:rPr lang="en-AU" dirty="0"/>
              <a:t>False Negative (recall) is a quality of life cost</a:t>
            </a:r>
          </a:p>
          <a:p>
            <a:pPr lvl="1"/>
            <a:r>
              <a:rPr lang="en-AU" dirty="0"/>
              <a:t>Model with highest recall is ‘better’</a:t>
            </a:r>
          </a:p>
          <a:p>
            <a:endParaRPr lang="en-AU" dirty="0"/>
          </a:p>
        </p:txBody>
      </p:sp>
      <p:grpSp>
        <p:nvGrpSpPr>
          <p:cNvPr id="18" name="Group 17">
            <a:extLst>
              <a:ext uri="{FF2B5EF4-FFF2-40B4-BE49-F238E27FC236}">
                <a16:creationId xmlns:a16="http://schemas.microsoft.com/office/drawing/2014/main" id="{A67C9F7C-2E6D-4193-8284-D9B3A907CC90}"/>
              </a:ext>
            </a:extLst>
          </p:cNvPr>
          <p:cNvGrpSpPr/>
          <p:nvPr/>
        </p:nvGrpSpPr>
        <p:grpSpPr>
          <a:xfrm>
            <a:off x="397047" y="1317902"/>
            <a:ext cx="8496390" cy="3544107"/>
            <a:chOff x="457199" y="2844859"/>
            <a:chExt cx="8496390" cy="3544107"/>
          </a:xfrm>
        </p:grpSpPr>
        <p:pic>
          <p:nvPicPr>
            <p:cNvPr id="10" name="Picture 9" descr="A picture containing clock, room&#10;&#10;Description automatically generated">
              <a:extLst>
                <a:ext uri="{FF2B5EF4-FFF2-40B4-BE49-F238E27FC236}">
                  <a16:creationId xmlns:a16="http://schemas.microsoft.com/office/drawing/2014/main" id="{BD28B360-7E53-42F7-BAEA-2701713CC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463" y="4950965"/>
              <a:ext cx="3292125" cy="861135"/>
            </a:xfrm>
            <a:prstGeom prst="rect">
              <a:avLst/>
            </a:prstGeom>
            <a:ln w="38100">
              <a:solidFill>
                <a:schemeClr val="accent2"/>
              </a:solidFill>
            </a:ln>
          </p:spPr>
        </p:pic>
        <p:pic>
          <p:nvPicPr>
            <p:cNvPr id="12" name="Picture 11" descr="A screenshot of a social media post with text and people in the background&#10;&#10;Description automatically generated">
              <a:extLst>
                <a:ext uri="{FF2B5EF4-FFF2-40B4-BE49-F238E27FC236}">
                  <a16:creationId xmlns:a16="http://schemas.microsoft.com/office/drawing/2014/main" id="{EB61B5C6-D9D6-4DFF-A868-E12E15F66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464" y="3509565"/>
              <a:ext cx="3292125" cy="853514"/>
            </a:xfrm>
            <a:prstGeom prst="rect">
              <a:avLst/>
            </a:prstGeom>
            <a:ln w="38100">
              <a:solidFill>
                <a:srgbClr val="008A3E"/>
              </a:solidFill>
            </a:ln>
          </p:spPr>
        </p:pic>
        <p:pic>
          <p:nvPicPr>
            <p:cNvPr id="14" name="Picture 13" descr="A screenshot of a map&#10;&#10;Description automatically generated">
              <a:extLst>
                <a:ext uri="{FF2B5EF4-FFF2-40B4-BE49-F238E27FC236}">
                  <a16:creationId xmlns:a16="http://schemas.microsoft.com/office/drawing/2014/main" id="{6E20E85A-58ED-4080-A2A7-4BA8D0863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 y="2844859"/>
              <a:ext cx="5017643" cy="3544107"/>
            </a:xfrm>
            <a:prstGeom prst="rect">
              <a:avLst/>
            </a:prstGeom>
            <a:ln w="12700">
              <a:solidFill>
                <a:schemeClr val="tx1"/>
              </a:solidFill>
            </a:ln>
          </p:spPr>
        </p:pic>
        <p:sp>
          <p:nvSpPr>
            <p:cNvPr id="15" name="TextBox 14">
              <a:extLst>
                <a:ext uri="{FF2B5EF4-FFF2-40B4-BE49-F238E27FC236}">
                  <a16:creationId xmlns:a16="http://schemas.microsoft.com/office/drawing/2014/main" id="{3A28BB42-90F8-4D84-851C-88C1BA8EF9C1}"/>
                </a:ext>
              </a:extLst>
            </p:cNvPr>
            <p:cNvSpPr txBox="1"/>
            <p:nvPr/>
          </p:nvSpPr>
          <p:spPr>
            <a:xfrm>
              <a:off x="5585257" y="3152493"/>
              <a:ext cx="1722268" cy="307777"/>
            </a:xfrm>
            <a:prstGeom prst="rect">
              <a:avLst/>
            </a:prstGeom>
            <a:noFill/>
          </p:spPr>
          <p:txBody>
            <a:bodyPr wrap="square" rtlCol="0">
              <a:spAutoFit/>
            </a:bodyPr>
            <a:lstStyle/>
            <a:p>
              <a:r>
                <a:rPr lang="en-AU" sz="1400" b="1" dirty="0">
                  <a:solidFill>
                    <a:srgbClr val="008A3E"/>
                  </a:solidFill>
                </a:rPr>
                <a:t>Naïve Bayes</a:t>
              </a:r>
            </a:p>
          </p:txBody>
        </p:sp>
        <p:sp>
          <p:nvSpPr>
            <p:cNvPr id="17" name="TextBox 16">
              <a:extLst>
                <a:ext uri="{FF2B5EF4-FFF2-40B4-BE49-F238E27FC236}">
                  <a16:creationId xmlns:a16="http://schemas.microsoft.com/office/drawing/2014/main" id="{9CD652B9-28BF-43D5-A96C-0D0386114DF8}"/>
                </a:ext>
              </a:extLst>
            </p:cNvPr>
            <p:cNvSpPr txBox="1"/>
            <p:nvPr/>
          </p:nvSpPr>
          <p:spPr>
            <a:xfrm>
              <a:off x="5585257" y="4611922"/>
              <a:ext cx="1722268" cy="307777"/>
            </a:xfrm>
            <a:prstGeom prst="rect">
              <a:avLst/>
            </a:prstGeom>
            <a:noFill/>
          </p:spPr>
          <p:txBody>
            <a:bodyPr wrap="square" rtlCol="0">
              <a:spAutoFit/>
            </a:bodyPr>
            <a:lstStyle/>
            <a:p>
              <a:r>
                <a:rPr lang="en-AU" sz="1400" b="1" dirty="0">
                  <a:solidFill>
                    <a:schemeClr val="accent2"/>
                  </a:solidFill>
                </a:rPr>
                <a:t>Logistic Regression</a:t>
              </a:r>
            </a:p>
          </p:txBody>
        </p:sp>
      </p:grpSp>
    </p:spTree>
    <p:extLst>
      <p:ext uri="{BB962C8B-B14F-4D97-AF65-F5344CB8AC3E}">
        <p14:creationId xmlns:p14="http://schemas.microsoft.com/office/powerpoint/2010/main" val="335448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681A-3397-4E2F-9FAB-A7ED25FB5CA0}"/>
              </a:ext>
            </a:extLst>
          </p:cNvPr>
          <p:cNvSpPr>
            <a:spLocks noGrp="1"/>
          </p:cNvSpPr>
          <p:nvPr>
            <p:ph type="title"/>
          </p:nvPr>
        </p:nvSpPr>
        <p:spPr>
          <a:xfrm>
            <a:off x="982133" y="863"/>
            <a:ext cx="7704667" cy="1118335"/>
          </a:xfrm>
        </p:spPr>
        <p:txBody>
          <a:bodyPr/>
          <a:lstStyle/>
          <a:p>
            <a:r>
              <a:rPr lang="en-AU" b="1" dirty="0"/>
              <a:t>Data Analysis - Metrics</a:t>
            </a:r>
          </a:p>
        </p:txBody>
      </p:sp>
      <p:sp>
        <p:nvSpPr>
          <p:cNvPr id="3" name="Content Placeholder 2">
            <a:extLst>
              <a:ext uri="{FF2B5EF4-FFF2-40B4-BE49-F238E27FC236}">
                <a16:creationId xmlns:a16="http://schemas.microsoft.com/office/drawing/2014/main" id="{E499E6FB-C136-496F-AAD3-0AE439332358}"/>
              </a:ext>
            </a:extLst>
          </p:cNvPr>
          <p:cNvSpPr>
            <a:spLocks noGrp="1"/>
          </p:cNvSpPr>
          <p:nvPr>
            <p:ph idx="1"/>
          </p:nvPr>
        </p:nvSpPr>
        <p:spPr>
          <a:xfrm>
            <a:off x="1079787" y="915012"/>
            <a:ext cx="7704667" cy="1363462"/>
          </a:xfrm>
        </p:spPr>
        <p:txBody>
          <a:bodyPr/>
          <a:lstStyle/>
          <a:p>
            <a:r>
              <a:rPr lang="en-AU" dirty="0"/>
              <a:t>The most important metric is Collision Type, which changes considerably for how many injuries occur when there is a collision</a:t>
            </a:r>
          </a:p>
        </p:txBody>
      </p:sp>
      <p:pic>
        <p:nvPicPr>
          <p:cNvPr id="5" name="Picture 4" descr="A picture containing screenshot&#10;&#10;Description automatically generated">
            <a:extLst>
              <a:ext uri="{FF2B5EF4-FFF2-40B4-BE49-F238E27FC236}">
                <a16:creationId xmlns:a16="http://schemas.microsoft.com/office/drawing/2014/main" id="{794B9AB6-7D25-4D83-82BF-5E388F570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13" y="2278474"/>
            <a:ext cx="7862973" cy="4070479"/>
          </a:xfrm>
          <a:prstGeom prst="rect">
            <a:avLst/>
          </a:prstGeom>
          <a:solidFill>
            <a:schemeClr val="bg1"/>
          </a:solidFill>
          <a:ln w="12700">
            <a:solidFill>
              <a:schemeClr val="tx1"/>
            </a:solidFill>
          </a:ln>
        </p:spPr>
      </p:pic>
      <p:grpSp>
        <p:nvGrpSpPr>
          <p:cNvPr id="18" name="Group 17">
            <a:extLst>
              <a:ext uri="{FF2B5EF4-FFF2-40B4-BE49-F238E27FC236}">
                <a16:creationId xmlns:a16="http://schemas.microsoft.com/office/drawing/2014/main" id="{3ED7DA5D-B95D-4DF2-BBC8-2F5B60176545}"/>
              </a:ext>
            </a:extLst>
          </p:cNvPr>
          <p:cNvGrpSpPr/>
          <p:nvPr/>
        </p:nvGrpSpPr>
        <p:grpSpPr>
          <a:xfrm>
            <a:off x="3796556" y="2901513"/>
            <a:ext cx="4427649" cy="2975504"/>
            <a:chOff x="3796556" y="2901513"/>
            <a:chExt cx="4427649" cy="2975504"/>
          </a:xfrm>
        </p:grpSpPr>
        <p:cxnSp>
          <p:nvCxnSpPr>
            <p:cNvPr id="9" name="Straight Arrow Connector 8">
              <a:extLst>
                <a:ext uri="{FF2B5EF4-FFF2-40B4-BE49-F238E27FC236}">
                  <a16:creationId xmlns:a16="http://schemas.microsoft.com/office/drawing/2014/main" id="{83D219FD-D248-4C57-B878-D99B9C164716}"/>
                </a:ext>
              </a:extLst>
            </p:cNvPr>
            <p:cNvCxnSpPr/>
            <p:nvPr/>
          </p:nvCxnSpPr>
          <p:spPr>
            <a:xfrm flipV="1">
              <a:off x="4834466" y="5131293"/>
              <a:ext cx="172540" cy="74572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F1C50FC-36C3-46C6-A730-A4DC91EB8141}"/>
                </a:ext>
              </a:extLst>
            </p:cNvPr>
            <p:cNvCxnSpPr/>
            <p:nvPr/>
          </p:nvCxnSpPr>
          <p:spPr>
            <a:xfrm flipV="1">
              <a:off x="6010381" y="5131293"/>
              <a:ext cx="172540" cy="74572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556E6A-8AC2-4EB1-ADD0-16C6012B636A}"/>
                </a:ext>
              </a:extLst>
            </p:cNvPr>
            <p:cNvCxnSpPr>
              <a:cxnSpLocks/>
            </p:cNvCxnSpPr>
            <p:nvPr/>
          </p:nvCxnSpPr>
          <p:spPr>
            <a:xfrm flipH="1" flipV="1">
              <a:off x="7460202" y="5131293"/>
              <a:ext cx="414291" cy="74572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descr="A screenshot of a cell phone&#10;&#10;Description automatically generated">
              <a:extLst>
                <a:ext uri="{FF2B5EF4-FFF2-40B4-BE49-F238E27FC236}">
                  <a16:creationId xmlns:a16="http://schemas.microsoft.com/office/drawing/2014/main" id="{99145ADA-D528-4111-8778-1E5315B05B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6556" y="2901513"/>
              <a:ext cx="4427649" cy="2337121"/>
            </a:xfrm>
            <a:prstGeom prst="rect">
              <a:avLst/>
            </a:prstGeom>
          </p:spPr>
        </p:pic>
      </p:grpSp>
    </p:spTree>
    <p:extLst>
      <p:ext uri="{BB962C8B-B14F-4D97-AF65-F5344CB8AC3E}">
        <p14:creationId xmlns:p14="http://schemas.microsoft.com/office/powerpoint/2010/main" val="21560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681A-3397-4E2F-9FAB-A7ED25FB5CA0}"/>
              </a:ext>
            </a:extLst>
          </p:cNvPr>
          <p:cNvSpPr>
            <a:spLocks noGrp="1"/>
          </p:cNvSpPr>
          <p:nvPr>
            <p:ph type="title"/>
          </p:nvPr>
        </p:nvSpPr>
        <p:spPr>
          <a:xfrm>
            <a:off x="982133" y="-1565"/>
            <a:ext cx="7704667" cy="1016668"/>
          </a:xfrm>
        </p:spPr>
        <p:txBody>
          <a:bodyPr/>
          <a:lstStyle/>
          <a:p>
            <a:r>
              <a:rPr lang="en-AU" b="1" dirty="0"/>
              <a:t>Conclusions</a:t>
            </a:r>
          </a:p>
        </p:txBody>
      </p:sp>
      <p:sp>
        <p:nvSpPr>
          <p:cNvPr id="3" name="Content Placeholder 2">
            <a:extLst>
              <a:ext uri="{FF2B5EF4-FFF2-40B4-BE49-F238E27FC236}">
                <a16:creationId xmlns:a16="http://schemas.microsoft.com/office/drawing/2014/main" id="{E499E6FB-C136-496F-AAD3-0AE439332358}"/>
              </a:ext>
            </a:extLst>
          </p:cNvPr>
          <p:cNvSpPr>
            <a:spLocks noGrp="1"/>
          </p:cNvSpPr>
          <p:nvPr>
            <p:ph idx="1"/>
          </p:nvPr>
        </p:nvSpPr>
        <p:spPr>
          <a:xfrm>
            <a:off x="786823" y="757184"/>
            <a:ext cx="4007119" cy="2808691"/>
          </a:xfrm>
        </p:spPr>
        <p:txBody>
          <a:bodyPr>
            <a:normAutofit/>
          </a:bodyPr>
          <a:lstStyle/>
          <a:p>
            <a:r>
              <a:rPr lang="en-AU" sz="2200" dirty="0"/>
              <a:t>Useful model, but not ideal</a:t>
            </a:r>
          </a:p>
          <a:p>
            <a:pPr lvl="1"/>
            <a:r>
              <a:rPr lang="en-AU" sz="1800" dirty="0"/>
              <a:t>High amount of FN is poor</a:t>
            </a:r>
          </a:p>
          <a:p>
            <a:r>
              <a:rPr lang="en-AU" sz="2200" dirty="0"/>
              <a:t>Collision Type is the most reliable metric </a:t>
            </a:r>
          </a:p>
          <a:p>
            <a:pPr lvl="1"/>
            <a:r>
              <a:rPr lang="en-AU" sz="1800" dirty="0"/>
              <a:t>Small vehicles/pedestrians the most injured</a:t>
            </a:r>
          </a:p>
        </p:txBody>
      </p:sp>
      <p:sp>
        <p:nvSpPr>
          <p:cNvPr id="5" name="Content Placeholder 2">
            <a:extLst>
              <a:ext uri="{FF2B5EF4-FFF2-40B4-BE49-F238E27FC236}">
                <a16:creationId xmlns:a16="http://schemas.microsoft.com/office/drawing/2014/main" id="{5C961C96-2817-4EF6-905C-E97058529319}"/>
              </a:ext>
            </a:extLst>
          </p:cNvPr>
          <p:cNvSpPr txBox="1">
            <a:spLocks/>
          </p:cNvSpPr>
          <p:nvPr/>
        </p:nvSpPr>
        <p:spPr>
          <a:xfrm>
            <a:off x="4639730" y="964419"/>
            <a:ext cx="4388859" cy="2361474"/>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AU" dirty="0"/>
              <a:t>Improvements</a:t>
            </a:r>
          </a:p>
          <a:p>
            <a:pPr lvl="1"/>
            <a:r>
              <a:rPr lang="en-AU" dirty="0"/>
              <a:t>Split injury data into four groups</a:t>
            </a:r>
          </a:p>
          <a:p>
            <a:pPr lvl="2"/>
            <a:r>
              <a:rPr lang="en-AU" dirty="0"/>
              <a:t>No injury, non incapacitating,  incapacitating, fatal</a:t>
            </a:r>
          </a:p>
          <a:p>
            <a:pPr lvl="1"/>
            <a:r>
              <a:rPr lang="en-AU" dirty="0"/>
              <a:t>More physical road data, </a:t>
            </a:r>
          </a:p>
          <a:p>
            <a:pPr lvl="2"/>
            <a:r>
              <a:rPr lang="en-AU" dirty="0"/>
              <a:t>Road type, weather data</a:t>
            </a:r>
          </a:p>
        </p:txBody>
      </p:sp>
      <p:pic>
        <p:nvPicPr>
          <p:cNvPr id="7" name="Picture 6" descr="A child riding on the back of a bicycle&#10;&#10;Description automatically generated">
            <a:extLst>
              <a:ext uri="{FF2B5EF4-FFF2-40B4-BE49-F238E27FC236}">
                <a16:creationId xmlns:a16="http://schemas.microsoft.com/office/drawing/2014/main" id="{7844DD18-C575-4E7B-A6D3-677D15034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942" y="3429000"/>
            <a:ext cx="5845047" cy="3292125"/>
          </a:xfrm>
          <a:prstGeom prst="rect">
            <a:avLst/>
          </a:prstGeom>
          <a:ln>
            <a:solidFill>
              <a:schemeClr val="tx1"/>
            </a:solidFill>
          </a:ln>
        </p:spPr>
      </p:pic>
    </p:spTree>
    <p:extLst>
      <p:ext uri="{BB962C8B-B14F-4D97-AF65-F5344CB8AC3E}">
        <p14:creationId xmlns:p14="http://schemas.microsoft.com/office/powerpoint/2010/main" val="63818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681A-3397-4E2F-9FAB-A7ED25FB5CA0}"/>
              </a:ext>
            </a:extLst>
          </p:cNvPr>
          <p:cNvSpPr>
            <a:spLocks noGrp="1"/>
          </p:cNvSpPr>
          <p:nvPr>
            <p:ph type="title"/>
          </p:nvPr>
        </p:nvSpPr>
        <p:spPr>
          <a:xfrm>
            <a:off x="982133" y="-1565"/>
            <a:ext cx="7704667" cy="1016668"/>
          </a:xfrm>
        </p:spPr>
        <p:txBody>
          <a:bodyPr/>
          <a:lstStyle/>
          <a:p>
            <a:r>
              <a:rPr lang="en-AU" b="1" dirty="0"/>
              <a:t>Further Directions</a:t>
            </a:r>
          </a:p>
        </p:txBody>
      </p:sp>
      <p:sp>
        <p:nvSpPr>
          <p:cNvPr id="3" name="Content Placeholder 2">
            <a:extLst>
              <a:ext uri="{FF2B5EF4-FFF2-40B4-BE49-F238E27FC236}">
                <a16:creationId xmlns:a16="http://schemas.microsoft.com/office/drawing/2014/main" id="{E499E6FB-C136-496F-AAD3-0AE439332358}"/>
              </a:ext>
            </a:extLst>
          </p:cNvPr>
          <p:cNvSpPr>
            <a:spLocks noGrp="1"/>
          </p:cNvSpPr>
          <p:nvPr>
            <p:ph idx="1"/>
          </p:nvPr>
        </p:nvSpPr>
        <p:spPr>
          <a:xfrm>
            <a:off x="786823" y="757185"/>
            <a:ext cx="7496043" cy="2048160"/>
          </a:xfrm>
        </p:spPr>
        <p:txBody>
          <a:bodyPr>
            <a:normAutofit/>
          </a:bodyPr>
          <a:lstStyle/>
          <a:p>
            <a:r>
              <a:rPr lang="en-AU" sz="1800" dirty="0"/>
              <a:t>Modelling time series data can highlight temporal trends on a larger scale</a:t>
            </a:r>
          </a:p>
          <a:p>
            <a:r>
              <a:rPr lang="en-AU" sz="1800" dirty="0"/>
              <a:t>As injuries are such a high chance in small vehicles, take all collisions over a long time frame</a:t>
            </a:r>
          </a:p>
        </p:txBody>
      </p:sp>
      <p:pic>
        <p:nvPicPr>
          <p:cNvPr id="9" name="Picture 8" descr="A picture containing fence&#10;&#10;Description automatically generated">
            <a:extLst>
              <a:ext uri="{FF2B5EF4-FFF2-40B4-BE49-F238E27FC236}">
                <a16:creationId xmlns:a16="http://schemas.microsoft.com/office/drawing/2014/main" id="{127F67E4-9527-4EE2-9FE1-A7900D258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34" y="2365225"/>
            <a:ext cx="8083692" cy="4295519"/>
          </a:xfrm>
          <a:prstGeom prst="rect">
            <a:avLst/>
          </a:prstGeom>
          <a:solidFill>
            <a:schemeClr val="bg1"/>
          </a:solidFill>
          <a:ln w="12700">
            <a:solidFill>
              <a:schemeClr val="tx1"/>
            </a:solidFill>
          </a:ln>
        </p:spPr>
      </p:pic>
    </p:spTree>
    <p:extLst>
      <p:ext uri="{BB962C8B-B14F-4D97-AF65-F5344CB8AC3E}">
        <p14:creationId xmlns:p14="http://schemas.microsoft.com/office/powerpoint/2010/main" val="1126901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394</TotalTime>
  <Words>1129</Words>
  <Application>Microsoft Office PowerPoint</Application>
  <PresentationFormat>On-screen Show (4:3)</PresentationFormat>
  <Paragraphs>96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Categorical Car Crashes</vt:lpstr>
      <vt:lpstr>PowerPoint Presentation</vt:lpstr>
      <vt:lpstr>Background - Damages</vt:lpstr>
      <vt:lpstr>Pipeline</vt:lpstr>
      <vt:lpstr>Business Question</vt:lpstr>
      <vt:lpstr>Data Analysis – Model Comparisons</vt:lpstr>
      <vt:lpstr>Data Analysis - Metrics</vt:lpstr>
      <vt:lpstr>Conclusions</vt:lpstr>
      <vt:lpstr>Further Directions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Car Crashes</dc:title>
  <dc:creator>ciaran mathewson</dc:creator>
  <cp:lastModifiedBy>ciaran mathewson</cp:lastModifiedBy>
  <cp:revision>27</cp:revision>
  <dcterms:created xsi:type="dcterms:W3CDTF">2020-09-18T06:50:14Z</dcterms:created>
  <dcterms:modified xsi:type="dcterms:W3CDTF">2020-09-18T23:06:27Z</dcterms:modified>
</cp:coreProperties>
</file>