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notesMasterIdLst>
    <p:notesMasterId r:id="rId17"/>
  </p:notesMasterIdLst>
  <p:sldIdLst>
    <p:sldId id="256" r:id="rId2"/>
    <p:sldId id="275" r:id="rId3"/>
    <p:sldId id="3380" r:id="rId4"/>
    <p:sldId id="3381" r:id="rId5"/>
    <p:sldId id="3382" r:id="rId6"/>
    <p:sldId id="257" r:id="rId7"/>
    <p:sldId id="276" r:id="rId8"/>
    <p:sldId id="3375" r:id="rId9"/>
    <p:sldId id="3359" r:id="rId10"/>
    <p:sldId id="263" r:id="rId11"/>
    <p:sldId id="3348" r:id="rId12"/>
    <p:sldId id="3350" r:id="rId13"/>
    <p:sldId id="3372" r:id="rId14"/>
    <p:sldId id="3376" r:id="rId15"/>
    <p:sldId id="273" r:id="rId16"/>
  </p:sldIdLst>
  <p:sldSz cx="12192000" cy="68580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3" cy="469779"/>
          </a:xfrm>
          <a:prstGeom prst="rect">
            <a:avLst/>
          </a:prstGeom>
        </p:spPr>
        <p:txBody>
          <a:bodyPr vert="horz" lIns="93935" tIns="46968" rIns="93935" bIns="4696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4" y="1"/>
            <a:ext cx="3066733" cy="469779"/>
          </a:xfrm>
          <a:prstGeom prst="rect">
            <a:avLst/>
          </a:prstGeom>
        </p:spPr>
        <p:txBody>
          <a:bodyPr vert="horz" lIns="93935" tIns="46968" rIns="93935" bIns="46968" rtlCol="0"/>
          <a:lstStyle>
            <a:lvl1pPr algn="r">
              <a:defRPr sz="1300"/>
            </a:lvl1pPr>
          </a:lstStyle>
          <a:p>
            <a:fld id="{9DE171D2-9172-40C8-B61E-1FF45A47CDD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69988"/>
            <a:ext cx="561657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5" tIns="46968" rIns="93935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5" tIns="46968" rIns="93935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8"/>
          </a:xfrm>
          <a:prstGeom prst="rect">
            <a:avLst/>
          </a:prstGeom>
        </p:spPr>
        <p:txBody>
          <a:bodyPr vert="horz" lIns="93935" tIns="46968" rIns="93935" bIns="4696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4" y="8893297"/>
            <a:ext cx="3066733" cy="469778"/>
          </a:xfrm>
          <a:prstGeom prst="rect">
            <a:avLst/>
          </a:prstGeom>
        </p:spPr>
        <p:txBody>
          <a:bodyPr vert="horz" lIns="93935" tIns="46968" rIns="93935" bIns="46968" rtlCol="0" anchor="b"/>
          <a:lstStyle>
            <a:lvl1pPr algn="r">
              <a:defRPr sz="1300"/>
            </a:lvl1pPr>
          </a:lstStyle>
          <a:p>
            <a:fld id="{9F4AEDB3-1EE8-4CE8-AAD3-44BB867C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7e11d2d0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38875" cy="3509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7e11d2d06_0_13:notes"/>
          <p:cNvSpPr txBox="1">
            <a:spLocks noGrp="1"/>
          </p:cNvSpPr>
          <p:nvPr>
            <p:ph type="body" idx="1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spcFirstLastPara="1" wrap="square" lIns="93920" tIns="93920" rIns="93920" bIns="9392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4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5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0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973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45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46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4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34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11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936400" y="1704967"/>
            <a:ext cx="63192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marL="1828754" lvl="2" indent="-43178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marL="2438339" lvl="3" indent="-43178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315400" y="459828"/>
            <a:ext cx="7561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37125F-7091-8947-A164-B16D2A57E6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95" y="196847"/>
            <a:ext cx="1104181" cy="11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60;p26">
            <a:extLst>
              <a:ext uri="{FF2B5EF4-FFF2-40B4-BE49-F238E27FC236}">
                <a16:creationId xmlns:a16="http://schemas.microsoft.com/office/drawing/2014/main" id="{0A6E8E23-B156-0F4C-8036-A2D228B0ED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427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4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8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7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8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1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1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70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1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68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4024" r:id="rId15"/>
    <p:sldLayoutId id="2147484025" r:id="rId16"/>
    <p:sldLayoutId id="2147484026" r:id="rId17"/>
    <p:sldLayoutId id="2147484027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8DA5-C5F2-4A05-8082-97E03B620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1907" y="-3839374"/>
            <a:ext cx="6691975" cy="4656552"/>
          </a:xfrm>
        </p:spPr>
        <p:txBody>
          <a:bodyPr>
            <a:norm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AUSTRALIAN FOOTBALL LEAGUE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DD373-110A-4830-A85B-FA1C56909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3655" y="5484430"/>
            <a:ext cx="8461327" cy="109782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OF PLAYER POSITIONS ON GOAL KICKING PERFORMANCE</a:t>
            </a:r>
          </a:p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BY </a:t>
            </a:r>
          </a:p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ROHIT SUBRAMANIAM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3B69A-2788-4C65-B932-85F7A1C7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66" y="817178"/>
            <a:ext cx="6691974" cy="42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5572-2007-44F4-A790-41619615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569" y="254286"/>
            <a:ext cx="10178322" cy="940191"/>
          </a:xfrm>
        </p:spPr>
        <p:txBody>
          <a:bodyPr/>
          <a:lstStyle/>
          <a:p>
            <a:r>
              <a:rPr lang="en-AU" b="1" dirty="0"/>
              <a:t>		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en-A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RESULTS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DF0A-DE9F-48AF-9A91-1AB1A236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44" y="970046"/>
            <a:ext cx="10753725" cy="49179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B19992F-E983-4221-96A7-15AE38873A6C}"/>
              </a:ext>
            </a:extLst>
          </p:cNvPr>
          <p:cNvSpPr txBox="1">
            <a:spLocks/>
          </p:cNvSpPr>
          <p:nvPr/>
        </p:nvSpPr>
        <p:spPr>
          <a:xfrm>
            <a:off x="1571538" y="1545137"/>
            <a:ext cx="10753725" cy="49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A48AB-4AB7-4928-83C1-87F41ECCEA85}"/>
              </a:ext>
            </a:extLst>
          </p:cNvPr>
          <p:cNvSpPr txBox="1"/>
          <p:nvPr/>
        </p:nvSpPr>
        <p:spPr>
          <a:xfrm>
            <a:off x="739048" y="5269712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1: Linear regression between Average Goals per season and Average Marks Inside 50s per season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3B7DB-192B-4DAE-B4E7-CBC4DB3EE69D}"/>
              </a:ext>
            </a:extLst>
          </p:cNvPr>
          <p:cNvSpPr txBox="1"/>
          <p:nvPr/>
        </p:nvSpPr>
        <p:spPr>
          <a:xfrm>
            <a:off x="6948400" y="5154237"/>
            <a:ext cx="4476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2: Linear regression between Average Goals per season and Average Rebound 50s per season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75099B-261E-48B0-AE74-1BD787916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44" y="1443911"/>
            <a:ext cx="5330974" cy="365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EF6400-EC3D-4FD9-A2B5-8313317A6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730" y="1500074"/>
            <a:ext cx="5185039" cy="356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8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21EC0A-FB2A-4B27-BC1E-E3110D49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7" y="179874"/>
            <a:ext cx="9954219" cy="872562"/>
          </a:xfrm>
        </p:spPr>
        <p:txBody>
          <a:bodyPr/>
          <a:lstStyle/>
          <a:p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models-Performance of LOGISTIC REGRESSION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8A844-3D39-4752-9941-243BA4D1B130}"/>
              </a:ext>
            </a:extLst>
          </p:cNvPr>
          <p:cNvSpPr txBox="1"/>
          <p:nvPr/>
        </p:nvSpPr>
        <p:spPr>
          <a:xfrm>
            <a:off x="1142198" y="5269647"/>
            <a:ext cx="5313045" cy="1020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3: Receiver Operating Characteristics for test data set (goal kicker and forward player)</a:t>
            </a:r>
            <a:endParaRPr lang="en-US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A4CD7-5333-4029-A8ED-B31D58F148A4}"/>
              </a:ext>
            </a:extLst>
          </p:cNvPr>
          <p:cNvSpPr txBox="1"/>
          <p:nvPr/>
        </p:nvSpPr>
        <p:spPr>
          <a:xfrm>
            <a:off x="6524291" y="5428922"/>
            <a:ext cx="5366257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en-AU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A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Receiver Operating Characteristics for test data set (additional variables)</a:t>
            </a:r>
            <a:endParaRPr lang="en-US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6A1F3E3-029D-4618-8B79-1A15CCF8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83" y="2051081"/>
            <a:ext cx="4488703" cy="316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21B824-E989-4227-9324-D44E37C251D4}"/>
              </a:ext>
            </a:extLst>
          </p:cNvPr>
          <p:cNvSpPr txBox="1"/>
          <p:nvPr/>
        </p:nvSpPr>
        <p:spPr>
          <a:xfrm>
            <a:off x="1163717" y="1241243"/>
            <a:ext cx="102543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Oversampled the data prior to applying all classification models as it was imbalanced.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 parameters that would improve model performance.  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23A6D61-D84E-42C6-B920-3B85CBFD4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859" y="2046222"/>
            <a:ext cx="4794186" cy="33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23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62A18B-8AC1-4612-8C32-052B6DDA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and ACCURACY OF LOGISTIC REGRESSION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40589C6-4684-40DE-A747-4EE31AB42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22690"/>
              </p:ext>
            </p:extLst>
          </p:nvPr>
        </p:nvGraphicFramePr>
        <p:xfrm>
          <a:off x="2315400" y="2366191"/>
          <a:ext cx="81279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2927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26149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5150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Variables included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Accuracy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Forward player and goal kicker</a:t>
                      </a:r>
                    </a:p>
                    <a:p>
                      <a:pPr algn="ctr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0.96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0.9656 (training data set)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0.9608 (test data set)</a:t>
                      </a:r>
                      <a:endParaRPr lang="en-AU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29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Forward Player, Marks Inside 50, Contested Marks, Disposals, Goal Assists and Goal Kicker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0.9805 (training data set)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0.9820 (test data set)</a:t>
                      </a:r>
                      <a:endParaRPr lang="en-AU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8102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5EE679-6371-488F-BF11-5CA6FE0985C7}"/>
              </a:ext>
            </a:extLst>
          </p:cNvPr>
          <p:cNvSpPr txBox="1"/>
          <p:nvPr/>
        </p:nvSpPr>
        <p:spPr>
          <a:xfrm>
            <a:off x="2630555" y="5333354"/>
            <a:ext cx="693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1: Performance of logistic regression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38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FE320-C179-42C8-80C5-FF94D38A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346952"/>
            <a:ext cx="10671349" cy="16824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OF OTHER CLASSIFICATION MODELS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3410D9B-5671-4F1F-9FF5-3D8A2479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808" y="1416818"/>
            <a:ext cx="9704427" cy="3959050"/>
          </a:xfrm>
        </p:spPr>
        <p:txBody>
          <a:bodyPr/>
          <a:lstStyle/>
          <a:p>
            <a:pPr marL="169329" indent="0" algn="l">
              <a:buNone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other classification methods such as:</a:t>
            </a:r>
          </a:p>
          <a:p>
            <a:pPr algn="l">
              <a:buClr>
                <a:schemeClr val="bg1"/>
              </a:buClr>
              <a:buSzPct val="80000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  <a:p>
            <a:pPr algn="l">
              <a:buClr>
                <a:schemeClr val="bg1"/>
              </a:buClr>
              <a:buSzPct val="80000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Bayesian Classifier</a:t>
            </a:r>
          </a:p>
          <a:p>
            <a:pPr algn="l">
              <a:buClr>
                <a:schemeClr val="bg1"/>
              </a:buClr>
              <a:buSzPct val="80000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algn="l">
              <a:buClr>
                <a:schemeClr val="bg1"/>
              </a:buClr>
              <a:buSzPct val="80000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algn="l">
              <a:buClr>
                <a:schemeClr val="bg1"/>
              </a:buClr>
              <a:buSzPct val="80000"/>
            </a:pPr>
            <a:r>
              <a:rPr lang="en-A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 – highest accuracy/precision/recall value. </a:t>
            </a:r>
          </a:p>
          <a:p>
            <a:pPr algn="l">
              <a:buClr>
                <a:schemeClr val="bg1"/>
              </a:buClr>
              <a:buSzPct val="80000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Boosting</a:t>
            </a:r>
          </a:p>
          <a:p>
            <a:pPr algn="l">
              <a:buClr>
                <a:schemeClr val="bg1"/>
              </a:buClr>
            </a:pPr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29" indent="0" algn="l">
              <a:buClr>
                <a:schemeClr val="bg1"/>
              </a:buClr>
              <a:buNone/>
            </a:pPr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29" indent="0" algn="l">
              <a:buClr>
                <a:schemeClr val="bg1"/>
              </a:buClr>
              <a:buNone/>
            </a:pPr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29" indent="0" algn="l">
              <a:buNone/>
            </a:pPr>
            <a:endParaRPr lang="en-US" sz="36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169329" indent="0" algn="l">
              <a:buNone/>
            </a:pPr>
            <a:endParaRPr lang="en-AU" sz="36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72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29AC-FCC1-43A8-98F7-E4F6B1B8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732" y="31015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- BENEFITS FOR STAKEHOLDERS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E533F-85A1-4CD1-86A3-930776533D0C}"/>
              </a:ext>
            </a:extLst>
          </p:cNvPr>
          <p:cNvSpPr txBox="1"/>
          <p:nvPr/>
        </p:nvSpPr>
        <p:spPr>
          <a:xfrm>
            <a:off x="1243010" y="1899180"/>
            <a:ext cx="104294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AFL club and coaches–recruit players skilled with</a:t>
            </a:r>
          </a:p>
          <a:p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    1.) Marks Inside 50 metres</a:t>
            </a:r>
          </a:p>
          <a:p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    2.) Contested Marks</a:t>
            </a:r>
          </a:p>
          <a:p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3.) Goal Assists</a:t>
            </a:r>
          </a:p>
          <a:p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    4.) Disposals</a:t>
            </a:r>
          </a:p>
          <a:p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Champion data and Sports Analyst – continue to see if the above metrics will continue to influence goal kicking performance in the next few years.  </a:t>
            </a:r>
          </a:p>
          <a:p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03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F0D9-B964-43CF-9037-2C59386C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95" y="85060"/>
            <a:ext cx="10058400" cy="91473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pPr algn="ctr"/>
            <a:br>
              <a:rPr lang="en-AU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b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320E-EC11-4ACC-B38F-EDF2D9F1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45" y="2848204"/>
            <a:ext cx="10058400" cy="368194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AU" sz="3200" cap="all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FURTHER WORK</a:t>
            </a:r>
          </a:p>
          <a:p>
            <a:pPr marL="342900" indent="-342900" defTabSz="457200"/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of player positions on other key statistics such as clearances, uncontested possessions and so on. </a:t>
            </a:r>
          </a:p>
          <a:p>
            <a:pPr marL="342900" indent="-342900" defTabSz="457200"/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and minimising potential injuries for forward players.</a:t>
            </a: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25E0F-E2F6-459E-A177-F0AFAAB6849F}"/>
              </a:ext>
            </a:extLst>
          </p:cNvPr>
          <p:cNvSpPr txBox="1"/>
          <p:nvPr/>
        </p:nvSpPr>
        <p:spPr>
          <a:xfrm>
            <a:off x="1096945" y="999790"/>
            <a:ext cx="10429460" cy="163121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to kick goals is influenced by the marks taken in forward area along with disposals, contested marks and goal assists. </a:t>
            </a:r>
          </a:p>
          <a:p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and Bagging classifications were the most accurate model to predict goal kickers and illustrated player position’s impact on goal kicking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976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D3650F-7D67-4B01-ACFA-7218F5C2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78" y="109070"/>
            <a:ext cx="9905998" cy="1478570"/>
          </a:xfrm>
        </p:spPr>
        <p:txBody>
          <a:bodyPr anchor="ctr">
            <a:norm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E1291-2109-4DB8-933A-409F262E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9FCCDDED-2D3C-42D6-B6A4-93856CFD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7640"/>
            <a:ext cx="9905999" cy="420356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THE STORY….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THE COACH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POSITIONS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BUSINESS/DATA QUESTION(S)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METHODOLOGY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PROFILE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AND EVALUATION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– BENEFITS FOR STAKEHOLDERS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FURTHER WORK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274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8A5B-B52B-4DAE-B4B9-AF93DBD1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27" y="63594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THE STORY……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E14E-96F8-4FE1-93E2-FFD4DF49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407710"/>
            <a:ext cx="9905999" cy="383177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AFL is the iconic sport of Australia and the spirit of Australians. 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important sport played from March to September each year. 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game consists of 22 players per team, 3 field umpires, 4 boundary umpires and 2 goal umpires. 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game is divided into 4 quarters. Each quarter is played for 30 minutes. 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player takes a position in the field. Aim is for each player to kick the goal. 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winning team is declared based on the number of goals kicked.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DF4A8-77E7-4037-B4B3-A6AB1A87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42" y="509428"/>
            <a:ext cx="1357928" cy="1357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900691-27DA-494F-A337-53A13FD93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482" y="555465"/>
            <a:ext cx="1357928" cy="13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7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FC20-05F4-4DDE-9AA3-3EA233ED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67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THE COACH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76BC9-500D-41CE-847D-A54E33B9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coach forms the nerve centre in the team in AFL.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coach takes the responsibility of hiring the players in the team. 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hiring is based on the skills of the player to kick the goals from different positions.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positioning is very important for kicking goals.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next slide will give you all an understanding of different positions related to goal kicking……..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559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7E4A-E254-4395-B545-E44B0A98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38" y="2634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POSITIONS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5B04D-B8AA-4C50-8737-E9F8E0918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465" y="1425737"/>
            <a:ext cx="8495414" cy="45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000D-B271-4C6A-AD5F-C792589F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734" y="180973"/>
            <a:ext cx="6451372" cy="723025"/>
          </a:xfrm>
        </p:spPr>
        <p:txBody>
          <a:bodyPr>
            <a:norm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QUESTION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96391-2931-4163-9D9A-6ABFA1FF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042" y="905071"/>
            <a:ext cx="10091810" cy="4818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Does player position influence goal kicking?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400E38-CA5E-4123-B195-64D747965828}"/>
              </a:ext>
            </a:extLst>
          </p:cNvPr>
          <p:cNvSpPr txBox="1">
            <a:spLocks/>
          </p:cNvSpPr>
          <p:nvPr/>
        </p:nvSpPr>
        <p:spPr>
          <a:xfrm>
            <a:off x="2407430" y="1630319"/>
            <a:ext cx="6451372" cy="7230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AU" sz="9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QUESTION</a:t>
            </a:r>
            <a:endParaRPr lang="en-US" sz="9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B8519C-0AED-488C-8456-B5028C9600BE}"/>
              </a:ext>
            </a:extLst>
          </p:cNvPr>
          <p:cNvSpPr txBox="1">
            <a:spLocks/>
          </p:cNvSpPr>
          <p:nvPr/>
        </p:nvSpPr>
        <p:spPr>
          <a:xfrm>
            <a:off x="1742454" y="2582604"/>
            <a:ext cx="100918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25000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statistical models accurately reflect the factors that impact goal kicking performance?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F3A0E6-5BCA-4F70-A59A-CBA7BC883098}"/>
              </a:ext>
            </a:extLst>
          </p:cNvPr>
          <p:cNvSpPr txBox="1">
            <a:spLocks/>
          </p:cNvSpPr>
          <p:nvPr/>
        </p:nvSpPr>
        <p:spPr>
          <a:xfrm>
            <a:off x="2407430" y="3429000"/>
            <a:ext cx="6451372" cy="7230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AU" sz="9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Stakeholder(S)</a:t>
            </a:r>
            <a:endParaRPr lang="en-US" sz="9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EE6A46-40C2-4495-BD14-B5FA61D195BC}"/>
              </a:ext>
            </a:extLst>
          </p:cNvPr>
          <p:cNvSpPr txBox="1">
            <a:spLocks/>
          </p:cNvSpPr>
          <p:nvPr/>
        </p:nvSpPr>
        <p:spPr>
          <a:xfrm>
            <a:off x="1868992" y="4260137"/>
            <a:ext cx="96935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Australian Football League, AFL clubs and coaches, Sports Analyst and Champion Data.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8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hevron 50">
            <a:extLst>
              <a:ext uri="{FF2B5EF4-FFF2-40B4-BE49-F238E27FC236}">
                <a16:creationId xmlns:a16="http://schemas.microsoft.com/office/drawing/2014/main" id="{473E2D40-CF41-D44E-8751-2499E0AEA158}"/>
              </a:ext>
            </a:extLst>
          </p:cNvPr>
          <p:cNvSpPr/>
          <p:nvPr/>
        </p:nvSpPr>
        <p:spPr>
          <a:xfrm>
            <a:off x="2790151" y="5203420"/>
            <a:ext cx="2298359" cy="92057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2246392" y="402323"/>
            <a:ext cx="7561200" cy="8759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221">
            <a:extLst>
              <a:ext uri="{FF2B5EF4-FFF2-40B4-BE49-F238E27FC236}">
                <a16:creationId xmlns:a16="http://schemas.microsoft.com/office/drawing/2014/main" id="{EA95F80D-C44F-2F4B-8124-AA1B5EAB3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37" y="1882285"/>
            <a:ext cx="2638480" cy="1079495"/>
          </a:xfrm>
          <a:custGeom>
            <a:avLst/>
            <a:gdLst>
              <a:gd name="T0" fmla="*/ 867 w 1734"/>
              <a:gd name="T1" fmla="*/ 51 h 1733"/>
              <a:gd name="T2" fmla="*/ 867 w 1734"/>
              <a:gd name="T3" fmla="*/ 51 h 1733"/>
              <a:gd name="T4" fmla="*/ 51 w 1734"/>
              <a:gd name="T5" fmla="*/ 865 h 1733"/>
              <a:gd name="T6" fmla="*/ 51 w 1734"/>
              <a:gd name="T7" fmla="*/ 865 h 1733"/>
              <a:gd name="T8" fmla="*/ 867 w 1734"/>
              <a:gd name="T9" fmla="*/ 1681 h 1733"/>
              <a:gd name="T10" fmla="*/ 867 w 1734"/>
              <a:gd name="T11" fmla="*/ 1681 h 1733"/>
              <a:gd name="T12" fmla="*/ 1682 w 1734"/>
              <a:gd name="T13" fmla="*/ 865 h 1733"/>
              <a:gd name="T14" fmla="*/ 1682 w 1734"/>
              <a:gd name="T15" fmla="*/ 865 h 1733"/>
              <a:gd name="T16" fmla="*/ 867 w 1734"/>
              <a:gd name="T17" fmla="*/ 51 h 1733"/>
              <a:gd name="T18" fmla="*/ 867 w 1734"/>
              <a:gd name="T19" fmla="*/ 1732 h 1733"/>
              <a:gd name="T20" fmla="*/ 867 w 1734"/>
              <a:gd name="T21" fmla="*/ 1732 h 1733"/>
              <a:gd name="T22" fmla="*/ 0 w 1734"/>
              <a:gd name="T23" fmla="*/ 865 h 1733"/>
              <a:gd name="T24" fmla="*/ 0 w 1734"/>
              <a:gd name="T25" fmla="*/ 865 h 1733"/>
              <a:gd name="T26" fmla="*/ 867 w 1734"/>
              <a:gd name="T27" fmla="*/ 0 h 1733"/>
              <a:gd name="T28" fmla="*/ 867 w 1734"/>
              <a:gd name="T29" fmla="*/ 0 h 1733"/>
              <a:gd name="T30" fmla="*/ 1733 w 1734"/>
              <a:gd name="T31" fmla="*/ 865 h 1733"/>
              <a:gd name="T32" fmla="*/ 1733 w 1734"/>
              <a:gd name="T33" fmla="*/ 865 h 1733"/>
              <a:gd name="T34" fmla="*/ 867 w 1734"/>
              <a:gd name="T35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4" h="1733">
                <a:moveTo>
                  <a:pt x="867" y="51"/>
                </a:moveTo>
                <a:lnTo>
                  <a:pt x="867" y="51"/>
                </a:lnTo>
                <a:cubicBezTo>
                  <a:pt x="417" y="51"/>
                  <a:pt x="51" y="415"/>
                  <a:pt x="51" y="865"/>
                </a:cubicBezTo>
                <a:lnTo>
                  <a:pt x="51" y="865"/>
                </a:lnTo>
                <a:cubicBezTo>
                  <a:pt x="51" y="1315"/>
                  <a:pt x="417" y="1681"/>
                  <a:pt x="867" y="1681"/>
                </a:cubicBezTo>
                <a:lnTo>
                  <a:pt x="867" y="1681"/>
                </a:lnTo>
                <a:cubicBezTo>
                  <a:pt x="1316" y="1681"/>
                  <a:pt x="1682" y="1315"/>
                  <a:pt x="1682" y="865"/>
                </a:cubicBezTo>
                <a:lnTo>
                  <a:pt x="1682" y="865"/>
                </a:lnTo>
                <a:cubicBezTo>
                  <a:pt x="1682" y="415"/>
                  <a:pt x="1316" y="51"/>
                  <a:pt x="867" y="51"/>
                </a:cubicBezTo>
                <a:close/>
                <a:moveTo>
                  <a:pt x="867" y="1732"/>
                </a:moveTo>
                <a:lnTo>
                  <a:pt x="867" y="1732"/>
                </a:lnTo>
                <a:cubicBezTo>
                  <a:pt x="389" y="1732"/>
                  <a:pt x="0" y="1343"/>
                  <a:pt x="0" y="865"/>
                </a:cubicBezTo>
                <a:lnTo>
                  <a:pt x="0" y="865"/>
                </a:lnTo>
                <a:cubicBezTo>
                  <a:pt x="0" y="387"/>
                  <a:pt x="389" y="0"/>
                  <a:pt x="867" y="0"/>
                </a:cubicBezTo>
                <a:lnTo>
                  <a:pt x="867" y="0"/>
                </a:lnTo>
                <a:cubicBezTo>
                  <a:pt x="1344" y="0"/>
                  <a:pt x="1733" y="387"/>
                  <a:pt x="1733" y="865"/>
                </a:cubicBezTo>
                <a:lnTo>
                  <a:pt x="1733" y="865"/>
                </a:lnTo>
                <a:cubicBezTo>
                  <a:pt x="1733" y="1343"/>
                  <a:pt x="1344" y="1732"/>
                  <a:pt x="867" y="173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56BB48-5DC0-1848-B38B-8E66D6C10B8E}"/>
              </a:ext>
            </a:extLst>
          </p:cNvPr>
          <p:cNvSpPr txBox="1"/>
          <p:nvPr/>
        </p:nvSpPr>
        <p:spPr>
          <a:xfrm>
            <a:off x="4784480" y="2091040"/>
            <a:ext cx="2638479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299CAF68-7D5F-1849-8D76-D036006B8AC6}"/>
              </a:ext>
            </a:extLst>
          </p:cNvPr>
          <p:cNvSpPr/>
          <p:nvPr/>
        </p:nvSpPr>
        <p:spPr>
          <a:xfrm>
            <a:off x="4823466" y="5203420"/>
            <a:ext cx="2298359" cy="92057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408B8690-8199-B54A-A0E1-9037DF6416F8}"/>
              </a:ext>
            </a:extLst>
          </p:cNvPr>
          <p:cNvSpPr/>
          <p:nvPr/>
        </p:nvSpPr>
        <p:spPr>
          <a:xfrm>
            <a:off x="6915877" y="5203420"/>
            <a:ext cx="2298359" cy="920579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6B1536-9EE5-FB46-B04E-0E46E4FC2162}"/>
              </a:ext>
            </a:extLst>
          </p:cNvPr>
          <p:cNvSpPr txBox="1"/>
          <p:nvPr/>
        </p:nvSpPr>
        <p:spPr>
          <a:xfrm>
            <a:off x="3503119" y="5360666"/>
            <a:ext cx="108778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8E0447-1A00-224D-ABDA-E9721B36623C}"/>
              </a:ext>
            </a:extLst>
          </p:cNvPr>
          <p:cNvSpPr txBox="1"/>
          <p:nvPr/>
        </p:nvSpPr>
        <p:spPr>
          <a:xfrm>
            <a:off x="5361255" y="5371321"/>
            <a:ext cx="148493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Key Variable Selections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E09EF3-3CCE-FA4E-82B2-6751A9881A58}"/>
              </a:ext>
            </a:extLst>
          </p:cNvPr>
          <p:cNvSpPr txBox="1"/>
          <p:nvPr/>
        </p:nvSpPr>
        <p:spPr>
          <a:xfrm>
            <a:off x="7202226" y="5360663"/>
            <a:ext cx="177721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Modelling and Evaluation</a:t>
            </a:r>
          </a:p>
        </p:txBody>
      </p:sp>
      <p:sp>
        <p:nvSpPr>
          <p:cNvPr id="4" name="Chevron 50">
            <a:extLst>
              <a:ext uri="{FF2B5EF4-FFF2-40B4-BE49-F238E27FC236}">
                <a16:creationId xmlns:a16="http://schemas.microsoft.com/office/drawing/2014/main" id="{381F8899-D601-4883-864A-1B8C31F910F1}"/>
              </a:ext>
            </a:extLst>
          </p:cNvPr>
          <p:cNvSpPr/>
          <p:nvPr/>
        </p:nvSpPr>
        <p:spPr>
          <a:xfrm>
            <a:off x="728972" y="5192763"/>
            <a:ext cx="2178227" cy="920579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B6FA4-BA00-4822-AB91-E765AA0CE5D2}"/>
              </a:ext>
            </a:extLst>
          </p:cNvPr>
          <p:cNvSpPr txBox="1"/>
          <p:nvPr/>
        </p:nvSpPr>
        <p:spPr>
          <a:xfrm>
            <a:off x="870953" y="5237553"/>
            <a:ext cx="1957237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Merged both datasets and imported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477B4D-B5D5-4C0C-83DC-2C1CA16F157A}"/>
              </a:ext>
            </a:extLst>
          </p:cNvPr>
          <p:cNvCxnSpPr>
            <a:cxnSpLocks/>
          </p:cNvCxnSpPr>
          <p:nvPr/>
        </p:nvCxnSpPr>
        <p:spPr>
          <a:xfrm flipH="1">
            <a:off x="2009553" y="2645038"/>
            <a:ext cx="2902689" cy="255838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B1F79A-D4C2-4D11-9318-695B41D658BA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709186" y="2901748"/>
            <a:ext cx="1804498" cy="230167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99A176-FEB9-4E7E-9F50-8529DC3CA54D}"/>
              </a:ext>
            </a:extLst>
          </p:cNvPr>
          <p:cNvCxnSpPr>
            <a:cxnSpLocks/>
          </p:cNvCxnSpPr>
          <p:nvPr/>
        </p:nvCxnSpPr>
        <p:spPr>
          <a:xfrm flipH="1">
            <a:off x="6103719" y="2937080"/>
            <a:ext cx="30058" cy="225568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691CD3-B534-476D-97D8-8F88867669C4}"/>
              </a:ext>
            </a:extLst>
          </p:cNvPr>
          <p:cNvCxnSpPr>
            <a:cxnSpLocks/>
          </p:cNvCxnSpPr>
          <p:nvPr/>
        </p:nvCxnSpPr>
        <p:spPr>
          <a:xfrm>
            <a:off x="6945557" y="2853793"/>
            <a:ext cx="1097495" cy="238376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hevron 50">
            <a:extLst>
              <a:ext uri="{FF2B5EF4-FFF2-40B4-BE49-F238E27FC236}">
                <a16:creationId xmlns:a16="http://schemas.microsoft.com/office/drawing/2014/main" id="{88A26D82-F493-45EE-A2B4-292FB658C541}"/>
              </a:ext>
            </a:extLst>
          </p:cNvPr>
          <p:cNvSpPr/>
          <p:nvPr/>
        </p:nvSpPr>
        <p:spPr>
          <a:xfrm>
            <a:off x="9032205" y="5196835"/>
            <a:ext cx="2793995" cy="875991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E428E9-E82A-4743-ACD9-545F345FE40F}"/>
              </a:ext>
            </a:extLst>
          </p:cNvPr>
          <p:cNvSpPr txBox="1"/>
          <p:nvPr/>
        </p:nvSpPr>
        <p:spPr>
          <a:xfrm>
            <a:off x="9445935" y="5483774"/>
            <a:ext cx="1877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AU" sz="1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2ADD6C-D72D-4160-8402-08ECFB21D85D}"/>
              </a:ext>
            </a:extLst>
          </p:cNvPr>
          <p:cNvCxnSpPr>
            <a:cxnSpLocks/>
          </p:cNvCxnSpPr>
          <p:nvPr/>
        </p:nvCxnSpPr>
        <p:spPr>
          <a:xfrm flipH="1" flipV="1">
            <a:off x="7279762" y="2645040"/>
            <a:ext cx="3150778" cy="2558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6A0720-B69D-40DF-B8AE-75AA5F4A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997" y="1678075"/>
            <a:ext cx="8646000" cy="3863038"/>
          </a:xfrm>
        </p:spPr>
        <p:txBody>
          <a:bodyPr/>
          <a:lstStyle/>
          <a:p>
            <a:pPr algn="l"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 (1999-2019) consist of 12742 and 840 entries respectively.</a:t>
            </a:r>
          </a:p>
          <a:p>
            <a:pPr algn="l"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and categorical features involved. </a:t>
            </a:r>
          </a:p>
          <a:p>
            <a:pPr algn="l"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the variables goal assists and disposals contained null values. </a:t>
            </a:r>
          </a:p>
          <a:p>
            <a:pPr algn="l"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binary variables (goal kicker and forward player) on the basis of a player kicking more than 2 goals.</a:t>
            </a:r>
          </a:p>
          <a:p>
            <a:pPr algn="l"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Performed exploratory data analysis. </a:t>
            </a:r>
          </a:p>
          <a:p>
            <a:pPr algn="l"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variables selected based on correlations and to improve model performance. 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8A1A8-5B53-4BC0-897D-A3544193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400" y="500468"/>
            <a:ext cx="7561200" cy="835963"/>
          </a:xfr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PROFILE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07F4F5-B2A8-4331-8F19-2C5A158EA343}"/>
              </a:ext>
            </a:extLst>
          </p:cNvPr>
          <p:cNvSpPr txBox="1">
            <a:spLocks/>
          </p:cNvSpPr>
          <p:nvPr/>
        </p:nvSpPr>
        <p:spPr>
          <a:xfrm>
            <a:off x="1155997" y="1413669"/>
            <a:ext cx="8409103" cy="691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0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EA4E5C-7801-4F74-A3CF-3E228FECE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2170" y="2488738"/>
            <a:ext cx="9704427" cy="2841200"/>
          </a:xfrm>
        </p:spPr>
        <p:txBody>
          <a:bodyPr/>
          <a:lstStyle/>
          <a:p>
            <a:pPr marL="169329" indent="0" algn="l">
              <a:buNone/>
            </a:pP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Regressed based on parameters that have the strongest positive and weakest negative correlations. </a:t>
            </a:r>
          </a:p>
          <a:p>
            <a:pPr marL="169329" indent="0" algn="l">
              <a:buNone/>
            </a:pPr>
            <a:endParaRPr lang="en-US" sz="36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169329" indent="0" algn="l">
              <a:buNone/>
            </a:pPr>
            <a:endParaRPr lang="en-AU" sz="36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3B9C8B7-9EB6-4D23-AF77-C4ACBA44584A}"/>
              </a:ext>
            </a:extLst>
          </p:cNvPr>
          <p:cNvSpPr txBox="1">
            <a:spLocks/>
          </p:cNvSpPr>
          <p:nvPr/>
        </p:nvSpPr>
        <p:spPr>
          <a:xfrm>
            <a:off x="1641513" y="387095"/>
            <a:ext cx="9505740" cy="1788607"/>
          </a:xfrm>
          <a:prstGeom prst="rect">
            <a:avLst/>
          </a:prstGeom>
          <a:solidFill>
            <a:schemeClr val="tx2"/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40256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2400" kern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54" lvl="2" indent="-431789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438339" lvl="3" indent="-431789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047924" lvl="4" indent="-406390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57509" lvl="5" indent="-406390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267093" lvl="6" indent="-414856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76678" lvl="7" indent="-414856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263" lvl="8" indent="-406390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Font typeface="Nunito Light"/>
              <a:buChar char="■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29" indent="0" algn="l">
              <a:buFont typeface="Raleway SemiBold"/>
              <a:buNone/>
            </a:pPr>
            <a:r>
              <a:rPr lang="en-US" sz="3200" cap="all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MODELLING AND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cap="all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EVALUATION</a:t>
            </a:r>
          </a:p>
          <a:p>
            <a:pPr marL="169329" indent="0" algn="l">
              <a:buNone/>
            </a:pPr>
            <a:r>
              <a:rPr lang="en-US" sz="3200" cap="all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PERFORMANCE OF LINEAR REGRESSION MODELS</a:t>
            </a:r>
          </a:p>
          <a:p>
            <a:pPr marL="169329" indent="0" algn="l">
              <a:buFont typeface="Raleway SemiBold"/>
              <a:buNone/>
            </a:pPr>
            <a:endParaRPr lang="en-AU" sz="36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7659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1117</TotalTime>
  <Words>743</Words>
  <Application>Microsoft Office PowerPoint</Application>
  <PresentationFormat>Widescreen</PresentationFormat>
  <Paragraphs>116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Nunito Light</vt:lpstr>
      <vt:lpstr>Raleway SemiBold</vt:lpstr>
      <vt:lpstr>Roboto</vt:lpstr>
      <vt:lpstr>Tw Cen MT</vt:lpstr>
      <vt:lpstr>Wingdings</vt:lpstr>
      <vt:lpstr>Circuit</vt:lpstr>
      <vt:lpstr>AUSTRALIAN FOOTBALL LEAGUE</vt:lpstr>
      <vt:lpstr>agenda</vt:lpstr>
      <vt:lpstr>INTRODUCTION TO THE STORY……</vt:lpstr>
      <vt:lpstr>ROLE OF THE COACH</vt:lpstr>
      <vt:lpstr>PLAYER POSITIONS</vt:lpstr>
      <vt:lpstr>BUSINESS QUESTION</vt:lpstr>
      <vt:lpstr>PROJECT METHODOLOGY</vt:lpstr>
      <vt:lpstr>Data PROFILE</vt:lpstr>
      <vt:lpstr>PowerPoint Presentation</vt:lpstr>
      <vt:lpstr>  LINEAR REGRESSION RESULTS</vt:lpstr>
      <vt:lpstr>Classification models-Performance of LOGISTIC REGRESSION</vt:lpstr>
      <vt:lpstr>Score and ACCURACY OF LOGISTIC REGRESSION</vt:lpstr>
      <vt:lpstr>PERFORMANCE OF OTHER CLASSIFICATION MODELS</vt:lpstr>
      <vt:lpstr>FINDINGS - BENEFITS FOR STAKEHOLDERS</vt:lpstr>
      <vt:lpstr>   CONCLUSIONS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cup matches</dc:title>
  <dc:creator>Owner</dc:creator>
  <cp:lastModifiedBy>Revati Subramaniam</cp:lastModifiedBy>
  <cp:revision>208</cp:revision>
  <cp:lastPrinted>2020-11-29T01:00:33Z</cp:lastPrinted>
  <dcterms:created xsi:type="dcterms:W3CDTF">2020-09-10T11:56:32Z</dcterms:created>
  <dcterms:modified xsi:type="dcterms:W3CDTF">2020-11-30T09:17:01Z</dcterms:modified>
</cp:coreProperties>
</file>