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undefined" ContentType="hyperlink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20"/>
  </p:notesMasterIdLst>
  <p:sldSz cx="9144000" cy="5715000" type="screen16x10"/>
  <p:notesSz cx="5715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ype="http://schemas.openxmlformats.org/officeDocument/2006/relationships/presProps" Target="presProps.xml"/>  <Relationship Id="rId17" Type="http://schemas.openxmlformats.org/officeDocument/2006/relationships/viewProps" Target="viewProps.xml"/>  <Relationship Id="rId18" Type="http://schemas.openxmlformats.org/officeDocument/2006/relationships/theme" Target="theme/theme1.xml"/>  <Relationship Id="rId19" Type="http://schemas.openxmlformats.org/officeDocument/2006/relationships/tableStyles" Target="tableStyles.xml"/>  <Relationship Id="rId2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9.png" Type="http://schemas.openxmlformats.org/officeDocument/2006/relationships/image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35" Target="https://www.jeremyjordan.me/autoencoders/" TargetMode="External" Type="http://schemas.openxmlformats.org/officeDocument/2006/relationships/hyperlink"/><Relationship Id="rId36" Target="../slideLayouts/slideLayout1.xml" Type="http://schemas.openxmlformats.org/officeDocument/2006/relationships/slideLayout"/><Relationship Id="rId37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33.png" Type="http://schemas.openxmlformats.org/officeDocument/2006/relationships/image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41.png" Type="http://schemas.openxmlformats.org/officeDocument/2006/relationships/image"/><Relationship Id="rId2" Target="../media/image42.png" Type="http://schemas.openxmlformats.org/officeDocument/2006/relationships/image"/><Relationship Id="rId3" Target="../media/image43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44.png" Type="http://schemas.openxmlformats.org/officeDocument/2006/relationships/image"/><Relationship Id="rId2" Target="../media/image45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4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media/image12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22" Target="https://pxlme.me/Ux-msg1l" TargetMode="External" Type="http://schemas.openxmlformats.org/officeDocument/2006/relationships/hyperlink"/><Relationship Id="rId23" Target="https://pxlme.me/wjYpYsbN" TargetMode="External" Type="http://schemas.openxmlformats.org/officeDocument/2006/relationships/hyperlink"/><Relationship Id="rId24" Target="../slideLayouts/slideLayout1.xml" Type="http://schemas.openxmlformats.org/officeDocument/2006/relationships/slideLayout"/><Relationship Id="rId25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22.png" Type="http://schemas.openxmlformats.org/officeDocument/2006/relationships/image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5.pn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2031683"/>
            <a:ext cx="6035040" cy="1651635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1760220" y="2237422"/>
            <a:ext cx="56235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Customer Segmentation - ANZ credit card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1760220" y="2755166"/>
            <a:ext cx="5623560" cy="2914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Mini Project 3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1760220" y="3231743"/>
            <a:ext cx="5623560" cy="24574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Len Kwok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05878"/>
            <a:ext cx="5577840" cy="122301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1341"/>
            <a:ext cx="4796939" cy="2009626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028" y="2320826"/>
            <a:ext cx="5922972" cy="3110657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2034540" y="1511617"/>
            <a:ext cx="51663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26272c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What are autoencoders?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2034540" y="2029361"/>
            <a:ext cx="5166360" cy="2914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26272c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CNN, image compression, noise removal.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205740" y="4492347"/>
            <a:ext cx="4385459" cy="18288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buNone/>
            </a:pPr>
            <a:r>
              <a:rPr lang="en-US" sz="1200" u="sng" dirty="0" smtClean="0">
                <a:solidFill>
                  <a:srgbClr val="26272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35" invalidUrl="" action="" tgtFrame="" tooltip="" history="1" highlightClick="0" endSnd="0"/>
              </a:rPr>
              <a:t>https://www.jeremyjordan.me/autoencoders/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15330"/>
            <a:ext cx="4206240" cy="122301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60" y="2411730"/>
            <a:ext cx="6637169" cy="2277695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80" y="4689425"/>
            <a:ext cx="5577840" cy="90297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2034540" y="1421070"/>
            <a:ext cx="37947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Repeat Elbow Method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2034540" y="1938814"/>
            <a:ext cx="3794760" cy="2914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Cluster Numbers from 8 to 4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2358420" y="4895165"/>
            <a:ext cx="5166360" cy="49149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Would lesser cluster numbers improve customer segmentation?  Let's run K-Means again.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94447"/>
            <a:ext cx="4663440" cy="122301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16" y="2517458"/>
            <a:ext cx="4435376" cy="302082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112" y="2517458"/>
            <a:ext cx="4057204" cy="309494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2491740" y="1500187"/>
            <a:ext cx="42519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PCA vs Autoencoder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2491740" y="2017931"/>
            <a:ext cx="4251960" cy="2914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Simplified Customer Segmentation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3988"/>
            <a:ext cx="2377440" cy="805815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56518"/>
            <a:ext cx="6492240" cy="954405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577340" y="2109728"/>
            <a:ext cx="19659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Future Steps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1731645" y="3062258"/>
            <a:ext cx="5926455" cy="24574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marL="342900" indent="-342900">
              <a:buSzPct val="10000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Find out what PCA1 and PCA 2 mean by inverse-transform.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1731645" y="3359438"/>
            <a:ext cx="5926455" cy="24574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marL="342900" indent="-342900">
              <a:buSzPct val="10000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Further analysis using Power BI for 2 clusters.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37435"/>
            <a:ext cx="5577840" cy="1040130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2034540" y="2543175"/>
            <a:ext cx="5166360" cy="62865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41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Thank you for listening!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15330"/>
            <a:ext cx="6492240" cy="90297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65985"/>
            <a:ext cx="7113657" cy="1346686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596610"/>
            <a:ext cx="6492240" cy="90297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1577340" y="1421070"/>
            <a:ext cx="6080760" cy="49149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One of the key pain points for marketers is to know their customers and identify their needs.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1577340" y="2371725"/>
            <a:ext cx="6702177" cy="49149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understanding the customer, marketers such as ANZ credit card can launch a targeted marketing campaign that is tailored for specific needs.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1577340" y="3802350"/>
            <a:ext cx="6080760" cy="49149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If data about the customers is available, we can group customers based on their spending behaviour.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983"/>
            <a:ext cx="9144000" cy="1514475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953"/>
            <a:ext cx="8321040" cy="122301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94810"/>
            <a:ext cx="7430214" cy="657136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205740" y="1067723"/>
            <a:ext cx="873252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b="1" sz="26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Business Question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205740" y="1585466"/>
            <a:ext cx="8732520" cy="2914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Bank wants targeted ad marketing campaign for existing 8,600 customers.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205740" y="2972693"/>
            <a:ext cx="79095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Data Question</a:t>
            </a:r>
            <a:endParaRPr lang="en-US" dirty="0"/>
          </a:p>
        </p:txBody>
      </p:sp>
      <p:sp>
        <p:nvSpPr>
          <p:cNvPr id="9" name="Object 8"/>
          <p:cNvSpPr txBox="1"/>
          <p:nvPr/>
        </p:nvSpPr>
        <p:spPr>
          <a:xfrm>
            <a:off x="205740" y="3490436"/>
            <a:ext cx="7909560" cy="2914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How can we divide (segment) customers into distinctive groups?</a:t>
            </a:r>
            <a:endParaRPr lang="en-US" dirty="0"/>
          </a:p>
        </p:txBody>
      </p:sp>
      <p:sp>
        <p:nvSpPr>
          <p:cNvPr id="10" name="Object 9"/>
          <p:cNvSpPr txBox="1"/>
          <p:nvPr/>
        </p:nvSpPr>
        <p:spPr>
          <a:xfrm>
            <a:off x="205740" y="4400550"/>
            <a:ext cx="7018734" cy="49149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Stakeholders: Marketing department, senior managers, data scientists, customers.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77440" cy="805815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205740" y="205740"/>
            <a:ext cx="19659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Project Pipeline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1467"/>
            <a:ext cx="5120640" cy="122301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" y="1435894"/>
            <a:ext cx="7114193" cy="4013716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2263140" y="517207"/>
            <a:ext cx="47091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Find Optimal Number of Clusters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2263140" y="1034951"/>
            <a:ext cx="4709160" cy="2914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Elbow Method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2" y="120015"/>
            <a:ext cx="7828836" cy="765989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08" y="984409"/>
            <a:ext cx="6596092" cy="4730591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571232" y="325755"/>
            <a:ext cx="7417356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K-Means Algorithm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571232" y="843498"/>
            <a:ext cx="7417356" cy="2914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Having identified 8 clusters, we can stop now and export to Excel for analysis....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4323554" y="1259530"/>
            <a:ext cx="1559369" cy="9829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26272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Features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6052312" y="1259530"/>
            <a:ext cx="449264" cy="9829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26272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 1	</a:t>
            </a:r>
            <a:endParaRPr lang="en-US" dirty="0"/>
          </a:p>
        </p:txBody>
      </p:sp>
      <p:sp>
        <p:nvSpPr>
          <p:cNvPr id="9" name="Object 8"/>
          <p:cNvSpPr txBox="1"/>
          <p:nvPr/>
        </p:nvSpPr>
        <p:spPr>
          <a:xfrm>
            <a:off x="6670964" y="1259530"/>
            <a:ext cx="495518" cy="9829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26272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 2</a:t>
            </a:r>
            <a:endParaRPr lang="en-US" dirty="0"/>
          </a:p>
        </p:txBody>
      </p:sp>
      <p:sp>
        <p:nvSpPr>
          <p:cNvPr id="10" name="Object 9"/>
          <p:cNvSpPr txBox="1"/>
          <p:nvPr/>
        </p:nvSpPr>
        <p:spPr>
          <a:xfrm>
            <a:off x="7335871" y="1259530"/>
            <a:ext cx="495518" cy="9829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26272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 3</a:t>
            </a:r>
            <a:endParaRPr lang="en-US" dirty="0"/>
          </a:p>
        </p:txBody>
      </p:sp>
      <p:sp>
        <p:nvSpPr>
          <p:cNvPr id="11" name="Object 10"/>
          <p:cNvSpPr txBox="1"/>
          <p:nvPr/>
        </p:nvSpPr>
        <p:spPr>
          <a:xfrm>
            <a:off x="8000777" y="1259530"/>
            <a:ext cx="495519" cy="9829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26272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 4</a:t>
            </a:r>
            <a:endParaRPr lang="en-US" dirty="0"/>
          </a:p>
        </p:txBody>
      </p:sp>
      <p:sp>
        <p:nvSpPr>
          <p:cNvPr id="12" name="Object 11"/>
          <p:cNvSpPr txBox="1"/>
          <p:nvPr/>
        </p:nvSpPr>
        <p:spPr>
          <a:xfrm>
            <a:off x="8665685" y="1259530"/>
            <a:ext cx="449264" cy="9829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26272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 5</a:t>
            </a:r>
            <a:endParaRPr lang="en-US" dirty="0"/>
          </a:p>
        </p:txBody>
      </p:sp>
      <p:sp>
        <p:nvSpPr>
          <p:cNvPr id="13" name="Object 12"/>
          <p:cNvSpPr txBox="1"/>
          <p:nvPr/>
        </p:nvSpPr>
        <p:spPr>
          <a:xfrm>
            <a:off x="4131471" y="1558646"/>
            <a:ext cx="-5118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</a:t>
            </a:r>
            <a:endParaRPr lang="en-US" dirty="0"/>
          </a:p>
        </p:txBody>
      </p:sp>
      <p:sp>
        <p:nvSpPr>
          <p:cNvPr id="14" name="Object 13"/>
          <p:cNvSpPr txBox="1"/>
          <p:nvPr/>
        </p:nvSpPr>
        <p:spPr>
          <a:xfrm>
            <a:off x="4400325" y="1558646"/>
            <a:ext cx="1408718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BALANCE</a:t>
            </a:r>
            <a:endParaRPr lang="en-US" dirty="0"/>
          </a:p>
        </p:txBody>
      </p:sp>
      <p:sp>
        <p:nvSpPr>
          <p:cNvPr id="15" name="Object 14"/>
          <p:cNvSpPr txBox="1"/>
          <p:nvPr/>
        </p:nvSpPr>
        <p:spPr>
          <a:xfrm>
            <a:off x="6129082" y="1558646"/>
            <a:ext cx="298613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40.900749</a:t>
            </a:r>
            <a:endParaRPr lang="en-US" dirty="0"/>
          </a:p>
        </p:txBody>
      </p:sp>
      <p:sp>
        <p:nvSpPr>
          <p:cNvPr id="16" name="Object 15"/>
          <p:cNvSpPr txBox="1"/>
          <p:nvPr/>
        </p:nvSpPr>
        <p:spPr>
          <a:xfrm>
            <a:off x="6747735" y="1558646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3202.467416</a:t>
            </a:r>
            <a:endParaRPr lang="en-US" dirty="0"/>
          </a:p>
        </p:txBody>
      </p:sp>
      <p:sp>
        <p:nvSpPr>
          <p:cNvPr id="17" name="Object 16"/>
          <p:cNvSpPr txBox="1"/>
          <p:nvPr/>
        </p:nvSpPr>
        <p:spPr>
          <a:xfrm>
            <a:off x="7412642" y="1558646"/>
            <a:ext cx="344866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2495.148862</a:t>
            </a:r>
            <a:endParaRPr lang="en-US" dirty="0"/>
          </a:p>
        </p:txBody>
      </p:sp>
      <p:sp>
        <p:nvSpPr>
          <p:cNvPr id="18" name="Object 17"/>
          <p:cNvSpPr txBox="1"/>
          <p:nvPr/>
        </p:nvSpPr>
        <p:spPr>
          <a:xfrm>
            <a:off x="8077548" y="1558646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1666.670542</a:t>
            </a:r>
            <a:endParaRPr lang="en-US" dirty="0"/>
          </a:p>
        </p:txBody>
      </p:sp>
      <p:sp>
        <p:nvSpPr>
          <p:cNvPr id="19" name="Object 18"/>
          <p:cNvSpPr txBox="1"/>
          <p:nvPr/>
        </p:nvSpPr>
        <p:spPr>
          <a:xfrm>
            <a:off x="8742456" y="1558646"/>
            <a:ext cx="298612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817.714335</a:t>
            </a:r>
            <a:endParaRPr lang="en-US" dirty="0"/>
          </a:p>
        </p:txBody>
      </p:sp>
      <p:sp>
        <p:nvSpPr>
          <p:cNvPr id="20" name="Object 19"/>
          <p:cNvSpPr txBox="1"/>
          <p:nvPr/>
        </p:nvSpPr>
        <p:spPr>
          <a:xfrm>
            <a:off x="4131471" y="1792811"/>
            <a:ext cx="-5118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</a:t>
            </a:r>
            <a:endParaRPr lang="en-US" dirty="0"/>
          </a:p>
        </p:txBody>
      </p:sp>
      <p:sp>
        <p:nvSpPr>
          <p:cNvPr id="21" name="Object 20"/>
          <p:cNvSpPr txBox="1"/>
          <p:nvPr/>
        </p:nvSpPr>
        <p:spPr>
          <a:xfrm>
            <a:off x="4400325" y="1792811"/>
            <a:ext cx="1408718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BALANCE_FREQUENCY</a:t>
            </a:r>
            <a:endParaRPr lang="en-US" dirty="0"/>
          </a:p>
        </p:txBody>
      </p:sp>
      <p:sp>
        <p:nvSpPr>
          <p:cNvPr id="22" name="Object 21"/>
          <p:cNvSpPr txBox="1"/>
          <p:nvPr/>
        </p:nvSpPr>
        <p:spPr>
          <a:xfrm>
            <a:off x="6129082" y="1792811"/>
            <a:ext cx="298613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0.818182</a:t>
            </a:r>
            <a:endParaRPr lang="en-US" dirty="0"/>
          </a:p>
        </p:txBody>
      </p:sp>
      <p:sp>
        <p:nvSpPr>
          <p:cNvPr id="23" name="Object 22"/>
          <p:cNvSpPr txBox="1"/>
          <p:nvPr/>
        </p:nvSpPr>
        <p:spPr>
          <a:xfrm>
            <a:off x="6747735" y="1792811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0.909091</a:t>
            </a:r>
            <a:endParaRPr lang="en-US" dirty="0"/>
          </a:p>
        </p:txBody>
      </p:sp>
      <p:sp>
        <p:nvSpPr>
          <p:cNvPr id="24" name="Object 23"/>
          <p:cNvSpPr txBox="1"/>
          <p:nvPr/>
        </p:nvSpPr>
        <p:spPr>
          <a:xfrm>
            <a:off x="7412642" y="1792811"/>
            <a:ext cx="344866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</a:t>
            </a:r>
            <a:endParaRPr lang="en-US" dirty="0"/>
          </a:p>
        </p:txBody>
      </p:sp>
      <p:sp>
        <p:nvSpPr>
          <p:cNvPr id="25" name="Object 24"/>
          <p:cNvSpPr txBox="1"/>
          <p:nvPr/>
        </p:nvSpPr>
        <p:spPr>
          <a:xfrm>
            <a:off x="8077548" y="1792811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0.636364</a:t>
            </a:r>
            <a:endParaRPr lang="en-US" dirty="0"/>
          </a:p>
        </p:txBody>
      </p:sp>
      <p:sp>
        <p:nvSpPr>
          <p:cNvPr id="26" name="Object 25"/>
          <p:cNvSpPr txBox="1"/>
          <p:nvPr/>
        </p:nvSpPr>
        <p:spPr>
          <a:xfrm>
            <a:off x="8742456" y="1792811"/>
            <a:ext cx="298612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</a:t>
            </a:r>
            <a:endParaRPr lang="en-US" dirty="0"/>
          </a:p>
        </p:txBody>
      </p:sp>
      <p:sp>
        <p:nvSpPr>
          <p:cNvPr id="27" name="Object 26"/>
          <p:cNvSpPr txBox="1"/>
          <p:nvPr/>
        </p:nvSpPr>
        <p:spPr>
          <a:xfrm>
            <a:off x="4131471" y="2026972"/>
            <a:ext cx="-5118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endParaRPr lang="en-US" dirty="0"/>
          </a:p>
        </p:txBody>
      </p:sp>
      <p:sp>
        <p:nvSpPr>
          <p:cNvPr id="28" name="Object 27"/>
          <p:cNvSpPr txBox="1"/>
          <p:nvPr/>
        </p:nvSpPr>
        <p:spPr>
          <a:xfrm>
            <a:off x="4400325" y="2026972"/>
            <a:ext cx="1408718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PURCHASES</a:t>
            </a:r>
            <a:endParaRPr lang="en-US" dirty="0"/>
          </a:p>
        </p:txBody>
      </p:sp>
      <p:sp>
        <p:nvSpPr>
          <p:cNvPr id="29" name="Object 28"/>
          <p:cNvSpPr txBox="1"/>
          <p:nvPr/>
        </p:nvSpPr>
        <p:spPr>
          <a:xfrm>
            <a:off x="6129082" y="2026972"/>
            <a:ext cx="298613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95.4</a:t>
            </a:r>
            <a:endParaRPr lang="en-US" dirty="0"/>
          </a:p>
        </p:txBody>
      </p:sp>
      <p:sp>
        <p:nvSpPr>
          <p:cNvPr id="30" name="Object 29"/>
          <p:cNvSpPr txBox="1"/>
          <p:nvPr/>
        </p:nvSpPr>
        <p:spPr>
          <a:xfrm>
            <a:off x="6747735" y="2026972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31" name="Object 30"/>
          <p:cNvSpPr txBox="1"/>
          <p:nvPr/>
        </p:nvSpPr>
        <p:spPr>
          <a:xfrm>
            <a:off x="7412642" y="2026972"/>
            <a:ext cx="344866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773.17</a:t>
            </a:r>
            <a:endParaRPr lang="en-US" dirty="0"/>
          </a:p>
        </p:txBody>
      </p:sp>
      <p:sp>
        <p:nvSpPr>
          <p:cNvPr id="32" name="Object 31"/>
          <p:cNvSpPr txBox="1"/>
          <p:nvPr/>
        </p:nvSpPr>
        <p:spPr>
          <a:xfrm>
            <a:off x="8077548" y="2026972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1499</a:t>
            </a:r>
            <a:endParaRPr lang="en-US" dirty="0"/>
          </a:p>
        </p:txBody>
      </p:sp>
      <p:sp>
        <p:nvSpPr>
          <p:cNvPr id="33" name="Object 32"/>
          <p:cNvSpPr txBox="1"/>
          <p:nvPr/>
        </p:nvSpPr>
        <p:spPr>
          <a:xfrm>
            <a:off x="8742456" y="2026972"/>
            <a:ext cx="298612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16</a:t>
            </a:r>
            <a:endParaRPr lang="en-US" dirty="0"/>
          </a:p>
        </p:txBody>
      </p:sp>
      <p:sp>
        <p:nvSpPr>
          <p:cNvPr id="34" name="Object 33"/>
          <p:cNvSpPr txBox="1"/>
          <p:nvPr/>
        </p:nvSpPr>
        <p:spPr>
          <a:xfrm>
            <a:off x="4131471" y="2261136"/>
            <a:ext cx="-5118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</a:t>
            </a:r>
            <a:endParaRPr lang="en-US" dirty="0"/>
          </a:p>
        </p:txBody>
      </p:sp>
      <p:sp>
        <p:nvSpPr>
          <p:cNvPr id="35" name="Object 34"/>
          <p:cNvSpPr txBox="1"/>
          <p:nvPr/>
        </p:nvSpPr>
        <p:spPr>
          <a:xfrm>
            <a:off x="4400325" y="2261136"/>
            <a:ext cx="1408718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ONEOFF_PURCHASES</a:t>
            </a:r>
            <a:endParaRPr lang="en-US" dirty="0"/>
          </a:p>
        </p:txBody>
      </p:sp>
      <p:sp>
        <p:nvSpPr>
          <p:cNvPr id="36" name="Object 35"/>
          <p:cNvSpPr txBox="1"/>
          <p:nvPr/>
        </p:nvSpPr>
        <p:spPr>
          <a:xfrm>
            <a:off x="6129082" y="2261136"/>
            <a:ext cx="298613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37" name="Object 36"/>
          <p:cNvSpPr txBox="1"/>
          <p:nvPr/>
        </p:nvSpPr>
        <p:spPr>
          <a:xfrm>
            <a:off x="6747735" y="2261136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38" name="Object 37"/>
          <p:cNvSpPr txBox="1"/>
          <p:nvPr/>
        </p:nvSpPr>
        <p:spPr>
          <a:xfrm>
            <a:off x="7412642" y="2261136"/>
            <a:ext cx="344866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773.17</a:t>
            </a:r>
            <a:endParaRPr lang="en-US" dirty="0"/>
          </a:p>
        </p:txBody>
      </p:sp>
      <p:sp>
        <p:nvSpPr>
          <p:cNvPr id="39" name="Object 38"/>
          <p:cNvSpPr txBox="1"/>
          <p:nvPr/>
        </p:nvSpPr>
        <p:spPr>
          <a:xfrm>
            <a:off x="8077548" y="2261136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1499</a:t>
            </a:r>
            <a:endParaRPr lang="en-US" dirty="0"/>
          </a:p>
        </p:txBody>
      </p:sp>
      <p:sp>
        <p:nvSpPr>
          <p:cNvPr id="40" name="Object 39"/>
          <p:cNvSpPr txBox="1"/>
          <p:nvPr/>
        </p:nvSpPr>
        <p:spPr>
          <a:xfrm>
            <a:off x="8742456" y="2261136"/>
            <a:ext cx="298612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16</a:t>
            </a:r>
            <a:endParaRPr lang="en-US" dirty="0"/>
          </a:p>
        </p:txBody>
      </p:sp>
      <p:sp>
        <p:nvSpPr>
          <p:cNvPr id="41" name="Object 40"/>
          <p:cNvSpPr txBox="1"/>
          <p:nvPr/>
        </p:nvSpPr>
        <p:spPr>
          <a:xfrm>
            <a:off x="4131471" y="2495298"/>
            <a:ext cx="-5118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</a:t>
            </a:r>
            <a:endParaRPr lang="en-US" dirty="0"/>
          </a:p>
        </p:txBody>
      </p:sp>
      <p:sp>
        <p:nvSpPr>
          <p:cNvPr id="42" name="Object 41"/>
          <p:cNvSpPr txBox="1"/>
          <p:nvPr/>
        </p:nvSpPr>
        <p:spPr>
          <a:xfrm>
            <a:off x="4400325" y="2495298"/>
            <a:ext cx="1408718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INSTALLMENTS_PURCHASES</a:t>
            </a:r>
            <a:endParaRPr lang="en-US" dirty="0"/>
          </a:p>
        </p:txBody>
      </p:sp>
      <p:sp>
        <p:nvSpPr>
          <p:cNvPr id="43" name="Object 42"/>
          <p:cNvSpPr txBox="1"/>
          <p:nvPr/>
        </p:nvSpPr>
        <p:spPr>
          <a:xfrm>
            <a:off x="6129082" y="2495298"/>
            <a:ext cx="298613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95.4</a:t>
            </a:r>
            <a:endParaRPr lang="en-US" dirty="0"/>
          </a:p>
        </p:txBody>
      </p:sp>
      <p:sp>
        <p:nvSpPr>
          <p:cNvPr id="44" name="Object 43"/>
          <p:cNvSpPr txBox="1"/>
          <p:nvPr/>
        </p:nvSpPr>
        <p:spPr>
          <a:xfrm>
            <a:off x="6747735" y="2495298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45" name="Object 44"/>
          <p:cNvSpPr txBox="1"/>
          <p:nvPr/>
        </p:nvSpPr>
        <p:spPr>
          <a:xfrm>
            <a:off x="7412642" y="2495298"/>
            <a:ext cx="344866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46" name="Object 45"/>
          <p:cNvSpPr txBox="1"/>
          <p:nvPr/>
        </p:nvSpPr>
        <p:spPr>
          <a:xfrm>
            <a:off x="8077548" y="2495298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47" name="Object 46"/>
          <p:cNvSpPr txBox="1"/>
          <p:nvPr/>
        </p:nvSpPr>
        <p:spPr>
          <a:xfrm>
            <a:off x="8742456" y="2495298"/>
            <a:ext cx="298612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48" name="Object 47"/>
          <p:cNvSpPr txBox="1"/>
          <p:nvPr/>
        </p:nvSpPr>
        <p:spPr>
          <a:xfrm>
            <a:off x="4131471" y="2729462"/>
            <a:ext cx="-5118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</a:t>
            </a:r>
            <a:endParaRPr lang="en-US" dirty="0"/>
          </a:p>
        </p:txBody>
      </p:sp>
      <p:sp>
        <p:nvSpPr>
          <p:cNvPr id="49" name="Object 48"/>
          <p:cNvSpPr txBox="1"/>
          <p:nvPr/>
        </p:nvSpPr>
        <p:spPr>
          <a:xfrm>
            <a:off x="4400325" y="2729462"/>
            <a:ext cx="1408718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CASH_ADVANCE</a:t>
            </a:r>
            <a:endParaRPr lang="en-US" dirty="0"/>
          </a:p>
        </p:txBody>
      </p:sp>
      <p:sp>
        <p:nvSpPr>
          <p:cNvPr id="50" name="Object 49"/>
          <p:cNvSpPr txBox="1"/>
          <p:nvPr/>
        </p:nvSpPr>
        <p:spPr>
          <a:xfrm>
            <a:off x="6129082" y="2729462"/>
            <a:ext cx="298613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51" name="Object 50"/>
          <p:cNvSpPr txBox="1"/>
          <p:nvPr/>
        </p:nvSpPr>
        <p:spPr>
          <a:xfrm>
            <a:off x="6747735" y="2729462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6442.945483</a:t>
            </a:r>
            <a:endParaRPr lang="en-US" dirty="0"/>
          </a:p>
        </p:txBody>
      </p:sp>
      <p:sp>
        <p:nvSpPr>
          <p:cNvPr id="52" name="Object 51"/>
          <p:cNvSpPr txBox="1"/>
          <p:nvPr/>
        </p:nvSpPr>
        <p:spPr>
          <a:xfrm>
            <a:off x="7412642" y="2729462"/>
            <a:ext cx="344866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53" name="Object 52"/>
          <p:cNvSpPr txBox="1"/>
          <p:nvPr/>
        </p:nvSpPr>
        <p:spPr>
          <a:xfrm>
            <a:off x="8077548" y="2729462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205.788017</a:t>
            </a:r>
            <a:endParaRPr lang="en-US" dirty="0"/>
          </a:p>
        </p:txBody>
      </p:sp>
      <p:sp>
        <p:nvSpPr>
          <p:cNvPr id="54" name="Object 53"/>
          <p:cNvSpPr txBox="1"/>
          <p:nvPr/>
        </p:nvSpPr>
        <p:spPr>
          <a:xfrm>
            <a:off x="8742456" y="2729462"/>
            <a:ext cx="298612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55" name="Object 54"/>
          <p:cNvSpPr txBox="1"/>
          <p:nvPr/>
        </p:nvSpPr>
        <p:spPr>
          <a:xfrm>
            <a:off x="4131471" y="2963624"/>
            <a:ext cx="-5118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7</a:t>
            </a:r>
            <a:endParaRPr lang="en-US" dirty="0"/>
          </a:p>
        </p:txBody>
      </p:sp>
      <p:sp>
        <p:nvSpPr>
          <p:cNvPr id="56" name="Object 55"/>
          <p:cNvSpPr txBox="1"/>
          <p:nvPr/>
        </p:nvSpPr>
        <p:spPr>
          <a:xfrm>
            <a:off x="4400325" y="2963624"/>
            <a:ext cx="1408718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PURCHASES_FREQUENCY</a:t>
            </a:r>
            <a:endParaRPr lang="en-US" dirty="0"/>
          </a:p>
        </p:txBody>
      </p:sp>
      <p:sp>
        <p:nvSpPr>
          <p:cNvPr id="57" name="Object 56"/>
          <p:cNvSpPr txBox="1"/>
          <p:nvPr/>
        </p:nvSpPr>
        <p:spPr>
          <a:xfrm>
            <a:off x="6129082" y="2963624"/>
            <a:ext cx="298613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0.166667</a:t>
            </a:r>
            <a:endParaRPr lang="en-US" dirty="0"/>
          </a:p>
        </p:txBody>
      </p:sp>
      <p:sp>
        <p:nvSpPr>
          <p:cNvPr id="58" name="Object 57"/>
          <p:cNvSpPr txBox="1"/>
          <p:nvPr/>
        </p:nvSpPr>
        <p:spPr>
          <a:xfrm>
            <a:off x="6747735" y="2963624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59" name="Object 58"/>
          <p:cNvSpPr txBox="1"/>
          <p:nvPr/>
        </p:nvSpPr>
        <p:spPr>
          <a:xfrm>
            <a:off x="7412642" y="2963624"/>
            <a:ext cx="344866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</a:t>
            </a:r>
            <a:endParaRPr lang="en-US" dirty="0"/>
          </a:p>
        </p:txBody>
      </p:sp>
      <p:sp>
        <p:nvSpPr>
          <p:cNvPr id="60" name="Object 59"/>
          <p:cNvSpPr txBox="1"/>
          <p:nvPr/>
        </p:nvSpPr>
        <p:spPr>
          <a:xfrm>
            <a:off x="8077548" y="2963624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0.083333</a:t>
            </a:r>
            <a:endParaRPr lang="en-US" dirty="0"/>
          </a:p>
        </p:txBody>
      </p:sp>
      <p:sp>
        <p:nvSpPr>
          <p:cNvPr id="61" name="Object 60"/>
          <p:cNvSpPr txBox="1"/>
          <p:nvPr/>
        </p:nvSpPr>
        <p:spPr>
          <a:xfrm>
            <a:off x="8742456" y="2963624"/>
            <a:ext cx="298612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0.083333</a:t>
            </a:r>
            <a:endParaRPr lang="en-US" dirty="0"/>
          </a:p>
        </p:txBody>
      </p:sp>
      <p:sp>
        <p:nvSpPr>
          <p:cNvPr id="62" name="Object 61"/>
          <p:cNvSpPr txBox="1"/>
          <p:nvPr/>
        </p:nvSpPr>
        <p:spPr>
          <a:xfrm>
            <a:off x="4131471" y="3197788"/>
            <a:ext cx="-5118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</a:t>
            </a:r>
            <a:endParaRPr lang="en-US" dirty="0"/>
          </a:p>
        </p:txBody>
      </p:sp>
      <p:sp>
        <p:nvSpPr>
          <p:cNvPr id="63" name="Object 62"/>
          <p:cNvSpPr txBox="1"/>
          <p:nvPr/>
        </p:nvSpPr>
        <p:spPr>
          <a:xfrm>
            <a:off x="4400325" y="3197788"/>
            <a:ext cx="1408718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ONEOFF_PURCHASES_FREQUENCY</a:t>
            </a:r>
            <a:endParaRPr lang="en-US" dirty="0"/>
          </a:p>
        </p:txBody>
      </p:sp>
      <p:sp>
        <p:nvSpPr>
          <p:cNvPr id="64" name="Object 63"/>
          <p:cNvSpPr txBox="1"/>
          <p:nvPr/>
        </p:nvSpPr>
        <p:spPr>
          <a:xfrm>
            <a:off x="6129082" y="3197788"/>
            <a:ext cx="298613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65" name="Object 64"/>
          <p:cNvSpPr txBox="1"/>
          <p:nvPr/>
        </p:nvSpPr>
        <p:spPr>
          <a:xfrm>
            <a:off x="6747735" y="3197788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66" name="Object 65"/>
          <p:cNvSpPr txBox="1"/>
          <p:nvPr/>
        </p:nvSpPr>
        <p:spPr>
          <a:xfrm>
            <a:off x="7412642" y="3197788"/>
            <a:ext cx="344866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</a:t>
            </a:r>
            <a:endParaRPr lang="en-US" dirty="0"/>
          </a:p>
        </p:txBody>
      </p:sp>
      <p:sp>
        <p:nvSpPr>
          <p:cNvPr id="67" name="Object 66"/>
          <p:cNvSpPr txBox="1"/>
          <p:nvPr/>
        </p:nvSpPr>
        <p:spPr>
          <a:xfrm>
            <a:off x="8077548" y="3197788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0.083333</a:t>
            </a:r>
            <a:endParaRPr lang="en-US" dirty="0"/>
          </a:p>
        </p:txBody>
      </p:sp>
      <p:sp>
        <p:nvSpPr>
          <p:cNvPr id="68" name="Object 67"/>
          <p:cNvSpPr txBox="1"/>
          <p:nvPr/>
        </p:nvSpPr>
        <p:spPr>
          <a:xfrm>
            <a:off x="8742456" y="3197788"/>
            <a:ext cx="298612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0.083333</a:t>
            </a:r>
            <a:endParaRPr lang="en-US" dirty="0"/>
          </a:p>
        </p:txBody>
      </p:sp>
      <p:sp>
        <p:nvSpPr>
          <p:cNvPr id="69" name="Object 68"/>
          <p:cNvSpPr txBox="1"/>
          <p:nvPr/>
        </p:nvSpPr>
        <p:spPr>
          <a:xfrm>
            <a:off x="4131471" y="3431950"/>
            <a:ext cx="-5118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9</a:t>
            </a:r>
            <a:endParaRPr lang="en-US" dirty="0"/>
          </a:p>
        </p:txBody>
      </p:sp>
      <p:sp>
        <p:nvSpPr>
          <p:cNvPr id="70" name="Object 69"/>
          <p:cNvSpPr txBox="1"/>
          <p:nvPr/>
        </p:nvSpPr>
        <p:spPr>
          <a:xfrm>
            <a:off x="4400325" y="3431950"/>
            <a:ext cx="1408718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PURCHASES_INSTALLMENTS_FREQUENCY</a:t>
            </a:r>
            <a:endParaRPr lang="en-US" dirty="0"/>
          </a:p>
        </p:txBody>
      </p:sp>
      <p:sp>
        <p:nvSpPr>
          <p:cNvPr id="71" name="Object 70"/>
          <p:cNvSpPr txBox="1"/>
          <p:nvPr/>
        </p:nvSpPr>
        <p:spPr>
          <a:xfrm>
            <a:off x="6129082" y="3431950"/>
            <a:ext cx="298613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0.083333</a:t>
            </a:r>
            <a:endParaRPr lang="en-US" dirty="0"/>
          </a:p>
        </p:txBody>
      </p:sp>
      <p:sp>
        <p:nvSpPr>
          <p:cNvPr id="72" name="Object 71"/>
          <p:cNvSpPr txBox="1"/>
          <p:nvPr/>
        </p:nvSpPr>
        <p:spPr>
          <a:xfrm>
            <a:off x="6747735" y="3431950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73" name="Object 72"/>
          <p:cNvSpPr txBox="1"/>
          <p:nvPr/>
        </p:nvSpPr>
        <p:spPr>
          <a:xfrm>
            <a:off x="7412642" y="3431950"/>
            <a:ext cx="344866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74" name="Object 73"/>
          <p:cNvSpPr txBox="1"/>
          <p:nvPr/>
        </p:nvSpPr>
        <p:spPr>
          <a:xfrm>
            <a:off x="8077548" y="3431950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75" name="Object 74"/>
          <p:cNvSpPr txBox="1"/>
          <p:nvPr/>
        </p:nvSpPr>
        <p:spPr>
          <a:xfrm>
            <a:off x="8742456" y="3431950"/>
            <a:ext cx="298612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76" name="Object 75"/>
          <p:cNvSpPr txBox="1"/>
          <p:nvPr/>
        </p:nvSpPr>
        <p:spPr>
          <a:xfrm>
            <a:off x="4131471" y="3666114"/>
            <a:ext cx="-5118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</a:t>
            </a:r>
            <a:endParaRPr lang="en-US" dirty="0"/>
          </a:p>
        </p:txBody>
      </p:sp>
      <p:sp>
        <p:nvSpPr>
          <p:cNvPr id="77" name="Object 76"/>
          <p:cNvSpPr txBox="1"/>
          <p:nvPr/>
        </p:nvSpPr>
        <p:spPr>
          <a:xfrm>
            <a:off x="4400325" y="3666114"/>
            <a:ext cx="1408718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CASH_ADVANCE_FREQUENCY</a:t>
            </a:r>
            <a:endParaRPr lang="en-US" dirty="0"/>
          </a:p>
        </p:txBody>
      </p:sp>
      <p:sp>
        <p:nvSpPr>
          <p:cNvPr id="78" name="Object 77"/>
          <p:cNvSpPr txBox="1"/>
          <p:nvPr/>
        </p:nvSpPr>
        <p:spPr>
          <a:xfrm>
            <a:off x="6129082" y="3666114"/>
            <a:ext cx="298613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79" name="Object 78"/>
          <p:cNvSpPr txBox="1"/>
          <p:nvPr/>
        </p:nvSpPr>
        <p:spPr>
          <a:xfrm>
            <a:off x="6747735" y="3666114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0.25</a:t>
            </a:r>
            <a:endParaRPr lang="en-US" dirty="0"/>
          </a:p>
        </p:txBody>
      </p:sp>
      <p:sp>
        <p:nvSpPr>
          <p:cNvPr id="80" name="Object 79"/>
          <p:cNvSpPr txBox="1"/>
          <p:nvPr/>
        </p:nvSpPr>
        <p:spPr>
          <a:xfrm>
            <a:off x="7412642" y="3666114"/>
            <a:ext cx="344866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81" name="Object 80"/>
          <p:cNvSpPr txBox="1"/>
          <p:nvPr/>
        </p:nvSpPr>
        <p:spPr>
          <a:xfrm>
            <a:off x="8077548" y="3666114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0.083333</a:t>
            </a:r>
            <a:endParaRPr lang="en-US" dirty="0"/>
          </a:p>
        </p:txBody>
      </p:sp>
      <p:sp>
        <p:nvSpPr>
          <p:cNvPr id="82" name="Object 81"/>
          <p:cNvSpPr txBox="1"/>
          <p:nvPr/>
        </p:nvSpPr>
        <p:spPr>
          <a:xfrm>
            <a:off x="8742456" y="3666114"/>
            <a:ext cx="298612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83" name="Object 82"/>
          <p:cNvSpPr txBox="1"/>
          <p:nvPr/>
        </p:nvSpPr>
        <p:spPr>
          <a:xfrm>
            <a:off x="4131471" y="3900275"/>
            <a:ext cx="-5118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11</a:t>
            </a:r>
            <a:endParaRPr lang="en-US" dirty="0"/>
          </a:p>
        </p:txBody>
      </p:sp>
      <p:sp>
        <p:nvSpPr>
          <p:cNvPr id="84" name="Object 83"/>
          <p:cNvSpPr txBox="1"/>
          <p:nvPr/>
        </p:nvSpPr>
        <p:spPr>
          <a:xfrm>
            <a:off x="4400325" y="3900275"/>
            <a:ext cx="1408718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CASH_ADVANCE_TRX</a:t>
            </a:r>
            <a:endParaRPr lang="en-US" dirty="0"/>
          </a:p>
        </p:txBody>
      </p:sp>
      <p:sp>
        <p:nvSpPr>
          <p:cNvPr id="85" name="Object 84"/>
          <p:cNvSpPr txBox="1"/>
          <p:nvPr/>
        </p:nvSpPr>
        <p:spPr>
          <a:xfrm>
            <a:off x="6129082" y="3900275"/>
            <a:ext cx="298613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86" name="Object 85"/>
          <p:cNvSpPr txBox="1"/>
          <p:nvPr/>
        </p:nvSpPr>
        <p:spPr>
          <a:xfrm>
            <a:off x="6747735" y="3900275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</a:t>
            </a:r>
            <a:endParaRPr lang="en-US" dirty="0"/>
          </a:p>
        </p:txBody>
      </p:sp>
      <p:sp>
        <p:nvSpPr>
          <p:cNvPr id="87" name="Object 86"/>
          <p:cNvSpPr txBox="1"/>
          <p:nvPr/>
        </p:nvSpPr>
        <p:spPr>
          <a:xfrm>
            <a:off x="7412642" y="3900275"/>
            <a:ext cx="344866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88" name="Object 87"/>
          <p:cNvSpPr txBox="1"/>
          <p:nvPr/>
        </p:nvSpPr>
        <p:spPr>
          <a:xfrm>
            <a:off x="8077548" y="3900275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</a:t>
            </a:r>
            <a:endParaRPr lang="en-US" dirty="0"/>
          </a:p>
        </p:txBody>
      </p:sp>
      <p:sp>
        <p:nvSpPr>
          <p:cNvPr id="89" name="Object 88"/>
          <p:cNvSpPr txBox="1"/>
          <p:nvPr/>
        </p:nvSpPr>
        <p:spPr>
          <a:xfrm>
            <a:off x="8742456" y="3900275"/>
            <a:ext cx="298612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90" name="Object 89"/>
          <p:cNvSpPr txBox="1"/>
          <p:nvPr/>
        </p:nvSpPr>
        <p:spPr>
          <a:xfrm>
            <a:off x="4131471" y="4134440"/>
            <a:ext cx="-5118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12</a:t>
            </a:r>
            <a:endParaRPr lang="en-US" dirty="0"/>
          </a:p>
        </p:txBody>
      </p:sp>
      <p:sp>
        <p:nvSpPr>
          <p:cNvPr id="91" name="Object 90"/>
          <p:cNvSpPr txBox="1"/>
          <p:nvPr/>
        </p:nvSpPr>
        <p:spPr>
          <a:xfrm>
            <a:off x="4400325" y="4134440"/>
            <a:ext cx="1408718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PURCHASES_TRX</a:t>
            </a:r>
            <a:endParaRPr lang="en-US" dirty="0"/>
          </a:p>
        </p:txBody>
      </p:sp>
      <p:sp>
        <p:nvSpPr>
          <p:cNvPr id="92" name="Object 91"/>
          <p:cNvSpPr txBox="1"/>
          <p:nvPr/>
        </p:nvSpPr>
        <p:spPr>
          <a:xfrm>
            <a:off x="6129082" y="4134440"/>
            <a:ext cx="298613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</a:t>
            </a:r>
            <a:endParaRPr lang="en-US" dirty="0"/>
          </a:p>
        </p:txBody>
      </p:sp>
      <p:sp>
        <p:nvSpPr>
          <p:cNvPr id="93" name="Object 92"/>
          <p:cNvSpPr txBox="1"/>
          <p:nvPr/>
        </p:nvSpPr>
        <p:spPr>
          <a:xfrm>
            <a:off x="6747735" y="4134440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94" name="Object 93"/>
          <p:cNvSpPr txBox="1"/>
          <p:nvPr/>
        </p:nvSpPr>
        <p:spPr>
          <a:xfrm>
            <a:off x="7412642" y="4134440"/>
            <a:ext cx="344866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12</a:t>
            </a:r>
            <a:endParaRPr lang="en-US" dirty="0"/>
          </a:p>
        </p:txBody>
      </p:sp>
      <p:sp>
        <p:nvSpPr>
          <p:cNvPr id="95" name="Object 94"/>
          <p:cNvSpPr txBox="1"/>
          <p:nvPr/>
        </p:nvSpPr>
        <p:spPr>
          <a:xfrm>
            <a:off x="8077548" y="4134440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</a:t>
            </a:r>
            <a:endParaRPr lang="en-US" dirty="0"/>
          </a:p>
        </p:txBody>
      </p:sp>
      <p:sp>
        <p:nvSpPr>
          <p:cNvPr id="96" name="Object 95"/>
          <p:cNvSpPr txBox="1"/>
          <p:nvPr/>
        </p:nvSpPr>
        <p:spPr>
          <a:xfrm>
            <a:off x="8742456" y="4134440"/>
            <a:ext cx="298612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</a:t>
            </a:r>
            <a:endParaRPr lang="en-US" dirty="0"/>
          </a:p>
        </p:txBody>
      </p:sp>
      <p:sp>
        <p:nvSpPr>
          <p:cNvPr id="97" name="Object 96"/>
          <p:cNvSpPr txBox="1"/>
          <p:nvPr/>
        </p:nvSpPr>
        <p:spPr>
          <a:xfrm>
            <a:off x="4131471" y="4368601"/>
            <a:ext cx="-5118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13</a:t>
            </a:r>
            <a:endParaRPr lang="en-US" dirty="0"/>
          </a:p>
        </p:txBody>
      </p:sp>
      <p:sp>
        <p:nvSpPr>
          <p:cNvPr id="98" name="Object 97"/>
          <p:cNvSpPr txBox="1"/>
          <p:nvPr/>
        </p:nvSpPr>
        <p:spPr>
          <a:xfrm>
            <a:off x="4400325" y="4368601"/>
            <a:ext cx="1408718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CREDIT_LIMIT</a:t>
            </a:r>
            <a:endParaRPr lang="en-US" dirty="0"/>
          </a:p>
        </p:txBody>
      </p:sp>
      <p:sp>
        <p:nvSpPr>
          <p:cNvPr id="99" name="Object 98"/>
          <p:cNvSpPr txBox="1"/>
          <p:nvPr/>
        </p:nvSpPr>
        <p:spPr>
          <a:xfrm>
            <a:off x="6129082" y="4368601"/>
            <a:ext cx="298613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1000</a:t>
            </a:r>
            <a:endParaRPr lang="en-US" dirty="0"/>
          </a:p>
        </p:txBody>
      </p:sp>
      <p:sp>
        <p:nvSpPr>
          <p:cNvPr id="100" name="Object 99"/>
          <p:cNvSpPr txBox="1"/>
          <p:nvPr/>
        </p:nvSpPr>
        <p:spPr>
          <a:xfrm>
            <a:off x="6747735" y="4368601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7000</a:t>
            </a:r>
            <a:endParaRPr lang="en-US" dirty="0"/>
          </a:p>
        </p:txBody>
      </p:sp>
      <p:sp>
        <p:nvSpPr>
          <p:cNvPr id="101" name="Object 100"/>
          <p:cNvSpPr txBox="1"/>
          <p:nvPr/>
        </p:nvSpPr>
        <p:spPr>
          <a:xfrm>
            <a:off x="7412642" y="4368601"/>
            <a:ext cx="344866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7500</a:t>
            </a:r>
            <a:endParaRPr lang="en-US" dirty="0"/>
          </a:p>
        </p:txBody>
      </p:sp>
      <p:sp>
        <p:nvSpPr>
          <p:cNvPr id="102" name="Object 101"/>
          <p:cNvSpPr txBox="1"/>
          <p:nvPr/>
        </p:nvSpPr>
        <p:spPr>
          <a:xfrm>
            <a:off x="8077548" y="4368601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7500</a:t>
            </a:r>
            <a:endParaRPr lang="en-US" dirty="0"/>
          </a:p>
        </p:txBody>
      </p:sp>
      <p:sp>
        <p:nvSpPr>
          <p:cNvPr id="103" name="Object 102"/>
          <p:cNvSpPr txBox="1"/>
          <p:nvPr/>
        </p:nvSpPr>
        <p:spPr>
          <a:xfrm>
            <a:off x="8742456" y="4368601"/>
            <a:ext cx="298612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1200</a:t>
            </a:r>
            <a:endParaRPr lang="en-US" dirty="0"/>
          </a:p>
        </p:txBody>
      </p:sp>
      <p:sp>
        <p:nvSpPr>
          <p:cNvPr id="104" name="Object 103"/>
          <p:cNvSpPr txBox="1"/>
          <p:nvPr/>
        </p:nvSpPr>
        <p:spPr>
          <a:xfrm>
            <a:off x="4131471" y="4602766"/>
            <a:ext cx="-5118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14</a:t>
            </a:r>
            <a:endParaRPr lang="en-US" dirty="0"/>
          </a:p>
        </p:txBody>
      </p:sp>
      <p:sp>
        <p:nvSpPr>
          <p:cNvPr id="105" name="Object 104"/>
          <p:cNvSpPr txBox="1"/>
          <p:nvPr/>
        </p:nvSpPr>
        <p:spPr>
          <a:xfrm>
            <a:off x="4400325" y="4602766"/>
            <a:ext cx="1408718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PAYMENTS</a:t>
            </a:r>
            <a:endParaRPr lang="en-US" dirty="0"/>
          </a:p>
        </p:txBody>
      </p:sp>
      <p:sp>
        <p:nvSpPr>
          <p:cNvPr id="106" name="Object 105"/>
          <p:cNvSpPr txBox="1"/>
          <p:nvPr/>
        </p:nvSpPr>
        <p:spPr>
          <a:xfrm>
            <a:off x="6129082" y="4602766"/>
            <a:ext cx="298613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201.802084</a:t>
            </a:r>
            <a:endParaRPr lang="en-US" dirty="0"/>
          </a:p>
        </p:txBody>
      </p:sp>
      <p:sp>
        <p:nvSpPr>
          <p:cNvPr id="107" name="Object 106"/>
          <p:cNvSpPr txBox="1"/>
          <p:nvPr/>
        </p:nvSpPr>
        <p:spPr>
          <a:xfrm>
            <a:off x="6747735" y="4602766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4103.032597</a:t>
            </a:r>
            <a:endParaRPr lang="en-US" dirty="0"/>
          </a:p>
        </p:txBody>
      </p:sp>
      <p:sp>
        <p:nvSpPr>
          <p:cNvPr id="108" name="Object 107"/>
          <p:cNvSpPr txBox="1"/>
          <p:nvPr/>
        </p:nvSpPr>
        <p:spPr>
          <a:xfrm>
            <a:off x="7412642" y="4602766"/>
            <a:ext cx="344866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622.066742</a:t>
            </a:r>
            <a:endParaRPr lang="en-US" dirty="0"/>
          </a:p>
        </p:txBody>
      </p:sp>
      <p:sp>
        <p:nvSpPr>
          <p:cNvPr id="109" name="Object 108"/>
          <p:cNvSpPr txBox="1"/>
          <p:nvPr/>
        </p:nvSpPr>
        <p:spPr>
          <a:xfrm>
            <a:off x="8077548" y="4602766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110" name="Object 109"/>
          <p:cNvSpPr txBox="1"/>
          <p:nvPr/>
        </p:nvSpPr>
        <p:spPr>
          <a:xfrm>
            <a:off x="8742456" y="4602766"/>
            <a:ext cx="298612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678.334763</a:t>
            </a:r>
            <a:endParaRPr lang="en-US" dirty="0"/>
          </a:p>
        </p:txBody>
      </p:sp>
      <p:sp>
        <p:nvSpPr>
          <p:cNvPr id="111" name="Object 110"/>
          <p:cNvSpPr txBox="1"/>
          <p:nvPr/>
        </p:nvSpPr>
        <p:spPr>
          <a:xfrm>
            <a:off x="4131471" y="4836927"/>
            <a:ext cx="-5118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15</a:t>
            </a:r>
            <a:endParaRPr lang="en-US" dirty="0"/>
          </a:p>
        </p:txBody>
      </p:sp>
      <p:sp>
        <p:nvSpPr>
          <p:cNvPr id="112" name="Object 111"/>
          <p:cNvSpPr txBox="1"/>
          <p:nvPr/>
        </p:nvSpPr>
        <p:spPr>
          <a:xfrm>
            <a:off x="4400325" y="4836927"/>
            <a:ext cx="1408718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MINIMUM_PAYMENTS</a:t>
            </a:r>
            <a:endParaRPr lang="en-US" dirty="0"/>
          </a:p>
        </p:txBody>
      </p:sp>
      <p:sp>
        <p:nvSpPr>
          <p:cNvPr id="113" name="Object 112"/>
          <p:cNvSpPr txBox="1"/>
          <p:nvPr/>
        </p:nvSpPr>
        <p:spPr>
          <a:xfrm>
            <a:off x="6129082" y="4836927"/>
            <a:ext cx="298613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139.509787</a:t>
            </a:r>
            <a:endParaRPr lang="en-US" dirty="0"/>
          </a:p>
        </p:txBody>
      </p:sp>
      <p:sp>
        <p:nvSpPr>
          <p:cNvPr id="114" name="Object 113"/>
          <p:cNvSpPr txBox="1"/>
          <p:nvPr/>
        </p:nvSpPr>
        <p:spPr>
          <a:xfrm>
            <a:off x="6747735" y="4836927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1072.340217</a:t>
            </a:r>
            <a:endParaRPr lang="en-US" dirty="0"/>
          </a:p>
        </p:txBody>
      </p:sp>
      <p:sp>
        <p:nvSpPr>
          <p:cNvPr id="115" name="Object 114"/>
          <p:cNvSpPr txBox="1"/>
          <p:nvPr/>
        </p:nvSpPr>
        <p:spPr>
          <a:xfrm>
            <a:off x="7412642" y="4836927"/>
            <a:ext cx="344866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627.284787</a:t>
            </a:r>
            <a:endParaRPr lang="en-US" dirty="0"/>
          </a:p>
        </p:txBody>
      </p:sp>
      <p:sp>
        <p:nvSpPr>
          <p:cNvPr id="116" name="Object 115"/>
          <p:cNvSpPr txBox="1"/>
          <p:nvPr/>
        </p:nvSpPr>
        <p:spPr>
          <a:xfrm>
            <a:off x="8077548" y="4836927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864.206542</a:t>
            </a:r>
            <a:endParaRPr lang="en-US" dirty="0"/>
          </a:p>
        </p:txBody>
      </p:sp>
      <p:sp>
        <p:nvSpPr>
          <p:cNvPr id="117" name="Object 116"/>
          <p:cNvSpPr txBox="1"/>
          <p:nvPr/>
        </p:nvSpPr>
        <p:spPr>
          <a:xfrm>
            <a:off x="8742456" y="4836927"/>
            <a:ext cx="298612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244.791237</a:t>
            </a:r>
            <a:endParaRPr lang="en-US" dirty="0"/>
          </a:p>
        </p:txBody>
      </p:sp>
      <p:sp>
        <p:nvSpPr>
          <p:cNvPr id="118" name="Object 117"/>
          <p:cNvSpPr txBox="1"/>
          <p:nvPr/>
        </p:nvSpPr>
        <p:spPr>
          <a:xfrm>
            <a:off x="4131471" y="5071091"/>
            <a:ext cx="-5118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16</a:t>
            </a:r>
            <a:endParaRPr lang="en-US" dirty="0"/>
          </a:p>
        </p:txBody>
      </p:sp>
      <p:sp>
        <p:nvSpPr>
          <p:cNvPr id="119" name="Object 118"/>
          <p:cNvSpPr txBox="1"/>
          <p:nvPr/>
        </p:nvSpPr>
        <p:spPr>
          <a:xfrm>
            <a:off x="4400325" y="5071091"/>
            <a:ext cx="1408718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PRC_FULL_PAYMENT</a:t>
            </a:r>
            <a:endParaRPr lang="en-US" dirty="0"/>
          </a:p>
        </p:txBody>
      </p:sp>
      <p:sp>
        <p:nvSpPr>
          <p:cNvPr id="120" name="Object 119"/>
          <p:cNvSpPr txBox="1"/>
          <p:nvPr/>
        </p:nvSpPr>
        <p:spPr>
          <a:xfrm>
            <a:off x="6129082" y="5071091"/>
            <a:ext cx="298613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121" name="Object 120"/>
          <p:cNvSpPr txBox="1"/>
          <p:nvPr/>
        </p:nvSpPr>
        <p:spPr>
          <a:xfrm>
            <a:off x="6747735" y="5071091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0.222222</a:t>
            </a:r>
            <a:endParaRPr lang="en-US" dirty="0"/>
          </a:p>
        </p:txBody>
      </p:sp>
      <p:sp>
        <p:nvSpPr>
          <p:cNvPr id="122" name="Object 121"/>
          <p:cNvSpPr txBox="1"/>
          <p:nvPr/>
        </p:nvSpPr>
        <p:spPr>
          <a:xfrm>
            <a:off x="7412642" y="5071091"/>
            <a:ext cx="344866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123" name="Object 122"/>
          <p:cNvSpPr txBox="1"/>
          <p:nvPr/>
        </p:nvSpPr>
        <p:spPr>
          <a:xfrm>
            <a:off x="8077548" y="5071091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124" name="Object 123"/>
          <p:cNvSpPr txBox="1"/>
          <p:nvPr/>
        </p:nvSpPr>
        <p:spPr>
          <a:xfrm>
            <a:off x="8742456" y="5071091"/>
            <a:ext cx="298612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</a:t>
            </a:r>
            <a:endParaRPr lang="en-US" dirty="0"/>
          </a:p>
        </p:txBody>
      </p:sp>
      <p:sp>
        <p:nvSpPr>
          <p:cNvPr id="125" name="Object 124"/>
          <p:cNvSpPr txBox="1"/>
          <p:nvPr/>
        </p:nvSpPr>
        <p:spPr>
          <a:xfrm>
            <a:off x="4131471" y="5305253"/>
            <a:ext cx="-5118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17</a:t>
            </a:r>
            <a:endParaRPr lang="en-US" dirty="0"/>
          </a:p>
        </p:txBody>
      </p:sp>
      <p:sp>
        <p:nvSpPr>
          <p:cNvPr id="126" name="Object 125"/>
          <p:cNvSpPr txBox="1"/>
          <p:nvPr/>
        </p:nvSpPr>
        <p:spPr>
          <a:xfrm>
            <a:off x="4400325" y="5305253"/>
            <a:ext cx="1408718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TENURE</a:t>
            </a:r>
            <a:endParaRPr lang="en-US" dirty="0"/>
          </a:p>
        </p:txBody>
      </p:sp>
      <p:sp>
        <p:nvSpPr>
          <p:cNvPr id="127" name="Object 126"/>
          <p:cNvSpPr txBox="1"/>
          <p:nvPr/>
        </p:nvSpPr>
        <p:spPr>
          <a:xfrm>
            <a:off x="6129082" y="5305253"/>
            <a:ext cx="298613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12</a:t>
            </a:r>
            <a:endParaRPr lang="en-US" dirty="0"/>
          </a:p>
        </p:txBody>
      </p:sp>
      <p:sp>
        <p:nvSpPr>
          <p:cNvPr id="128" name="Object 127"/>
          <p:cNvSpPr txBox="1"/>
          <p:nvPr/>
        </p:nvSpPr>
        <p:spPr>
          <a:xfrm>
            <a:off x="6747735" y="5305253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12</a:t>
            </a:r>
            <a:endParaRPr lang="en-US" dirty="0"/>
          </a:p>
        </p:txBody>
      </p:sp>
      <p:sp>
        <p:nvSpPr>
          <p:cNvPr id="129" name="Object 128"/>
          <p:cNvSpPr txBox="1"/>
          <p:nvPr/>
        </p:nvSpPr>
        <p:spPr>
          <a:xfrm>
            <a:off x="7412642" y="5305253"/>
            <a:ext cx="344866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12</a:t>
            </a:r>
            <a:endParaRPr lang="en-US" dirty="0"/>
          </a:p>
        </p:txBody>
      </p:sp>
      <p:sp>
        <p:nvSpPr>
          <p:cNvPr id="130" name="Object 129"/>
          <p:cNvSpPr txBox="1"/>
          <p:nvPr/>
        </p:nvSpPr>
        <p:spPr>
          <a:xfrm>
            <a:off x="8077548" y="5305253"/>
            <a:ext cx="344867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12</a:t>
            </a:r>
            <a:endParaRPr lang="en-US" dirty="0"/>
          </a:p>
        </p:txBody>
      </p:sp>
      <p:sp>
        <p:nvSpPr>
          <p:cNvPr id="131" name="Object 130"/>
          <p:cNvSpPr txBox="1"/>
          <p:nvPr/>
        </p:nvSpPr>
        <p:spPr>
          <a:xfrm>
            <a:off x="8742456" y="5305253"/>
            <a:ext cx="298612" cy="-287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12</a:t>
            </a:r>
            <a:endParaRPr lang="en-US" dirty="0"/>
          </a:p>
        </p:txBody>
      </p:sp>
      <p:sp>
        <p:nvSpPr>
          <p:cNvPr id="132" name="Object 131"/>
          <p:cNvSpPr txBox="1"/>
          <p:nvPr/>
        </p:nvSpPr>
        <p:spPr>
          <a:xfrm>
            <a:off x="4323554" y="5474462"/>
            <a:ext cx="1559369" cy="9829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cluster</a:t>
            </a:r>
            <a:endParaRPr lang="en-US" dirty="0"/>
          </a:p>
        </p:txBody>
      </p:sp>
      <p:sp>
        <p:nvSpPr>
          <p:cNvPr id="133" name="Object 132"/>
          <p:cNvSpPr txBox="1"/>
          <p:nvPr/>
        </p:nvSpPr>
        <p:spPr>
          <a:xfrm>
            <a:off x="6129082" y="5539414"/>
            <a:ext cx="298613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</a:t>
            </a:r>
            <a:endParaRPr lang="en-US" dirty="0"/>
          </a:p>
        </p:txBody>
      </p:sp>
      <p:sp>
        <p:nvSpPr>
          <p:cNvPr id="134" name="Object 133"/>
          <p:cNvSpPr txBox="1"/>
          <p:nvPr/>
        </p:nvSpPr>
        <p:spPr>
          <a:xfrm>
            <a:off x="6747735" y="5539414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</a:t>
            </a:r>
            <a:endParaRPr lang="en-US" dirty="0"/>
          </a:p>
        </p:txBody>
      </p:sp>
      <p:sp>
        <p:nvSpPr>
          <p:cNvPr id="135" name="Object 134"/>
          <p:cNvSpPr txBox="1"/>
          <p:nvPr/>
        </p:nvSpPr>
        <p:spPr>
          <a:xfrm>
            <a:off x="7412642" y="5539414"/>
            <a:ext cx="344866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</a:t>
            </a:r>
            <a:endParaRPr lang="en-US" dirty="0"/>
          </a:p>
        </p:txBody>
      </p:sp>
      <p:sp>
        <p:nvSpPr>
          <p:cNvPr id="136" name="Object 135"/>
          <p:cNvSpPr txBox="1"/>
          <p:nvPr/>
        </p:nvSpPr>
        <p:spPr>
          <a:xfrm>
            <a:off x="8077548" y="5539414"/>
            <a:ext cx="344867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</a:t>
            </a:r>
            <a:endParaRPr lang="en-US" dirty="0"/>
          </a:p>
        </p:txBody>
      </p:sp>
      <p:sp>
        <p:nvSpPr>
          <p:cNvPr id="137" name="Object 136"/>
          <p:cNvSpPr txBox="1"/>
          <p:nvPr/>
        </p:nvSpPr>
        <p:spPr>
          <a:xfrm>
            <a:off x="8742456" y="5539414"/>
            <a:ext cx="298612" cy="-287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14512"/>
            <a:ext cx="6492240" cy="122301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46120"/>
            <a:ext cx="6281767" cy="657046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577340" y="2020253"/>
            <a:ext cx="60807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Curse of Dimensionality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1577340" y="2537996"/>
            <a:ext cx="6080760" cy="58293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Sometimes excessive features lead to overfitting. Also, bad for eyesight 👓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1577340" y="3451860"/>
            <a:ext cx="5870287" cy="49149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Click </a:t>
            </a:r>
            <a:r>
              <a:rPr lang="en-US" sz="1600" u="sng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22" invalidUrl="" action="" tgtFrame="" tooltip="" history="1" highlightClick="0" endSnd="0"/>
              </a:rPr>
              <a:t>https://pxlme.me/Ux-msg1l</a:t>
            </a:r>
            <a:r>
              <a:rPr lang="en-US" sz="16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</a:t>
            </a:r>
            <a:r>
              <a:rPr lang="en-US" sz="16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see sorted spreadsheet of all values.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1577340" y="4097655"/>
            <a:ext cx="5870287" cy="24574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Click here for summary of clusters </a:t>
            </a:r>
            <a:r>
              <a:rPr lang="en-US" sz="1600" u="sng" dirty="0" smtClean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23" invalidUrl="" action="" tgtFrame="" tooltip="" history="1" highlightClick="0" endSnd="0"/>
              </a:rPr>
              <a:t>https://pxlme.me/wjYpYsbN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31470"/>
            <a:ext cx="3291840" cy="122301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760220"/>
            <a:ext cx="4572000" cy="362331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3406140" y="537210"/>
            <a:ext cx="28803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Power BI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3406140" y="1054953"/>
            <a:ext cx="2880360" cy="2914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ffffff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A few clicks for cluster analysis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2" y="120015"/>
            <a:ext cx="7828836" cy="765989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973" y="1001822"/>
            <a:ext cx="7073027" cy="4713089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" y="1383030"/>
            <a:ext cx="4440198" cy="433197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571232" y="325755"/>
            <a:ext cx="7417356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26272c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Principal Component Analysis (PCA)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571232" y="843498"/>
            <a:ext cx="7417356" cy="2914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26272c"/>
                </a:solidFill>
                <a:latin typeface="jaf-bernino-sans-condensed" pitchFamily="34" charset="0"/>
                <a:ea typeface="jaf-bernino-sans-condensed" pitchFamily="34" charset="-122"/>
                <a:cs typeface="jaf-bernino-sans-condensed" pitchFamily="34" charset="-120"/>
              </a:rPr>
              <a:t>Keep original information, reduced features from 17 to only 2.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2020-10-30T23:44:56.643Z</dcterms:created>
  <dcterms:modified xsi:type="dcterms:W3CDTF">2020-10-30T23:44:56.643Z</dcterms:modified>
</cp:coreProperties>
</file>