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Cambay" panose="020B0604020202020204" charset="0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3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IP57uXaHQ7AX8FpL4DgAe5cT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B10FE-0846-4D2E-A600-C8E9E328DE85}">
  <a:tblStyle styleId="{D1DB10FE-0846-4D2E-A600-C8E9E328DE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24" y="132"/>
      </p:cViewPr>
      <p:guideLst>
        <p:guide orient="horz" pos="15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84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395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6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47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49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09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1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5314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52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39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6ea6fc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8f6ea6fc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2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6ea6fc1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8f6ea6fc1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1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6ea6fc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8f6ea6fc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9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74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f54790721_0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8f54790721_0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8f54790721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f54790721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8f54790721_0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8f54790721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f54790721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54790721_0_45"/>
          <p:cNvSpPr txBox="1">
            <a:spLocks noGrp="1"/>
          </p:cNvSpPr>
          <p:nvPr>
            <p:ph type="ctrTitle"/>
          </p:nvPr>
        </p:nvSpPr>
        <p:spPr>
          <a:xfrm flipH="1">
            <a:off x="5290451" y="2204475"/>
            <a:ext cx="1759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g8f54790721_0_45"/>
          <p:cNvSpPr txBox="1">
            <a:spLocks noGrp="1"/>
          </p:cNvSpPr>
          <p:nvPr>
            <p:ph type="subTitle" idx="1"/>
          </p:nvPr>
        </p:nvSpPr>
        <p:spPr>
          <a:xfrm flipH="1">
            <a:off x="5290439" y="2497681"/>
            <a:ext cx="24168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g8f54790721_0_45"/>
          <p:cNvSpPr txBox="1">
            <a:spLocks noGrp="1"/>
          </p:cNvSpPr>
          <p:nvPr>
            <p:ph type="ctrTitle" idx="2"/>
          </p:nvPr>
        </p:nvSpPr>
        <p:spPr>
          <a:xfrm flipH="1">
            <a:off x="1741561" y="2204466"/>
            <a:ext cx="181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g8f54790721_0_45"/>
          <p:cNvSpPr txBox="1">
            <a:spLocks noGrp="1"/>
          </p:cNvSpPr>
          <p:nvPr>
            <p:ph type="subTitle" idx="3"/>
          </p:nvPr>
        </p:nvSpPr>
        <p:spPr>
          <a:xfrm flipH="1">
            <a:off x="1741561" y="2497681"/>
            <a:ext cx="24168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g8f54790721_0_45"/>
          <p:cNvSpPr txBox="1">
            <a:spLocks noGrp="1"/>
          </p:cNvSpPr>
          <p:nvPr>
            <p:ph type="title" idx="4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f54790721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54790721_0_52"/>
          <p:cNvSpPr/>
          <p:nvPr/>
        </p:nvSpPr>
        <p:spPr>
          <a:xfrm>
            <a:off x="9875" y="6825"/>
            <a:ext cx="9144000" cy="5143500"/>
          </a:xfrm>
          <a:prstGeom prst="rect">
            <a:avLst/>
          </a:prstGeom>
          <a:gradFill>
            <a:gsLst>
              <a:gs pos="0">
                <a:srgbClr val="4B78DB">
                  <a:alpha val="27450"/>
                </a:srgbClr>
              </a:gs>
              <a:gs pos="100000">
                <a:srgbClr val="00CECE">
                  <a:alpha val="3098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8f54790721_0_52"/>
          <p:cNvSpPr/>
          <p:nvPr/>
        </p:nvSpPr>
        <p:spPr>
          <a:xfrm flipH="1">
            <a:off x="-25" y="3986975"/>
            <a:ext cx="9153900" cy="1156800"/>
          </a:xfrm>
          <a:prstGeom prst="rect">
            <a:avLst/>
          </a:prstGeom>
          <a:gradFill>
            <a:gsLst>
              <a:gs pos="0">
                <a:srgbClr val="7194E2">
                  <a:alpha val="30980"/>
                </a:srgbClr>
              </a:gs>
              <a:gs pos="100000">
                <a:srgbClr val="4FE2E2">
                  <a:alpha val="3098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8f54790721_0_52"/>
          <p:cNvSpPr txBox="1">
            <a:spLocks noGrp="1"/>
          </p:cNvSpPr>
          <p:nvPr>
            <p:ph type="title"/>
          </p:nvPr>
        </p:nvSpPr>
        <p:spPr>
          <a:xfrm>
            <a:off x="1417500" y="3954675"/>
            <a:ext cx="63090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8f54790721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f54790721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8f54790721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f54790721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8f54790721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8f54790721_0_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f5479072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8f54790721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8f54790721_0_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8f54790721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f5479072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8f54790721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f54790721_0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8f54790721_0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f54790721_0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f54790721_0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8f54790721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f54790721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8f54790721_0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8f54790721_0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8f54790721_0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8f54790721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f54790721_0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8f54790721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f5479072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8f54790721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8f54790721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 rot="1395">
            <a:off x="532736" y="3740275"/>
            <a:ext cx="4435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dirty="0">
                <a:solidFill>
                  <a:schemeClr val="dk1"/>
                </a:solidFill>
              </a:rPr>
              <a:t>Fraser Stark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 rot="896">
            <a:off x="532840" y="381019"/>
            <a:ext cx="8054100" cy="203468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/>
              <a:t>Understanding </a:t>
            </a:r>
            <a:r>
              <a:rPr lang="en-US" sz="4200" b="1" dirty="0" err="1"/>
              <a:t>Bunq</a:t>
            </a:r>
            <a:r>
              <a:rPr lang="en-US" sz="4200" b="1" dirty="0"/>
              <a:t> Bank’s Key Facebook Advertising Demographics</a:t>
            </a:r>
            <a:endParaRPr sz="4200" b="1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 rot="896">
            <a:off x="544902" y="2782400"/>
            <a:ext cx="8054100" cy="956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300" b="1" dirty="0" smtClean="0"/>
              <a:t/>
            </a:r>
            <a:br>
              <a:rPr lang="en-US" sz="2300" b="1" dirty="0" smtClean="0"/>
            </a:br>
            <a:r>
              <a:rPr lang="en-US" sz="1600" b="1" dirty="0" smtClean="0"/>
              <a:t>Institute of Data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smtClean="0"/>
              <a:t>Mini Project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/>
              <a:t>8th August, 2020</a:t>
            </a:r>
            <a:endParaRPr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2313376" y="1767840"/>
            <a:ext cx="1723800" cy="690300"/>
          </a:xfrm>
          <a:prstGeom prst="chevron">
            <a:avLst>
              <a:gd name="adj" fmla="val 50000"/>
            </a:avLst>
          </a:prstGeom>
          <a:solidFill>
            <a:srgbClr val="6AA84F">
              <a:alpha val="7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838361" y="1767840"/>
            <a:ext cx="1723800" cy="690300"/>
          </a:xfrm>
          <a:prstGeom prst="chevron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5407670" y="1767840"/>
            <a:ext cx="1723800" cy="690300"/>
          </a:xfrm>
          <a:prstGeom prst="chevron">
            <a:avLst>
              <a:gd name="adj" fmla="val 50000"/>
            </a:avLst>
          </a:prstGeom>
          <a:solidFill>
            <a:srgbClr val="3D85C6">
              <a:alpha val="7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2677863" y="1874275"/>
            <a:ext cx="10980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Poppins"/>
                <a:ea typeface="Poppins"/>
                <a:cs typeface="Poppins"/>
                <a:sym typeface="Poppins"/>
              </a:rPr>
              <a:t>Data Analysis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8019348" y="1699839"/>
            <a:ext cx="545967" cy="723626"/>
          </a:xfrm>
          <a:custGeom>
            <a:avLst/>
            <a:gdLst/>
            <a:ahLst/>
            <a:cxnLst/>
            <a:rect l="l" t="t" r="r" b="b"/>
            <a:pathLst>
              <a:path w="614" h="810" extrusionOk="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205938" y="1874275"/>
            <a:ext cx="1098000" cy="46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Poppins"/>
                <a:ea typeface="Poppins"/>
                <a:cs typeface="Poppins"/>
                <a:sym typeface="Poppins"/>
              </a:rPr>
              <a:t>Present Data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5734013" y="1874275"/>
            <a:ext cx="116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Poppins"/>
                <a:ea typeface="Poppins"/>
                <a:cs typeface="Poppins"/>
                <a:sym typeface="Poppins"/>
              </a:rPr>
              <a:t>Action changes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3018543" y="1329323"/>
            <a:ext cx="416650" cy="325596"/>
            <a:chOff x="5626763" y="2013829"/>
            <a:chExt cx="351722" cy="274788"/>
          </a:xfrm>
        </p:grpSpPr>
        <p:sp>
          <p:nvSpPr>
            <p:cNvPr id="161" name="Google Shape;161;p14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6094279" y="1298690"/>
            <a:ext cx="350576" cy="280454"/>
            <a:chOff x="7500054" y="2934735"/>
            <a:chExt cx="350576" cy="280454"/>
          </a:xfrm>
        </p:grpSpPr>
        <p:sp>
          <p:nvSpPr>
            <p:cNvPr id="172" name="Google Shape;172;p14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1311267" y="1767850"/>
            <a:ext cx="840260" cy="716111"/>
            <a:chOff x="6189261" y="2462267"/>
            <a:chExt cx="337684" cy="314194"/>
          </a:xfrm>
        </p:grpSpPr>
        <p:sp>
          <p:nvSpPr>
            <p:cNvPr id="181" name="Google Shape;181;p14"/>
            <p:cNvSpPr/>
            <p:nvPr/>
          </p:nvSpPr>
          <p:spPr>
            <a:xfrm>
              <a:off x="6189261" y="2462267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398644" y="2649559"/>
              <a:ext cx="59899" cy="61864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14"/>
          <p:cNvSpPr txBox="1"/>
          <p:nvPr/>
        </p:nvSpPr>
        <p:spPr>
          <a:xfrm>
            <a:off x="443820" y="1923139"/>
            <a:ext cx="705600" cy="276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Poppins"/>
                <a:ea typeface="Poppins"/>
                <a:cs typeface="Poppins"/>
                <a:sym typeface="Poppins"/>
              </a:rPr>
              <a:t>DATA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7086713" y="1917825"/>
            <a:ext cx="975300" cy="276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latin typeface="Poppins"/>
                <a:ea typeface="Poppins"/>
                <a:cs typeface="Poppins"/>
                <a:sym typeface="Poppins"/>
              </a:rPr>
              <a:t>SOLUTION</a:t>
            </a:r>
            <a:endParaRPr b="1" dirty="0"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4439327" y="1337115"/>
            <a:ext cx="347934" cy="310024"/>
            <a:chOff x="1327676" y="2910480"/>
            <a:chExt cx="347934" cy="310024"/>
          </a:xfrm>
        </p:grpSpPr>
        <p:sp>
          <p:nvSpPr>
            <p:cNvPr id="186" name="Google Shape;186;p1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4"/>
          <p:cNvSpPr txBox="1"/>
          <p:nvPr/>
        </p:nvSpPr>
        <p:spPr>
          <a:xfrm>
            <a:off x="572325" y="2966100"/>
            <a:ext cx="2595900" cy="13794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mbay"/>
                <a:ea typeface="Cambay"/>
                <a:cs typeface="Cambay"/>
                <a:sym typeface="Cambay"/>
              </a:rPr>
              <a:t>Data to be cross- referenced with other dimensions such as audience gender.</a:t>
            </a:r>
            <a:endParaRPr sz="1800"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3274049" y="2966100"/>
            <a:ext cx="2595900" cy="13794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mbay"/>
                <a:ea typeface="Cambay"/>
                <a:cs typeface="Cambay"/>
                <a:sym typeface="Cambay"/>
              </a:rPr>
              <a:t>Data to be presented to the Marketing Department</a:t>
            </a:r>
            <a:endParaRPr sz="1800"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975772" y="2966100"/>
            <a:ext cx="2595900" cy="13794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mbay"/>
                <a:ea typeface="Cambay"/>
                <a:cs typeface="Cambay"/>
                <a:sym typeface="Cambay"/>
              </a:rPr>
              <a:t>Marketing Department to implement strategy amendments based on data analysis. </a:t>
            </a:r>
            <a:endParaRPr sz="1800"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351450" y="151875"/>
            <a:ext cx="80010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NEXT STEPS</a:t>
            </a:r>
            <a:endParaRPr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225802" y="1305017"/>
            <a:ext cx="2787600" cy="307800"/>
          </a:xfrm>
          <a:prstGeom prst="rect">
            <a:avLst/>
          </a:prstGeom>
          <a:solidFill>
            <a:srgbClr val="E69138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201593" y="1305017"/>
            <a:ext cx="2787600" cy="307800"/>
          </a:xfrm>
          <a:prstGeom prst="rect">
            <a:avLst/>
          </a:prstGeom>
          <a:solidFill>
            <a:srgbClr val="E69138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6159046" y="1309855"/>
            <a:ext cx="2787600" cy="307800"/>
          </a:xfrm>
          <a:prstGeom prst="rect">
            <a:avLst/>
          </a:prstGeom>
          <a:solidFill>
            <a:srgbClr val="E69138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latin typeface="Arial"/>
                <a:ea typeface="Arial"/>
                <a:cs typeface="Arial"/>
                <a:sym typeface="Arial"/>
              </a:rPr>
              <a:t>Outcomes</a:t>
            </a:r>
            <a:endParaRPr sz="1400" b="1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>
            <a:off x="3093290" y="2095132"/>
            <a:ext cx="0" cy="20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6086845" y="2095132"/>
            <a:ext cx="0" cy="209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1"/>
          <p:cNvSpPr txBox="1"/>
          <p:nvPr/>
        </p:nvSpPr>
        <p:spPr>
          <a:xfrm>
            <a:off x="197367" y="1856400"/>
            <a:ext cx="2787600" cy="24342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4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age demographic of 45-49 consumed 35.35% of our marketing budget over the two week period while only providing 19.28% of our overall approved conversions.</a:t>
            </a:r>
            <a:endParaRPr b="1" dirty="0"/>
          </a:p>
        </p:txBody>
      </p:sp>
      <p:sp>
        <p:nvSpPr>
          <p:cNvPr id="205" name="Google Shape;205;p21"/>
          <p:cNvSpPr txBox="1"/>
          <p:nvPr/>
        </p:nvSpPr>
        <p:spPr>
          <a:xfrm>
            <a:off x="3229700" y="1856400"/>
            <a:ext cx="2787600" cy="232213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Export marketing data from Facebook.</a:t>
            </a:r>
            <a:endParaRPr sz="1400" b="1" i="0" u="none" strike="noStrike" cap="none" dirty="0"/>
          </a:p>
          <a:p>
            <a:pPr marL="889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78DB"/>
              </a:buClr>
              <a:buSzPts val="1400"/>
            </a:pPr>
            <a:endParaRPr sz="1400" b="1" i="0" u="none" strike="noStrike" cap="none" dirty="0"/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Upload into Python for data cleansing and analysis.</a:t>
            </a:r>
            <a:endParaRPr b="1" dirty="0"/>
          </a:p>
          <a:p>
            <a:pPr marL="457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b="1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Import into Google </a:t>
            </a:r>
            <a:r>
              <a:rPr lang="en-US" b="1" dirty="0" err="1"/>
              <a:t>Datastudio</a:t>
            </a:r>
            <a:r>
              <a:rPr lang="en-US" b="1" dirty="0"/>
              <a:t> for </a:t>
            </a:r>
            <a:r>
              <a:rPr lang="en-US" b="1" dirty="0" err="1"/>
              <a:t>visualisations</a:t>
            </a:r>
            <a:r>
              <a:rPr lang="en-US" b="1" dirty="0"/>
              <a:t>.</a:t>
            </a:r>
            <a:endParaRPr b="1" dirty="0"/>
          </a:p>
          <a:p>
            <a: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cap="none" dirty="0">
                <a:solidFill>
                  <a:srgbClr val="4B78DB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dirty="0"/>
          </a:p>
        </p:txBody>
      </p:sp>
      <p:sp>
        <p:nvSpPr>
          <p:cNvPr id="206" name="Google Shape;206;p21"/>
          <p:cNvSpPr txBox="1"/>
          <p:nvPr/>
        </p:nvSpPr>
        <p:spPr>
          <a:xfrm>
            <a:off x="6156363" y="1856400"/>
            <a:ext cx="2787600" cy="207437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Reduce or stop marketing spend in the age demographic of 45-49.</a:t>
            </a:r>
            <a:endParaRPr b="1" dirty="0"/>
          </a:p>
          <a:p>
            <a:pPr marL="889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78DB"/>
              </a:buClr>
              <a:buSzPts val="1400"/>
            </a:pPr>
            <a:endParaRPr sz="1400" b="1" i="0" u="none" strike="noStrike" cap="none" dirty="0"/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Increase marketing spend in younger demographics with a higher quality of conversion.</a:t>
            </a:r>
            <a:endParaRPr sz="1400" b="1" i="0" u="none" strike="noStrike" cap="none" dirty="0"/>
          </a:p>
          <a:p>
            <a:pPr marR="0" lvl="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cap="none" dirty="0">
                <a:solidFill>
                  <a:srgbClr val="4B78DB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dirty="0"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376675" y="175500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 dirty="0"/>
              <a:t>SUMMARY</a:t>
            </a:r>
            <a:endParaRPr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ctrTitle" idx="2"/>
          </p:nvPr>
        </p:nvSpPr>
        <p:spPr>
          <a:xfrm flipH="1">
            <a:off x="598428" y="1247225"/>
            <a:ext cx="3631800" cy="45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>
                <a:solidFill>
                  <a:srgbClr val="000000"/>
                </a:solidFill>
              </a:rPr>
              <a:t>CONCLUSIONS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 flipH="1">
            <a:off x="598525" y="1703225"/>
            <a:ext cx="3631800" cy="194744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n-US" sz="1900" b="1" dirty="0" smtClean="0">
                <a:solidFill>
                  <a:srgbClr val="000000"/>
                </a:solidFill>
                <a:latin typeface="Cambay"/>
                <a:ea typeface="Cambay"/>
                <a:cs typeface="Cambay"/>
                <a:sym typeface="Cambay"/>
              </a:rPr>
              <a:t>This </a:t>
            </a:r>
            <a:r>
              <a:rPr lang="en-US" sz="1900" b="1" dirty="0">
                <a:solidFill>
                  <a:srgbClr val="000000"/>
                </a:solidFill>
                <a:latin typeface="Cambay"/>
                <a:ea typeface="Cambay"/>
                <a:cs typeface="Cambay"/>
                <a:sym typeface="Cambay"/>
              </a:rPr>
              <a:t>hypothesis is correct. The age demographic of those aged 45-49 does not represent an efficient use of marketing budget</a:t>
            </a:r>
            <a:endParaRPr sz="1900" b="1" dirty="0">
              <a:solidFill>
                <a:srgbClr val="000000"/>
              </a:solidFill>
              <a:latin typeface="Cambay"/>
              <a:ea typeface="Cambay"/>
              <a:cs typeface="Cambay"/>
              <a:sym typeface="Cambay"/>
            </a:endParaRPr>
          </a:p>
          <a:p>
            <a:pPr marL="2857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ECE"/>
              </a:buClr>
              <a:buSzPts val="1800"/>
              <a:buFont typeface="Arial"/>
              <a:buNone/>
            </a:pPr>
            <a:endParaRPr sz="1900" dirty="0">
              <a:solidFill>
                <a:srgbClr val="4B78DB"/>
              </a:solidFill>
              <a:latin typeface="Cambay"/>
              <a:ea typeface="Cambay"/>
              <a:cs typeface="Cambay"/>
              <a:sym typeface="Camb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4B78DB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214" name="Google Shape;214;p22"/>
          <p:cNvSpPr txBox="1">
            <a:spLocks noGrp="1"/>
          </p:cNvSpPr>
          <p:nvPr>
            <p:ph type="ctrTitle"/>
          </p:nvPr>
        </p:nvSpPr>
        <p:spPr>
          <a:xfrm flipH="1">
            <a:off x="4903025" y="1247225"/>
            <a:ext cx="3543600" cy="45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>
                <a:solidFill>
                  <a:srgbClr val="000000"/>
                </a:solidFill>
              </a:rPr>
              <a:t>NEXT STEPS</a:t>
            </a:r>
            <a:endParaRPr b="1" u="sng">
              <a:solidFill>
                <a:srgbClr val="000000"/>
              </a:solidFill>
            </a:endParaRPr>
          </a:p>
        </p:txBody>
      </p:sp>
      <p:cxnSp>
        <p:nvCxnSpPr>
          <p:cNvPr id="215" name="Google Shape;215;p22"/>
          <p:cNvCxnSpPr/>
          <p:nvPr/>
        </p:nvCxnSpPr>
        <p:spPr>
          <a:xfrm>
            <a:off x="4565223" y="1478550"/>
            <a:ext cx="0" cy="257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22"/>
          <p:cNvSpPr txBox="1"/>
          <p:nvPr/>
        </p:nvSpPr>
        <p:spPr>
          <a:xfrm flipH="1">
            <a:off x="5176025" y="1703225"/>
            <a:ext cx="3267700" cy="1037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sz="1900" b="1" dirty="0">
                <a:latin typeface="Cambay"/>
                <a:ea typeface="Cambay"/>
                <a:cs typeface="Cambay"/>
                <a:sym typeface="Cambay"/>
              </a:rPr>
              <a:t>Repeat process to segment metrics by the following dimensions:</a:t>
            </a:r>
            <a:endParaRPr sz="1900"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 flipH="1">
            <a:off x="5176025" y="2842350"/>
            <a:ext cx="3270600" cy="9234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latin typeface="Cambay"/>
                <a:ea typeface="Cambay"/>
                <a:cs typeface="Cambay"/>
                <a:sym typeface="Cambay"/>
              </a:rPr>
              <a:t>1) </a:t>
            </a:r>
            <a:r>
              <a:rPr lang="en-US" sz="1900" b="1" dirty="0">
                <a:latin typeface="Cambay"/>
                <a:ea typeface="Cambay"/>
                <a:cs typeface="Cambay"/>
                <a:sym typeface="Cambay"/>
              </a:rPr>
              <a:t>Gender</a:t>
            </a:r>
            <a:endParaRPr sz="1900" b="1" i="0" u="none" strike="noStrike" cap="none" dirty="0">
              <a:latin typeface="Cambay"/>
              <a:ea typeface="Cambay"/>
              <a:cs typeface="Cambay"/>
              <a:sym typeface="Cambay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latin typeface="Cambay"/>
                <a:ea typeface="Cambay"/>
                <a:cs typeface="Cambay"/>
                <a:sym typeface="Cambay"/>
              </a:rPr>
              <a:t>2) </a:t>
            </a:r>
            <a:r>
              <a:rPr lang="en-US" sz="1900" b="1" dirty="0">
                <a:latin typeface="Cambay"/>
                <a:ea typeface="Cambay"/>
                <a:cs typeface="Cambay"/>
                <a:sym typeface="Cambay"/>
              </a:rPr>
              <a:t>Day of the Week</a:t>
            </a:r>
            <a:endParaRPr sz="1900"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 idx="4"/>
          </p:nvPr>
        </p:nvSpPr>
        <p:spPr>
          <a:xfrm>
            <a:off x="358275" y="155875"/>
            <a:ext cx="80010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>
                <a:solidFill>
                  <a:srgbClr val="000000"/>
                </a:solidFill>
              </a:rPr>
              <a:t>CONCLUSION &amp; NEXT STEPS</a:t>
            </a:r>
            <a:endParaRPr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-99543" y="4184759"/>
            <a:ext cx="9811713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chemeClr val="lt1"/>
                </a:solidFill>
              </a:rPr>
              <a:t> </a:t>
            </a:r>
            <a:br>
              <a:rPr lang="en-US" sz="1800">
                <a:solidFill>
                  <a:schemeClr val="lt1"/>
                </a:solidFill>
              </a:rPr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393202" y="2300210"/>
            <a:ext cx="4347477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latin typeface="Cambay"/>
                <a:ea typeface="Cambay"/>
                <a:cs typeface="Cambay"/>
                <a:sym typeface="Cambay"/>
              </a:rPr>
              <a:t>Do you have any questions?</a:t>
            </a:r>
            <a:endParaRPr sz="4000" b="1" i="0" u="none" strike="noStrike" cap="none">
              <a:latin typeface="Cambay"/>
              <a:ea typeface="Cambay"/>
              <a:cs typeface="Cambay"/>
              <a:sym typeface="Camb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352643" y="743211"/>
            <a:ext cx="37590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</a:pPr>
            <a:r>
              <a:rPr lang="en-US" sz="4800" b="1" i="0" u="none" strike="noStrike" cap="none">
                <a:latin typeface="Cambay"/>
                <a:ea typeface="Cambay"/>
                <a:cs typeface="Cambay"/>
                <a:sym typeface="Cambay"/>
              </a:rPr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4712365" y="3791218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70965" y="1258693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571500" y="149025"/>
            <a:ext cx="75891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Presentation Agenda</a:t>
            </a:r>
            <a:endParaRPr b="1" u="sng"/>
          </a:p>
        </p:txBody>
      </p:sp>
      <p:sp>
        <p:nvSpPr>
          <p:cNvPr id="76" name="Google Shape;76;p2"/>
          <p:cNvSpPr/>
          <p:nvPr/>
        </p:nvSpPr>
        <p:spPr>
          <a:xfrm>
            <a:off x="4712365" y="2507843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70965" y="2560218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70965" y="3795468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75225" y="2664925"/>
            <a:ext cx="330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75225" y="3895975"/>
            <a:ext cx="330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66865" y="1373246"/>
            <a:ext cx="147300" cy="329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82" name="Google Shape;82;p2"/>
          <p:cNvSpPr/>
          <p:nvPr/>
        </p:nvSpPr>
        <p:spPr>
          <a:xfrm>
            <a:off x="566875" y="2664925"/>
            <a:ext cx="147300" cy="329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83" name="Google Shape;83;p2"/>
          <p:cNvSpPr txBox="1"/>
          <p:nvPr/>
        </p:nvSpPr>
        <p:spPr>
          <a:xfrm>
            <a:off x="780025" y="2969725"/>
            <a:ext cx="330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66875" y="3895975"/>
            <a:ext cx="147300" cy="3296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4908275" y="2612550"/>
            <a:ext cx="147300" cy="329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5</a:t>
            </a:r>
          </a:p>
        </p:txBody>
      </p:sp>
      <p:sp>
        <p:nvSpPr>
          <p:cNvPr id="86" name="Google Shape;86;p2"/>
          <p:cNvSpPr/>
          <p:nvPr/>
        </p:nvSpPr>
        <p:spPr>
          <a:xfrm>
            <a:off x="4908275" y="3895927"/>
            <a:ext cx="147300" cy="315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6</a:t>
            </a:r>
          </a:p>
        </p:txBody>
      </p:sp>
      <p:sp>
        <p:nvSpPr>
          <p:cNvPr id="87" name="Google Shape;87;p2"/>
          <p:cNvSpPr/>
          <p:nvPr/>
        </p:nvSpPr>
        <p:spPr>
          <a:xfrm>
            <a:off x="4712365" y="1224468"/>
            <a:ext cx="539100" cy="539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908283" y="1329179"/>
            <a:ext cx="147300" cy="329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  <p:sp>
        <p:nvSpPr>
          <p:cNvPr id="89" name="Google Shape;89;p2"/>
          <p:cNvSpPr txBox="1"/>
          <p:nvPr/>
        </p:nvSpPr>
        <p:spPr>
          <a:xfrm>
            <a:off x="1110625" y="1224525"/>
            <a:ext cx="3070500" cy="539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Hypothesis</a:t>
            </a:r>
            <a:endParaRPr sz="2000" b="1" dirty="0"/>
          </a:p>
        </p:txBody>
      </p:sp>
      <p:sp>
        <p:nvSpPr>
          <p:cNvPr id="90" name="Google Shape;90;p2"/>
          <p:cNvSpPr txBox="1"/>
          <p:nvPr/>
        </p:nvSpPr>
        <p:spPr>
          <a:xfrm>
            <a:off x="1110625" y="2560225"/>
            <a:ext cx="3070500" cy="539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Methodology</a:t>
            </a:r>
            <a:endParaRPr sz="2100" b="1"/>
          </a:p>
        </p:txBody>
      </p:sp>
      <p:sp>
        <p:nvSpPr>
          <p:cNvPr id="91" name="Google Shape;91;p2"/>
          <p:cNvSpPr txBox="1"/>
          <p:nvPr/>
        </p:nvSpPr>
        <p:spPr>
          <a:xfrm>
            <a:off x="1110625" y="3784063"/>
            <a:ext cx="3070500" cy="539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/>
              <a:t>Evidence</a:t>
            </a:r>
            <a:endParaRPr sz="2100" b="1"/>
          </a:p>
        </p:txBody>
      </p:sp>
      <p:sp>
        <p:nvSpPr>
          <p:cNvPr id="92" name="Google Shape;92;p2"/>
          <p:cNvSpPr txBox="1"/>
          <p:nvPr/>
        </p:nvSpPr>
        <p:spPr>
          <a:xfrm>
            <a:off x="5484075" y="1224463"/>
            <a:ext cx="3070500" cy="539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Analysis</a:t>
            </a:r>
            <a:endParaRPr sz="2600" b="1" dirty="0"/>
          </a:p>
        </p:txBody>
      </p:sp>
      <p:sp>
        <p:nvSpPr>
          <p:cNvPr id="93" name="Google Shape;93;p2"/>
          <p:cNvSpPr txBox="1"/>
          <p:nvPr/>
        </p:nvSpPr>
        <p:spPr>
          <a:xfrm>
            <a:off x="5484075" y="2560213"/>
            <a:ext cx="3070500" cy="539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Results</a:t>
            </a:r>
            <a:endParaRPr sz="2000" b="1"/>
          </a:p>
        </p:txBody>
      </p:sp>
      <p:sp>
        <p:nvSpPr>
          <p:cNvPr id="94" name="Google Shape;94;p2"/>
          <p:cNvSpPr txBox="1"/>
          <p:nvPr/>
        </p:nvSpPr>
        <p:spPr>
          <a:xfrm>
            <a:off x="5484075" y="3784063"/>
            <a:ext cx="3070500" cy="76022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Summary, Conclusion and Further Steps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1263325" y="1232075"/>
            <a:ext cx="6017700" cy="22188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“While </a:t>
            </a:r>
            <a:r>
              <a:rPr lang="en-US" sz="2600" dirty="0" err="1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Bunq</a:t>
            </a:r>
            <a:r>
              <a:rPr lang="en-US" sz="26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 Bank have invested proportionately more in advertising to the 45 - 49 year-old demographic, they do not represent the most efficient use of </a:t>
            </a:r>
            <a:r>
              <a:rPr lang="en-US" sz="2600" dirty="0" err="1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Bunq</a:t>
            </a:r>
            <a:r>
              <a:rPr lang="en-US" sz="26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 Bank’s marketing budget.”</a:t>
            </a:r>
            <a:endParaRPr sz="2600" dirty="0">
              <a:solidFill>
                <a:schemeClr val="tx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442650" y="179100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HYPOTHESIS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407150" y="1799945"/>
            <a:ext cx="3464400" cy="2552100"/>
          </a:xfrm>
          <a:prstGeom prst="chevron">
            <a:avLst>
              <a:gd name="adj" fmla="val 50000"/>
            </a:avLst>
          </a:prstGeom>
          <a:solidFill>
            <a:srgbClr val="6AA84F">
              <a:alpha val="7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793917" y="1799945"/>
            <a:ext cx="3509400" cy="2552100"/>
          </a:xfrm>
          <a:prstGeom prst="chevron">
            <a:avLst>
              <a:gd name="adj" fmla="val 50000"/>
            </a:avLst>
          </a:prstGeom>
          <a:solidFill>
            <a:srgbClr val="E69138">
              <a:alpha val="7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5227442" y="1799945"/>
            <a:ext cx="3509400" cy="2552100"/>
          </a:xfrm>
          <a:prstGeom prst="chevron">
            <a:avLst>
              <a:gd name="adj" fmla="val 50000"/>
            </a:avLst>
          </a:prstGeom>
          <a:solidFill>
            <a:srgbClr val="3D85C6">
              <a:alpha val="7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1584625" y="1966600"/>
            <a:ext cx="1800600" cy="221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Export Facebook Marketing Data</a:t>
            </a:r>
            <a:endParaRPr sz="1800" dirty="0">
              <a:solidFill>
                <a:schemeClr val="tx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3967725" y="1966600"/>
            <a:ext cx="1800600" cy="221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Import into &amp; </a:t>
            </a:r>
            <a:r>
              <a:rPr lang="en-US" sz="1800" dirty="0" err="1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Analyse</a:t>
            </a:r>
            <a:r>
              <a:rPr lang="en-US" sz="18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 with Python</a:t>
            </a:r>
            <a:endParaRPr sz="1800" dirty="0">
              <a:solidFill>
                <a:schemeClr val="tx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6408475" y="1966600"/>
            <a:ext cx="1800600" cy="221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Visualise</a:t>
            </a:r>
            <a:r>
              <a:rPr lang="en-US" sz="1800" dirty="0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 Data with Google </a:t>
            </a:r>
            <a:r>
              <a:rPr lang="en-US" sz="1800" dirty="0" err="1">
                <a:solidFill>
                  <a:schemeClr val="tx1"/>
                </a:solidFill>
                <a:latin typeface="Cambay"/>
                <a:ea typeface="Cambay"/>
                <a:cs typeface="Cambay"/>
                <a:sym typeface="Cambay"/>
              </a:rPr>
              <a:t>Datastudio</a:t>
            </a:r>
            <a:endParaRPr sz="1800" dirty="0">
              <a:solidFill>
                <a:schemeClr val="tx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442825" y="179100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METHODOLOGY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/>
        </p:nvSpPr>
        <p:spPr>
          <a:xfrm>
            <a:off x="157463" y="1226127"/>
            <a:ext cx="4224600" cy="69431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Ad engagement measured in Ad Click-Through- Rate segmented by age category.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4740564" y="1226127"/>
            <a:ext cx="4224600" cy="69432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Marketing revenue spent segmented by age category.</a:t>
            </a:r>
            <a:endParaRPr b="1" dirty="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45950" y="181050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EVIDENCE</a:t>
            </a:r>
            <a:endParaRPr b="1" u="sng"/>
          </a:p>
        </p:txBody>
      </p:sp>
      <p:pic>
        <p:nvPicPr>
          <p:cNvPr id="119" name="Google Shape;1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26" y="2097114"/>
            <a:ext cx="4473076" cy="21454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0" name="Google Shape;12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75" y="2097125"/>
            <a:ext cx="4267202" cy="2145389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6ea6fc16_0_12"/>
          <p:cNvSpPr txBox="1"/>
          <p:nvPr/>
        </p:nvSpPr>
        <p:spPr>
          <a:xfrm>
            <a:off x="1419549" y="935181"/>
            <a:ext cx="6359700" cy="76419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Approved vs. Disapproved Conversions segmented by age category.</a:t>
            </a:r>
            <a:r>
              <a:rPr lang="en-US" b="1" dirty="0">
                <a:solidFill>
                  <a:srgbClr val="FFFFFF"/>
                </a:solidFill>
                <a:latin typeface="Cambay"/>
                <a:ea typeface="Cambay"/>
                <a:cs typeface="Cambay"/>
                <a:sym typeface="Cambay"/>
              </a:rPr>
              <a:t> </a:t>
            </a:r>
            <a:endParaRPr b="1" dirty="0">
              <a:solidFill>
                <a:srgbClr val="FFFFFF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26" name="Google Shape;126;g8f6ea6fc16_0_12"/>
          <p:cNvSpPr txBox="1">
            <a:spLocks noGrp="1"/>
          </p:cNvSpPr>
          <p:nvPr>
            <p:ph type="title"/>
          </p:nvPr>
        </p:nvSpPr>
        <p:spPr>
          <a:xfrm>
            <a:off x="448225" y="181600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EVIDENCE</a:t>
            </a:r>
            <a:endParaRPr b="1" u="sng"/>
          </a:p>
        </p:txBody>
      </p:sp>
      <p:pic>
        <p:nvPicPr>
          <p:cNvPr id="127" name="Google Shape;127;g8f6ea6fc1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1775"/>
            <a:ext cx="8839197" cy="261611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6ea6fc16_0_49"/>
          <p:cNvSpPr txBox="1"/>
          <p:nvPr/>
        </p:nvSpPr>
        <p:spPr>
          <a:xfrm>
            <a:off x="1308507" y="1122218"/>
            <a:ext cx="6359700" cy="6858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Cost per Approved Conversion segmented by age category.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33" name="Google Shape;133;g8f6ea6fc16_0_49"/>
          <p:cNvSpPr txBox="1">
            <a:spLocks noGrp="1"/>
          </p:cNvSpPr>
          <p:nvPr>
            <p:ph type="title"/>
          </p:nvPr>
        </p:nvSpPr>
        <p:spPr>
          <a:xfrm>
            <a:off x="426800" y="183275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 dirty="0"/>
              <a:t>EVIDENCE</a:t>
            </a:r>
            <a:endParaRPr b="1" u="sng" dirty="0"/>
          </a:p>
        </p:txBody>
      </p:sp>
      <p:pic>
        <p:nvPicPr>
          <p:cNvPr id="134" name="Google Shape;134;g8f6ea6fc1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2" y="2110145"/>
            <a:ext cx="8685072" cy="25862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f6ea6fc16_0_68"/>
          <p:cNvSpPr txBox="1"/>
          <p:nvPr/>
        </p:nvSpPr>
        <p:spPr>
          <a:xfrm>
            <a:off x="1289399" y="1211813"/>
            <a:ext cx="6359700" cy="8877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Percentage of marketing spend and percentage of approved conversions segmented by age category.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40" name="Google Shape;140;g8f6ea6fc16_0_68"/>
          <p:cNvSpPr txBox="1">
            <a:spLocks noGrp="1"/>
          </p:cNvSpPr>
          <p:nvPr>
            <p:ph type="title"/>
          </p:nvPr>
        </p:nvSpPr>
        <p:spPr>
          <a:xfrm>
            <a:off x="406225" y="190125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 u="sng"/>
              <a:t>EVIDENCE</a:t>
            </a:r>
            <a:endParaRPr/>
          </a:p>
        </p:txBody>
      </p:sp>
      <p:pic>
        <p:nvPicPr>
          <p:cNvPr id="141" name="Google Shape;141;g8f6ea6fc16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" y="2269500"/>
            <a:ext cx="8839203" cy="130815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228947" y="1021275"/>
            <a:ext cx="4177800" cy="382245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As we see </a:t>
            </a:r>
            <a:r>
              <a:rPr lang="en-US" b="1" dirty="0" smtClean="0">
                <a:latin typeface="Cambay"/>
                <a:ea typeface="Cambay"/>
                <a:cs typeface="Cambay"/>
                <a:sym typeface="Cambay"/>
              </a:rPr>
              <a:t>from the </a:t>
            </a:r>
            <a:r>
              <a:rPr lang="en-US" b="1" dirty="0" err="1" smtClean="0">
                <a:latin typeface="Cambay"/>
                <a:ea typeface="Cambay"/>
                <a:cs typeface="Cambay"/>
                <a:sym typeface="Cambay"/>
              </a:rPr>
              <a:t>Bunq</a:t>
            </a:r>
            <a:r>
              <a:rPr lang="en-US" b="1" dirty="0" smtClean="0">
                <a:latin typeface="Cambay"/>
                <a:ea typeface="Cambay"/>
                <a:cs typeface="Cambay"/>
                <a:sym typeface="Cambay"/>
              </a:rPr>
              <a:t> bank data, </a:t>
            </a:r>
            <a:r>
              <a:rPr lang="en-US" b="1" dirty="0" err="1" smtClean="0">
                <a:latin typeface="Cambay"/>
                <a:ea typeface="Cambay"/>
                <a:cs typeface="Cambay"/>
                <a:sym typeface="Cambay"/>
              </a:rPr>
              <a:t>Bunq</a:t>
            </a:r>
            <a:r>
              <a:rPr lang="en-US" b="1" dirty="0" smtClean="0">
                <a:latin typeface="Cambay"/>
                <a:ea typeface="Cambay"/>
                <a:cs typeface="Cambay"/>
                <a:sym typeface="Cambay"/>
              </a:rPr>
              <a:t> </a:t>
            </a: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spent more marketing revenue targeting an age demographic that not only had the highest disapproval rate, but also had the most expensive cost per conversion.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In fact, the 45-49 audience only led results in most spent and best ad engagement. In all positive conversion metrics, all other age demographics performed better with smaller investment. 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mbay"/>
              <a:ea typeface="Cambay"/>
              <a:cs typeface="Cambay"/>
              <a:sym typeface="Camb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This proves the hypothesis that the marketing investment  into the demographic of 45-49 is not an efficient use of </a:t>
            </a:r>
            <a:r>
              <a:rPr lang="en-US" b="1" dirty="0" err="1" smtClean="0">
                <a:latin typeface="Cambay"/>
                <a:ea typeface="Cambay"/>
                <a:cs typeface="Cambay"/>
                <a:sym typeface="Cambay"/>
              </a:rPr>
              <a:t>Bunq’s</a:t>
            </a:r>
            <a:r>
              <a:rPr lang="en-US" b="1" dirty="0" smtClean="0">
                <a:latin typeface="Cambay"/>
                <a:ea typeface="Cambay"/>
                <a:cs typeface="Cambay"/>
                <a:sym typeface="Cambay"/>
              </a:rPr>
              <a:t> </a:t>
            </a:r>
            <a:r>
              <a:rPr lang="en-US" b="1" dirty="0">
                <a:latin typeface="Cambay"/>
                <a:ea typeface="Cambay"/>
                <a:cs typeface="Cambay"/>
                <a:sym typeface="Cambay"/>
              </a:rPr>
              <a:t>marketing budget. </a:t>
            </a:r>
            <a:endParaRPr b="1" dirty="0">
              <a:latin typeface="Cambay"/>
              <a:ea typeface="Cambay"/>
              <a:cs typeface="Cambay"/>
              <a:sym typeface="Cambay"/>
            </a:endParaRPr>
          </a:p>
        </p:txBody>
      </p:sp>
      <p:graphicFrame>
        <p:nvGraphicFramePr>
          <p:cNvPr id="147" name="Google Shape;147;p9"/>
          <p:cNvGraphicFramePr/>
          <p:nvPr>
            <p:extLst>
              <p:ext uri="{D42A27DB-BD31-4B8C-83A1-F6EECF244321}">
                <p14:modId xmlns:p14="http://schemas.microsoft.com/office/powerpoint/2010/main" val="4250058729"/>
              </p:ext>
            </p:extLst>
          </p:nvPr>
        </p:nvGraphicFramePr>
        <p:xfrm>
          <a:off x="4923675" y="1906050"/>
          <a:ext cx="3965400" cy="222492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50800" dir="5400000" algn="ctr" rotWithShape="0">
                    <a:schemeClr val="tx1"/>
                  </a:outerShdw>
                </a:effectLst>
                <a:tableStyleId>{D1DB10FE-0846-4D2E-A600-C8E9E328DE85}</a:tableStyleId>
              </a:tblPr>
              <a:tblGrid>
                <a:gridCol w="1982700"/>
                <a:gridCol w="1982700"/>
              </a:tblGrid>
              <a:tr h="33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Metric</a:t>
                      </a:r>
                      <a:endParaRPr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Top Performing Age</a:t>
                      </a:r>
                      <a:endParaRPr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Lowest Cost per Approved Conversion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40-44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Lowest Marketing Spend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35-39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Highest Approved Conversion Rate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30-34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351450" y="169575"/>
            <a:ext cx="8001000" cy="8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u="sng"/>
              <a:t>ANALYSIS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426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Light</vt:lpstr>
      <vt:lpstr>Poppins</vt:lpstr>
      <vt:lpstr>Roboto</vt:lpstr>
      <vt:lpstr>Cambay</vt:lpstr>
      <vt:lpstr>Arial</vt:lpstr>
      <vt:lpstr>Simple Light</vt:lpstr>
      <vt:lpstr>Understanding Bunq Bank’s Key Facebook Advertising Demographics</vt:lpstr>
      <vt:lpstr>Presentation Agenda</vt:lpstr>
      <vt:lpstr>HYPOTHESIS</vt:lpstr>
      <vt:lpstr>METHODOLOGY</vt:lpstr>
      <vt:lpstr>EVIDENCE</vt:lpstr>
      <vt:lpstr>EVIDENCE</vt:lpstr>
      <vt:lpstr>EVIDENCE</vt:lpstr>
      <vt:lpstr>EVIDENCE</vt:lpstr>
      <vt:lpstr>ANALYSIS</vt:lpstr>
      <vt:lpstr>NEXT STEPS</vt:lpstr>
      <vt:lpstr>SUMMARY</vt:lpstr>
      <vt:lpstr>CONCLUSIONS</vt:lpstr>
      <vt:lpstr>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Bunq Bank’s Key Facebook Advertising Demographics</dc:title>
  <cp:lastModifiedBy>Fraser Stark</cp:lastModifiedBy>
  <cp:revision>6</cp:revision>
  <dcterms:modified xsi:type="dcterms:W3CDTF">2020-08-07T18:30:13Z</dcterms:modified>
</cp:coreProperties>
</file>