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4" r:id="rId9"/>
    <p:sldId id="260" r:id="rId10"/>
    <p:sldId id="262" r:id="rId11"/>
    <p:sldId id="263" r:id="rId12"/>
    <p:sldId id="266" r:id="rId13"/>
    <p:sldId id="267" r:id="rId14"/>
    <p:sldId id="261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B940E7-1D00-4D79-BEEA-A0CD0247F8C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1671C0-CEDE-4D74-9818-7F799CF7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Intrusion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47874"/>
            <a:ext cx="9144000" cy="843353"/>
          </a:xfrm>
        </p:spPr>
        <p:txBody>
          <a:bodyPr/>
          <a:lstStyle/>
          <a:p>
            <a:r>
              <a:rPr lang="en-US" dirty="0" smtClean="0"/>
              <a:t>Mini Project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5468061"/>
            <a:ext cx="63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Miruna</a:t>
            </a:r>
            <a:r>
              <a:rPr lang="en-US" dirty="0" smtClean="0"/>
              <a:t> </a:t>
            </a:r>
            <a:r>
              <a:rPr lang="en-US" dirty="0" err="1" smtClean="0"/>
              <a:t>Sureshkumar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10147"/>
              </p:ext>
            </p:extLst>
          </p:nvPr>
        </p:nvGraphicFramePr>
        <p:xfrm>
          <a:off x="4172754" y="3365903"/>
          <a:ext cx="7389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84"/>
                <a:gridCol w="2463084"/>
                <a:gridCol w="2463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19265"/>
              </p:ext>
            </p:extLst>
          </p:nvPr>
        </p:nvGraphicFramePr>
        <p:xfrm>
          <a:off x="6096000" y="5081162"/>
          <a:ext cx="3797838" cy="102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19"/>
                <a:gridCol w="1898919"/>
              </a:tblGrid>
              <a:tr h="651269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2154"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2754" y="2892746"/>
            <a:ext cx="47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training set</a:t>
            </a:r>
            <a:endParaRPr lang="en-US" dirty="0"/>
          </a:p>
        </p:txBody>
      </p:sp>
      <p:pic>
        <p:nvPicPr>
          <p:cNvPr id="1026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66682"/>
            <a:ext cx="3928056" cy="44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04562"/>
              </p:ext>
            </p:extLst>
          </p:nvPr>
        </p:nvGraphicFramePr>
        <p:xfrm>
          <a:off x="4816698" y="3340144"/>
          <a:ext cx="65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83"/>
                <a:gridCol w="2199783"/>
                <a:gridCol w="21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58972"/>
              </p:ext>
            </p:extLst>
          </p:nvPr>
        </p:nvGraphicFramePr>
        <p:xfrm>
          <a:off x="6375042" y="5265908"/>
          <a:ext cx="3784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79"/>
                <a:gridCol w="1892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6698" y="2203734"/>
            <a:ext cx="390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test set</a:t>
            </a:r>
          </a:p>
          <a:p>
            <a:endParaRPr lang="en-US" dirty="0"/>
          </a:p>
          <a:p>
            <a:r>
              <a:rPr lang="en-US" dirty="0" smtClean="0"/>
              <a:t>Accuracy is 94.7%</a:t>
            </a:r>
          </a:p>
          <a:p>
            <a:endParaRPr lang="en-US" dirty="0"/>
          </a:p>
        </p:txBody>
      </p:sp>
      <p:pic>
        <p:nvPicPr>
          <p:cNvPr id="2050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56834"/>
            <a:ext cx="4056846" cy="45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2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43108"/>
              </p:ext>
            </p:extLst>
          </p:nvPr>
        </p:nvGraphicFramePr>
        <p:xfrm>
          <a:off x="4172754" y="3365903"/>
          <a:ext cx="7389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84"/>
                <a:gridCol w="2463084"/>
                <a:gridCol w="2463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69315"/>
              </p:ext>
            </p:extLst>
          </p:nvPr>
        </p:nvGraphicFramePr>
        <p:xfrm>
          <a:off x="6096000" y="5081162"/>
          <a:ext cx="3797838" cy="102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19"/>
                <a:gridCol w="1898919"/>
              </a:tblGrid>
              <a:tr h="651269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2154"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2754" y="2892746"/>
            <a:ext cx="47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training set</a:t>
            </a:r>
            <a:endParaRPr lang="en-US" dirty="0"/>
          </a:p>
        </p:txBody>
      </p:sp>
      <p:pic>
        <p:nvPicPr>
          <p:cNvPr id="1026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8349"/>
            <a:ext cx="3928056" cy="43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4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43634"/>
              </p:ext>
            </p:extLst>
          </p:nvPr>
        </p:nvGraphicFramePr>
        <p:xfrm>
          <a:off x="4816698" y="3340144"/>
          <a:ext cx="65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83"/>
                <a:gridCol w="2199783"/>
                <a:gridCol w="21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31298"/>
              </p:ext>
            </p:extLst>
          </p:nvPr>
        </p:nvGraphicFramePr>
        <p:xfrm>
          <a:off x="6375042" y="5265908"/>
          <a:ext cx="3784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79"/>
                <a:gridCol w="1892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6698" y="2398059"/>
            <a:ext cx="390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test set</a:t>
            </a:r>
          </a:p>
          <a:p>
            <a:endParaRPr lang="en-US" dirty="0"/>
          </a:p>
          <a:p>
            <a:r>
              <a:rPr lang="en-US" dirty="0" smtClean="0"/>
              <a:t>Accuracy is 98.53%</a:t>
            </a:r>
            <a:endParaRPr lang="en-US" dirty="0"/>
          </a:p>
        </p:txBody>
      </p:sp>
      <p:pic>
        <p:nvPicPr>
          <p:cNvPr id="2050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40924"/>
            <a:ext cx="4056846" cy="46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2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r>
              <a:rPr lang="en-US" dirty="0" smtClean="0"/>
              <a:t>10 </a:t>
            </a:r>
            <a:r>
              <a:rPr lang="en-US" dirty="0"/>
              <a:t>best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4" y="2740025"/>
            <a:ext cx="6905625" cy="3143250"/>
          </a:xfrm>
        </p:spPr>
      </p:pic>
    </p:spTree>
    <p:extLst>
      <p:ext uri="{BB962C8B-B14F-4D97-AF65-F5344CB8AC3E}">
        <p14:creationId xmlns:p14="http://schemas.microsoft.com/office/powerpoint/2010/main" val="193678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575726"/>
              </p:ext>
            </p:extLst>
          </p:nvPr>
        </p:nvGraphicFramePr>
        <p:xfrm>
          <a:off x="4172754" y="3365903"/>
          <a:ext cx="7389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84"/>
                <a:gridCol w="2463084"/>
                <a:gridCol w="2463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54488"/>
              </p:ext>
            </p:extLst>
          </p:nvPr>
        </p:nvGraphicFramePr>
        <p:xfrm>
          <a:off x="6096000" y="5081162"/>
          <a:ext cx="3797838" cy="102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19"/>
                <a:gridCol w="1898919"/>
              </a:tblGrid>
              <a:tr h="651269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2154"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2754" y="2892746"/>
            <a:ext cx="47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training set</a:t>
            </a:r>
            <a:endParaRPr lang="en-US" dirty="0"/>
          </a:p>
        </p:txBody>
      </p:sp>
      <p:pic>
        <p:nvPicPr>
          <p:cNvPr id="1026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3803"/>
            <a:ext cx="3928056" cy="45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6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42676"/>
              </p:ext>
            </p:extLst>
          </p:nvPr>
        </p:nvGraphicFramePr>
        <p:xfrm>
          <a:off x="4816698" y="3340144"/>
          <a:ext cx="65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83"/>
                <a:gridCol w="2199783"/>
                <a:gridCol w="21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49861"/>
              </p:ext>
            </p:extLst>
          </p:nvPr>
        </p:nvGraphicFramePr>
        <p:xfrm>
          <a:off x="6375042" y="5265908"/>
          <a:ext cx="3784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79"/>
                <a:gridCol w="1892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6698" y="2203734"/>
            <a:ext cx="390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test set</a:t>
            </a:r>
          </a:p>
          <a:p>
            <a:endParaRPr lang="en-US" dirty="0"/>
          </a:p>
          <a:p>
            <a:r>
              <a:rPr lang="en-US" dirty="0" smtClean="0"/>
              <a:t>Accuracy is 90%</a:t>
            </a:r>
          </a:p>
          <a:p>
            <a:endParaRPr lang="en-US" dirty="0"/>
          </a:p>
        </p:txBody>
      </p:sp>
      <p:pic>
        <p:nvPicPr>
          <p:cNvPr id="2050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31076"/>
            <a:ext cx="4056846" cy="452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5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474184"/>
              </p:ext>
            </p:extLst>
          </p:nvPr>
        </p:nvGraphicFramePr>
        <p:xfrm>
          <a:off x="4172754" y="3365903"/>
          <a:ext cx="7389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84"/>
                <a:gridCol w="2463084"/>
                <a:gridCol w="2463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62500"/>
              </p:ext>
            </p:extLst>
          </p:nvPr>
        </p:nvGraphicFramePr>
        <p:xfrm>
          <a:off x="6096000" y="5081162"/>
          <a:ext cx="3797838" cy="102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19"/>
                <a:gridCol w="1898919"/>
              </a:tblGrid>
              <a:tr h="651269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2154"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2754" y="2892746"/>
            <a:ext cx="47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training set</a:t>
            </a:r>
            <a:endParaRPr lang="en-US" dirty="0"/>
          </a:p>
        </p:txBody>
      </p:sp>
      <p:pic>
        <p:nvPicPr>
          <p:cNvPr id="1026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15166"/>
            <a:ext cx="3928056" cy="45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74465"/>
              </p:ext>
            </p:extLst>
          </p:nvPr>
        </p:nvGraphicFramePr>
        <p:xfrm>
          <a:off x="4816698" y="3340144"/>
          <a:ext cx="65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83"/>
                <a:gridCol w="2199783"/>
                <a:gridCol w="21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Actual/Predicted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Anomaly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07196"/>
              </p:ext>
            </p:extLst>
          </p:nvPr>
        </p:nvGraphicFramePr>
        <p:xfrm>
          <a:off x="6375042" y="5265908"/>
          <a:ext cx="3784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79"/>
                <a:gridCol w="1892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6698" y="2398059"/>
            <a:ext cx="390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test set</a:t>
            </a:r>
          </a:p>
          <a:p>
            <a:endParaRPr lang="en-US" dirty="0"/>
          </a:p>
          <a:p>
            <a:r>
              <a:rPr lang="en-US" dirty="0" smtClean="0"/>
              <a:t>Accuracy is 97.7%</a:t>
            </a:r>
            <a:endParaRPr lang="en-US" dirty="0"/>
          </a:p>
        </p:txBody>
      </p:sp>
      <p:pic>
        <p:nvPicPr>
          <p:cNvPr id="2050" name="Picture 2" descr="Image result for precision and recall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40924"/>
            <a:ext cx="4056846" cy="46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eliminating too many features we tend to lose some important information.</a:t>
            </a:r>
          </a:p>
          <a:p>
            <a:r>
              <a:rPr lang="en-US" dirty="0" smtClean="0"/>
              <a:t>The model developed thus under fits, and the accuracy tends to drop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 technologies improve, Security becomes the biggest problem of concern.</a:t>
            </a:r>
          </a:p>
          <a:p>
            <a:r>
              <a:rPr lang="en-US" dirty="0" smtClean="0"/>
              <a:t>It is really important to verify the connection if the person really is who he/she pretends to be.</a:t>
            </a:r>
          </a:p>
          <a:p>
            <a:r>
              <a:rPr lang="en-US" dirty="0" smtClean="0"/>
              <a:t>The project aims at classifying such connection as either normal or an anomaly.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you!!</a:t>
            </a:r>
            <a:endParaRPr lang="en-US" dirty="0"/>
          </a:p>
        </p:txBody>
      </p:sp>
      <p:pic>
        <p:nvPicPr>
          <p:cNvPr id="4" name="Picture 2" descr="Image result for Q&amp;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72" y="2696937"/>
            <a:ext cx="7116168" cy="32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big industry like banking and traders could be the stakeholders .</a:t>
            </a:r>
          </a:p>
          <a:p>
            <a:r>
              <a:rPr lang="en-US" dirty="0" smtClean="0"/>
              <a:t>It is important to verify the identity in such money sensitive portals.</a:t>
            </a:r>
          </a:p>
          <a:p>
            <a:r>
              <a:rPr lang="en-US" dirty="0" smtClean="0"/>
              <a:t>It helps improve in identifying the frauds.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95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Intrusion Detection System is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dataset consists of 41 features.</a:t>
            </a:r>
          </a:p>
          <a:p>
            <a:r>
              <a:rPr lang="en-US" dirty="0" smtClean="0"/>
              <a:t>Some of the features are:</a:t>
            </a:r>
          </a:p>
          <a:p>
            <a:pPr lvl="1" fontAlgn="base"/>
            <a:r>
              <a:rPr lang="en-US" dirty="0" err="1"/>
              <a:t>root_shell</a:t>
            </a:r>
            <a:endParaRPr lang="en-US" dirty="0"/>
          </a:p>
          <a:p>
            <a:pPr lvl="1" fontAlgn="base"/>
            <a:r>
              <a:rPr lang="en-US" dirty="0" err="1" smtClean="0"/>
              <a:t>num_root</a:t>
            </a:r>
            <a:endParaRPr lang="en-US" dirty="0" smtClean="0"/>
          </a:p>
          <a:p>
            <a:pPr lvl="1" fontAlgn="base"/>
            <a:r>
              <a:rPr lang="en-US" dirty="0" smtClean="0"/>
              <a:t>protocol type</a:t>
            </a:r>
          </a:p>
          <a:p>
            <a:pPr lvl="1" fontAlgn="base"/>
            <a:r>
              <a:rPr lang="en-US" dirty="0"/>
              <a:t>d</a:t>
            </a:r>
            <a:r>
              <a:rPr lang="en-US" dirty="0" smtClean="0"/>
              <a:t>uration</a:t>
            </a:r>
            <a:endParaRPr lang="en-US" dirty="0"/>
          </a:p>
          <a:p>
            <a:pPr lvl="1" fontAlgn="base"/>
            <a:r>
              <a:rPr lang="en-US" dirty="0" err="1"/>
              <a:t>num_file_creations</a:t>
            </a:r>
            <a:endParaRPr lang="en-US" dirty="0"/>
          </a:p>
          <a:p>
            <a:pPr lvl="1" fontAlgn="base"/>
            <a:r>
              <a:rPr lang="en-US" dirty="0" err="1"/>
              <a:t>num_shells</a:t>
            </a:r>
            <a:endParaRPr lang="en-US" dirty="0"/>
          </a:p>
          <a:p>
            <a:pPr lvl="1" fontAlgn="base"/>
            <a:r>
              <a:rPr lang="en-US" dirty="0" err="1"/>
              <a:t>num_access_files</a:t>
            </a:r>
            <a:endParaRPr lang="en-US" dirty="0"/>
          </a:p>
          <a:p>
            <a:pPr lvl="1" fontAlgn="base"/>
            <a:r>
              <a:rPr lang="en-US" dirty="0" err="1"/>
              <a:t>num_outbound_cmds</a:t>
            </a:r>
            <a:endParaRPr lang="en-US" dirty="0"/>
          </a:p>
          <a:p>
            <a:pPr lvl="1" fontAlgn="base"/>
            <a:r>
              <a:rPr lang="en-US" dirty="0" err="1"/>
              <a:t>is_host_login</a:t>
            </a:r>
            <a:endParaRPr lang="en-US" dirty="0"/>
          </a:p>
          <a:p>
            <a:pPr lvl="1" fontAlgn="base"/>
            <a:r>
              <a:rPr lang="en-US" dirty="0" err="1" smtClean="0"/>
              <a:t>srv_diff_host_rate</a:t>
            </a:r>
            <a:endParaRPr lang="en-US" dirty="0"/>
          </a:p>
          <a:p>
            <a:pPr lvl="1" fontAlgn="base"/>
            <a:r>
              <a:rPr lang="en-US" dirty="0" err="1"/>
              <a:t>dst_host_count</a:t>
            </a:r>
            <a:endParaRPr lang="en-US" dirty="0"/>
          </a:p>
          <a:p>
            <a:pPr lvl="1" fontAlgn="base"/>
            <a:r>
              <a:rPr lang="en-US" dirty="0" err="1"/>
              <a:t>dst_host_srv_count</a:t>
            </a:r>
            <a:endParaRPr lang="en-US" dirty="0"/>
          </a:p>
          <a:p>
            <a:pPr lvl="1" fontAlgn="base"/>
            <a:r>
              <a:rPr lang="en-US" dirty="0" err="1"/>
              <a:t>dst_host_same_srv_rate</a:t>
            </a:r>
            <a:endParaRPr lang="en-US" dirty="0"/>
          </a:p>
          <a:p>
            <a:pPr lvl="1" fontAlgn="base"/>
            <a:r>
              <a:rPr lang="en-US" dirty="0" err="1" smtClean="0"/>
              <a:t>dst_host_srv_rerror_rate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1" y="2773362"/>
            <a:ext cx="5734050" cy="3076575"/>
          </a:xfrm>
        </p:spPr>
      </p:pic>
      <p:sp>
        <p:nvSpPr>
          <p:cNvPr id="5" name="TextBox 4"/>
          <p:cNvSpPr txBox="1"/>
          <p:nvPr/>
        </p:nvSpPr>
        <p:spPr>
          <a:xfrm>
            <a:off x="1571223" y="5744369"/>
            <a:ext cx="9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: The dataset is balanced and doesn’t require resampling.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31" y="2630487"/>
            <a:ext cx="5581650" cy="3362325"/>
          </a:xfrm>
        </p:spPr>
      </p:pic>
      <p:sp>
        <p:nvSpPr>
          <p:cNvPr id="5" name="TextBox 4"/>
          <p:cNvSpPr txBox="1"/>
          <p:nvPr/>
        </p:nvSpPr>
        <p:spPr>
          <a:xfrm>
            <a:off x="1468192" y="5911403"/>
            <a:ext cx="938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 0 is ICMP , 1 is TCP , 2 is UDP</a:t>
            </a:r>
          </a:p>
          <a:p>
            <a:r>
              <a:rPr lang="en-US" dirty="0" smtClean="0"/>
              <a:t>Inference : Protocol ICMP has more anomaly than normal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1" y="2603500"/>
            <a:ext cx="5368471" cy="3416300"/>
          </a:xfrm>
        </p:spPr>
      </p:pic>
      <p:sp>
        <p:nvSpPr>
          <p:cNvPr id="5" name="TextBox 4"/>
          <p:cNvSpPr txBox="1"/>
          <p:nvPr/>
        </p:nvSpPr>
        <p:spPr>
          <a:xfrm>
            <a:off x="1352282" y="6156101"/>
            <a:ext cx="92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: The number of anomalous requests is higher when the session has </a:t>
            </a:r>
            <a:r>
              <a:rPr lang="en-US" dirty="0" err="1" smtClean="0"/>
              <a:t>logged_in</a:t>
            </a:r>
            <a:r>
              <a:rPr lang="en-US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values found.</a:t>
            </a:r>
          </a:p>
          <a:p>
            <a:r>
              <a:rPr lang="en-US" dirty="0"/>
              <a:t>Features 'num_outbound_</a:t>
            </a:r>
            <a:r>
              <a:rPr lang="en-US" dirty="0" err="1"/>
              <a:t>cmds</a:t>
            </a:r>
            <a:r>
              <a:rPr lang="en-US" dirty="0"/>
              <a:t>',</a:t>
            </a:r>
            <a:r>
              <a:rPr lang="en-US" dirty="0" smtClean="0"/>
              <a:t>'</a:t>
            </a:r>
            <a:r>
              <a:rPr lang="en-US" dirty="0" err="1" smtClean="0"/>
              <a:t>is_host_login</a:t>
            </a:r>
            <a:r>
              <a:rPr lang="en-US" dirty="0" smtClean="0"/>
              <a:t>‘ had all the values as zero, hence had to drop it.</a:t>
            </a:r>
          </a:p>
          <a:p>
            <a:r>
              <a:rPr lang="en-US" dirty="0" smtClean="0"/>
              <a:t>Numeric columns had varying ranges. Hence used </a:t>
            </a:r>
            <a:r>
              <a:rPr lang="en-US" dirty="0" err="1" smtClean="0"/>
              <a:t>MinMax</a:t>
            </a:r>
            <a:r>
              <a:rPr lang="en-US" dirty="0" smtClean="0"/>
              <a:t> scaler to normalize the data.</a:t>
            </a:r>
          </a:p>
          <a:p>
            <a:r>
              <a:rPr lang="en-US" dirty="0" smtClean="0"/>
              <a:t>Encoded the categorical data.</a:t>
            </a:r>
          </a:p>
          <a:p>
            <a:r>
              <a:rPr lang="en-US" dirty="0" smtClean="0"/>
              <a:t>Selected the best features using the chi squared function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20 best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19" y="2778125"/>
            <a:ext cx="6315075" cy="3067050"/>
          </a:xfrm>
        </p:spPr>
      </p:pic>
    </p:spTree>
    <p:extLst>
      <p:ext uri="{BB962C8B-B14F-4D97-AF65-F5344CB8AC3E}">
        <p14:creationId xmlns:p14="http://schemas.microsoft.com/office/powerpoint/2010/main" val="176652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390</TotalTime>
  <Words>442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Network Intrusion Detection</vt:lpstr>
      <vt:lpstr>Problem Statement</vt:lpstr>
      <vt:lpstr>Stakeholders </vt:lpstr>
      <vt:lpstr>Dataset</vt:lpstr>
      <vt:lpstr>EDA</vt:lpstr>
      <vt:lpstr>PowerPoint Presentation</vt:lpstr>
      <vt:lpstr>PowerPoint Presentation</vt:lpstr>
      <vt:lpstr>Feature engineering </vt:lpstr>
      <vt:lpstr>Selecting 20 best Features</vt:lpstr>
      <vt:lpstr>Logistic Regression</vt:lpstr>
      <vt:lpstr>PowerPoint Presentation</vt:lpstr>
      <vt:lpstr>KNN</vt:lpstr>
      <vt:lpstr>PowerPoint Presentation</vt:lpstr>
      <vt:lpstr>Selecting 10 best Features</vt:lpstr>
      <vt:lpstr>Logistic Regression</vt:lpstr>
      <vt:lpstr>PowerPoint Presentation</vt:lpstr>
      <vt:lpstr>KNN</vt:lpstr>
      <vt:lpstr>PowerPoint Presentation</vt:lpstr>
      <vt:lpstr>Inference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dc:creator>ven_nar@yahoo.com.au</dc:creator>
  <cp:lastModifiedBy>ven_nar@yahoo.com.au</cp:lastModifiedBy>
  <cp:revision>12</cp:revision>
  <dcterms:created xsi:type="dcterms:W3CDTF">2020-01-27T07:39:05Z</dcterms:created>
  <dcterms:modified xsi:type="dcterms:W3CDTF">2020-01-28T05:26:05Z</dcterms:modified>
</cp:coreProperties>
</file>