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78403638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78403638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78403638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78403638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78403638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78403638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7840363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7840363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2"/>
                </a:solidFill>
                <a:latin typeface="Times New Roman"/>
                <a:ea typeface="Times New Roman"/>
                <a:cs typeface="Times New Roman"/>
                <a:sym typeface="Times New Roman"/>
              </a:rPr>
              <a:t> </a:t>
            </a:r>
            <a:r>
              <a:rPr lang="en-GB" sz="4000">
                <a:solidFill>
                  <a:schemeClr val="lt2"/>
                </a:solidFill>
                <a:latin typeface="Times New Roman"/>
                <a:ea typeface="Times New Roman"/>
                <a:cs typeface="Times New Roman"/>
                <a:sym typeface="Times New Roman"/>
              </a:rPr>
              <a:t>HANDWRITTEN   DIGITAL                RECOGNITION</a:t>
            </a:r>
            <a:endParaRPr sz="5600">
              <a:latin typeface="Times New Roman"/>
              <a:ea typeface="Times New Roman"/>
              <a:cs typeface="Times New Roman"/>
              <a:sym typeface="Times New Roman"/>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000">
                <a:latin typeface="Times New Roman"/>
                <a:ea typeface="Times New Roman"/>
                <a:cs typeface="Times New Roman"/>
                <a:sym typeface="Times New Roman"/>
              </a:rPr>
              <a:t>CB.EN.P2AIE22014</a:t>
            </a:r>
            <a:endParaRPr sz="2000">
              <a:latin typeface="Times New Roman"/>
              <a:ea typeface="Times New Roman"/>
              <a:cs typeface="Times New Roman"/>
              <a:sym typeface="Times New Roman"/>
            </a:endParaRPr>
          </a:p>
          <a:p>
            <a:pPr indent="0" lvl="0" marL="0" rtl="0" algn="l">
              <a:spcBef>
                <a:spcPts val="0"/>
              </a:spcBef>
              <a:spcAft>
                <a:spcPts val="0"/>
              </a:spcAft>
              <a:buNone/>
            </a:pPr>
            <a:r>
              <a:rPr lang="en-GB" sz="2000">
                <a:latin typeface="Times New Roman"/>
                <a:ea typeface="Times New Roman"/>
                <a:cs typeface="Times New Roman"/>
                <a:sym typeface="Times New Roman"/>
              </a:rPr>
              <a:t>M.MIRUNALINI</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662650"/>
            <a:ext cx="3706500" cy="35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500">
                <a:latin typeface="Times New Roman"/>
                <a:ea typeface="Times New Roman"/>
                <a:cs typeface="Times New Roman"/>
                <a:sym typeface="Times New Roman"/>
              </a:rPr>
              <a:t>What is handwritten digital recognition?</a:t>
            </a:r>
            <a:endParaRPr sz="4500">
              <a:latin typeface="Times New Roman"/>
              <a:ea typeface="Times New Roman"/>
              <a:cs typeface="Times New Roman"/>
              <a:sym typeface="Times New Roman"/>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1950">
                <a:solidFill>
                  <a:srgbClr val="444444"/>
                </a:solidFill>
                <a:highlight>
                  <a:srgbClr val="FFFFFF"/>
                </a:highlight>
                <a:latin typeface="Times New Roman"/>
                <a:ea typeface="Times New Roman"/>
                <a:cs typeface="Times New Roman"/>
                <a:sym typeface="Times New Roman"/>
              </a:rPr>
              <a:t>The handwritten digit recognition is the ability of computers to recognize human handwritten digits. It is a hard task for the machine because handwritten digits are not perfect and can be made with many different flavors. The handwritten digit recognition is the solution to this problem which uses the image of a digit and recognizes the digit present in the image.</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95950" y="1277975"/>
            <a:ext cx="3706500" cy="28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5000">
                <a:latin typeface="Times New Roman"/>
                <a:ea typeface="Times New Roman"/>
                <a:cs typeface="Times New Roman"/>
                <a:sym typeface="Times New Roman"/>
              </a:rPr>
              <a:t>How it works? </a:t>
            </a:r>
            <a:endParaRPr sz="5000">
              <a:latin typeface="Times New Roman"/>
              <a:ea typeface="Times New Roman"/>
              <a:cs typeface="Times New Roman"/>
              <a:sym typeface="Times New Roman"/>
            </a:endParaRPr>
          </a:p>
        </p:txBody>
      </p:sp>
      <p:sp>
        <p:nvSpPr>
          <p:cNvPr id="77" name="Google Shape;77;p15"/>
          <p:cNvSpPr txBox="1"/>
          <p:nvPr>
            <p:ph idx="1" type="body"/>
          </p:nvPr>
        </p:nvSpPr>
        <p:spPr>
          <a:xfrm>
            <a:off x="4644675" y="710000"/>
            <a:ext cx="4166400" cy="3565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latin typeface="Times New Roman"/>
                <a:ea typeface="Times New Roman"/>
                <a:cs typeface="Times New Roman"/>
                <a:sym typeface="Times New Roman"/>
              </a:rPr>
              <a:t>This model is trained with a set of handwritten numbers,letters that people usually use.These fonts that people use differ from person to person.All these different fonts are used as training data for the model.Once the model is trained it is tested with some human written font letter,number.</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946650"/>
            <a:ext cx="3706500" cy="36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000">
                <a:latin typeface="Times New Roman"/>
                <a:ea typeface="Times New Roman"/>
                <a:cs typeface="Times New Roman"/>
                <a:sym typeface="Times New Roman"/>
              </a:rPr>
              <a:t>AI application in this model</a:t>
            </a:r>
            <a:endParaRPr sz="5000">
              <a:latin typeface="Times New Roman"/>
              <a:ea typeface="Times New Roman"/>
              <a:cs typeface="Times New Roman"/>
              <a:sym typeface="Times New Roman"/>
            </a:endParaRPr>
          </a:p>
        </p:txBody>
      </p:sp>
      <p:sp>
        <p:nvSpPr>
          <p:cNvPr id="83" name="Google Shape;83;p16"/>
          <p:cNvSpPr txBox="1"/>
          <p:nvPr>
            <p:ph idx="1" type="body"/>
          </p:nvPr>
        </p:nvSpPr>
        <p:spPr>
          <a:xfrm>
            <a:off x="4644675" y="1514650"/>
            <a:ext cx="4166400" cy="1688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latin typeface="Times New Roman"/>
                <a:ea typeface="Times New Roman"/>
                <a:cs typeface="Times New Roman"/>
                <a:sym typeface="Times New Roman"/>
              </a:rPr>
              <a:t>Here the model is trained by ML method but the recognition of the letter,number is by the role of artificial intelligence.</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1057100"/>
            <a:ext cx="3706500" cy="293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5000">
                <a:latin typeface="Times New Roman"/>
                <a:ea typeface="Times New Roman"/>
                <a:cs typeface="Times New Roman"/>
                <a:sym typeface="Times New Roman"/>
              </a:rPr>
              <a:t>Results and accuracy of the model</a:t>
            </a:r>
            <a:endParaRPr sz="5000">
              <a:latin typeface="Times New Roman"/>
              <a:ea typeface="Times New Roman"/>
              <a:cs typeface="Times New Roman"/>
              <a:sym typeface="Times New Roman"/>
            </a:endParaRPr>
          </a:p>
        </p:txBody>
      </p:sp>
      <p:sp>
        <p:nvSpPr>
          <p:cNvPr id="89" name="Google Shape;89;p17"/>
          <p:cNvSpPr txBox="1"/>
          <p:nvPr>
            <p:ph idx="1" type="body"/>
          </p:nvPr>
        </p:nvSpPr>
        <p:spPr>
          <a:xfrm>
            <a:off x="4644675" y="1199100"/>
            <a:ext cx="4166400" cy="2524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000">
                <a:latin typeface="Times New Roman"/>
                <a:ea typeface="Times New Roman"/>
                <a:cs typeface="Times New Roman"/>
                <a:sym typeface="Times New Roman"/>
              </a:rPr>
              <a:t>Once the model is trained, it is tested with some fonts of human </a:t>
            </a:r>
            <a:r>
              <a:rPr lang="en-GB" sz="2000">
                <a:latin typeface="Times New Roman"/>
                <a:ea typeface="Times New Roman"/>
                <a:cs typeface="Times New Roman"/>
                <a:sym typeface="Times New Roman"/>
              </a:rPr>
              <a:t>writings</a:t>
            </a:r>
            <a:r>
              <a:rPr lang="en-GB" sz="2000">
                <a:latin typeface="Times New Roman"/>
                <a:ea typeface="Times New Roman"/>
                <a:cs typeface="Times New Roman"/>
                <a:sym typeface="Times New Roman"/>
              </a:rPr>
              <a:t>(numbers,letters).When tested it gave  good results,with maximum accuracy of 99%</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